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9.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48" r:id="rId1"/>
  </p:sldMasterIdLst>
  <p:sldIdLst>
    <p:sldId id="256" r:id="rId2"/>
    <p:sldId id="257" r:id="rId3"/>
    <p:sldId id="261" r:id="rId4"/>
    <p:sldId id="258" r:id="rId5"/>
    <p:sldId id="310" r:id="rId6"/>
    <p:sldId id="268" r:id="rId7"/>
    <p:sldId id="266" r:id="rId8"/>
    <p:sldId id="311" r:id="rId9"/>
    <p:sldId id="259" r:id="rId10"/>
    <p:sldId id="312" r:id="rId11"/>
    <p:sldId id="270" r:id="rId12"/>
    <p:sldId id="260" r:id="rId13"/>
    <p:sldId id="262" r:id="rId14"/>
    <p:sldId id="263" r:id="rId15"/>
    <p:sldId id="264" r:id="rId16"/>
    <p:sldId id="272" r:id="rId17"/>
    <p:sldId id="271" r:id="rId18"/>
    <p:sldId id="265" r:id="rId19"/>
    <p:sldId id="269" r:id="rId20"/>
    <p:sldId id="273" r:id="rId21"/>
    <p:sldId id="274" r:id="rId22"/>
    <p:sldId id="313" r:id="rId23"/>
    <p:sldId id="283" r:id="rId24"/>
    <p:sldId id="314" r:id="rId25"/>
    <p:sldId id="285" r:id="rId26"/>
    <p:sldId id="303" r:id="rId27"/>
    <p:sldId id="315" r:id="rId28"/>
    <p:sldId id="275" r:id="rId29"/>
    <p:sldId id="276" r:id="rId30"/>
    <p:sldId id="316" r:id="rId31"/>
    <p:sldId id="277" r:id="rId32"/>
    <p:sldId id="317" r:id="rId33"/>
    <p:sldId id="286" r:id="rId34"/>
    <p:sldId id="318" r:id="rId35"/>
    <p:sldId id="284" r:id="rId36"/>
    <p:sldId id="279" r:id="rId37"/>
    <p:sldId id="304" r:id="rId38"/>
    <p:sldId id="280" r:id="rId39"/>
    <p:sldId id="281" r:id="rId40"/>
    <p:sldId id="282" r:id="rId41"/>
    <p:sldId id="278" r:id="rId42"/>
    <p:sldId id="288" r:id="rId43"/>
    <p:sldId id="289" r:id="rId44"/>
    <p:sldId id="296" r:id="rId45"/>
    <p:sldId id="319" r:id="rId46"/>
    <p:sldId id="299" r:id="rId47"/>
    <p:sldId id="320" r:id="rId48"/>
    <p:sldId id="297" r:id="rId49"/>
    <p:sldId id="321" r:id="rId50"/>
    <p:sldId id="290" r:id="rId51"/>
    <p:sldId id="343" r:id="rId52"/>
    <p:sldId id="305" r:id="rId53"/>
    <p:sldId id="322" r:id="rId54"/>
    <p:sldId id="300" r:id="rId55"/>
    <p:sldId id="291" r:id="rId56"/>
    <p:sldId id="323" r:id="rId57"/>
    <p:sldId id="306" r:id="rId58"/>
    <p:sldId id="324" r:id="rId59"/>
    <p:sldId id="292" r:id="rId60"/>
    <p:sldId id="332" r:id="rId61"/>
    <p:sldId id="309" r:id="rId62"/>
    <p:sldId id="325" r:id="rId63"/>
    <p:sldId id="347" r:id="rId64"/>
    <p:sldId id="307" r:id="rId65"/>
    <p:sldId id="344" r:id="rId66"/>
    <p:sldId id="326" r:id="rId67"/>
    <p:sldId id="345" r:id="rId68"/>
    <p:sldId id="293" r:id="rId69"/>
    <p:sldId id="294" r:id="rId70"/>
    <p:sldId id="327" r:id="rId71"/>
    <p:sldId id="342" r:id="rId72"/>
    <p:sldId id="308" r:id="rId73"/>
    <p:sldId id="328" r:id="rId74"/>
    <p:sldId id="301" r:id="rId75"/>
    <p:sldId id="346" r:id="rId76"/>
    <p:sldId id="329" r:id="rId77"/>
    <p:sldId id="341" r:id="rId78"/>
    <p:sldId id="338" r:id="rId79"/>
    <p:sldId id="337" r:id="rId80"/>
    <p:sldId id="336" r:id="rId81"/>
    <p:sldId id="295" r:id="rId82"/>
    <p:sldId id="340" r:id="rId83"/>
    <p:sldId id="330" r:id="rId84"/>
    <p:sldId id="335" r:id="rId85"/>
    <p:sldId id="302" r:id="rId86"/>
    <p:sldId id="339" r:id="rId87"/>
    <p:sldId id="331" r:id="rId88"/>
    <p:sldId id="333" r:id="rId89"/>
    <p:sldId id="334" r:id="rId9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autoAdjust="0"/>
    <p:restoredTop sz="94660" autoAdjust="0"/>
  </p:normalViewPr>
  <p:slideViewPr>
    <p:cSldViewPr>
      <p:cViewPr varScale="1">
        <p:scale>
          <a:sx n="73" d="100"/>
          <a:sy n="73" d="100"/>
        </p:scale>
        <p:origin x="-1932" y="-102"/>
      </p:cViewPr>
      <p:guideLst>
        <p:guide orient="horz" pos="2160"/>
        <p:guide pos="2880"/>
      </p:guideLst>
    </p:cSldViewPr>
  </p:slideViewPr>
  <p:outlineViewPr>
    <p:cViewPr>
      <p:scale>
        <a:sx n="33" d="100"/>
        <a:sy n="33" d="100"/>
      </p:scale>
      <p:origin x="0" y="5688"/>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6 Düz Bağlayıcı"/>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28 Başlık"/>
          <p:cNvSpPr>
            <a:spLocks noGrp="1"/>
          </p:cNvSpPr>
          <p:nvPr>
            <p:ph type="ctrTitle"/>
          </p:nvPr>
        </p:nvSpPr>
        <p:spPr>
          <a:xfrm>
            <a:off x="381000" y="4853411"/>
            <a:ext cx="8458200" cy="1222375"/>
          </a:xfrm>
        </p:spPr>
        <p:txBody>
          <a:bodyPr anchor="t"/>
          <a:lstStyle/>
          <a:p>
            <a:r>
              <a:rPr kumimoji="0" lang="tr-TR" smtClean="0"/>
              <a:t>Asıl başlık stili için tıklatın</a:t>
            </a:r>
            <a:endParaRPr kumimoji="0" lang="en-US"/>
          </a:p>
        </p:txBody>
      </p:sp>
      <p:sp>
        <p:nvSpPr>
          <p:cNvPr id="9" name="8 Alt Başlık"/>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16" name="15 Veri Yer Tutucusu"/>
          <p:cNvSpPr>
            <a:spLocks noGrp="1"/>
          </p:cNvSpPr>
          <p:nvPr>
            <p:ph type="dt" sz="half" idx="10"/>
          </p:nvPr>
        </p:nvSpPr>
        <p:spPr/>
        <p:txBody>
          <a:bodyPr/>
          <a:lstStyle/>
          <a:p>
            <a:fld id="{D9F75050-0E15-4C5B-92B0-66D068882F1F}" type="datetimeFigureOut">
              <a:rPr lang="tr-TR" smtClean="0"/>
              <a:pPr/>
              <a:t>14.05.2013</a:t>
            </a:fld>
            <a:endParaRPr lang="tr-TR"/>
          </a:p>
        </p:txBody>
      </p:sp>
      <p:sp>
        <p:nvSpPr>
          <p:cNvPr id="2" name="1 Altbilgi Yer Tutucusu"/>
          <p:cNvSpPr>
            <a:spLocks noGrp="1"/>
          </p:cNvSpPr>
          <p:nvPr>
            <p:ph type="ftr" sz="quarter" idx="11"/>
          </p:nvPr>
        </p:nvSpPr>
        <p:spPr/>
        <p:txBody>
          <a:bodyPr/>
          <a:lstStyle/>
          <a:p>
            <a:endParaRPr lang="tr-TR"/>
          </a:p>
        </p:txBody>
      </p:sp>
      <p:sp>
        <p:nvSpPr>
          <p:cNvPr id="15" name="14 Slayt Numarası Yer Tutucusu"/>
          <p:cNvSpPr>
            <a:spLocks noGrp="1"/>
          </p:cNvSpPr>
          <p:nvPr>
            <p:ph type="sldNum" sz="quarter" idx="12"/>
          </p:nvPr>
        </p:nvSpPr>
        <p:spPr>
          <a:xfrm>
            <a:off x="8229600" y="6473952"/>
            <a:ext cx="758952" cy="246888"/>
          </a:xfrm>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2" name="21 Başlık"/>
          <p:cNvSpPr>
            <a:spLocks noGrp="1"/>
          </p:cNvSpPr>
          <p:nvPr>
            <p:ph type="title"/>
          </p:nvPr>
        </p:nvSpPr>
        <p:spPr/>
        <p:txBody>
          <a:bodyPr/>
          <a:lstStyle/>
          <a:p>
            <a:r>
              <a:rPr kumimoji="0" lang="tr-TR" smtClean="0"/>
              <a:t>Asıl başlık stili için tıklatın</a:t>
            </a:r>
            <a:endParaRPr kumimoji="0" lang="en-US"/>
          </a:p>
        </p:txBody>
      </p:sp>
      <p:sp>
        <p:nvSpPr>
          <p:cNvPr id="27" name="26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5" name="24 Veri Yer Tutucusu"/>
          <p:cNvSpPr>
            <a:spLocks noGrp="1"/>
          </p:cNvSpPr>
          <p:nvPr>
            <p:ph type="dt" sz="half" idx="10"/>
          </p:nvPr>
        </p:nvSpPr>
        <p:spPr/>
        <p:txBody>
          <a:bodyPr/>
          <a:lstStyle/>
          <a:p>
            <a:fld id="{D9F75050-0E15-4C5B-92B0-66D068882F1F}" type="datetimeFigureOut">
              <a:rPr lang="tr-TR" smtClean="0"/>
              <a:pPr/>
              <a:t>14.05.2013</a:t>
            </a:fld>
            <a:endParaRPr lang="tr-TR"/>
          </a:p>
        </p:txBody>
      </p:sp>
      <p:sp>
        <p:nvSpPr>
          <p:cNvPr id="19" name="18 Altbilgi Yer Tutucusu"/>
          <p:cNvSpPr>
            <a:spLocks noGrp="1"/>
          </p:cNvSpPr>
          <p:nvPr>
            <p:ph type="ftr" sz="quarter" idx="11"/>
          </p:nvPr>
        </p:nvSpPr>
        <p:spPr>
          <a:xfrm>
            <a:off x="3581400" y="76200"/>
            <a:ext cx="2895600" cy="288925"/>
          </a:xfrm>
        </p:spPr>
        <p:txBody>
          <a:bodyPr/>
          <a:lstStyle/>
          <a:p>
            <a:endParaRPr lang="tr-TR"/>
          </a:p>
        </p:txBody>
      </p:sp>
      <p:sp>
        <p:nvSpPr>
          <p:cNvPr id="16" name="15 Slayt Numarası Yer Tutucusu"/>
          <p:cNvSpPr>
            <a:spLocks noGrp="1"/>
          </p:cNvSpPr>
          <p:nvPr>
            <p:ph type="sldNum" sz="quarter" idx="12"/>
          </p:nvPr>
        </p:nvSpPr>
        <p:spPr>
          <a:xfrm>
            <a:off x="8229600" y="6473952"/>
            <a:ext cx="758952" cy="246888"/>
          </a:xfrm>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3">
        <a:schemeClr val="bg2"/>
      </p:bgRef>
    </p:bg>
    <p:spTree>
      <p:nvGrpSpPr>
        <p:cNvPr id="1" name=""/>
        <p:cNvGrpSpPr/>
        <p:nvPr/>
      </p:nvGrpSpPr>
      <p:grpSpPr>
        <a:xfrm>
          <a:off x="0" y="0"/>
          <a:ext cx="0" cy="0"/>
          <a:chOff x="0" y="0"/>
          <a:chExt cx="0" cy="0"/>
        </a:xfrm>
      </p:grpSpPr>
      <p:sp>
        <p:nvSpPr>
          <p:cNvPr id="7" name="6 Düz Bağlayıcı"/>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Metin Yer Tutucusu"/>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19" name="18 Veri Yer Tutucusu"/>
          <p:cNvSpPr>
            <a:spLocks noGrp="1"/>
          </p:cNvSpPr>
          <p:nvPr>
            <p:ph type="dt" sz="half" idx="10"/>
          </p:nvPr>
        </p:nvSpPr>
        <p:spPr/>
        <p:txBody>
          <a:bodyPr/>
          <a:lstStyle/>
          <a:p>
            <a:fld id="{D9F75050-0E15-4C5B-92B0-66D068882F1F}" type="datetimeFigureOut">
              <a:rPr lang="tr-TR" smtClean="0"/>
              <a:pPr/>
              <a:t>14.05.2013</a:t>
            </a:fld>
            <a:endParaRPr lang="tr-TR"/>
          </a:p>
        </p:txBody>
      </p:sp>
      <p:sp>
        <p:nvSpPr>
          <p:cNvPr id="11" name="10 Altbilgi Yer Tutucusu"/>
          <p:cNvSpPr>
            <a:spLocks noGrp="1"/>
          </p:cNvSpPr>
          <p:nvPr>
            <p:ph type="ftr" sz="quarter" idx="11"/>
          </p:nvPr>
        </p:nvSpPr>
        <p:spPr/>
        <p:txBody>
          <a:bodyPr/>
          <a:lstStyle/>
          <a:p>
            <a:endParaRPr lang="tr-TR"/>
          </a:p>
        </p:txBody>
      </p:sp>
      <p:sp>
        <p:nvSpPr>
          <p:cNvPr id="16" name="1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8" name="7 Başlık"/>
          <p:cNvSpPr>
            <a:spLocks noGrp="1"/>
          </p:cNvSpPr>
          <p:nvPr>
            <p:ph type="title"/>
          </p:nvPr>
        </p:nvSpPr>
        <p:spPr>
          <a:xfrm>
            <a:off x="180475" y="2947085"/>
            <a:ext cx="8686800" cy="1184825"/>
          </a:xfrm>
        </p:spPr>
        <p:txBody>
          <a:bodyPr rtlCol="0" anchor="t"/>
          <a:lstStyle>
            <a:lvl1pPr algn="r">
              <a:defRPr/>
            </a:lvl1pPr>
          </a:lstStyle>
          <a:p>
            <a:r>
              <a:rPr kumimoji="0" lang="tr-TR" smtClean="0"/>
              <a:t>Asıl başlık stili için tıklatın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0" name="19 Başlık"/>
          <p:cNvSpPr>
            <a:spLocks noGrp="1"/>
          </p:cNvSpPr>
          <p:nvPr>
            <p:ph type="title"/>
          </p:nvPr>
        </p:nvSpPr>
        <p:spPr>
          <a:xfrm>
            <a:off x="301752" y="457200"/>
            <a:ext cx="8686800" cy="841248"/>
          </a:xfrm>
        </p:spPr>
        <p:txBody>
          <a:bodyPr/>
          <a:lstStyle/>
          <a:p>
            <a:r>
              <a:rPr kumimoji="0" lang="tr-TR" smtClean="0"/>
              <a:t>Asıl başlık stili için tıklatın</a:t>
            </a:r>
            <a:endParaRPr kumimoji="0" lang="en-US"/>
          </a:p>
        </p:txBody>
      </p:sp>
      <p:sp>
        <p:nvSpPr>
          <p:cNvPr id="14" name="13 İçerik Yer Tutucusu"/>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3" name="12 İçerik Yer Tutucusu"/>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1" name="20 Veri Yer Tutucusu"/>
          <p:cNvSpPr>
            <a:spLocks noGrp="1"/>
          </p:cNvSpPr>
          <p:nvPr>
            <p:ph type="dt" sz="half" idx="10"/>
          </p:nvPr>
        </p:nvSpPr>
        <p:spPr/>
        <p:txBody>
          <a:bodyPr/>
          <a:lstStyle/>
          <a:p>
            <a:fld id="{D9F75050-0E15-4C5B-92B0-66D068882F1F}" type="datetimeFigureOut">
              <a:rPr lang="tr-TR" smtClean="0"/>
              <a:pPr/>
              <a:t>14.05.2013</a:t>
            </a:fld>
            <a:endParaRPr lang="tr-TR"/>
          </a:p>
        </p:txBody>
      </p:sp>
      <p:sp>
        <p:nvSpPr>
          <p:cNvPr id="10" name="9 Altbilgi Yer Tutucusu"/>
          <p:cNvSpPr>
            <a:spLocks noGrp="1"/>
          </p:cNvSpPr>
          <p:nvPr>
            <p:ph type="ftr" sz="quarter" idx="11"/>
          </p:nvPr>
        </p:nvSpPr>
        <p:spPr/>
        <p:txBody>
          <a:bodyPr/>
          <a:lstStyle/>
          <a:p>
            <a:endParaRPr lang="tr-TR"/>
          </a:p>
        </p:txBody>
      </p:sp>
      <p:sp>
        <p:nvSpPr>
          <p:cNvPr id="31" name="30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9" name="28 Başlık"/>
          <p:cNvSpPr>
            <a:spLocks noGrp="1"/>
          </p:cNvSpPr>
          <p:nvPr>
            <p:ph type="title"/>
          </p:nvPr>
        </p:nvSpPr>
        <p:spPr>
          <a:xfrm>
            <a:off x="304800" y="5410200"/>
            <a:ext cx="8610600" cy="882650"/>
          </a:xfrm>
        </p:spPr>
        <p:txBody>
          <a:bodyPr anchor="ctr"/>
          <a:lstStyle>
            <a:lvl1pPr>
              <a:defRPr/>
            </a:lvl1pPr>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25" name="24 Metin Yer Tutucusu"/>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İçerik Yer Tutucusu"/>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8" name="27 İçerik Yer Tutucusu"/>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0" name="9 Veri Yer Tutucusu"/>
          <p:cNvSpPr>
            <a:spLocks noGrp="1"/>
          </p:cNvSpPr>
          <p:nvPr>
            <p:ph type="dt" sz="half" idx="10"/>
          </p:nvPr>
        </p:nvSpPr>
        <p:spPr/>
        <p:txBody>
          <a:bodyPr/>
          <a:lstStyle/>
          <a:p>
            <a:fld id="{D9F75050-0E15-4C5B-92B0-66D068882F1F}" type="datetimeFigureOut">
              <a:rPr lang="tr-TR" smtClean="0"/>
              <a:pPr/>
              <a:t>14.05.2013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8229600" y="6477000"/>
            <a:ext cx="762000" cy="246888"/>
          </a:xfrm>
        </p:spPr>
        <p:txBody>
          <a:bodyPr/>
          <a:lstStyle/>
          <a:p>
            <a:fld id="{B1DEFA8C-F947-479F-BE07-76B6B3F80BF1}" type="slidenum">
              <a:rPr lang="tr-TR" smtClean="0"/>
              <a:pPr/>
              <a:t>‹#›</a:t>
            </a:fld>
            <a:endParaRPr lang="tr-TR"/>
          </a:p>
        </p:txBody>
      </p:sp>
      <p:sp>
        <p:nvSpPr>
          <p:cNvPr id="11" name="10 Düz Bağlayıcı"/>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30" name="29 Başlık"/>
          <p:cNvSpPr>
            <a:spLocks noGrp="1"/>
          </p:cNvSpPr>
          <p:nvPr>
            <p:ph type="title"/>
          </p:nvPr>
        </p:nvSpPr>
        <p:spPr>
          <a:xfrm>
            <a:off x="301752" y="457200"/>
            <a:ext cx="8686800" cy="841248"/>
          </a:xfrm>
        </p:spPr>
        <p:txBody>
          <a:bodyPr/>
          <a:lstStyle/>
          <a:p>
            <a:r>
              <a:rPr kumimoji="0" lang="tr-TR" smtClean="0"/>
              <a:t>Asıl başlık stili için tıklatın</a:t>
            </a:r>
            <a:endParaRPr kumimoji="0" lang="en-US"/>
          </a:p>
        </p:txBody>
      </p:sp>
      <p:sp>
        <p:nvSpPr>
          <p:cNvPr id="12" name="11 Veri Yer Tutucusu"/>
          <p:cNvSpPr>
            <a:spLocks noGrp="1"/>
          </p:cNvSpPr>
          <p:nvPr>
            <p:ph type="dt" sz="half" idx="10"/>
          </p:nvPr>
        </p:nvSpPr>
        <p:spPr/>
        <p:txBody>
          <a:bodyPr/>
          <a:lstStyle/>
          <a:p>
            <a:fld id="{D9F75050-0E15-4C5B-92B0-66D068882F1F}" type="datetimeFigureOut">
              <a:rPr lang="tr-TR" smtClean="0"/>
              <a:pPr/>
              <a:t>14.05.2013</a:t>
            </a:fld>
            <a:endParaRPr lang="tr-TR"/>
          </a:p>
        </p:txBody>
      </p:sp>
      <p:sp>
        <p:nvSpPr>
          <p:cNvPr id="21" name="20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3" name="2 Veri Yer Tutucusu"/>
          <p:cNvSpPr>
            <a:spLocks noGrp="1"/>
          </p:cNvSpPr>
          <p:nvPr>
            <p:ph type="dt" sz="half" idx="10"/>
          </p:nvPr>
        </p:nvSpPr>
        <p:spPr/>
        <p:txBody>
          <a:bodyPr/>
          <a:lstStyle/>
          <a:p>
            <a:fld id="{D9F75050-0E15-4C5B-92B0-66D068882F1F}" type="datetimeFigureOut">
              <a:rPr lang="tr-TR" smtClean="0"/>
              <a:pPr/>
              <a:t>14.05.2013</a:t>
            </a:fld>
            <a:endParaRPr lang="tr-TR"/>
          </a:p>
        </p:txBody>
      </p:sp>
      <p:sp>
        <p:nvSpPr>
          <p:cNvPr id="24" name="23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7 Düz Bağlayıcı"/>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Başlık"/>
          <p:cNvSpPr>
            <a:spLocks noGrp="1"/>
          </p:cNvSpPr>
          <p:nvPr>
            <p:ph type="title"/>
          </p:nvPr>
        </p:nvSpPr>
        <p:spPr>
          <a:xfrm>
            <a:off x="457200" y="5486400"/>
            <a:ext cx="8458200" cy="520700"/>
          </a:xfrm>
        </p:spPr>
        <p:txBody>
          <a:bodyPr anchor="ctr"/>
          <a:lstStyle>
            <a:lvl1pPr algn="l">
              <a:buNone/>
              <a:defRPr sz="2000" b="1"/>
            </a:lvl1pPr>
          </a:lstStyle>
          <a:p>
            <a:r>
              <a:rPr kumimoji="0" lang="tr-TR" smtClean="0"/>
              <a:t>Asıl başlık stili için tıklatın</a:t>
            </a:r>
            <a:endParaRPr kumimoji="0" lang="en-US"/>
          </a:p>
        </p:txBody>
      </p:sp>
      <p:sp>
        <p:nvSpPr>
          <p:cNvPr id="26" name="25 Metin Yer Tutucusu"/>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14" name="13 İçerik Yer Tutucusu"/>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5" name="24 Veri Yer Tutucusu"/>
          <p:cNvSpPr>
            <a:spLocks noGrp="1"/>
          </p:cNvSpPr>
          <p:nvPr>
            <p:ph type="dt" sz="half" idx="10"/>
          </p:nvPr>
        </p:nvSpPr>
        <p:spPr/>
        <p:txBody>
          <a:bodyPr/>
          <a:lstStyle/>
          <a:p>
            <a:fld id="{D9F75050-0E15-4C5B-92B0-66D068882F1F}" type="datetimeFigureOut">
              <a:rPr lang="tr-TR" smtClean="0"/>
              <a:pPr/>
              <a:t>14.05.2013</a:t>
            </a:fld>
            <a:endParaRPr lang="tr-TR"/>
          </a:p>
        </p:txBody>
      </p:sp>
      <p:sp>
        <p:nvSpPr>
          <p:cNvPr id="29" name="28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3" name="12 Resim Yer Tutucusu"/>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tr-TR" smtClean="0"/>
              <a:t>Resim eklemek için simgeyi tıklatın</a:t>
            </a:r>
            <a:endParaRPr kumimoji="0" lang="en-US" dirty="0"/>
          </a:p>
        </p:txBody>
      </p:sp>
      <p:sp>
        <p:nvSpPr>
          <p:cNvPr id="7" name="6 Veri Yer Tutucusu"/>
          <p:cNvSpPr>
            <a:spLocks noGrp="1"/>
          </p:cNvSpPr>
          <p:nvPr>
            <p:ph type="dt" sz="half" idx="10"/>
          </p:nvPr>
        </p:nvSpPr>
        <p:spPr/>
        <p:txBody>
          <a:bodyPr/>
          <a:lstStyle/>
          <a:p>
            <a:fld id="{D9F75050-0E15-4C5B-92B0-66D068882F1F}" type="datetimeFigureOut">
              <a:rPr lang="tr-TR" smtClean="0"/>
              <a:pPr/>
              <a:t>14.05.2013</a:t>
            </a:fld>
            <a:endParaRPr lang="tr-TR"/>
          </a:p>
        </p:txBody>
      </p:sp>
      <p:sp>
        <p:nvSpPr>
          <p:cNvPr id="5" name="4 Altbilgi Yer Tutucusu"/>
          <p:cNvSpPr>
            <a:spLocks noGrp="1"/>
          </p:cNvSpPr>
          <p:nvPr>
            <p:ph type="ftr" sz="quarter" idx="11"/>
          </p:nvPr>
        </p:nvSpPr>
        <p:spPr/>
        <p:txBody>
          <a:bodyPr/>
          <a:lstStyle/>
          <a:p>
            <a:endParaRPr lang="tr-TR"/>
          </a:p>
        </p:txBody>
      </p:sp>
      <p:sp>
        <p:nvSpPr>
          <p:cNvPr id="31" name="30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17" name="16 Başlık"/>
          <p:cNvSpPr>
            <a:spLocks noGrp="1"/>
          </p:cNvSpPr>
          <p:nvPr>
            <p:ph type="title"/>
          </p:nvPr>
        </p:nvSpPr>
        <p:spPr>
          <a:xfrm>
            <a:off x="381000" y="4993760"/>
            <a:ext cx="5867400" cy="522288"/>
          </a:xfrm>
        </p:spPr>
        <p:txBody>
          <a:bodyPr anchor="ctr"/>
          <a:lstStyle>
            <a:lvl1pPr algn="l">
              <a:buNone/>
              <a:defRPr sz="2000" b="1"/>
            </a:lvl1pPr>
          </a:lstStyle>
          <a:p>
            <a:r>
              <a:rPr kumimoji="0" lang="tr-TR" smtClean="0"/>
              <a:t>Asıl başlık stili için tıklatın</a:t>
            </a:r>
            <a:endParaRPr kumimoji="0" lang="en-US"/>
          </a:p>
        </p:txBody>
      </p:sp>
      <p:sp>
        <p:nvSpPr>
          <p:cNvPr id="26" name="25 Metin Yer Tutucusu"/>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14.05.2013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858000" y="549276"/>
            <a:ext cx="1828800" cy="5851525"/>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549276"/>
            <a:ext cx="62484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14.05.2013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Düz Bağlayıcı"/>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7 Metin Yer Tutucusu"/>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1" name="10 Veri Yer Tutucusu"/>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D9F75050-0E15-4C5B-92B0-66D068882F1F}" type="datetimeFigureOut">
              <a:rPr lang="tr-TR" smtClean="0"/>
              <a:pPr/>
              <a:t>14.05.2013</a:t>
            </a:fld>
            <a:endParaRPr lang="tr-TR"/>
          </a:p>
        </p:txBody>
      </p:sp>
      <p:sp>
        <p:nvSpPr>
          <p:cNvPr id="28" name="27 Altbilgi Yer Tutucusu"/>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tr-TR"/>
          </a:p>
        </p:txBody>
      </p:sp>
      <p:sp>
        <p:nvSpPr>
          <p:cNvPr id="5" name="4 Slayt Numarası Yer Tutucusu"/>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B1DEFA8C-F947-479F-BE07-76B6B3F80BF1}" type="slidenum">
              <a:rPr lang="tr-TR" smtClean="0"/>
              <a:pPr/>
              <a:t>‹#›</a:t>
            </a:fld>
            <a:endParaRPr lang="tr-TR"/>
          </a:p>
        </p:txBody>
      </p:sp>
      <p:sp>
        <p:nvSpPr>
          <p:cNvPr id="10" name="9 Başlık Yer Tutucusu"/>
          <p:cNvSpPr>
            <a:spLocks noGrp="1"/>
          </p:cNvSpPr>
          <p:nvPr>
            <p:ph type="title"/>
          </p:nvPr>
        </p:nvSpPr>
        <p:spPr>
          <a:xfrm>
            <a:off x="304800" y="457200"/>
            <a:ext cx="8686800" cy="838200"/>
          </a:xfrm>
          <a:prstGeom prst="rect">
            <a:avLst/>
          </a:prstGeom>
        </p:spPr>
        <p:txBody>
          <a:bodyPr vert="horz" anchor="ctr">
            <a:normAutofit/>
          </a:bodyPr>
          <a:lstStyle/>
          <a:p>
            <a:r>
              <a:rPr kumimoji="0" lang="tr-TR" smtClean="0"/>
              <a:t>Asıl başlık stili için tıklatın</a:t>
            </a:r>
            <a:endParaRPr kumimoji="0" lang="en-US"/>
          </a:p>
        </p:txBody>
      </p:sp>
      <p:sp>
        <p:nvSpPr>
          <p:cNvPr id="9" name="8 Düz Bağlayıcı"/>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Düz Bağlayıcı"/>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4249" r:id="rId1"/>
    <p:sldLayoutId id="2147484250" r:id="rId2"/>
    <p:sldLayoutId id="2147484251" r:id="rId3"/>
    <p:sldLayoutId id="2147484252" r:id="rId4"/>
    <p:sldLayoutId id="2147484253" r:id="rId5"/>
    <p:sldLayoutId id="2147484254" r:id="rId6"/>
    <p:sldLayoutId id="2147484255" r:id="rId7"/>
    <p:sldLayoutId id="2147484256" r:id="rId8"/>
    <p:sldLayoutId id="2147484257" r:id="rId9"/>
    <p:sldLayoutId id="2147484258" r:id="rId10"/>
    <p:sldLayoutId id="2147484259"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gif"/><Relationship Id="rId1" Type="http://schemas.openxmlformats.org/officeDocument/2006/relationships/slideLayout" Target="../slideLayouts/slideLayout8.xml"/><Relationship Id="rId5" Type="http://schemas.openxmlformats.org/officeDocument/2006/relationships/image" Target="../media/image14.jpeg"/><Relationship Id="rId4" Type="http://schemas.openxmlformats.org/officeDocument/2006/relationships/image" Target="../media/image13.gif"/></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gif"/><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image" Target="../media/image23.jpeg"/><Relationship Id="rId1" Type="http://schemas.openxmlformats.org/officeDocument/2006/relationships/slideLayout" Target="../slideLayouts/slideLayout6.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4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a:xfrm>
            <a:off x="457200" y="1785926"/>
            <a:ext cx="8229600" cy="2428892"/>
          </a:xfrm>
        </p:spPr>
        <p:txBody>
          <a:bodyPr>
            <a:normAutofit/>
          </a:bodyPr>
          <a:lstStyle/>
          <a:p>
            <a:r>
              <a:rPr lang="tr-TR" dirty="0" smtClean="0">
                <a:solidFill>
                  <a:srgbClr val="FF0000"/>
                </a:solidFill>
              </a:rPr>
              <a:t>TÜRKİYE’NİN İKLİMİ VE BİTKİ ÖRTÜSÜ</a:t>
            </a:r>
            <a:endParaRPr lang="tr-TR" dirty="0">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a:xfrm>
            <a:off x="1142976" y="0"/>
            <a:ext cx="7286676" cy="571480"/>
          </a:xfrm>
        </p:spPr>
        <p:txBody>
          <a:bodyPr>
            <a:normAutofit/>
          </a:bodyPr>
          <a:lstStyle/>
          <a:p>
            <a:r>
              <a:rPr lang="tr-TR" sz="2800" dirty="0" smtClean="0">
                <a:solidFill>
                  <a:srgbClr val="FF0000"/>
                </a:solidFill>
              </a:rPr>
              <a:t>Türkiye’nin İklimini Etkileyen Faktörler </a:t>
            </a:r>
            <a:endParaRPr lang="tr-TR" sz="2800" dirty="0">
              <a:solidFill>
                <a:srgbClr val="FF0000"/>
              </a:solidFill>
            </a:endParaRPr>
          </a:p>
        </p:txBody>
      </p:sp>
      <p:sp>
        <p:nvSpPr>
          <p:cNvPr id="8" name="7 Metin Yer Tutucusu"/>
          <p:cNvSpPr>
            <a:spLocks noGrp="1"/>
          </p:cNvSpPr>
          <p:nvPr>
            <p:ph type="body" idx="2"/>
          </p:nvPr>
        </p:nvSpPr>
        <p:spPr>
          <a:xfrm>
            <a:off x="928662" y="3929067"/>
            <a:ext cx="7358114" cy="1714512"/>
          </a:xfrm>
        </p:spPr>
        <p:txBody>
          <a:bodyPr>
            <a:normAutofit/>
          </a:bodyPr>
          <a:lstStyle/>
          <a:p>
            <a:pPr>
              <a:buFont typeface="Arial" pitchFamily="34" charset="0"/>
              <a:buChar char="•"/>
            </a:pPr>
            <a:r>
              <a:rPr lang="tr-TR" dirty="0" smtClean="0">
                <a:solidFill>
                  <a:schemeClr val="tx1"/>
                </a:solidFill>
              </a:rPr>
              <a:t>Sıcaklık , basınç ,rüzgarlar nem ve yağış bir yerdeki iklim elemanlarıdır . </a:t>
            </a:r>
          </a:p>
          <a:p>
            <a:pPr>
              <a:buFont typeface="Arial" pitchFamily="34" charset="0"/>
              <a:buChar char="•"/>
            </a:pPr>
            <a:r>
              <a:rPr lang="tr-TR" dirty="0" smtClean="0">
                <a:solidFill>
                  <a:schemeClr val="tx1"/>
                </a:solidFill>
              </a:rPr>
              <a:t>Türkiye’nin hem matematik konumu hem de özel konumu (yükselti –yerşekilleri – denizellik ) iklim elemanları üzerinde etkili olmaktadır. </a:t>
            </a:r>
          </a:p>
          <a:p>
            <a:pPr>
              <a:buFont typeface="Arial" pitchFamily="34" charset="0"/>
              <a:buChar char="•"/>
            </a:pPr>
            <a:r>
              <a:rPr lang="tr-TR" dirty="0" smtClean="0">
                <a:solidFill>
                  <a:schemeClr val="tx1"/>
                </a:solidFill>
              </a:rPr>
              <a:t>1-  Matematik konum </a:t>
            </a:r>
          </a:p>
          <a:p>
            <a:pPr>
              <a:buFont typeface="Arial" pitchFamily="34" charset="0"/>
              <a:buChar char="•"/>
            </a:pPr>
            <a:r>
              <a:rPr lang="tr-TR" dirty="0" smtClean="0">
                <a:solidFill>
                  <a:schemeClr val="tx1"/>
                </a:solidFill>
              </a:rPr>
              <a:t>2-  Özel Konum</a:t>
            </a:r>
          </a:p>
          <a:p>
            <a:pPr>
              <a:buFont typeface="Arial" pitchFamily="34" charset="0"/>
              <a:buChar char="•"/>
            </a:pPr>
            <a:r>
              <a:rPr lang="tr-TR" dirty="0" smtClean="0">
                <a:solidFill>
                  <a:schemeClr val="tx1"/>
                </a:solidFill>
              </a:rPr>
              <a:t>3-  Yerşekilleri</a:t>
            </a:r>
          </a:p>
          <a:p>
            <a:endParaRPr lang="tr-TR" dirty="0" smtClean="0"/>
          </a:p>
          <a:p>
            <a:pPr>
              <a:buFont typeface="Arial" pitchFamily="34" charset="0"/>
              <a:buChar char="•"/>
            </a:pPr>
            <a:endParaRPr lang="tr-TR" dirty="0"/>
          </a:p>
        </p:txBody>
      </p:sp>
      <p:pic>
        <p:nvPicPr>
          <p:cNvPr id="5" name="Picture 2" descr="turkey_topo-640x480"/>
          <p:cNvPicPr>
            <a:picLocks noGrp="1" noChangeAspect="1" noChangeArrowheads="1"/>
          </p:cNvPicPr>
          <p:nvPr>
            <p:ph sz="half" idx="1"/>
          </p:nvPr>
        </p:nvPicPr>
        <p:blipFill>
          <a:blip r:embed="rId2" cstate="print"/>
          <a:stretch>
            <a:fillRect/>
          </a:stretch>
        </p:blipFill>
        <p:spPr bwMode="auto">
          <a:xfrm>
            <a:off x="857224" y="642918"/>
            <a:ext cx="7215238" cy="3143272"/>
          </a:xfrm>
          <a:prstGeom prst="rect">
            <a:avLst/>
          </a:prstGeom>
          <a:noFill/>
        </p:spPr>
      </p:pic>
      <p:sp>
        <p:nvSpPr>
          <p:cNvPr id="6" name="5 Dikdörtgen"/>
          <p:cNvSpPr/>
          <p:nvPr/>
        </p:nvSpPr>
        <p:spPr>
          <a:xfrm>
            <a:off x="928662" y="3786190"/>
            <a:ext cx="6786610" cy="646331"/>
          </a:xfrm>
          <a:prstGeom prst="rect">
            <a:avLst/>
          </a:prstGeom>
        </p:spPr>
        <p:txBody>
          <a:bodyPr wrap="square">
            <a:spAutoFit/>
          </a:bodyPr>
          <a:lstStyle/>
          <a:p>
            <a:endParaRPr lang="tr-TR" dirty="0" smtClean="0"/>
          </a:p>
          <a:p>
            <a:r>
              <a:rPr lang="tr-TR" dirty="0" smtClean="0"/>
              <a:t> </a:t>
            </a:r>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half" idx="4294967295"/>
          </p:nvPr>
        </p:nvSpPr>
        <p:spPr>
          <a:xfrm>
            <a:off x="714348" y="1500174"/>
            <a:ext cx="6929486" cy="4643437"/>
          </a:xfrm>
        </p:spPr>
        <p:txBody>
          <a:bodyPr>
            <a:normAutofit/>
          </a:bodyPr>
          <a:lstStyle/>
          <a:p>
            <a:r>
              <a:rPr lang="tr-TR" sz="1800" dirty="0" smtClean="0">
                <a:solidFill>
                  <a:schemeClr val="tx1"/>
                </a:solidFill>
              </a:rPr>
              <a:t>Türkiye matematik konum açısından kuzeyden gelen soğuk hava kütleleri ile güneyden gelen sıcak hava kütlelerinin etkisinde kalır. </a:t>
            </a:r>
          </a:p>
          <a:p>
            <a:endParaRPr lang="tr-TR" sz="1800" dirty="0" smtClean="0">
              <a:solidFill>
                <a:schemeClr val="tx1"/>
              </a:solidFill>
            </a:endParaRPr>
          </a:p>
          <a:p>
            <a:r>
              <a:rPr lang="tr-TR" sz="1800" dirty="0" smtClean="0">
                <a:solidFill>
                  <a:schemeClr val="tx1"/>
                </a:solidFill>
              </a:rPr>
              <a:t>Orta Kuşakta yer aldığından, 4 mevsim belirgin olarak yaşanır.</a:t>
            </a:r>
          </a:p>
          <a:p>
            <a:endParaRPr lang="tr-TR" sz="1800" dirty="0" smtClean="0">
              <a:solidFill>
                <a:schemeClr val="tx1"/>
              </a:solidFill>
            </a:endParaRPr>
          </a:p>
          <a:p>
            <a:r>
              <a:rPr lang="tr-TR" sz="1800" dirty="0" smtClean="0">
                <a:solidFill>
                  <a:schemeClr val="tx1"/>
                </a:solidFill>
              </a:rPr>
              <a:t>Haziran ,temmuz ağustos en sıcak aylar . </a:t>
            </a:r>
          </a:p>
          <a:p>
            <a:pPr>
              <a:buNone/>
            </a:pPr>
            <a:endParaRPr lang="tr-TR" sz="1800" dirty="0" smtClean="0">
              <a:solidFill>
                <a:schemeClr val="tx1"/>
              </a:solidFill>
            </a:endParaRPr>
          </a:p>
          <a:p>
            <a:r>
              <a:rPr lang="tr-TR" sz="1800" dirty="0" smtClean="0">
                <a:solidFill>
                  <a:schemeClr val="tx1"/>
                </a:solidFill>
              </a:rPr>
              <a:t>Güneyden kuzeye doğru enlemin etkisine bağlı olarak sıcaklık azalır</a:t>
            </a:r>
            <a:endParaRPr lang="tr-TR" sz="1800" dirty="0">
              <a:solidFill>
                <a:schemeClr val="tx1"/>
              </a:solidFill>
            </a:endParaRPr>
          </a:p>
        </p:txBody>
      </p:sp>
      <p:sp>
        <p:nvSpPr>
          <p:cNvPr id="2" name="1 Başlık"/>
          <p:cNvSpPr>
            <a:spLocks noGrp="1"/>
          </p:cNvSpPr>
          <p:nvPr>
            <p:ph type="title" idx="4294967295"/>
          </p:nvPr>
        </p:nvSpPr>
        <p:spPr>
          <a:xfrm>
            <a:off x="714348" y="571500"/>
            <a:ext cx="6943752" cy="1000125"/>
          </a:xfrm>
        </p:spPr>
        <p:txBody>
          <a:bodyPr>
            <a:normAutofit fontScale="90000"/>
          </a:bodyPr>
          <a:lstStyle/>
          <a:p>
            <a:r>
              <a:rPr lang="tr-TR" sz="3200" dirty="0" smtClean="0"/>
              <a:t> </a:t>
            </a:r>
            <a:r>
              <a:rPr lang="tr-TR" sz="3200" dirty="0" smtClean="0">
                <a:solidFill>
                  <a:srgbClr val="FF0000"/>
                </a:solidFill>
              </a:rPr>
              <a:t>1-MATEMATİK KONUM:</a:t>
            </a:r>
            <a:br>
              <a:rPr lang="tr-TR" sz="3200" dirty="0" smtClean="0">
                <a:solidFill>
                  <a:srgbClr val="FF0000"/>
                </a:solidFill>
              </a:rPr>
            </a:br>
            <a:endParaRPr lang="tr-TR" sz="3200" dirty="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785786" y="214290"/>
            <a:ext cx="7901014" cy="642942"/>
          </a:xfrm>
        </p:spPr>
        <p:txBody>
          <a:bodyPr>
            <a:normAutofit/>
          </a:bodyPr>
          <a:lstStyle/>
          <a:p>
            <a:r>
              <a:rPr lang="tr-TR" sz="2800" dirty="0" smtClean="0">
                <a:solidFill>
                  <a:srgbClr val="FF0000"/>
                </a:solidFill>
              </a:rPr>
              <a:t>2-ÖZEL KONUM:</a:t>
            </a:r>
            <a:endParaRPr lang="tr-TR" sz="2800" dirty="0">
              <a:solidFill>
                <a:srgbClr val="FF0000"/>
              </a:solidFill>
            </a:endParaRPr>
          </a:p>
        </p:txBody>
      </p:sp>
      <p:sp>
        <p:nvSpPr>
          <p:cNvPr id="3" name="2 İçerik Yer Tutucusu"/>
          <p:cNvSpPr>
            <a:spLocks noGrp="1"/>
          </p:cNvSpPr>
          <p:nvPr>
            <p:ph idx="1"/>
          </p:nvPr>
        </p:nvSpPr>
        <p:spPr>
          <a:xfrm>
            <a:off x="500034" y="928670"/>
            <a:ext cx="8229600" cy="5143536"/>
          </a:xfrm>
        </p:spPr>
        <p:txBody>
          <a:bodyPr>
            <a:normAutofit fontScale="47500" lnSpcReduction="20000"/>
          </a:bodyPr>
          <a:lstStyle/>
          <a:p>
            <a:endParaRPr lang="tr-TR" dirty="0" smtClean="0"/>
          </a:p>
          <a:p>
            <a:pPr>
              <a:buNone/>
            </a:pPr>
            <a:r>
              <a:rPr lang="tr-TR" sz="4800" dirty="0" smtClean="0"/>
              <a:t>                  </a:t>
            </a:r>
          </a:p>
          <a:p>
            <a:endParaRPr lang="tr-TR" sz="4800" dirty="0" smtClean="0"/>
          </a:p>
          <a:p>
            <a:r>
              <a:rPr lang="tr-TR" sz="4800" dirty="0" smtClean="0">
                <a:solidFill>
                  <a:schemeClr val="tx1"/>
                </a:solidFill>
              </a:rPr>
              <a:t> Ülkemizde çeşitli iklim tiplerinin oluşumunda fiziki coğrafya özelliklerinden kaynaklanan özel konumun etkileri bulunmaktadır.</a:t>
            </a:r>
          </a:p>
          <a:p>
            <a:endParaRPr lang="tr-TR" sz="4800" dirty="0" smtClean="0"/>
          </a:p>
          <a:p>
            <a:r>
              <a:rPr lang="tr-TR" sz="4800" dirty="0" smtClean="0">
                <a:solidFill>
                  <a:srgbClr val="FF0000"/>
                </a:solidFill>
              </a:rPr>
              <a:t>a-Etrafındaki denizlerin etkisi:</a:t>
            </a:r>
          </a:p>
          <a:p>
            <a:r>
              <a:rPr lang="tr-TR" sz="4800" dirty="0" smtClean="0">
                <a:solidFill>
                  <a:schemeClr val="tx1"/>
                </a:solidFill>
              </a:rPr>
              <a:t> Türkiye’nin çevresindeki denizlerin sıcaklık ve yağış dağılışında çok önemli etkisi bulunmaktadır. Kıyılarımız iç kesimlere göre daha yağışlı, nemli ve ılık özelliktedir.Bütün denizlerimiz bölgelerimizin ilklimi üzerinde son derece etkilidir. Karadeniz üzerinden gelen nemli hava kıyıda bol yağışa neden olur. Ege denizi, Ege kıyılarında meltem rüzgarlarının oluşmasını sağlamaktadır. Anadolu’yu çevreleyen bu denizler kışın sıcaklığın düşmesini engellemektedir.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solidFill>
                  <a:srgbClr val="FF0000"/>
                </a:solidFill>
              </a:rPr>
              <a:t>2-ÖZEL KONUM:</a:t>
            </a:r>
            <a:endParaRPr lang="tr-TR" dirty="0"/>
          </a:p>
        </p:txBody>
      </p:sp>
      <p:sp>
        <p:nvSpPr>
          <p:cNvPr id="3" name="2 İçerik Yer Tutucusu"/>
          <p:cNvSpPr>
            <a:spLocks noGrp="1"/>
          </p:cNvSpPr>
          <p:nvPr>
            <p:ph idx="1"/>
          </p:nvPr>
        </p:nvSpPr>
        <p:spPr/>
        <p:txBody>
          <a:bodyPr>
            <a:normAutofit fontScale="92500" lnSpcReduction="20000"/>
          </a:bodyPr>
          <a:lstStyle/>
          <a:p>
            <a:r>
              <a:rPr lang="tr-TR" dirty="0" smtClean="0">
                <a:solidFill>
                  <a:srgbClr val="FF0000"/>
                </a:solidFill>
              </a:rPr>
              <a:t>b-Denize olan uzaklık(Karasallık</a:t>
            </a:r>
            <a:r>
              <a:rPr lang="tr-TR" dirty="0" smtClean="0"/>
              <a:t>): </a:t>
            </a:r>
          </a:p>
          <a:p>
            <a:r>
              <a:rPr lang="tr-TR" dirty="0" smtClean="0">
                <a:solidFill>
                  <a:schemeClr val="tx1"/>
                </a:solidFill>
              </a:rPr>
              <a:t>Kıyılardan iç kesimlere gidildikçe, nemin azalmasına bağlı olarak aşırı ısınma ve soğuma özellikleri artmaktadır. Böylece yıllık ve günlük sıcaklık farkları artmaktadır. Yaz mevsiminde Anadolu’nun iç kısımları, aynı yükseklikteki kıyı bölgelerimize göre daha fazla ısınmaktadır.Sebebi; nemin olmaması nedeniyle aşırı ısınma.Yazın iç bölgelerimizin fazla ısınması, ormanları ve tarımsal bitkilerin yetişme sınırının dikey yönde yükselmesinde neden olmaktadır.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a:xfrm>
            <a:off x="457200" y="428604"/>
            <a:ext cx="7186634" cy="642942"/>
          </a:xfrm>
        </p:spPr>
        <p:txBody>
          <a:bodyPr>
            <a:normAutofit/>
          </a:bodyPr>
          <a:lstStyle/>
          <a:p>
            <a:r>
              <a:rPr lang="tr-TR" dirty="0" smtClean="0">
                <a:solidFill>
                  <a:srgbClr val="FF0000"/>
                </a:solidFill>
              </a:rPr>
              <a:t>                                             2-ÖZEL KONUM:</a:t>
            </a:r>
            <a:endParaRPr lang="tr-TR" dirty="0"/>
          </a:p>
        </p:txBody>
      </p:sp>
      <p:sp>
        <p:nvSpPr>
          <p:cNvPr id="6" name="5 Metin Yer Tutucusu"/>
          <p:cNvSpPr>
            <a:spLocks noGrp="1"/>
          </p:cNvSpPr>
          <p:nvPr>
            <p:ph type="body" idx="2"/>
          </p:nvPr>
        </p:nvSpPr>
        <p:spPr>
          <a:xfrm>
            <a:off x="428596" y="1428736"/>
            <a:ext cx="3328982" cy="3851288"/>
          </a:xfrm>
        </p:spPr>
        <p:txBody>
          <a:bodyPr>
            <a:normAutofit lnSpcReduction="10000"/>
          </a:bodyPr>
          <a:lstStyle/>
          <a:p>
            <a:endParaRPr lang="tr-TR" sz="1800" dirty="0" smtClean="0"/>
          </a:p>
          <a:p>
            <a:r>
              <a:rPr lang="tr-TR" sz="1800" dirty="0" smtClean="0">
                <a:solidFill>
                  <a:srgbClr val="FF0000"/>
                </a:solidFill>
              </a:rPr>
              <a:t>c-Etrafındaki kara kütlelerinin etkisi: </a:t>
            </a:r>
          </a:p>
          <a:p>
            <a:endParaRPr lang="tr-TR" sz="1800" dirty="0" smtClean="0">
              <a:solidFill>
                <a:srgbClr val="FF0000"/>
              </a:solidFill>
            </a:endParaRPr>
          </a:p>
          <a:p>
            <a:pPr>
              <a:buFont typeface="Arial" pitchFamily="34" charset="0"/>
              <a:buChar char="•"/>
            </a:pPr>
            <a:r>
              <a:rPr lang="tr-TR" sz="1800" dirty="0" smtClean="0">
                <a:solidFill>
                  <a:schemeClr val="tx1"/>
                </a:solidFill>
              </a:rPr>
              <a:t> Avrupa-Asya kıtası üzerinde soğuk, Afrika ile Arabistan çöllerinde ise sıcak ve kuru hava kütleleri oluşmaktadır. Bu hava kütleleri mevsimlere göre ülkemizi etkilemektedir.kışın Sibirya ve Balkanlardan gelen hava kütleleri, yazın Afrika ve Arabistan’dan gelen hava kütleleri etkili olur.</a:t>
            </a:r>
          </a:p>
          <a:p>
            <a:endParaRPr lang="tr-TR" sz="1800" dirty="0" smtClean="0">
              <a:solidFill>
                <a:schemeClr val="tx1"/>
              </a:solidFill>
            </a:endParaRPr>
          </a:p>
          <a:p>
            <a:endParaRPr lang="tr-TR" dirty="0"/>
          </a:p>
        </p:txBody>
      </p:sp>
      <p:pic>
        <p:nvPicPr>
          <p:cNvPr id="7" name="Picture 4" descr="http://img.blogcu.com/uploads/geograpy_dg.JPG"/>
          <p:cNvPicPr>
            <a:picLocks noGrp="1" noChangeAspect="1" noChangeArrowheads="1"/>
          </p:cNvPicPr>
          <p:nvPr>
            <p:ph sz="half" idx="1"/>
          </p:nvPr>
        </p:nvPicPr>
        <p:blipFill>
          <a:blip r:embed="rId2" cstate="print"/>
          <a:stretch>
            <a:fillRect/>
          </a:stretch>
        </p:blipFill>
        <p:spPr bwMode="auto">
          <a:xfrm>
            <a:off x="3857620" y="1643050"/>
            <a:ext cx="4762500" cy="295275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800" dirty="0" smtClean="0">
                <a:solidFill>
                  <a:srgbClr val="FF0000"/>
                </a:solidFill>
              </a:rPr>
              <a:t>2-ÖZEL KONUM:</a:t>
            </a:r>
            <a:endParaRPr lang="tr-TR" sz="2800" dirty="0"/>
          </a:p>
        </p:txBody>
      </p:sp>
      <p:sp>
        <p:nvSpPr>
          <p:cNvPr id="3" name="2 İçerik Yer Tutucusu"/>
          <p:cNvSpPr>
            <a:spLocks noGrp="1"/>
          </p:cNvSpPr>
          <p:nvPr>
            <p:ph idx="1"/>
          </p:nvPr>
        </p:nvSpPr>
        <p:spPr/>
        <p:txBody>
          <a:bodyPr>
            <a:normAutofit fontScale="85000" lnSpcReduction="20000"/>
          </a:bodyPr>
          <a:lstStyle/>
          <a:p>
            <a:endParaRPr lang="tr-TR" dirty="0" smtClean="0"/>
          </a:p>
          <a:p>
            <a:r>
              <a:rPr lang="tr-TR" dirty="0" smtClean="0">
                <a:solidFill>
                  <a:srgbClr val="FF0000"/>
                </a:solidFill>
              </a:rPr>
              <a:t>d-  Etrafındaki Basınç Merkezlerlerinin etkisi:</a:t>
            </a:r>
          </a:p>
          <a:p>
            <a:endParaRPr lang="tr-TR" dirty="0" smtClean="0"/>
          </a:p>
          <a:p>
            <a:r>
              <a:rPr lang="tr-TR" dirty="0" smtClean="0">
                <a:solidFill>
                  <a:srgbClr val="FF0000"/>
                </a:solidFill>
              </a:rPr>
              <a:t>Yaz durumu</a:t>
            </a:r>
            <a:r>
              <a:rPr lang="tr-TR" dirty="0" smtClean="0">
                <a:solidFill>
                  <a:schemeClr val="tx1"/>
                </a:solidFill>
              </a:rPr>
              <a:t>: Bu mevsimde ülkemiz Atlas okyanusu üzerindeki Asar Y. Basıncı ile Basra alçak basıncı etkisindedir</a:t>
            </a:r>
            <a:r>
              <a:rPr lang="tr-TR" dirty="0" smtClean="0">
                <a:solidFill>
                  <a:schemeClr val="tx1"/>
                </a:solidFill>
              </a:rPr>
              <a:t>.</a:t>
            </a:r>
          </a:p>
          <a:p>
            <a:r>
              <a:rPr lang="tr-TR" dirty="0" smtClean="0">
                <a:solidFill>
                  <a:schemeClr val="tx1"/>
                </a:solidFill>
              </a:rPr>
              <a:t>genel </a:t>
            </a:r>
            <a:r>
              <a:rPr lang="tr-TR" dirty="0" smtClean="0">
                <a:solidFill>
                  <a:schemeClr val="tx1"/>
                </a:solidFill>
              </a:rPr>
              <a:t>olarak kuzeybatıdan güneydoğuya hava akımı oluşur</a:t>
            </a:r>
            <a:r>
              <a:rPr lang="tr-TR" dirty="0" smtClean="0">
                <a:solidFill>
                  <a:schemeClr val="tx1"/>
                </a:solidFill>
              </a:rPr>
              <a:t>.</a:t>
            </a:r>
          </a:p>
          <a:p>
            <a:r>
              <a:rPr lang="tr-TR" dirty="0" smtClean="0">
                <a:solidFill>
                  <a:schemeClr val="tx1"/>
                </a:solidFill>
              </a:rPr>
              <a:t> </a:t>
            </a:r>
            <a:r>
              <a:rPr lang="tr-TR" dirty="0" smtClean="0">
                <a:solidFill>
                  <a:schemeClr val="tx1"/>
                </a:solidFill>
              </a:rPr>
              <a:t>Marmara ve Ege’de sıcaklık biraz düşer. </a:t>
            </a:r>
            <a:endParaRPr lang="tr-TR" dirty="0" smtClean="0">
              <a:solidFill>
                <a:schemeClr val="tx1"/>
              </a:solidFill>
            </a:endParaRPr>
          </a:p>
          <a:p>
            <a:r>
              <a:rPr lang="tr-TR" dirty="0" smtClean="0">
                <a:solidFill>
                  <a:schemeClr val="tx1"/>
                </a:solidFill>
              </a:rPr>
              <a:t>Öte </a:t>
            </a:r>
            <a:r>
              <a:rPr lang="tr-TR" dirty="0" smtClean="0">
                <a:solidFill>
                  <a:schemeClr val="tx1"/>
                </a:solidFill>
              </a:rPr>
              <a:t>yandan Afrika ve Arabistan’dan gelen sıcak hava nedeniyle aşırı sıcaklıklar oluşur.          </a:t>
            </a:r>
          </a:p>
          <a:p>
            <a:endParaRPr lang="tr-TR"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solidFill>
                  <a:srgbClr val="FF0000"/>
                </a:solidFill>
              </a:rPr>
              <a:t>2-ÖZEL KONUM</a:t>
            </a:r>
            <a:endParaRPr lang="tr-TR" dirty="0"/>
          </a:p>
        </p:txBody>
      </p:sp>
      <p:sp>
        <p:nvSpPr>
          <p:cNvPr id="3" name="2 İçerik Yer Tutucusu"/>
          <p:cNvSpPr>
            <a:spLocks noGrp="1"/>
          </p:cNvSpPr>
          <p:nvPr>
            <p:ph idx="1"/>
          </p:nvPr>
        </p:nvSpPr>
        <p:spPr/>
        <p:txBody>
          <a:bodyPr>
            <a:normAutofit fontScale="85000" lnSpcReduction="20000"/>
          </a:bodyPr>
          <a:lstStyle/>
          <a:p>
            <a:r>
              <a:rPr lang="tr-TR" dirty="0" smtClean="0">
                <a:solidFill>
                  <a:srgbClr val="FF0000"/>
                </a:solidFill>
              </a:rPr>
              <a:t>Kış Durumu: </a:t>
            </a:r>
            <a:r>
              <a:rPr lang="tr-TR" dirty="0" smtClean="0">
                <a:solidFill>
                  <a:schemeClr val="tx1"/>
                </a:solidFill>
              </a:rPr>
              <a:t>Bu mevsimde ülkemiz Rusya üzerindeki Sibirya Y. Basıncı ile, İzlanda A. Basıncının etkisine girer. Sibirya üzerinden alan soğuk hava akımları kışların çok soğuk geçmesine neden olmakta iken, İzlanda üzerinden gelen hava akımı kışların daha ılık geçmesine neden olur. Kuzeyden gelen soğuk hava ile güneyden gelen ılık ve nemli hava karşılaşarak cephe yağışlarını oluştururlar.</a:t>
            </a:r>
          </a:p>
          <a:p>
            <a:endParaRPr lang="tr-TR" dirty="0" smtClean="0"/>
          </a:p>
          <a:p>
            <a:r>
              <a:rPr lang="tr-TR" dirty="0" smtClean="0">
                <a:solidFill>
                  <a:schemeClr val="tx1"/>
                </a:solidFill>
              </a:rPr>
              <a:t>   Kısaca ; ülkemiz yazın yüksek basıncın etkisine , kışın ise alçak ve yüksek basınçların sık sık değiştiği farklı hava kütlesinin etkisine girer.</a:t>
            </a:r>
          </a:p>
          <a:p>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654032"/>
          </a:xfrm>
        </p:spPr>
        <p:txBody>
          <a:bodyPr>
            <a:normAutofit/>
          </a:bodyPr>
          <a:lstStyle/>
          <a:p>
            <a:r>
              <a:rPr lang="tr-TR" sz="2400" dirty="0" smtClean="0"/>
              <a:t> </a:t>
            </a:r>
            <a:r>
              <a:rPr lang="tr-TR" sz="2400" dirty="0" smtClean="0">
                <a:solidFill>
                  <a:srgbClr val="FF0000"/>
                </a:solidFill>
              </a:rPr>
              <a:t>3-YERYÜZÜ ŞEKİLLERİNİN ETKİSİ:</a:t>
            </a:r>
            <a:endParaRPr lang="tr-TR" sz="2400" dirty="0">
              <a:solidFill>
                <a:srgbClr val="FF0000"/>
              </a:solidFill>
            </a:endParaRPr>
          </a:p>
        </p:txBody>
      </p:sp>
      <p:sp>
        <p:nvSpPr>
          <p:cNvPr id="3" name="2 İçerik Yer Tutucusu"/>
          <p:cNvSpPr>
            <a:spLocks noGrp="1"/>
          </p:cNvSpPr>
          <p:nvPr>
            <p:ph idx="1"/>
          </p:nvPr>
        </p:nvSpPr>
        <p:spPr>
          <a:xfrm>
            <a:off x="142844" y="928670"/>
            <a:ext cx="9001156" cy="5715040"/>
          </a:xfrm>
        </p:spPr>
        <p:txBody>
          <a:bodyPr>
            <a:normAutofit/>
          </a:bodyPr>
          <a:lstStyle/>
          <a:p>
            <a:endParaRPr lang="tr-TR" sz="1600" dirty="0" smtClean="0"/>
          </a:p>
          <a:p>
            <a:endParaRPr lang="tr-TR" sz="1600" dirty="0" smtClean="0"/>
          </a:p>
          <a:p>
            <a:r>
              <a:rPr lang="tr-TR" sz="2800" dirty="0" smtClean="0">
                <a:solidFill>
                  <a:srgbClr val="FF0000"/>
                </a:solidFill>
              </a:rPr>
              <a:t>a) Yükselti:</a:t>
            </a:r>
            <a:r>
              <a:rPr lang="tr-TR" sz="2800" dirty="0" smtClean="0"/>
              <a:t> </a:t>
            </a:r>
          </a:p>
          <a:p>
            <a:r>
              <a:rPr lang="tr-TR" sz="2800" dirty="0" smtClean="0">
                <a:solidFill>
                  <a:schemeClr val="tx1"/>
                </a:solidFill>
              </a:rPr>
              <a:t>Türkiye’de sıcaklık, yükseltinin artmasına bağlı olarak batıdan doğuya, kıyıdan iç kesimlere doğru azalır. Kıyılar ılık geçerken, iç kesimlerden don olayı görülür. </a:t>
            </a:r>
          </a:p>
          <a:p>
            <a:r>
              <a:rPr lang="tr-TR" sz="2800" dirty="0" smtClean="0">
                <a:solidFill>
                  <a:schemeClr val="tx1"/>
                </a:solidFill>
              </a:rPr>
              <a:t>Yüksek dağlık alanlarda, dağların etekleriyle zirve kısımları arasında sıcaklık farkı oluşur.</a:t>
            </a:r>
          </a:p>
          <a:p>
            <a:r>
              <a:rPr lang="tr-TR" sz="2800" dirty="0" smtClean="0">
                <a:solidFill>
                  <a:schemeClr val="tx1"/>
                </a:solidFill>
              </a:rPr>
              <a:t> Yükselti, kar örtüsünün yerde kalma ve don olayının olduğu gün süresi üzerinde etkili olur. Yükselti yağış miktarı üzerinde de etkisini gösterir.</a:t>
            </a:r>
          </a:p>
          <a:p>
            <a:endParaRPr lang="tr-TR" sz="1600" dirty="0" smtClean="0">
              <a:solidFill>
                <a:schemeClr val="tx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solidFill>
                  <a:srgbClr val="FF0000"/>
                </a:solidFill>
              </a:rPr>
              <a:t>3-YERYÜZÜ ŞEKİLLERİNİN ETKİSİ</a:t>
            </a:r>
            <a:endParaRPr lang="tr-TR" dirty="0"/>
          </a:p>
        </p:txBody>
      </p:sp>
      <p:sp>
        <p:nvSpPr>
          <p:cNvPr id="3" name="2 İçerik Yer Tutucusu"/>
          <p:cNvSpPr>
            <a:spLocks noGrp="1"/>
          </p:cNvSpPr>
          <p:nvPr>
            <p:ph idx="1"/>
          </p:nvPr>
        </p:nvSpPr>
        <p:spPr/>
        <p:txBody>
          <a:bodyPr>
            <a:normAutofit fontScale="77500" lnSpcReduction="20000"/>
          </a:bodyPr>
          <a:lstStyle/>
          <a:p>
            <a:r>
              <a:rPr lang="tr-TR" dirty="0" smtClean="0">
                <a:solidFill>
                  <a:srgbClr val="FF0000"/>
                </a:solidFill>
              </a:rPr>
              <a:t>b) Dağların uzanışı ve bakı:</a:t>
            </a:r>
          </a:p>
          <a:p>
            <a:r>
              <a:rPr lang="tr-TR" dirty="0" smtClean="0">
                <a:solidFill>
                  <a:schemeClr val="tx1"/>
                </a:solidFill>
              </a:rPr>
              <a:t> Dağların uzanış doğrultusu ve bakı yağış ve sıcaklık dağılışında etkili olur.</a:t>
            </a:r>
          </a:p>
          <a:p>
            <a:r>
              <a:rPr lang="tr-TR" dirty="0" smtClean="0">
                <a:solidFill>
                  <a:schemeClr val="tx1"/>
                </a:solidFill>
              </a:rPr>
              <a:t> Karadeniz’de kuzey, Akdeniz’de güney yamaçları fazla yağış alır.dağ sıraları hava kütlelerinin ilerlemesini engelleyerek iklimde yerel değişmelere neden olular. Toroslar ve Kuzey Anadolu Dağları nemli havanın İç Anadolu’ya girmesini engeller. </a:t>
            </a:r>
          </a:p>
          <a:p>
            <a:r>
              <a:rPr lang="tr-TR" dirty="0" smtClean="0">
                <a:solidFill>
                  <a:schemeClr val="tx1"/>
                </a:solidFill>
              </a:rPr>
              <a:t>Dağ kuşaklarının en önemli etkilerinden biride rüzgar üzerinde olur.</a:t>
            </a:r>
          </a:p>
          <a:p>
            <a:r>
              <a:rPr lang="tr-TR" dirty="0" smtClean="0">
                <a:solidFill>
                  <a:schemeClr val="tx1"/>
                </a:solidFill>
              </a:rPr>
              <a:t>Dağlık alanlardan gelen havanın D. Karadeniz de Föhn rüzgarı oluşturması gibi. Dağ uzanışı ve dağlar arasındaki gedikler, rüzgarın yönünü etkiler.</a:t>
            </a:r>
          </a:p>
          <a:p>
            <a:endParaRPr lang="tr-TR" dirty="0" smtClean="0">
              <a:solidFill>
                <a:schemeClr val="tx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214414" y="273050"/>
            <a:ext cx="6572296" cy="941372"/>
          </a:xfrm>
        </p:spPr>
        <p:txBody>
          <a:bodyPr>
            <a:normAutofit/>
          </a:bodyPr>
          <a:lstStyle/>
          <a:p>
            <a:r>
              <a:rPr lang="tr-TR" dirty="0" smtClean="0"/>
              <a:t>                 </a:t>
            </a:r>
            <a:r>
              <a:rPr lang="tr-TR" dirty="0" smtClean="0">
                <a:solidFill>
                  <a:srgbClr val="FF0000"/>
                </a:solidFill>
              </a:rPr>
              <a:t>3-YERYÜZÜ ŞEKİLLERİNİN ETKİSİ:</a:t>
            </a:r>
            <a:endParaRPr lang="tr-TR" dirty="0"/>
          </a:p>
        </p:txBody>
      </p:sp>
      <p:sp>
        <p:nvSpPr>
          <p:cNvPr id="9" name="8 Metin Yer Tutucusu"/>
          <p:cNvSpPr>
            <a:spLocks noGrp="1"/>
          </p:cNvSpPr>
          <p:nvPr>
            <p:ph type="body" idx="2"/>
          </p:nvPr>
        </p:nvSpPr>
        <p:spPr>
          <a:xfrm>
            <a:off x="457200" y="1214422"/>
            <a:ext cx="6043626" cy="4429156"/>
          </a:xfrm>
        </p:spPr>
        <p:txBody>
          <a:bodyPr>
            <a:normAutofit fontScale="85000" lnSpcReduction="10000"/>
          </a:bodyPr>
          <a:lstStyle/>
          <a:p>
            <a:r>
              <a:rPr lang="tr-TR" dirty="0" smtClean="0">
                <a:solidFill>
                  <a:srgbClr val="FF0000"/>
                </a:solidFill>
              </a:rPr>
              <a:t>c</a:t>
            </a:r>
            <a:r>
              <a:rPr lang="tr-TR" sz="2400" dirty="0" smtClean="0">
                <a:solidFill>
                  <a:srgbClr val="FF0000"/>
                </a:solidFill>
              </a:rPr>
              <a:t>) Bakı ve Eğim Durumu: </a:t>
            </a:r>
          </a:p>
          <a:p>
            <a:pPr>
              <a:buFont typeface="Arial" pitchFamily="34" charset="0"/>
              <a:buChar char="•"/>
            </a:pPr>
            <a:r>
              <a:rPr lang="tr-TR" sz="2400" dirty="0" smtClean="0">
                <a:solidFill>
                  <a:schemeClr val="tx1"/>
                </a:solidFill>
              </a:rPr>
              <a:t>  Güneşten alınan enerji, dağ yamacının baktığı yöne göre değişme gösterir.</a:t>
            </a:r>
          </a:p>
          <a:p>
            <a:pPr>
              <a:buFont typeface="Arial" pitchFamily="34" charset="0"/>
              <a:buChar char="•"/>
            </a:pPr>
            <a:r>
              <a:rPr lang="tr-TR" sz="2400" dirty="0" smtClean="0">
                <a:solidFill>
                  <a:schemeClr val="tx1"/>
                </a:solidFill>
              </a:rPr>
              <a:t> Ülkemizde yaz ve kış güneye bakan yamaçlar kuzeye göre daha fazla güneş alırlar ve ısınırlar.</a:t>
            </a:r>
          </a:p>
          <a:p>
            <a:pPr>
              <a:buFont typeface="Arial" pitchFamily="34" charset="0"/>
              <a:buChar char="•"/>
            </a:pPr>
            <a:r>
              <a:rPr lang="tr-TR" sz="2400" dirty="0" smtClean="0">
                <a:solidFill>
                  <a:schemeClr val="tx1"/>
                </a:solidFill>
              </a:rPr>
              <a:t> Böylece güneye bakan yamaçlarda yarı kurak, kuzeye bakan yamaçlarda ise nemli ortam koşulları oluşur.</a:t>
            </a:r>
          </a:p>
          <a:p>
            <a:pPr>
              <a:buFont typeface="Arial" pitchFamily="34" charset="0"/>
              <a:buChar char="•"/>
            </a:pPr>
            <a:r>
              <a:rPr lang="tr-TR" sz="2400" dirty="0" smtClean="0">
                <a:solidFill>
                  <a:schemeClr val="tx1"/>
                </a:solidFill>
              </a:rPr>
              <a:t> Güneye bakan yamaçlarda, kar örtüsü daha erken kalkar, orman yetişme sınırı daha yüksekten başlar. Bitkiler daha erken olgunlaşır. </a:t>
            </a:r>
          </a:p>
          <a:p>
            <a:pPr>
              <a:buFont typeface="Arial" pitchFamily="34" charset="0"/>
              <a:buChar char="•"/>
            </a:pPr>
            <a:endParaRPr lang="tr-TR" sz="2400" dirty="0" smtClean="0"/>
          </a:p>
          <a:p>
            <a:pPr>
              <a:buFont typeface="Arial" pitchFamily="34" charset="0"/>
              <a:buChar char="•"/>
            </a:pPr>
            <a:r>
              <a:rPr lang="tr-TR" sz="2400" dirty="0" smtClean="0">
                <a:solidFill>
                  <a:srgbClr val="FF0000"/>
                </a:solidFill>
              </a:rPr>
              <a:t>BAKI : </a:t>
            </a:r>
          </a:p>
          <a:p>
            <a:pPr>
              <a:buFont typeface="Arial" pitchFamily="34" charset="0"/>
              <a:buChar char="•"/>
            </a:pPr>
            <a:r>
              <a:rPr lang="tr-TR" sz="2400" dirty="0" smtClean="0">
                <a:solidFill>
                  <a:schemeClr val="tx1"/>
                </a:solidFill>
              </a:rPr>
              <a:t>  Cisimlerin Güneşe karşı konumuna bakı denir. Güneşe dönük yamaçlar bakı etkisiyle daha sıcaktır</a:t>
            </a:r>
          </a:p>
          <a:p>
            <a:endParaRPr lang="tr-TR" dirty="0"/>
          </a:p>
        </p:txBody>
      </p:sp>
      <p:pic>
        <p:nvPicPr>
          <p:cNvPr id="10" name="Picture 2" descr="C:\Users\marsık gönül\Desktop\baki[1].gif"/>
          <p:cNvPicPr>
            <a:picLocks noGrp="1" noChangeAspect="1" noChangeArrowheads="1"/>
          </p:cNvPicPr>
          <p:nvPr>
            <p:ph sz="half" idx="1"/>
          </p:nvPr>
        </p:nvPicPr>
        <p:blipFill>
          <a:blip r:embed="rId2" cstate="print"/>
          <a:stretch>
            <a:fillRect/>
          </a:stretch>
        </p:blipFill>
        <p:spPr bwMode="auto">
          <a:xfrm>
            <a:off x="6444208" y="1556792"/>
            <a:ext cx="2376264" cy="3024336"/>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142852"/>
            <a:ext cx="8229600" cy="1143000"/>
          </a:xfrm>
        </p:spPr>
        <p:txBody>
          <a:bodyPr>
            <a:normAutofit/>
          </a:bodyPr>
          <a:lstStyle/>
          <a:p>
            <a:r>
              <a:rPr lang="tr-TR" sz="3200" dirty="0" smtClean="0">
                <a:solidFill>
                  <a:srgbClr val="FF0000"/>
                </a:solidFill>
              </a:rPr>
              <a:t>Türkiye de İklim Elemanları</a:t>
            </a:r>
            <a:endParaRPr lang="tr-TR" sz="3200" dirty="0">
              <a:solidFill>
                <a:srgbClr val="FF0000"/>
              </a:solidFill>
            </a:endParaRPr>
          </a:p>
        </p:txBody>
      </p:sp>
      <p:sp>
        <p:nvSpPr>
          <p:cNvPr id="3" name="2 İçerik Yer Tutucusu"/>
          <p:cNvSpPr>
            <a:spLocks noGrp="1"/>
          </p:cNvSpPr>
          <p:nvPr>
            <p:ph idx="1"/>
          </p:nvPr>
        </p:nvSpPr>
        <p:spPr>
          <a:xfrm>
            <a:off x="2214546" y="1600201"/>
            <a:ext cx="4572032" cy="3186122"/>
          </a:xfrm>
        </p:spPr>
        <p:txBody>
          <a:bodyPr>
            <a:normAutofit/>
          </a:bodyPr>
          <a:lstStyle/>
          <a:p>
            <a:r>
              <a:rPr lang="tr-TR" sz="2000" dirty="0" smtClean="0"/>
              <a:t> TÜRKİYE DE SICAKLIK</a:t>
            </a:r>
          </a:p>
          <a:p>
            <a:pPr>
              <a:buNone/>
            </a:pPr>
            <a:endParaRPr lang="tr-TR" sz="2000" dirty="0" smtClean="0"/>
          </a:p>
          <a:p>
            <a:endParaRPr lang="tr-TR" sz="2000" dirty="0" smtClean="0"/>
          </a:p>
          <a:p>
            <a:r>
              <a:rPr lang="tr-TR" sz="2000" dirty="0" smtClean="0"/>
              <a:t> TÜRKİYE DE BASINÇ VE RÜZGARLAR </a:t>
            </a:r>
          </a:p>
          <a:p>
            <a:endParaRPr lang="tr-TR" sz="2000" dirty="0" smtClean="0"/>
          </a:p>
          <a:p>
            <a:endParaRPr lang="tr-TR" sz="2000" dirty="0" smtClean="0"/>
          </a:p>
          <a:p>
            <a:r>
              <a:rPr lang="tr-TR" sz="2000" dirty="0" smtClean="0"/>
              <a:t> TÜRKİYE DE NEM VE YAĞIŞ </a:t>
            </a:r>
          </a:p>
          <a:p>
            <a:endParaRPr lang="tr-TR" sz="1400" dirty="0" smtClean="0"/>
          </a:p>
          <a:p>
            <a:endParaRPr lang="tr-TR" sz="1400" dirty="0" smtClean="0"/>
          </a:p>
          <a:p>
            <a:endParaRPr lang="tr-TR"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214414" y="273050"/>
            <a:ext cx="5786478" cy="798496"/>
          </a:xfrm>
        </p:spPr>
        <p:txBody>
          <a:bodyPr>
            <a:normAutofit/>
          </a:bodyPr>
          <a:lstStyle/>
          <a:p>
            <a:r>
              <a:rPr lang="tr-TR" dirty="0" smtClean="0">
                <a:solidFill>
                  <a:srgbClr val="FF0000"/>
                </a:solidFill>
              </a:rPr>
              <a:t>                     Türkiye de İklim Elemanları               </a:t>
            </a:r>
            <a:endParaRPr lang="tr-TR" dirty="0"/>
          </a:p>
        </p:txBody>
      </p:sp>
      <p:sp>
        <p:nvSpPr>
          <p:cNvPr id="5" name="4 Metin Yer Tutucusu"/>
          <p:cNvSpPr>
            <a:spLocks noGrp="1"/>
          </p:cNvSpPr>
          <p:nvPr>
            <p:ph type="body" idx="2"/>
          </p:nvPr>
        </p:nvSpPr>
        <p:spPr>
          <a:xfrm>
            <a:off x="428596" y="1428736"/>
            <a:ext cx="7858180" cy="4691063"/>
          </a:xfrm>
        </p:spPr>
        <p:txBody>
          <a:bodyPr>
            <a:normAutofit/>
          </a:bodyPr>
          <a:lstStyle/>
          <a:p>
            <a:r>
              <a:rPr lang="tr-TR" sz="1800" dirty="0" smtClean="0">
                <a:solidFill>
                  <a:srgbClr val="FF0000"/>
                </a:solidFill>
              </a:rPr>
              <a:t> TÜRKİYE DE SICAKLIK </a:t>
            </a:r>
          </a:p>
          <a:p>
            <a:pPr>
              <a:buFont typeface="Arial" pitchFamily="34" charset="0"/>
              <a:buChar char="•"/>
            </a:pPr>
            <a:endParaRPr lang="tr-TR" sz="1800" dirty="0" smtClean="0">
              <a:solidFill>
                <a:srgbClr val="FF0000"/>
              </a:solidFill>
            </a:endParaRPr>
          </a:p>
          <a:p>
            <a:pPr>
              <a:buFont typeface="Arial" pitchFamily="34" charset="0"/>
              <a:buChar char="•"/>
            </a:pPr>
            <a:r>
              <a:rPr lang="tr-TR" sz="1800" dirty="0" smtClean="0">
                <a:solidFill>
                  <a:schemeClr val="tx1"/>
                </a:solidFill>
              </a:rPr>
              <a:t>Türkiye de sıcaklık enlemin etkisiyle güneyden kuzeye azalır</a:t>
            </a:r>
          </a:p>
          <a:p>
            <a:pPr>
              <a:buFont typeface="Arial" pitchFamily="34" charset="0"/>
              <a:buChar char="•"/>
            </a:pPr>
            <a:endParaRPr lang="tr-TR" sz="1800" dirty="0" smtClean="0">
              <a:solidFill>
                <a:schemeClr val="tx1"/>
              </a:solidFill>
            </a:endParaRPr>
          </a:p>
          <a:p>
            <a:pPr>
              <a:buFont typeface="Arial" pitchFamily="34" charset="0"/>
              <a:buChar char="•"/>
            </a:pPr>
            <a:r>
              <a:rPr lang="tr-TR" sz="1800" dirty="0" smtClean="0">
                <a:solidFill>
                  <a:schemeClr val="tx1"/>
                </a:solidFill>
              </a:rPr>
              <a:t>Yükseltisi batıdan doğuya doğru arttığı için doğuda sıcaklıklar daha düşüktür </a:t>
            </a:r>
          </a:p>
          <a:p>
            <a:pPr>
              <a:buFont typeface="Arial" pitchFamily="34" charset="0"/>
              <a:buChar char="•"/>
            </a:pPr>
            <a:endParaRPr lang="tr-TR" sz="1800" dirty="0" smtClean="0">
              <a:solidFill>
                <a:schemeClr val="tx1"/>
              </a:solidFill>
            </a:endParaRPr>
          </a:p>
          <a:p>
            <a:pPr>
              <a:buFont typeface="Arial" pitchFamily="34" charset="0"/>
              <a:buChar char="•"/>
            </a:pPr>
            <a:r>
              <a:rPr lang="tr-TR" sz="1800" dirty="0" smtClean="0">
                <a:solidFill>
                  <a:schemeClr val="tx1"/>
                </a:solidFill>
              </a:rPr>
              <a:t>Kıyıdan iç kesimlere doğru gidildikçe karasallık  şiddeti artığı için iç kısımlar daha soğuktur (nem azlığı)</a:t>
            </a:r>
          </a:p>
          <a:p>
            <a:pPr>
              <a:buFont typeface="Arial" pitchFamily="34" charset="0"/>
              <a:buChar char="•"/>
            </a:pPr>
            <a:endParaRPr lang="tr-TR" sz="1800" dirty="0" smtClean="0">
              <a:solidFill>
                <a:schemeClr val="tx1"/>
              </a:solidFill>
            </a:endParaRPr>
          </a:p>
          <a:p>
            <a:pPr>
              <a:buFont typeface="Arial" pitchFamily="34" charset="0"/>
              <a:buChar char="•"/>
            </a:pPr>
            <a:r>
              <a:rPr lang="tr-TR" sz="1800" dirty="0" smtClean="0">
                <a:solidFill>
                  <a:schemeClr val="tx1"/>
                </a:solidFill>
              </a:rPr>
              <a:t>Türkiye </a:t>
            </a:r>
            <a:r>
              <a:rPr lang="tr-TR" sz="1800" dirty="0" err="1" smtClean="0">
                <a:solidFill>
                  <a:schemeClr val="tx1"/>
                </a:solidFill>
              </a:rPr>
              <a:t>kyk</a:t>
            </a:r>
            <a:r>
              <a:rPr lang="tr-TR" sz="1800" dirty="0" smtClean="0">
                <a:solidFill>
                  <a:schemeClr val="tx1"/>
                </a:solidFill>
              </a:rPr>
              <a:t> yer aldığı için bakı yönü güneydir ve dağların güneye bakan yamaçları daha sıcaktır</a:t>
            </a:r>
          </a:p>
          <a:p>
            <a:endParaRPr lang="tr-TR" sz="1800" dirty="0" smtClean="0"/>
          </a:p>
          <a:p>
            <a:endParaRPr lang="tr-TR" sz="1800" dirty="0"/>
          </a:p>
        </p:txBody>
      </p:sp>
      <p:sp>
        <p:nvSpPr>
          <p:cNvPr id="3" name="2 İçerik Yer Tutucusu"/>
          <p:cNvSpPr>
            <a:spLocks noGrp="1"/>
          </p:cNvSpPr>
          <p:nvPr>
            <p:ph sz="half" idx="1"/>
          </p:nvPr>
        </p:nvSpPr>
        <p:spPr/>
        <p:txBody>
          <a:bodyPr/>
          <a:lstStyle/>
          <a:p>
            <a:pPr>
              <a:buNone/>
            </a:pPr>
            <a:endParaRPr lang="tr-TR" sz="2000" dirty="0" smtClean="0">
              <a:solidFill>
                <a:srgbClr val="FF0000"/>
              </a:solidFill>
            </a:endParaRPr>
          </a:p>
          <a:p>
            <a:endParaRPr lang="tr-TR" sz="1400" dirty="0" smtClean="0">
              <a:solidFill>
                <a:srgbClr val="FF0000"/>
              </a:solidFill>
            </a:endParaRPr>
          </a:p>
          <a:p>
            <a:pPr>
              <a:buNone/>
            </a:pPr>
            <a:endParaRPr lang="tr-TR" sz="1200" dirty="0" smtClean="0"/>
          </a:p>
          <a:p>
            <a:pPr>
              <a:buNone/>
            </a:pPr>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928662" y="273050"/>
            <a:ext cx="7072362" cy="441306"/>
          </a:xfrm>
        </p:spPr>
        <p:txBody>
          <a:bodyPr>
            <a:normAutofit/>
          </a:bodyPr>
          <a:lstStyle/>
          <a:p>
            <a:r>
              <a:rPr lang="tr-TR" dirty="0" smtClean="0">
                <a:solidFill>
                  <a:srgbClr val="FF0000"/>
                </a:solidFill>
              </a:rPr>
              <a:t>                                Türkiye de İklim Elemanları</a:t>
            </a:r>
            <a:endParaRPr lang="tr-TR" dirty="0"/>
          </a:p>
        </p:txBody>
      </p:sp>
      <p:sp>
        <p:nvSpPr>
          <p:cNvPr id="16" name="15 Metin Yer Tutucusu"/>
          <p:cNvSpPr>
            <a:spLocks noGrp="1"/>
          </p:cNvSpPr>
          <p:nvPr>
            <p:ph type="body" idx="2"/>
          </p:nvPr>
        </p:nvSpPr>
        <p:spPr>
          <a:xfrm>
            <a:off x="500034" y="3929066"/>
            <a:ext cx="8072494" cy="2500330"/>
          </a:xfrm>
        </p:spPr>
        <p:txBody>
          <a:bodyPr>
            <a:normAutofit lnSpcReduction="10000"/>
          </a:bodyPr>
          <a:lstStyle/>
          <a:p>
            <a:pPr>
              <a:buFont typeface="Arial" pitchFamily="34" charset="0"/>
              <a:buChar char="•"/>
            </a:pPr>
            <a:r>
              <a:rPr lang="tr-TR" sz="1800" dirty="0" smtClean="0">
                <a:solidFill>
                  <a:srgbClr val="FF0000"/>
                </a:solidFill>
              </a:rPr>
              <a:t>Yıllık  Ortalama Sıcaklık  Haritası</a:t>
            </a:r>
          </a:p>
          <a:p>
            <a:endParaRPr lang="tr-TR" dirty="0" smtClean="0">
              <a:solidFill>
                <a:schemeClr val="tx1"/>
              </a:solidFill>
            </a:endParaRPr>
          </a:p>
          <a:p>
            <a:pPr>
              <a:buFont typeface="Arial" pitchFamily="34" charset="0"/>
              <a:buChar char="•"/>
            </a:pPr>
            <a:r>
              <a:rPr lang="tr-TR" dirty="0" smtClean="0">
                <a:solidFill>
                  <a:schemeClr val="tx1"/>
                </a:solidFill>
              </a:rPr>
              <a:t> Kıyı bölgeler, iç bölgelere göre daha sıcaktır. Bu durum, yüksekliklerinin ve denizellik - karasallık özelliklerinin farklı olmasındandır.</a:t>
            </a:r>
          </a:p>
          <a:p>
            <a:pPr>
              <a:buFont typeface="Arial" pitchFamily="34" charset="0"/>
              <a:buChar char="•"/>
            </a:pPr>
            <a:endParaRPr lang="tr-TR" dirty="0" smtClean="0">
              <a:solidFill>
                <a:schemeClr val="tx1"/>
              </a:solidFill>
            </a:endParaRPr>
          </a:p>
          <a:p>
            <a:pPr>
              <a:buFont typeface="Arial" pitchFamily="34" charset="0"/>
              <a:buChar char="•"/>
            </a:pPr>
            <a:r>
              <a:rPr lang="tr-TR" dirty="0" smtClean="0">
                <a:solidFill>
                  <a:schemeClr val="tx1"/>
                </a:solidFill>
              </a:rPr>
              <a:t> En yüksek ortalamalar 20°, 21°C Güneydoğu Anadolu'dadır. Nedeni; enlemi, deniz etkilerine kapalı olması (karasallık) ve güneyden gelen sıcak hava kütlelerinin etkili olmasıdır.</a:t>
            </a:r>
          </a:p>
          <a:p>
            <a:pPr>
              <a:buFont typeface="Arial" pitchFamily="34" charset="0"/>
              <a:buChar char="•"/>
            </a:pPr>
            <a:endParaRPr lang="tr-TR" dirty="0" smtClean="0">
              <a:solidFill>
                <a:schemeClr val="tx1"/>
              </a:solidFill>
            </a:endParaRPr>
          </a:p>
          <a:p>
            <a:pPr>
              <a:buFont typeface="Arial" pitchFamily="34" charset="0"/>
              <a:buChar char="•"/>
            </a:pPr>
            <a:r>
              <a:rPr lang="tr-TR" dirty="0" smtClean="0">
                <a:solidFill>
                  <a:schemeClr val="tx1"/>
                </a:solidFill>
              </a:rPr>
              <a:t>Kıyılarda en yüksek ortalamalar Akdeniz kıyılarında görülür. Kıyılarda sıcaklık kuzeye gidildikçe enlem etkisiyle azalır</a:t>
            </a:r>
            <a:r>
              <a:rPr lang="tr-TR" dirty="0" smtClean="0"/>
              <a:t>.</a:t>
            </a:r>
          </a:p>
          <a:p>
            <a:pPr>
              <a:buFont typeface="Arial" pitchFamily="34" charset="0"/>
              <a:buChar char="•"/>
            </a:pPr>
            <a:endParaRPr lang="tr-TR" dirty="0" smtClean="0"/>
          </a:p>
          <a:p>
            <a:endParaRPr lang="tr-TR" dirty="0"/>
          </a:p>
        </p:txBody>
      </p:sp>
      <p:sp>
        <p:nvSpPr>
          <p:cNvPr id="3" name="2 İçerik Yer Tutucusu"/>
          <p:cNvSpPr>
            <a:spLocks noGrp="1"/>
          </p:cNvSpPr>
          <p:nvPr>
            <p:ph sz="half" idx="1"/>
          </p:nvPr>
        </p:nvSpPr>
        <p:spPr/>
        <p:txBody>
          <a:bodyPr>
            <a:normAutofit/>
          </a:bodyPr>
          <a:lstStyle/>
          <a:p>
            <a:pPr>
              <a:buNone/>
            </a:pPr>
            <a:endParaRPr lang="tr-TR" sz="1800" dirty="0" smtClean="0"/>
          </a:p>
          <a:p>
            <a:pPr>
              <a:buNone/>
            </a:pPr>
            <a:endParaRPr lang="tr-TR" sz="1800" dirty="0" smtClean="0"/>
          </a:p>
          <a:p>
            <a:pPr>
              <a:buNone/>
            </a:pPr>
            <a:endParaRPr lang="tr-TR" sz="1800" dirty="0" smtClean="0"/>
          </a:p>
          <a:p>
            <a:pPr>
              <a:buNone/>
            </a:pPr>
            <a:endParaRPr lang="tr-TR" sz="1800" dirty="0" smtClean="0"/>
          </a:p>
          <a:p>
            <a:pPr>
              <a:buNone/>
            </a:pPr>
            <a:endParaRPr lang="tr-TR" sz="1800" dirty="0" smtClean="0"/>
          </a:p>
          <a:p>
            <a:pPr>
              <a:buNone/>
            </a:pPr>
            <a:endParaRPr lang="tr-TR" sz="1800" dirty="0" smtClean="0"/>
          </a:p>
          <a:p>
            <a:pPr>
              <a:buNone/>
            </a:pPr>
            <a:endParaRPr lang="tr-TR" sz="1800" dirty="0" smtClean="0"/>
          </a:p>
          <a:p>
            <a:pPr>
              <a:buNone/>
            </a:pPr>
            <a:endParaRPr lang="tr-TR" sz="1800" dirty="0" smtClean="0"/>
          </a:p>
          <a:p>
            <a:pPr>
              <a:buNone/>
            </a:pPr>
            <a:endParaRPr lang="tr-TR" sz="1800" dirty="0" smtClean="0"/>
          </a:p>
          <a:p>
            <a:pPr>
              <a:buNone/>
            </a:pPr>
            <a:endParaRPr lang="tr-TR" sz="1800" dirty="0" smtClean="0"/>
          </a:p>
          <a:p>
            <a:pPr>
              <a:buNone/>
            </a:pPr>
            <a:endParaRPr lang="tr-TR" sz="1800" dirty="0"/>
          </a:p>
        </p:txBody>
      </p:sp>
      <p:pic>
        <p:nvPicPr>
          <p:cNvPr id="2053" name="Picture 5" descr="C:\Users\marsık gönül\Desktop\28[1].jpg"/>
          <p:cNvPicPr>
            <a:picLocks noChangeAspect="1" noChangeArrowheads="1"/>
          </p:cNvPicPr>
          <p:nvPr/>
        </p:nvPicPr>
        <p:blipFill>
          <a:blip r:embed="rId2" cstate="print"/>
          <a:srcRect/>
          <a:stretch>
            <a:fillRect/>
          </a:stretch>
        </p:blipFill>
        <p:spPr bwMode="auto">
          <a:xfrm>
            <a:off x="642910" y="714356"/>
            <a:ext cx="7858180" cy="3143272"/>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p:txBody>
          <a:bodyPr>
            <a:normAutofit/>
          </a:bodyPr>
          <a:lstStyle/>
          <a:p>
            <a:r>
              <a:rPr lang="tr-TR" sz="2400" dirty="0" smtClean="0">
                <a:solidFill>
                  <a:srgbClr val="FF0000"/>
                </a:solidFill>
              </a:rPr>
              <a:t>    Türkiye de İklim Elemanları </a:t>
            </a:r>
            <a:endParaRPr lang="tr-TR" sz="2400" dirty="0"/>
          </a:p>
        </p:txBody>
      </p:sp>
      <p:sp>
        <p:nvSpPr>
          <p:cNvPr id="7" name="6 Metin Yer Tutucusu"/>
          <p:cNvSpPr>
            <a:spLocks noGrp="1"/>
          </p:cNvSpPr>
          <p:nvPr>
            <p:ph idx="1"/>
          </p:nvPr>
        </p:nvSpPr>
        <p:spPr/>
        <p:txBody>
          <a:bodyPr>
            <a:normAutofit/>
          </a:bodyPr>
          <a:lstStyle/>
          <a:p>
            <a:pPr>
              <a:buFont typeface="Arial" pitchFamily="34" charset="0"/>
              <a:buChar char="•"/>
            </a:pPr>
            <a:r>
              <a:rPr lang="tr-TR" sz="1800" dirty="0" smtClean="0">
                <a:solidFill>
                  <a:schemeClr val="tx1"/>
                </a:solidFill>
              </a:rPr>
              <a:t>Not: Antalya'da 18.5°C, İzmir'de 17.6°C, Çanakkale'de 14.8°C, Samsun'da 14°C yıllık ortalama sıcaklıklar görülür. Güneye doğru, sıcaklık ortalamalarının artmasının nedeni enlem faktörüdür.</a:t>
            </a:r>
          </a:p>
          <a:p>
            <a:pPr>
              <a:buFont typeface="Arial" pitchFamily="34" charset="0"/>
              <a:buChar char="•"/>
            </a:pPr>
            <a:endParaRPr lang="tr-TR" sz="1800" dirty="0" smtClean="0">
              <a:solidFill>
                <a:schemeClr val="tx1"/>
              </a:solidFill>
            </a:endParaRPr>
          </a:p>
          <a:p>
            <a:pPr>
              <a:buFont typeface="Arial" pitchFamily="34" charset="0"/>
              <a:buChar char="•"/>
            </a:pPr>
            <a:endParaRPr lang="tr-TR" sz="1800" dirty="0" smtClean="0">
              <a:solidFill>
                <a:schemeClr val="tx1"/>
              </a:solidFill>
            </a:endParaRPr>
          </a:p>
          <a:p>
            <a:pPr>
              <a:buFont typeface="Arial" pitchFamily="34" charset="0"/>
              <a:buChar char="•"/>
            </a:pPr>
            <a:r>
              <a:rPr lang="tr-TR" sz="1800" dirty="0" smtClean="0">
                <a:solidFill>
                  <a:schemeClr val="tx1"/>
                </a:solidFill>
              </a:rPr>
              <a:t>İç kesimlerdeki sıcaklık,batıdan doğuya doğru hızla azalır. Nedeni doğuya doğru yaklaşıldıkça yüksekliğin ve karasallığın şiddetinin artmasıdır.</a:t>
            </a:r>
          </a:p>
          <a:p>
            <a:pPr>
              <a:buFont typeface="Arial" pitchFamily="34" charset="0"/>
              <a:buChar char="•"/>
            </a:pPr>
            <a:endParaRPr lang="tr-TR" sz="1800" dirty="0" smtClean="0">
              <a:solidFill>
                <a:schemeClr val="tx1"/>
              </a:solidFill>
            </a:endParaRPr>
          </a:p>
          <a:p>
            <a:pPr>
              <a:buFont typeface="Arial" pitchFamily="34" charset="0"/>
              <a:buChar char="•"/>
            </a:pPr>
            <a:r>
              <a:rPr lang="tr-TR" sz="1800" dirty="0" smtClean="0">
                <a:solidFill>
                  <a:schemeClr val="tx1"/>
                </a:solidFill>
              </a:rPr>
              <a:t>Not: Yıllık sıcaklık ortalamaları, Balıkesir'de (147 m), 14.5°C, Ankara'da (891 m) 11.7°C, Sivas'ta (1285 m), 8.6°C, Erzurum'da (1758 m) 5.9°C, Kars'ta (1775 m) 4.2°C </a:t>
            </a:r>
            <a:r>
              <a:rPr lang="tr-TR" sz="1800" dirty="0" err="1" smtClean="0">
                <a:solidFill>
                  <a:schemeClr val="tx1"/>
                </a:solidFill>
              </a:rPr>
              <a:t>dir</a:t>
            </a:r>
            <a:r>
              <a:rPr lang="tr-TR" sz="1800" dirty="0" smtClean="0">
                <a:solidFill>
                  <a:schemeClr val="tx1"/>
                </a:solidFill>
              </a:rPr>
              <a:t>. Batıdan doğuya doğru sıcaklıktaki bu azalma enlem etkisine uymaz. Bu durumun nedeni yüksekliğin doğuya doğru artmasıdır</a:t>
            </a:r>
            <a:endParaRPr lang="tr-TR" sz="1800" dirty="0">
              <a:solidFill>
                <a:schemeClr val="tx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785786" y="142852"/>
            <a:ext cx="8229600" cy="868346"/>
          </a:xfrm>
        </p:spPr>
        <p:txBody>
          <a:bodyPr>
            <a:normAutofit/>
          </a:bodyPr>
          <a:lstStyle/>
          <a:p>
            <a:r>
              <a:rPr lang="tr-TR" sz="2800" dirty="0" smtClean="0">
                <a:solidFill>
                  <a:srgbClr val="FF0000"/>
                </a:solidFill>
              </a:rPr>
              <a:t> Türkiye de İklim Elemanları </a:t>
            </a:r>
            <a:endParaRPr lang="tr-TR" sz="2800" dirty="0"/>
          </a:p>
        </p:txBody>
      </p:sp>
      <p:sp>
        <p:nvSpPr>
          <p:cNvPr id="3" name="2 İçerik Yer Tutucusu"/>
          <p:cNvSpPr>
            <a:spLocks noGrp="1"/>
          </p:cNvSpPr>
          <p:nvPr>
            <p:ph idx="1"/>
          </p:nvPr>
        </p:nvSpPr>
        <p:spPr>
          <a:xfrm>
            <a:off x="600044" y="1285860"/>
            <a:ext cx="8543956" cy="4572031"/>
          </a:xfrm>
        </p:spPr>
        <p:txBody>
          <a:bodyPr>
            <a:normAutofit fontScale="25000" lnSpcReduction="20000"/>
          </a:bodyPr>
          <a:lstStyle/>
          <a:p>
            <a:r>
              <a:rPr lang="tr-TR" sz="5600" dirty="0" smtClean="0">
                <a:solidFill>
                  <a:srgbClr val="FF0000"/>
                </a:solidFill>
              </a:rPr>
              <a:t>TÜRKİYE’NİN İZOTERM HARİTALARI </a:t>
            </a:r>
          </a:p>
          <a:p>
            <a:endParaRPr lang="tr-TR" sz="5600" dirty="0" smtClean="0">
              <a:solidFill>
                <a:srgbClr val="FF0000"/>
              </a:solidFill>
            </a:endParaRPr>
          </a:p>
          <a:p>
            <a:r>
              <a:rPr lang="tr-TR" sz="5600" dirty="0" smtClean="0">
                <a:solidFill>
                  <a:srgbClr val="FF0000"/>
                </a:solidFill>
              </a:rPr>
              <a:t>İZOTERM : </a:t>
            </a:r>
            <a:r>
              <a:rPr lang="tr-TR" sz="5600" dirty="0" smtClean="0">
                <a:solidFill>
                  <a:schemeClr val="tx1"/>
                </a:solidFill>
              </a:rPr>
              <a:t>aynı sıcaklıktaki noktaların birleştirilmesiyle elde edilen çizgilere </a:t>
            </a:r>
            <a:r>
              <a:rPr lang="tr-TR" sz="5600" b="1" i="1" dirty="0" smtClean="0">
                <a:solidFill>
                  <a:schemeClr val="tx1"/>
                </a:solidFill>
              </a:rPr>
              <a:t>izoterm</a:t>
            </a:r>
            <a:r>
              <a:rPr lang="tr-TR" sz="5600" dirty="0" smtClean="0">
                <a:solidFill>
                  <a:schemeClr val="tx1"/>
                </a:solidFill>
              </a:rPr>
              <a:t> (eş sıcaklık eğrisi ) bunlarla hazırlana haritalara </a:t>
            </a:r>
            <a:r>
              <a:rPr lang="tr-TR" sz="5600" b="1" i="1" dirty="0" smtClean="0">
                <a:solidFill>
                  <a:srgbClr val="FF0000"/>
                </a:solidFill>
              </a:rPr>
              <a:t>izoterm haritaları </a:t>
            </a:r>
            <a:r>
              <a:rPr lang="tr-TR" sz="5600" dirty="0" smtClean="0">
                <a:solidFill>
                  <a:schemeClr val="tx1"/>
                </a:solidFill>
              </a:rPr>
              <a:t>denir.  </a:t>
            </a:r>
          </a:p>
          <a:p>
            <a:endParaRPr lang="tr-TR" sz="5600" dirty="0" smtClean="0"/>
          </a:p>
          <a:p>
            <a:r>
              <a:rPr lang="tr-TR" sz="5600" dirty="0" smtClean="0">
                <a:solidFill>
                  <a:schemeClr val="tx1"/>
                </a:solidFill>
              </a:rPr>
              <a:t>İzoterm haritaları iki şekilde hazırlanır </a:t>
            </a:r>
          </a:p>
          <a:p>
            <a:endParaRPr lang="tr-TR" sz="5600" dirty="0" smtClean="0"/>
          </a:p>
          <a:p>
            <a:r>
              <a:rPr lang="tr-TR" sz="5600" dirty="0" smtClean="0">
                <a:solidFill>
                  <a:srgbClr val="FF0000"/>
                </a:solidFill>
              </a:rPr>
              <a:t>1)</a:t>
            </a:r>
            <a:r>
              <a:rPr lang="tr-TR" sz="5600" dirty="0" smtClean="0"/>
              <a:t> gerçek sıcaklığa göre </a:t>
            </a:r>
          </a:p>
          <a:p>
            <a:r>
              <a:rPr lang="tr-TR" sz="5600" dirty="0" smtClean="0">
                <a:solidFill>
                  <a:srgbClr val="FF0000"/>
                </a:solidFill>
              </a:rPr>
              <a:t>2)</a:t>
            </a:r>
            <a:r>
              <a:rPr lang="tr-TR" sz="5600" dirty="0" smtClean="0"/>
              <a:t> indirgenmiş sıcaklığa göre </a:t>
            </a:r>
          </a:p>
          <a:p>
            <a:endParaRPr lang="tr-TR" sz="5600" dirty="0" smtClean="0"/>
          </a:p>
          <a:p>
            <a:r>
              <a:rPr lang="tr-TR" sz="5600" dirty="0" smtClean="0">
                <a:solidFill>
                  <a:srgbClr val="FF0000"/>
                </a:solidFill>
              </a:rPr>
              <a:t>NOT </a:t>
            </a:r>
            <a:r>
              <a:rPr lang="tr-TR" sz="5600" dirty="0" smtClean="0">
                <a:solidFill>
                  <a:schemeClr val="tx1"/>
                </a:solidFill>
              </a:rPr>
              <a:t>:  bir yerin o anda ölçülen sıcaklığına </a:t>
            </a:r>
            <a:r>
              <a:rPr lang="tr-TR" sz="5600" b="1" i="1" dirty="0" smtClean="0">
                <a:solidFill>
                  <a:srgbClr val="FF0000"/>
                </a:solidFill>
              </a:rPr>
              <a:t>gerçek sıcaklık </a:t>
            </a:r>
            <a:r>
              <a:rPr lang="tr-TR" sz="5600" dirty="0" smtClean="0"/>
              <a:t>, </a:t>
            </a:r>
            <a:r>
              <a:rPr lang="tr-TR" sz="5600" dirty="0" smtClean="0">
                <a:solidFill>
                  <a:schemeClr val="tx1"/>
                </a:solidFill>
              </a:rPr>
              <a:t>yükselti etkisi ortadan kaldırılarak elde edilene </a:t>
            </a:r>
            <a:r>
              <a:rPr lang="tr-TR" sz="5600" b="1" i="1" dirty="0" smtClean="0">
                <a:solidFill>
                  <a:schemeClr val="tx1"/>
                </a:solidFill>
              </a:rPr>
              <a:t>indirgenmiş sıcaklık </a:t>
            </a:r>
            <a:r>
              <a:rPr lang="tr-TR" sz="5600" dirty="0" smtClean="0">
                <a:solidFill>
                  <a:schemeClr val="tx1"/>
                </a:solidFill>
              </a:rPr>
              <a:t>denir </a:t>
            </a:r>
          </a:p>
          <a:p>
            <a:r>
              <a:rPr lang="tr-TR" sz="5600" dirty="0" smtClean="0">
                <a:solidFill>
                  <a:schemeClr val="tx1"/>
                </a:solidFill>
              </a:rPr>
              <a:t>İndirgenmiş sıcaklığı bulmak için şu formül kullanılır </a:t>
            </a:r>
          </a:p>
          <a:p>
            <a:endParaRPr lang="tr-TR" sz="5600" dirty="0" smtClean="0"/>
          </a:p>
          <a:p>
            <a:pPr>
              <a:buNone/>
            </a:pPr>
            <a:endParaRPr lang="tr-TR" sz="5600" b="1" dirty="0" smtClean="0"/>
          </a:p>
          <a:p>
            <a:r>
              <a:rPr lang="tr-TR" sz="5600" b="1" dirty="0" smtClean="0"/>
              <a:t>                 İndirgenmiş sıcaklık = </a:t>
            </a:r>
            <a:r>
              <a:rPr lang="tr-TR" sz="5600" b="1" u="sng" dirty="0" smtClean="0"/>
              <a:t> yükselti  </a:t>
            </a:r>
            <a:r>
              <a:rPr lang="tr-TR" sz="5600" b="1" dirty="0" smtClean="0"/>
              <a:t>+ gerçek sıcaklık</a:t>
            </a:r>
            <a:r>
              <a:rPr lang="tr-TR" sz="5600" b="1" u="sng" dirty="0" smtClean="0"/>
              <a:t>      </a:t>
            </a:r>
          </a:p>
          <a:p>
            <a:pPr>
              <a:buNone/>
            </a:pPr>
            <a:r>
              <a:rPr lang="tr-TR" sz="5600" b="1" dirty="0" smtClean="0"/>
              <a:t>                                                                     200</a:t>
            </a:r>
            <a:r>
              <a:rPr lang="tr-TR" sz="5600" dirty="0" smtClean="0"/>
              <a:t>  (yerden yükseldikçe her 200 m sıcaklık 1⁰C azalır ) </a:t>
            </a:r>
          </a:p>
          <a:p>
            <a:pPr>
              <a:buNone/>
            </a:pPr>
            <a:endParaRPr lang="tr-TR" sz="5600" dirty="0" smtClean="0"/>
          </a:p>
          <a:p>
            <a:pPr>
              <a:buNone/>
            </a:pPr>
            <a:r>
              <a:rPr lang="tr-TR" sz="5600" dirty="0" smtClean="0">
                <a:solidFill>
                  <a:srgbClr val="FF0000"/>
                </a:solidFill>
              </a:rPr>
              <a:t>           Örnek : </a:t>
            </a:r>
            <a:r>
              <a:rPr lang="tr-TR" sz="5600" dirty="0" smtClean="0">
                <a:solidFill>
                  <a:schemeClr val="tx1"/>
                </a:solidFill>
              </a:rPr>
              <a:t>Ankara ‘</a:t>
            </a:r>
            <a:r>
              <a:rPr lang="tr-TR" sz="5600" dirty="0" err="1" smtClean="0">
                <a:solidFill>
                  <a:schemeClr val="tx1"/>
                </a:solidFill>
              </a:rPr>
              <a:t>nın</a:t>
            </a:r>
            <a:r>
              <a:rPr lang="tr-TR" sz="5600" dirty="0" smtClean="0">
                <a:solidFill>
                  <a:schemeClr val="tx1"/>
                </a:solidFill>
              </a:rPr>
              <a:t> yükseltisi 800 m </a:t>
            </a:r>
            <a:r>
              <a:rPr lang="tr-TR" sz="5600" dirty="0" err="1" smtClean="0">
                <a:solidFill>
                  <a:schemeClr val="tx1"/>
                </a:solidFill>
              </a:rPr>
              <a:t>dir</a:t>
            </a:r>
            <a:r>
              <a:rPr lang="tr-TR" sz="5600" dirty="0" smtClean="0">
                <a:solidFill>
                  <a:schemeClr val="tx1"/>
                </a:solidFill>
              </a:rPr>
              <a:t> , sıcaklık ise 20 ⁰ C ölçülmüştür indirgenmiş sıcaklılığı bulunuz ?</a:t>
            </a:r>
          </a:p>
          <a:p>
            <a:pPr>
              <a:buNone/>
            </a:pPr>
            <a:r>
              <a:rPr lang="tr-TR" sz="5600" dirty="0" smtClean="0">
                <a:solidFill>
                  <a:schemeClr val="tx1"/>
                </a:solidFill>
              </a:rPr>
              <a:t>                         İng. </a:t>
            </a:r>
            <a:r>
              <a:rPr lang="tr-TR" sz="5600" dirty="0" err="1" smtClean="0">
                <a:solidFill>
                  <a:schemeClr val="tx1"/>
                </a:solidFill>
              </a:rPr>
              <a:t>Sıc</a:t>
            </a:r>
            <a:r>
              <a:rPr lang="tr-TR" sz="5600" dirty="0" smtClean="0">
                <a:solidFill>
                  <a:schemeClr val="tx1"/>
                </a:solidFill>
              </a:rPr>
              <a:t> = 800 /200 = 4 +20 =24 ⁰C</a:t>
            </a:r>
          </a:p>
          <a:p>
            <a:pPr>
              <a:buNone/>
            </a:pPr>
            <a:endParaRPr lang="tr-TR" sz="5600" dirty="0" smtClean="0"/>
          </a:p>
          <a:p>
            <a:pPr>
              <a:buNone/>
            </a:pPr>
            <a:endParaRPr lang="tr-TR" sz="1400" dirty="0" smtClean="0"/>
          </a:p>
          <a:p>
            <a:pPr>
              <a:buNone/>
            </a:pPr>
            <a:endParaRPr lang="tr-TR" sz="1400" dirty="0" smtClean="0"/>
          </a:p>
          <a:p>
            <a:pPr>
              <a:buNone/>
            </a:pPr>
            <a:endParaRPr lang="tr-TR" sz="1400" dirty="0" smtClean="0"/>
          </a:p>
          <a:p>
            <a:pPr>
              <a:buNone/>
            </a:pPr>
            <a:endParaRPr lang="tr-TR" sz="1400" dirty="0" smtClean="0"/>
          </a:p>
          <a:p>
            <a:pPr>
              <a:buNone/>
            </a:pPr>
            <a:r>
              <a:rPr lang="tr-TR" sz="1400" dirty="0" smtClean="0"/>
              <a:t>                                            </a:t>
            </a:r>
          </a:p>
          <a:p>
            <a:pPr>
              <a:buNone/>
            </a:pPr>
            <a:r>
              <a:rPr lang="tr-TR" sz="1400" dirty="0" smtClean="0"/>
              <a:t>                                                                                    </a:t>
            </a:r>
            <a:endParaRPr lang="tr-TR"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643042" y="0"/>
            <a:ext cx="5072098" cy="571480"/>
          </a:xfrm>
        </p:spPr>
        <p:txBody>
          <a:bodyPr>
            <a:normAutofit/>
          </a:bodyPr>
          <a:lstStyle/>
          <a:p>
            <a:r>
              <a:rPr lang="tr-TR" dirty="0" smtClean="0">
                <a:solidFill>
                  <a:srgbClr val="FF0000"/>
                </a:solidFill>
              </a:rPr>
              <a:t>             Türkiye de İklim Elemanları </a:t>
            </a:r>
            <a:endParaRPr lang="tr-TR" dirty="0"/>
          </a:p>
        </p:txBody>
      </p:sp>
      <p:sp>
        <p:nvSpPr>
          <p:cNvPr id="4" name="3 Metin Yer Tutucusu"/>
          <p:cNvSpPr>
            <a:spLocks noGrp="1"/>
          </p:cNvSpPr>
          <p:nvPr>
            <p:ph type="body" idx="2"/>
          </p:nvPr>
        </p:nvSpPr>
        <p:spPr>
          <a:xfrm>
            <a:off x="500034" y="3929066"/>
            <a:ext cx="7901014" cy="2428892"/>
          </a:xfrm>
        </p:spPr>
        <p:txBody>
          <a:bodyPr>
            <a:normAutofit lnSpcReduction="10000"/>
          </a:bodyPr>
          <a:lstStyle/>
          <a:p>
            <a:r>
              <a:rPr lang="tr-TR" dirty="0" smtClean="0">
                <a:solidFill>
                  <a:srgbClr val="FF0000"/>
                </a:solidFill>
              </a:rPr>
              <a:t> TÜRKİYE DE YILLIK SICAKLIK FARKI </a:t>
            </a:r>
          </a:p>
          <a:p>
            <a:endParaRPr lang="tr-TR" dirty="0" smtClean="0">
              <a:solidFill>
                <a:srgbClr val="FF0000"/>
              </a:solidFill>
            </a:endParaRPr>
          </a:p>
          <a:p>
            <a:pPr>
              <a:buFont typeface="Arial" pitchFamily="34" charset="0"/>
              <a:buChar char="•"/>
            </a:pPr>
            <a:r>
              <a:rPr lang="tr-TR" dirty="0" smtClean="0"/>
              <a:t> </a:t>
            </a:r>
            <a:r>
              <a:rPr lang="tr-TR" dirty="0" smtClean="0">
                <a:solidFill>
                  <a:schemeClr val="tx1"/>
                </a:solidFill>
              </a:rPr>
              <a:t>Yaz ile kış arasındaki sıcaklık farkını ifade eder. Sıcaklık farkı nemlilikle ilgilidir nemli yerler geç ısınıp geç soğuduğu için sıcaklık farkları azdır .</a:t>
            </a:r>
          </a:p>
          <a:p>
            <a:pPr>
              <a:buFont typeface="Arial" pitchFamily="34" charset="0"/>
              <a:buChar char="•"/>
            </a:pPr>
            <a:endParaRPr lang="tr-TR" dirty="0" smtClean="0">
              <a:solidFill>
                <a:schemeClr val="tx1"/>
              </a:solidFill>
            </a:endParaRPr>
          </a:p>
          <a:p>
            <a:pPr>
              <a:buFont typeface="Arial" pitchFamily="34" charset="0"/>
              <a:buChar char="•"/>
            </a:pPr>
            <a:r>
              <a:rPr lang="tr-TR" dirty="0" smtClean="0">
                <a:solidFill>
                  <a:schemeClr val="tx1"/>
                </a:solidFill>
              </a:rPr>
              <a:t>Türküye de günlük ve yıllık sıcaklık farkları kıyı bölgelerimiz de az iç bölgelerimizde fazladır </a:t>
            </a:r>
          </a:p>
          <a:p>
            <a:pPr>
              <a:buFont typeface="Arial" pitchFamily="34" charset="0"/>
              <a:buChar char="•"/>
            </a:pPr>
            <a:endParaRPr lang="tr-TR" dirty="0" smtClean="0">
              <a:solidFill>
                <a:schemeClr val="tx1"/>
              </a:solidFill>
            </a:endParaRPr>
          </a:p>
          <a:p>
            <a:pPr>
              <a:buFont typeface="Arial" pitchFamily="34" charset="0"/>
              <a:buChar char="•"/>
            </a:pPr>
            <a:r>
              <a:rPr lang="tr-TR" dirty="0" smtClean="0">
                <a:solidFill>
                  <a:schemeClr val="tx1"/>
                </a:solidFill>
              </a:rPr>
              <a:t>En az yıllık sıcaklık farkı karadeniz kıyılarında görülür </a:t>
            </a:r>
          </a:p>
          <a:p>
            <a:pPr>
              <a:buFont typeface="Arial" pitchFamily="34" charset="0"/>
              <a:buChar char="•"/>
            </a:pPr>
            <a:endParaRPr lang="tr-TR" dirty="0" smtClean="0">
              <a:solidFill>
                <a:schemeClr val="tx1"/>
              </a:solidFill>
            </a:endParaRPr>
          </a:p>
          <a:p>
            <a:pPr>
              <a:buFont typeface="Arial" pitchFamily="34" charset="0"/>
              <a:buChar char="•"/>
            </a:pPr>
            <a:r>
              <a:rPr lang="tr-TR" dirty="0" smtClean="0">
                <a:solidFill>
                  <a:schemeClr val="tx1"/>
                </a:solidFill>
              </a:rPr>
              <a:t>En çok yıllık sıcaklık farkı ise Doğu Anadolu da (kuzey Anadolu Erzurum  Kars  Ağrı)</a:t>
            </a:r>
          </a:p>
          <a:p>
            <a:endParaRPr lang="tr-TR" dirty="0">
              <a:solidFill>
                <a:schemeClr val="tx1"/>
              </a:solidFill>
            </a:endParaRPr>
          </a:p>
        </p:txBody>
      </p:sp>
      <p:pic>
        <p:nvPicPr>
          <p:cNvPr id="5" name="Picture 2" descr="C:\Users\marsık gönül\Desktop\24[1].jpg"/>
          <p:cNvPicPr>
            <a:picLocks noGrp="1" noChangeAspect="1" noChangeArrowheads="1"/>
          </p:cNvPicPr>
          <p:nvPr>
            <p:ph sz="half" idx="1"/>
          </p:nvPr>
        </p:nvPicPr>
        <p:blipFill>
          <a:blip r:embed="rId2" cstate="print"/>
          <a:srcRect/>
          <a:stretch>
            <a:fillRect/>
          </a:stretch>
        </p:blipFill>
        <p:spPr bwMode="auto">
          <a:xfrm>
            <a:off x="571472" y="642918"/>
            <a:ext cx="7643866" cy="3071834"/>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357166"/>
            <a:ext cx="8258204" cy="428628"/>
          </a:xfrm>
        </p:spPr>
        <p:txBody>
          <a:bodyPr>
            <a:normAutofit/>
          </a:bodyPr>
          <a:lstStyle/>
          <a:p>
            <a:r>
              <a:rPr lang="tr-TR" dirty="0" smtClean="0">
                <a:solidFill>
                  <a:srgbClr val="FF0000"/>
                </a:solidFill>
              </a:rPr>
              <a:t>                                       Türkiye de İklim Elemanları</a:t>
            </a:r>
            <a:endParaRPr lang="tr-TR" dirty="0"/>
          </a:p>
        </p:txBody>
      </p:sp>
      <p:sp>
        <p:nvSpPr>
          <p:cNvPr id="9" name="8 Metin Yer Tutucusu"/>
          <p:cNvSpPr>
            <a:spLocks noGrp="1"/>
          </p:cNvSpPr>
          <p:nvPr>
            <p:ph type="body" idx="2"/>
          </p:nvPr>
        </p:nvSpPr>
        <p:spPr>
          <a:xfrm>
            <a:off x="642910" y="3857628"/>
            <a:ext cx="8072494" cy="2428892"/>
          </a:xfrm>
        </p:spPr>
        <p:txBody>
          <a:bodyPr>
            <a:normAutofit/>
          </a:bodyPr>
          <a:lstStyle/>
          <a:p>
            <a:r>
              <a:rPr lang="tr-TR" dirty="0" smtClean="0">
                <a:solidFill>
                  <a:srgbClr val="FF0000"/>
                </a:solidFill>
              </a:rPr>
              <a:t>OCAK AYI ORTALAMA SICAKLIK DAĞILIŞI</a:t>
            </a:r>
          </a:p>
          <a:p>
            <a:endParaRPr lang="tr-TR" dirty="0" smtClean="0"/>
          </a:p>
          <a:p>
            <a:pPr>
              <a:buFont typeface="Arial" pitchFamily="34" charset="0"/>
              <a:buChar char="•"/>
            </a:pPr>
            <a:r>
              <a:rPr lang="tr-TR" dirty="0" smtClean="0">
                <a:solidFill>
                  <a:schemeClr val="tx1"/>
                </a:solidFill>
              </a:rPr>
              <a:t>Ocak  ayında bölgeler arasındaki sıcaklık farkı temmuz ayına oranla daha fazladır </a:t>
            </a:r>
          </a:p>
          <a:p>
            <a:pPr>
              <a:buFont typeface="Arial" pitchFamily="34" charset="0"/>
              <a:buChar char="•"/>
            </a:pPr>
            <a:endParaRPr lang="tr-TR" dirty="0" smtClean="0">
              <a:solidFill>
                <a:schemeClr val="tx1"/>
              </a:solidFill>
            </a:endParaRPr>
          </a:p>
          <a:p>
            <a:pPr>
              <a:buFont typeface="Arial" pitchFamily="34" charset="0"/>
              <a:buChar char="•"/>
            </a:pPr>
            <a:r>
              <a:rPr lang="tr-TR" dirty="0" smtClean="0">
                <a:solidFill>
                  <a:schemeClr val="tx1"/>
                </a:solidFill>
              </a:rPr>
              <a:t>En düşük sıcaklıklara kuzey doğu Anadolu da rastlanır </a:t>
            </a:r>
          </a:p>
          <a:p>
            <a:pPr>
              <a:buFont typeface="Arial" pitchFamily="34" charset="0"/>
              <a:buChar char="•"/>
            </a:pPr>
            <a:endParaRPr lang="tr-TR" dirty="0" smtClean="0">
              <a:solidFill>
                <a:schemeClr val="tx1"/>
              </a:solidFill>
            </a:endParaRPr>
          </a:p>
          <a:p>
            <a:pPr>
              <a:buFont typeface="Arial" pitchFamily="34" charset="0"/>
              <a:buChar char="•"/>
            </a:pPr>
            <a:r>
              <a:rPr lang="tr-TR" dirty="0" smtClean="0">
                <a:solidFill>
                  <a:schemeClr val="tx1"/>
                </a:solidFill>
              </a:rPr>
              <a:t>En yüksek sıcaklıklar Akdeniz kıyı kesiminde görülür </a:t>
            </a:r>
          </a:p>
          <a:p>
            <a:endParaRPr lang="tr-TR" dirty="0" smtClean="0">
              <a:solidFill>
                <a:schemeClr val="tx1"/>
              </a:solidFill>
            </a:endParaRPr>
          </a:p>
          <a:p>
            <a:pPr>
              <a:buFont typeface="Arial" pitchFamily="34" charset="0"/>
              <a:buChar char="•"/>
            </a:pPr>
            <a:r>
              <a:rPr lang="tr-TR" dirty="0" smtClean="0">
                <a:solidFill>
                  <a:schemeClr val="tx1"/>
                </a:solidFill>
              </a:rPr>
              <a:t>Ocak ayında en düşük sıcaklık değeri  -43.2 ⁰ C ile  Ağrı ilinde görülür </a:t>
            </a:r>
            <a:endParaRPr lang="tr-TR" dirty="0">
              <a:solidFill>
                <a:schemeClr val="tx1"/>
              </a:solidFill>
            </a:endParaRPr>
          </a:p>
        </p:txBody>
      </p:sp>
      <p:pic>
        <p:nvPicPr>
          <p:cNvPr id="5123" name="Picture 3" descr="C:\Users\marsık gönül\Desktop\04_Ikl25[1].gif"/>
          <p:cNvPicPr>
            <a:picLocks noGrp="1" noChangeAspect="1" noChangeArrowheads="1"/>
          </p:cNvPicPr>
          <p:nvPr>
            <p:ph sz="half" idx="1"/>
          </p:nvPr>
        </p:nvPicPr>
        <p:blipFill>
          <a:blip r:embed="rId2" cstate="print"/>
          <a:stretch>
            <a:fillRect/>
          </a:stretch>
        </p:blipFill>
        <p:spPr bwMode="auto">
          <a:xfrm>
            <a:off x="428596" y="714357"/>
            <a:ext cx="7786742" cy="3143272"/>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a:xfrm>
            <a:off x="1285852" y="273050"/>
            <a:ext cx="5357850" cy="512744"/>
          </a:xfrm>
        </p:spPr>
        <p:txBody>
          <a:bodyPr>
            <a:normAutofit/>
          </a:bodyPr>
          <a:lstStyle/>
          <a:p>
            <a:r>
              <a:rPr lang="tr-TR" dirty="0" smtClean="0">
                <a:solidFill>
                  <a:srgbClr val="FF0000"/>
                </a:solidFill>
              </a:rPr>
              <a:t>                        Türkiye de İklim Elemanları</a:t>
            </a:r>
            <a:endParaRPr lang="tr-TR" dirty="0"/>
          </a:p>
        </p:txBody>
      </p:sp>
      <p:sp>
        <p:nvSpPr>
          <p:cNvPr id="8" name="7 Metin Yer Tutucusu"/>
          <p:cNvSpPr>
            <a:spLocks noGrp="1"/>
          </p:cNvSpPr>
          <p:nvPr>
            <p:ph type="body" idx="2"/>
          </p:nvPr>
        </p:nvSpPr>
        <p:spPr>
          <a:xfrm>
            <a:off x="714348" y="3643314"/>
            <a:ext cx="7000924" cy="2268535"/>
          </a:xfrm>
        </p:spPr>
        <p:txBody>
          <a:bodyPr>
            <a:normAutofit lnSpcReduction="10000"/>
          </a:bodyPr>
          <a:lstStyle/>
          <a:p>
            <a:r>
              <a:rPr lang="tr-TR" dirty="0" smtClean="0">
                <a:solidFill>
                  <a:srgbClr val="FF0000"/>
                </a:solidFill>
              </a:rPr>
              <a:t>TEMMUZ AYI ORTALAMA SICAKLIK DAĞILIŞI </a:t>
            </a:r>
          </a:p>
          <a:p>
            <a:pPr>
              <a:buFont typeface="Arial" pitchFamily="34" charset="0"/>
              <a:buChar char="•"/>
            </a:pPr>
            <a:r>
              <a:rPr lang="tr-TR" sz="1800" dirty="0" smtClean="0">
                <a:solidFill>
                  <a:schemeClr val="tx1"/>
                </a:solidFill>
              </a:rPr>
              <a:t> Temmuz ayında en düşük sıcaklık kuzeydoğu Anadolu Karadeniz kıyıları ve Marmara’nın kuzeyinde görülür </a:t>
            </a:r>
          </a:p>
          <a:p>
            <a:pPr>
              <a:buFont typeface="Arial" pitchFamily="34" charset="0"/>
              <a:buChar char="•"/>
            </a:pPr>
            <a:r>
              <a:rPr lang="tr-TR" sz="1800" dirty="0" smtClean="0">
                <a:solidFill>
                  <a:schemeClr val="tx1"/>
                </a:solidFill>
              </a:rPr>
              <a:t>Bu ayda en yüksek sıcaklıklar Güneydoğu Anadolu da görülür (enlem yer şekilleri) </a:t>
            </a:r>
          </a:p>
          <a:p>
            <a:pPr>
              <a:buFont typeface="Arial" pitchFamily="34" charset="0"/>
              <a:buChar char="•"/>
            </a:pPr>
            <a:r>
              <a:rPr lang="tr-TR" sz="1800" dirty="0" smtClean="0">
                <a:solidFill>
                  <a:schemeClr val="tx1"/>
                </a:solidFill>
              </a:rPr>
              <a:t>İç kısımlar kıyılara oranla daha sıcaktır (nem azlığı karasallık ) </a:t>
            </a:r>
          </a:p>
          <a:p>
            <a:pPr>
              <a:buFont typeface="Arial" pitchFamily="34" charset="0"/>
              <a:buChar char="•"/>
            </a:pPr>
            <a:r>
              <a:rPr lang="tr-TR" sz="1800" dirty="0" smtClean="0">
                <a:solidFill>
                  <a:schemeClr val="tx1"/>
                </a:solidFill>
              </a:rPr>
              <a:t>Temmuz ayında bu güne kadar ölçülmüş en yüksek sıcaklık değeri 46.5 ⁰C ile ş.Urfa da ölçülmüştür </a:t>
            </a:r>
            <a:endParaRPr lang="tr-TR" sz="1800" dirty="0">
              <a:solidFill>
                <a:schemeClr val="tx1"/>
              </a:solidFill>
            </a:endParaRPr>
          </a:p>
        </p:txBody>
      </p:sp>
      <p:pic>
        <p:nvPicPr>
          <p:cNvPr id="1026" name="Picture 2" descr="C:\Users\marsık gönül\Desktop\17[1].jpg"/>
          <p:cNvPicPr>
            <a:picLocks noGrp="1" noChangeAspect="1" noChangeArrowheads="1"/>
          </p:cNvPicPr>
          <p:nvPr>
            <p:ph sz="half" idx="1"/>
          </p:nvPr>
        </p:nvPicPr>
        <p:blipFill>
          <a:blip r:embed="rId2" cstate="print"/>
          <a:srcRect/>
          <a:stretch>
            <a:fillRect/>
          </a:stretch>
        </p:blipFill>
        <p:spPr bwMode="auto">
          <a:xfrm>
            <a:off x="714348" y="857232"/>
            <a:ext cx="7358114" cy="2714644"/>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Başlık"/>
          <p:cNvSpPr>
            <a:spLocks noGrp="1"/>
          </p:cNvSpPr>
          <p:nvPr>
            <p:ph type="ctrTitle"/>
          </p:nvPr>
        </p:nvSpPr>
        <p:spPr/>
        <p:txBody>
          <a:bodyPr/>
          <a:lstStyle/>
          <a:p>
            <a:r>
              <a:rPr lang="tr-TR" dirty="0" smtClean="0">
                <a:solidFill>
                  <a:srgbClr val="FF0000"/>
                </a:solidFill>
              </a:rPr>
              <a:t>Türkiye de İklim Elemanları</a:t>
            </a:r>
            <a:endParaRPr lang="tr-TR" dirty="0"/>
          </a:p>
        </p:txBody>
      </p:sp>
      <p:sp>
        <p:nvSpPr>
          <p:cNvPr id="8" name="7 Alt Başlık"/>
          <p:cNvSpPr>
            <a:spLocks noGrp="1"/>
          </p:cNvSpPr>
          <p:nvPr>
            <p:ph type="subTitle" idx="1"/>
          </p:nvPr>
        </p:nvSpPr>
        <p:spPr/>
        <p:txBody>
          <a:bodyPr>
            <a:normAutofit/>
          </a:bodyPr>
          <a:lstStyle/>
          <a:p>
            <a:r>
              <a:rPr lang="tr-TR" sz="2800" dirty="0" smtClean="0">
                <a:solidFill>
                  <a:srgbClr val="7030A0"/>
                </a:solidFill>
              </a:rPr>
              <a:t>TÜRKİYE’DE BASINÇ VE RÜZGARLAR </a:t>
            </a:r>
            <a:endParaRPr lang="tr-TR" sz="2800" dirty="0">
              <a:solidFill>
                <a:srgbClr val="7030A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solidFill>
                  <a:srgbClr val="FF0000"/>
                </a:solidFill>
              </a:rPr>
              <a:t>Türkiye de İklim Elemanları</a:t>
            </a:r>
            <a:endParaRPr lang="tr-TR" dirty="0"/>
          </a:p>
        </p:txBody>
      </p:sp>
      <p:sp>
        <p:nvSpPr>
          <p:cNvPr id="3" name="2 İçerik Yer Tutucusu"/>
          <p:cNvSpPr>
            <a:spLocks noGrp="1"/>
          </p:cNvSpPr>
          <p:nvPr>
            <p:ph idx="1"/>
          </p:nvPr>
        </p:nvSpPr>
        <p:spPr/>
        <p:txBody>
          <a:bodyPr>
            <a:normAutofit/>
          </a:bodyPr>
          <a:lstStyle/>
          <a:p>
            <a:r>
              <a:rPr lang="tr-TR" sz="2400" dirty="0" smtClean="0">
                <a:solidFill>
                  <a:srgbClr val="FF0000"/>
                </a:solidFill>
              </a:rPr>
              <a:t>TÜRKİYE’DE BASINÇ VE RÜZGARLAR </a:t>
            </a:r>
          </a:p>
          <a:p>
            <a:r>
              <a:rPr lang="tr-TR" sz="2400" b="1" dirty="0" smtClean="0">
                <a:solidFill>
                  <a:srgbClr val="FF0000"/>
                </a:solidFill>
              </a:rPr>
              <a:t>BASINÇ </a:t>
            </a:r>
            <a:r>
              <a:rPr lang="tr-TR" sz="2400" b="1" dirty="0" smtClean="0">
                <a:solidFill>
                  <a:schemeClr val="tx1"/>
                </a:solidFill>
              </a:rPr>
              <a:t>: </a:t>
            </a:r>
            <a:r>
              <a:rPr lang="tr-TR" sz="2400" dirty="0" smtClean="0">
                <a:solidFill>
                  <a:schemeClr val="tx1"/>
                </a:solidFill>
              </a:rPr>
              <a:t>atmosferi oluşturan gazların yeryüzüne yaptığı etkiye basınç denir. Barometre ile ölçülür , değeri milibardır (mb)</a:t>
            </a:r>
          </a:p>
          <a:p>
            <a:r>
              <a:rPr lang="tr-TR" sz="2400" b="1" dirty="0" smtClean="0">
                <a:solidFill>
                  <a:srgbClr val="FF0000"/>
                </a:solidFill>
              </a:rPr>
              <a:t>TÜRKİYE‘Yİ ETKİLEYEN BASINÇ MERKEZLERİ </a:t>
            </a:r>
          </a:p>
          <a:p>
            <a:endParaRPr lang="tr-TR" sz="2400" dirty="0" smtClean="0"/>
          </a:p>
          <a:p>
            <a:r>
              <a:rPr lang="tr-TR" sz="2400" b="1" dirty="0" smtClean="0">
                <a:solidFill>
                  <a:srgbClr val="FF0000"/>
                </a:solidFill>
              </a:rPr>
              <a:t>BASINÇ</a:t>
            </a:r>
            <a:endParaRPr lang="tr-TR" sz="2400" dirty="0" smtClean="0">
              <a:solidFill>
                <a:srgbClr val="FF0000"/>
              </a:solidFill>
            </a:endParaRPr>
          </a:p>
          <a:p>
            <a:r>
              <a:rPr lang="tr-TR" sz="2400" dirty="0" smtClean="0">
                <a:solidFill>
                  <a:schemeClr val="tx1"/>
                </a:solidFill>
              </a:rPr>
              <a:t>Türkiye’yi en çok etkileyen gezici basınç merkezleri şunlardır:</a:t>
            </a:r>
          </a:p>
          <a:p>
            <a:r>
              <a:rPr lang="tr-TR" sz="2400" b="1" dirty="0" smtClean="0">
                <a:solidFill>
                  <a:srgbClr val="FF0000"/>
                </a:solidFill>
              </a:rPr>
              <a:t>a. Sibirya YB Merkezi:</a:t>
            </a:r>
            <a:r>
              <a:rPr lang="tr-TR" sz="2400" dirty="0" smtClean="0">
                <a:solidFill>
                  <a:srgbClr val="FF0000"/>
                </a:solidFill>
              </a:rPr>
              <a:t> </a:t>
            </a:r>
            <a:r>
              <a:rPr lang="tr-TR" sz="2400" dirty="0" smtClean="0">
                <a:solidFill>
                  <a:schemeClr val="tx1"/>
                </a:solidFill>
              </a:rPr>
              <a:t>Sibirya üzerinde oluşur. Türkiye’yi kışın etkiler. Soğuk ve kar getirir. 60° enlemleri çevresinde oluşmasına rağmen, soğumadan dolayı termik kökenlidir.</a:t>
            </a:r>
          </a:p>
          <a:p>
            <a:endParaRPr lang="tr-TR" sz="2400"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solidFill>
                  <a:srgbClr val="FF0000"/>
                </a:solidFill>
              </a:rPr>
              <a:t>Türkiye de İklim Elemanları</a:t>
            </a:r>
            <a:endParaRPr lang="tr-TR" dirty="0"/>
          </a:p>
        </p:txBody>
      </p:sp>
      <p:sp>
        <p:nvSpPr>
          <p:cNvPr id="3" name="2 İçerik Yer Tutucusu"/>
          <p:cNvSpPr>
            <a:spLocks noGrp="1"/>
          </p:cNvSpPr>
          <p:nvPr>
            <p:ph idx="1"/>
          </p:nvPr>
        </p:nvSpPr>
        <p:spPr/>
        <p:txBody>
          <a:bodyPr>
            <a:normAutofit fontScale="70000" lnSpcReduction="20000"/>
          </a:bodyPr>
          <a:lstStyle/>
          <a:p>
            <a:r>
              <a:rPr lang="tr-TR" b="1" dirty="0" smtClean="0">
                <a:solidFill>
                  <a:srgbClr val="FF0000"/>
                </a:solidFill>
              </a:rPr>
              <a:t>b. Asor YB Merkezi</a:t>
            </a:r>
            <a:r>
              <a:rPr lang="tr-TR" dirty="0" smtClean="0"/>
              <a:t>: </a:t>
            </a:r>
            <a:r>
              <a:rPr lang="tr-TR" dirty="0" smtClean="0">
                <a:solidFill>
                  <a:schemeClr val="tx1"/>
                </a:solidFill>
              </a:rPr>
              <a:t>Atlas Okyanusu üzerindeki Asor Adaları çevresinde, 30° DYB alanına bağlı olarak oluşur.</a:t>
            </a:r>
          </a:p>
          <a:p>
            <a:r>
              <a:rPr lang="tr-TR" dirty="0" smtClean="0">
                <a:solidFill>
                  <a:schemeClr val="tx1"/>
                </a:solidFill>
              </a:rPr>
              <a:t>Kış mevsiminde Sibirya antisiklonu ile birleşerek Türkiye üzerinde etkili olduğunda İzlanda siklonu Türkiye’ye sokulamaz. Bunun sonucunda da ülkemizde kışlar soğuk, sert ve kar yağışlı geçer.</a:t>
            </a:r>
          </a:p>
          <a:p>
            <a:r>
              <a:rPr lang="tr-TR" b="1" dirty="0" smtClean="0">
                <a:solidFill>
                  <a:srgbClr val="FF0000"/>
                </a:solidFill>
              </a:rPr>
              <a:t>c. Basra AB Merkezi:</a:t>
            </a:r>
            <a:r>
              <a:rPr lang="tr-TR" dirty="0" smtClean="0">
                <a:solidFill>
                  <a:srgbClr val="FF0000"/>
                </a:solidFill>
              </a:rPr>
              <a:t> </a:t>
            </a:r>
            <a:r>
              <a:rPr lang="tr-TR" dirty="0" smtClean="0">
                <a:solidFill>
                  <a:schemeClr val="tx1"/>
                </a:solidFill>
              </a:rPr>
              <a:t>Basra Körfezi çevresinin aşırı ısınmasıyla oluşur. Samyeli rüzgârları vasıtasıyla Akdeniz ve Güneydoğu Anadolu bölgelerinde etkili olur. Havadaki nemi kurutarak sıcaklık ve buharlaşmayı artırır. 30° Kuzey enlemi çevresinde oluşmasına rağmen, ısınmadan dolayı termik kökenlidir. Türkiye’de yaz mevsiminde etkilidir.</a:t>
            </a:r>
          </a:p>
          <a:p>
            <a:r>
              <a:rPr lang="tr-TR" b="1" dirty="0" smtClean="0">
                <a:solidFill>
                  <a:srgbClr val="FF0000"/>
                </a:solidFill>
              </a:rPr>
              <a:t>d. İzlanda AB Merkezi:</a:t>
            </a:r>
            <a:r>
              <a:rPr lang="tr-TR" dirty="0" smtClean="0">
                <a:solidFill>
                  <a:srgbClr val="FF0000"/>
                </a:solidFill>
              </a:rPr>
              <a:t> </a:t>
            </a:r>
            <a:r>
              <a:rPr lang="tr-TR" dirty="0" smtClean="0">
                <a:solidFill>
                  <a:schemeClr val="tx1"/>
                </a:solidFill>
              </a:rPr>
              <a:t>İzlanda üzerinde oluşur. Türkiye’de kışın ve ilkbaharda etkili olur. Etkili olduğunda Türkiye’de kışlar ılık, kısa ve yağmurlu geçer. 60° enlemleri çevresinde oluştuğu için dinamik kökenlidir.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a:xfrm>
            <a:off x="457200" y="273050"/>
            <a:ext cx="5543560" cy="512744"/>
          </a:xfrm>
        </p:spPr>
        <p:txBody>
          <a:bodyPr>
            <a:normAutofit/>
          </a:bodyPr>
          <a:lstStyle/>
          <a:p>
            <a:r>
              <a:rPr lang="tr-TR" dirty="0" smtClean="0">
                <a:solidFill>
                  <a:srgbClr val="FF0000"/>
                </a:solidFill>
              </a:rPr>
              <a:t> Türkiye de İklim Elemanları</a:t>
            </a:r>
            <a:endParaRPr lang="tr-TR" dirty="0"/>
          </a:p>
        </p:txBody>
      </p:sp>
      <p:sp>
        <p:nvSpPr>
          <p:cNvPr id="6" name="5 Metin Yer Tutucusu"/>
          <p:cNvSpPr>
            <a:spLocks noGrp="1"/>
          </p:cNvSpPr>
          <p:nvPr>
            <p:ph type="body" idx="2"/>
          </p:nvPr>
        </p:nvSpPr>
        <p:spPr>
          <a:xfrm>
            <a:off x="457200" y="714356"/>
            <a:ext cx="4972056" cy="5411807"/>
          </a:xfrm>
        </p:spPr>
        <p:txBody>
          <a:bodyPr>
            <a:normAutofit/>
          </a:bodyPr>
          <a:lstStyle/>
          <a:p>
            <a:endParaRPr lang="tr-TR" dirty="0" smtClean="0"/>
          </a:p>
          <a:p>
            <a:r>
              <a:rPr lang="tr-TR" dirty="0" smtClean="0"/>
              <a:t>            </a:t>
            </a:r>
            <a:r>
              <a:rPr lang="tr-TR" dirty="0" smtClean="0">
                <a:solidFill>
                  <a:srgbClr val="FF0000"/>
                </a:solidFill>
              </a:rPr>
              <a:t>   RÜZGÂRLAR</a:t>
            </a:r>
          </a:p>
          <a:p>
            <a:endParaRPr lang="tr-TR" dirty="0" smtClean="0">
              <a:solidFill>
                <a:srgbClr val="FF0000"/>
              </a:solidFill>
            </a:endParaRPr>
          </a:p>
          <a:p>
            <a:endParaRPr lang="tr-TR" dirty="0">
              <a:solidFill>
                <a:srgbClr val="FF0000"/>
              </a:solidFill>
            </a:endParaRPr>
          </a:p>
          <a:p>
            <a:endParaRPr lang="tr-TR" dirty="0">
              <a:solidFill>
                <a:srgbClr val="FF0000"/>
              </a:solidFill>
            </a:endParaRPr>
          </a:p>
        </p:txBody>
      </p:sp>
      <p:sp>
        <p:nvSpPr>
          <p:cNvPr id="3" name="2 İçerik Yer Tutucusu"/>
          <p:cNvSpPr>
            <a:spLocks noGrp="1"/>
          </p:cNvSpPr>
          <p:nvPr>
            <p:ph sz="half" idx="1"/>
          </p:nvPr>
        </p:nvSpPr>
        <p:spPr>
          <a:xfrm>
            <a:off x="500034" y="1214422"/>
            <a:ext cx="5500726" cy="4714908"/>
          </a:xfrm>
        </p:spPr>
        <p:txBody>
          <a:bodyPr>
            <a:normAutofit fontScale="32500" lnSpcReduction="20000"/>
          </a:bodyPr>
          <a:lstStyle/>
          <a:p>
            <a:endParaRPr lang="tr-TR" sz="4000" dirty="0" smtClean="0"/>
          </a:p>
          <a:p>
            <a:r>
              <a:rPr lang="tr-TR" sz="4000" b="1" dirty="0" smtClean="0">
                <a:solidFill>
                  <a:srgbClr val="FF0000"/>
                </a:solidFill>
              </a:rPr>
              <a:t>a. Soğuk Yerel Rüzgârlar</a:t>
            </a:r>
          </a:p>
          <a:p>
            <a:endParaRPr lang="tr-TR" sz="4000" dirty="0" smtClean="0"/>
          </a:p>
          <a:p>
            <a:r>
              <a:rPr lang="tr-TR" sz="4000" b="1" dirty="0" smtClean="0">
                <a:solidFill>
                  <a:srgbClr val="FF0000"/>
                </a:solidFill>
              </a:rPr>
              <a:t>Karayel:</a:t>
            </a:r>
            <a:r>
              <a:rPr lang="tr-TR" sz="4000" dirty="0" smtClean="0">
                <a:solidFill>
                  <a:srgbClr val="FF0000"/>
                </a:solidFill>
              </a:rPr>
              <a:t> </a:t>
            </a:r>
            <a:r>
              <a:rPr lang="tr-TR" sz="4000" dirty="0" smtClean="0">
                <a:solidFill>
                  <a:schemeClr val="tx1"/>
                </a:solidFill>
              </a:rPr>
              <a:t>Balkanlar’daki yüksek basınç ve Basra Körfezi’ndeki alçak basınç sonucu oluşur. Kuzeybatıdan soğuk ve kuru olarak eser. Kış mevsiminde Marmara Bölgesi ile Batı Karadeniz’de sıcaklıkları azaltarak kar yağışına neden olur.</a:t>
            </a:r>
          </a:p>
          <a:p>
            <a:endParaRPr lang="tr-TR" sz="4000" dirty="0" smtClean="0"/>
          </a:p>
          <a:p>
            <a:r>
              <a:rPr lang="tr-TR" sz="4000" b="1" dirty="0" smtClean="0">
                <a:solidFill>
                  <a:srgbClr val="FF0000"/>
                </a:solidFill>
              </a:rPr>
              <a:t>Yıldız:</a:t>
            </a:r>
            <a:r>
              <a:rPr lang="tr-TR" sz="4000" dirty="0" smtClean="0">
                <a:solidFill>
                  <a:srgbClr val="FF0000"/>
                </a:solidFill>
              </a:rPr>
              <a:t> </a:t>
            </a:r>
            <a:r>
              <a:rPr lang="tr-TR" sz="4000" dirty="0" smtClean="0">
                <a:solidFill>
                  <a:schemeClr val="tx1"/>
                </a:solidFill>
              </a:rPr>
              <a:t>Kuzeyden eser. Karadeniz üzerinden geldiği için soğuk ve nemlidir. Karadeniz Dağları’nda yağış bırakır.</a:t>
            </a:r>
          </a:p>
          <a:p>
            <a:endParaRPr lang="tr-TR" sz="4000" dirty="0" smtClean="0"/>
          </a:p>
          <a:p>
            <a:r>
              <a:rPr lang="tr-TR" sz="4000" b="1" dirty="0" smtClean="0">
                <a:solidFill>
                  <a:srgbClr val="FF0000"/>
                </a:solidFill>
              </a:rPr>
              <a:t>Poyraz: </a:t>
            </a:r>
            <a:r>
              <a:rPr lang="tr-TR" sz="4000" dirty="0" smtClean="0">
                <a:solidFill>
                  <a:schemeClr val="tx1"/>
                </a:solidFill>
              </a:rPr>
              <a:t>Marmara, Karadeniz ve İç bölgelerimize kuzeydoğudan esen soğuk, kuru bir rüzgardır. Doğu Avrupa’daki yüksek basıncın etkisi sonucunda oluşur. Kışın sıcaklıkları azaltarak kar yağışına neden olur. Yaz poyrazı ise serin ve kuru olarak eser.</a:t>
            </a:r>
          </a:p>
          <a:p>
            <a:r>
              <a:rPr lang="tr-TR" sz="4000" dirty="0" smtClean="0">
                <a:solidFill>
                  <a:schemeClr val="tx1"/>
                </a:solidFill>
              </a:rPr>
              <a:t>Ege Denizi’nde, yazın poyraz benzeri rüzgârlar tam kuzeyden eserler. Eski Yunanlılar bu rüzgarlara, ticaret rüzgârı anlamında Etesia demişlerdir. Bugün de, Dünya literatüründe Ege Denizi’nde yazın kuzeyden esen rüzgârlara </a:t>
            </a:r>
            <a:r>
              <a:rPr lang="tr-TR" sz="4000" b="1" dirty="0" smtClean="0">
                <a:solidFill>
                  <a:schemeClr val="tx1"/>
                </a:solidFill>
              </a:rPr>
              <a:t>etezyen</a:t>
            </a:r>
            <a:r>
              <a:rPr lang="tr-TR" sz="4000" dirty="0" smtClean="0">
                <a:solidFill>
                  <a:schemeClr val="tx1"/>
                </a:solidFill>
              </a:rPr>
              <a:t> (</a:t>
            </a:r>
            <a:r>
              <a:rPr lang="tr-TR" sz="4000" dirty="0" err="1" smtClean="0">
                <a:solidFill>
                  <a:schemeClr val="tx1"/>
                </a:solidFill>
              </a:rPr>
              <a:t>etesien</a:t>
            </a:r>
            <a:r>
              <a:rPr lang="tr-TR" sz="4000" dirty="0" smtClean="0">
                <a:solidFill>
                  <a:schemeClr val="tx1"/>
                </a:solidFill>
              </a:rPr>
              <a:t>) denilmektedir.</a:t>
            </a:r>
          </a:p>
          <a:p>
            <a:endParaRPr lang="tr-TR" sz="4000" dirty="0" smtClean="0"/>
          </a:p>
        </p:txBody>
      </p:sp>
      <p:pic>
        <p:nvPicPr>
          <p:cNvPr id="1027" name="Picture 3" descr="C:\Users\marsık gönül\Desktop\ruzgar_YON[1].gif"/>
          <p:cNvPicPr>
            <a:picLocks noGrp="1" noChangeAspect="1" noChangeArrowheads="1"/>
          </p:cNvPicPr>
          <p:nvPr>
            <p:ph sz="quarter" idx="4294967295"/>
          </p:nvPr>
        </p:nvPicPr>
        <p:blipFill>
          <a:blip r:embed="rId2" cstate="print"/>
          <a:srcRect/>
          <a:stretch>
            <a:fillRect/>
          </a:stretch>
        </p:blipFill>
        <p:spPr bwMode="auto">
          <a:xfrm>
            <a:off x="6286513" y="2000240"/>
            <a:ext cx="2428892" cy="3214687"/>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p:txBody>
          <a:bodyPr/>
          <a:lstStyle/>
          <a:p>
            <a:r>
              <a:rPr lang="tr-TR" dirty="0" smtClean="0">
                <a:solidFill>
                  <a:srgbClr val="FF0000"/>
                </a:solidFill>
              </a:rPr>
              <a:t> Türkiye de İklim Elemanları</a:t>
            </a:r>
            <a:endParaRPr lang="tr-TR" dirty="0"/>
          </a:p>
        </p:txBody>
      </p:sp>
      <p:sp>
        <p:nvSpPr>
          <p:cNvPr id="6" name="5 İçerik Yer Tutucusu"/>
          <p:cNvSpPr>
            <a:spLocks noGrp="1"/>
          </p:cNvSpPr>
          <p:nvPr>
            <p:ph idx="1"/>
          </p:nvPr>
        </p:nvSpPr>
        <p:spPr/>
        <p:txBody>
          <a:bodyPr>
            <a:normAutofit fontScale="62500" lnSpcReduction="20000"/>
          </a:bodyPr>
          <a:lstStyle/>
          <a:p>
            <a:r>
              <a:rPr lang="tr-TR" b="1" dirty="0" smtClean="0">
                <a:solidFill>
                  <a:srgbClr val="FF0000"/>
                </a:solidFill>
              </a:rPr>
              <a:t>b. Sıcak Yerel Rüzgârlar</a:t>
            </a:r>
          </a:p>
          <a:p>
            <a:endParaRPr lang="tr-TR" dirty="0" smtClean="0"/>
          </a:p>
          <a:p>
            <a:r>
              <a:rPr lang="tr-TR" b="1" dirty="0" smtClean="0">
                <a:solidFill>
                  <a:srgbClr val="FF0000"/>
                </a:solidFill>
              </a:rPr>
              <a:t>Lodos:</a:t>
            </a:r>
            <a:r>
              <a:rPr lang="tr-TR" dirty="0" smtClean="0">
                <a:solidFill>
                  <a:srgbClr val="FF0000"/>
                </a:solidFill>
              </a:rPr>
              <a:t> </a:t>
            </a:r>
            <a:r>
              <a:rPr lang="tr-TR" dirty="0" smtClean="0">
                <a:solidFill>
                  <a:schemeClr val="tx1"/>
                </a:solidFill>
              </a:rPr>
              <a:t>Kuzey Afrika’daki yüksek basınç ve Hazar Denizi’ndeki alçak basınç sonucu oluşur. Marmara, Ege ve Akdeniz bölgelerinde etkilidir. Akdeniz’den geldiği için nemli ve sıcaktır. İç kesimlere sokulurken yükseltinin etkisiyle soğuyarak yağışa neden olur. Kış mevsiminde etkili olduğu bölgelerde, sıcaklığı artırarak kar erimelerine neden olur.</a:t>
            </a:r>
          </a:p>
          <a:p>
            <a:endParaRPr lang="tr-TR" dirty="0" smtClean="0"/>
          </a:p>
          <a:p>
            <a:r>
              <a:rPr lang="tr-TR" b="1" dirty="0" smtClean="0">
                <a:solidFill>
                  <a:srgbClr val="FF0000"/>
                </a:solidFill>
              </a:rPr>
              <a:t>Kıble:</a:t>
            </a:r>
            <a:r>
              <a:rPr lang="tr-TR" dirty="0" smtClean="0">
                <a:solidFill>
                  <a:srgbClr val="FF0000"/>
                </a:solidFill>
              </a:rPr>
              <a:t> </a:t>
            </a:r>
            <a:r>
              <a:rPr lang="tr-TR" dirty="0" smtClean="0">
                <a:solidFill>
                  <a:schemeClr val="tx1"/>
                </a:solidFill>
              </a:rPr>
              <a:t>Güneyden eser. İç kesimlerimizde etkili olur. Akdeniz Bölgesi’nde nemli ve sıcak, iç kesimlerde ise, kuru ve sıcak olarak eser.</a:t>
            </a:r>
          </a:p>
          <a:p>
            <a:endParaRPr lang="tr-TR" dirty="0" smtClean="0"/>
          </a:p>
          <a:p>
            <a:r>
              <a:rPr lang="tr-TR" b="1" dirty="0" smtClean="0">
                <a:solidFill>
                  <a:srgbClr val="FF0000"/>
                </a:solidFill>
              </a:rPr>
              <a:t>Keşişleme </a:t>
            </a:r>
            <a:r>
              <a:rPr lang="tr-TR" dirty="0" smtClean="0">
                <a:solidFill>
                  <a:srgbClr val="FF0000"/>
                </a:solidFill>
              </a:rPr>
              <a:t>(</a:t>
            </a:r>
            <a:r>
              <a:rPr lang="tr-TR" dirty="0" smtClean="0">
                <a:solidFill>
                  <a:schemeClr val="tx1"/>
                </a:solidFill>
              </a:rPr>
              <a:t>Samyeli)</a:t>
            </a:r>
            <a:r>
              <a:rPr lang="tr-TR" b="1" dirty="0" smtClean="0">
                <a:solidFill>
                  <a:schemeClr val="tx1"/>
                </a:solidFill>
              </a:rPr>
              <a:t>:</a:t>
            </a:r>
            <a:r>
              <a:rPr lang="tr-TR" dirty="0" smtClean="0">
                <a:solidFill>
                  <a:schemeClr val="tx1"/>
                </a:solidFill>
              </a:rPr>
              <a:t> 30° enlemi çevresindeki dinamik yüksek basıncın etkisi sonucu oluşur. Suriye Çölü’nden Güneydoğu Anadolu’ya doğru eser. Sıcak ve kurudur. Bitkiler üzerinde </a:t>
            </a:r>
            <a:r>
              <a:rPr lang="tr-TR" sz="3600" dirty="0" smtClean="0">
                <a:solidFill>
                  <a:schemeClr val="tx1"/>
                </a:solidFill>
              </a:rPr>
              <a:t>kurutucu etkisi vardır </a:t>
            </a:r>
          </a:p>
          <a:p>
            <a:pPr>
              <a:buNone/>
            </a:pPr>
            <a:endParaRPr lang="tr-T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a:xfrm>
            <a:off x="457200" y="273050"/>
            <a:ext cx="7400948" cy="441306"/>
          </a:xfrm>
        </p:spPr>
        <p:txBody>
          <a:bodyPr>
            <a:normAutofit/>
          </a:bodyPr>
          <a:lstStyle/>
          <a:p>
            <a:r>
              <a:rPr lang="tr-TR" dirty="0" smtClean="0">
                <a:solidFill>
                  <a:srgbClr val="FF0000"/>
                </a:solidFill>
              </a:rPr>
              <a:t>                                         Türkiye de İklim Elemanları   </a:t>
            </a:r>
            <a:endParaRPr lang="tr-TR" dirty="0"/>
          </a:p>
        </p:txBody>
      </p:sp>
      <p:sp>
        <p:nvSpPr>
          <p:cNvPr id="6" name="5 Metin Yer Tutucusu"/>
          <p:cNvSpPr>
            <a:spLocks noGrp="1"/>
          </p:cNvSpPr>
          <p:nvPr>
            <p:ph type="body" idx="2"/>
          </p:nvPr>
        </p:nvSpPr>
        <p:spPr>
          <a:xfrm>
            <a:off x="285720" y="714356"/>
            <a:ext cx="5715040" cy="5715040"/>
          </a:xfrm>
        </p:spPr>
        <p:txBody>
          <a:bodyPr>
            <a:normAutofit/>
          </a:bodyPr>
          <a:lstStyle/>
          <a:p>
            <a:endParaRPr lang="tr-TR" dirty="0" smtClean="0"/>
          </a:p>
          <a:p>
            <a:r>
              <a:rPr lang="tr-TR" dirty="0" smtClean="0"/>
              <a:t> </a:t>
            </a:r>
            <a:r>
              <a:rPr lang="tr-TR" dirty="0" smtClean="0">
                <a:solidFill>
                  <a:srgbClr val="FF0000"/>
                </a:solidFill>
              </a:rPr>
              <a:t>2-TÜRKİYE’DE BASINÇ VE RÜZGARLAR</a:t>
            </a:r>
            <a:endParaRPr lang="tr-TR" sz="1800" dirty="0" smtClean="0"/>
          </a:p>
          <a:p>
            <a:r>
              <a:rPr lang="tr-TR" sz="1800" dirty="0" smtClean="0">
                <a:solidFill>
                  <a:srgbClr val="FF0000"/>
                </a:solidFill>
              </a:rPr>
              <a:t>TÜRKİYEDEKİ RÜZGARLAR</a:t>
            </a:r>
          </a:p>
          <a:p>
            <a:r>
              <a:rPr lang="tr-TR" sz="1800" dirty="0" smtClean="0">
                <a:solidFill>
                  <a:srgbClr val="FF0000"/>
                </a:solidFill>
              </a:rPr>
              <a:t>              a) Günlük Rüzgarlar</a:t>
            </a:r>
            <a:r>
              <a:rPr lang="tr-TR" sz="1800" dirty="0" smtClean="0"/>
              <a:t>:</a:t>
            </a:r>
          </a:p>
          <a:p>
            <a:r>
              <a:rPr lang="tr-TR" sz="1800" b="1" i="1" dirty="0" smtClean="0">
                <a:solidFill>
                  <a:srgbClr val="FF0000"/>
                </a:solidFill>
              </a:rPr>
              <a:t>1) Kıyılarda oluşanlar</a:t>
            </a:r>
            <a:r>
              <a:rPr lang="tr-TR" sz="1800" dirty="0" smtClean="0">
                <a:solidFill>
                  <a:srgbClr val="FF0000"/>
                </a:solidFill>
              </a:rPr>
              <a:t>: </a:t>
            </a:r>
            <a:r>
              <a:rPr lang="tr-TR" sz="1800" dirty="0" smtClean="0">
                <a:solidFill>
                  <a:schemeClr val="tx1"/>
                </a:solidFill>
              </a:rPr>
              <a:t>Yaz mevsiminde özellikle Ege ve  Akdeniz kıyılarında oluşur. Gündüz deniz, karadan sıcak olduğu için Y.B,Karalar A.B durumdadır. Böylece denizden karaya rüzgar oluşur. Bunlara deniz meltemi, gece ile tersi olur. Karadan denize rüzgar eser. Bunlara kara meltemi denir.deniz meltemlerine Ege’de İmbat denir.</a:t>
            </a:r>
          </a:p>
          <a:p>
            <a:endParaRPr lang="tr-TR" sz="1800" dirty="0" smtClean="0"/>
          </a:p>
          <a:p>
            <a:r>
              <a:rPr lang="tr-TR" sz="1800" b="1" i="1" dirty="0" smtClean="0">
                <a:solidFill>
                  <a:srgbClr val="FF0000"/>
                </a:solidFill>
              </a:rPr>
              <a:t>2) İç kesimlerde oluşanlar:</a:t>
            </a:r>
            <a:r>
              <a:rPr lang="tr-TR" sz="1800" b="1" i="1" dirty="0" smtClean="0"/>
              <a:t> </a:t>
            </a:r>
            <a:r>
              <a:rPr lang="tr-TR" sz="1800" dirty="0" smtClean="0">
                <a:solidFill>
                  <a:schemeClr val="tx1"/>
                </a:solidFill>
              </a:rPr>
              <a:t>Yaz mevsiminde gündüz, soğuk olan vadilerden sıcak olan dağ yamaçlarına doğru rüzgarlar oluşur. Bunlara; vadi meltemi denir. Gece ise tersi olur. Yamaçlardan vadilere doğru rüzgar oluşur, bunlara da dağ meltemi </a:t>
            </a:r>
            <a:r>
              <a:rPr lang="tr-TR" dirty="0" smtClean="0">
                <a:solidFill>
                  <a:schemeClr val="tx1"/>
                </a:solidFill>
              </a:rPr>
              <a:t>den      </a:t>
            </a:r>
          </a:p>
        </p:txBody>
      </p:sp>
      <p:sp>
        <p:nvSpPr>
          <p:cNvPr id="5" name="4 İçerik Yer Tutucusu"/>
          <p:cNvSpPr>
            <a:spLocks noGrp="1"/>
          </p:cNvSpPr>
          <p:nvPr>
            <p:ph sz="half" idx="1"/>
          </p:nvPr>
        </p:nvSpPr>
        <p:spPr>
          <a:xfrm>
            <a:off x="5143504" y="714356"/>
            <a:ext cx="3786214" cy="5929354"/>
          </a:xfrm>
        </p:spPr>
        <p:txBody>
          <a:bodyPr>
            <a:normAutofit/>
          </a:bodyPr>
          <a:lstStyle/>
          <a:p>
            <a:pPr>
              <a:buNone/>
            </a:pPr>
            <a:r>
              <a:rPr lang="tr-TR" sz="1200" dirty="0" smtClean="0"/>
              <a:t>                                      DENİZ MELTEMİ </a:t>
            </a:r>
          </a:p>
          <a:p>
            <a:pPr>
              <a:buNone/>
            </a:pPr>
            <a:r>
              <a:rPr lang="tr-TR" sz="1200" dirty="0" smtClean="0"/>
              <a:t>                              </a:t>
            </a:r>
          </a:p>
          <a:p>
            <a:endParaRPr lang="tr-TR" sz="1800" dirty="0" smtClean="0"/>
          </a:p>
          <a:p>
            <a:endParaRPr lang="tr-TR" sz="1800" dirty="0" smtClean="0"/>
          </a:p>
          <a:p>
            <a:pPr>
              <a:buNone/>
            </a:pPr>
            <a:r>
              <a:rPr lang="tr-TR" sz="1200" dirty="0" smtClean="0"/>
              <a:t>                            KARA MELTEMİ </a:t>
            </a:r>
          </a:p>
          <a:p>
            <a:pPr>
              <a:buNone/>
            </a:pPr>
            <a:endParaRPr lang="tr-TR" sz="1200" dirty="0" smtClean="0"/>
          </a:p>
          <a:p>
            <a:endParaRPr lang="tr-TR" sz="1800" dirty="0" smtClean="0"/>
          </a:p>
          <a:p>
            <a:pPr>
              <a:buNone/>
            </a:pPr>
            <a:endParaRPr lang="tr-TR" sz="1800" dirty="0" smtClean="0"/>
          </a:p>
          <a:p>
            <a:pPr>
              <a:buNone/>
            </a:pPr>
            <a:endParaRPr lang="tr-TR" sz="1800" dirty="0" smtClean="0"/>
          </a:p>
          <a:p>
            <a:pPr>
              <a:buNone/>
            </a:pPr>
            <a:r>
              <a:rPr lang="tr-TR" sz="1200" dirty="0" smtClean="0"/>
              <a:t>                                       VADİ MELTEMİ</a:t>
            </a:r>
          </a:p>
          <a:p>
            <a:pPr>
              <a:buNone/>
            </a:pPr>
            <a:endParaRPr lang="tr-TR" sz="1200" dirty="0" smtClean="0"/>
          </a:p>
          <a:p>
            <a:pPr>
              <a:buNone/>
            </a:pPr>
            <a:endParaRPr lang="tr-TR" sz="1200" dirty="0"/>
          </a:p>
          <a:p>
            <a:pPr>
              <a:buNone/>
            </a:pPr>
            <a:endParaRPr lang="tr-TR" sz="1200" dirty="0"/>
          </a:p>
          <a:p>
            <a:pPr>
              <a:buNone/>
            </a:pPr>
            <a:endParaRPr lang="tr-TR" sz="1200" dirty="0" smtClean="0"/>
          </a:p>
          <a:p>
            <a:pPr>
              <a:buNone/>
            </a:pPr>
            <a:r>
              <a:rPr lang="tr-TR" sz="1800" dirty="0" smtClean="0"/>
              <a:t> </a:t>
            </a:r>
          </a:p>
          <a:p>
            <a:pPr>
              <a:buNone/>
            </a:pPr>
            <a:r>
              <a:rPr lang="tr-TR" sz="1800" dirty="0" smtClean="0"/>
              <a:t>                          </a:t>
            </a:r>
            <a:r>
              <a:rPr lang="tr-TR" sz="1200" dirty="0" smtClean="0"/>
              <a:t>DAĞ MELTEMİ</a:t>
            </a:r>
          </a:p>
          <a:p>
            <a:pPr>
              <a:buNone/>
            </a:pPr>
            <a:r>
              <a:rPr lang="tr-TR" sz="1200" dirty="0" smtClean="0"/>
              <a:t>                                 </a:t>
            </a:r>
          </a:p>
          <a:p>
            <a:pPr>
              <a:buNone/>
            </a:pPr>
            <a:endParaRPr lang="tr-TR" sz="1200" dirty="0" smtClean="0"/>
          </a:p>
          <a:p>
            <a:endParaRPr lang="tr-TR" sz="1800" dirty="0" smtClean="0"/>
          </a:p>
          <a:p>
            <a:endParaRPr lang="tr-TR" sz="1800" dirty="0" smtClean="0"/>
          </a:p>
        </p:txBody>
      </p:sp>
      <p:pic>
        <p:nvPicPr>
          <p:cNvPr id="7" name="Picture 2" descr="http://ebrar.files.wordpress.com/2007/02/i16.gif"/>
          <p:cNvPicPr>
            <a:picLocks noChangeAspect="1" noChangeArrowheads="1"/>
          </p:cNvPicPr>
          <p:nvPr/>
        </p:nvPicPr>
        <p:blipFill>
          <a:blip r:embed="rId2" cstate="print"/>
          <a:srcRect/>
          <a:stretch>
            <a:fillRect/>
          </a:stretch>
        </p:blipFill>
        <p:spPr bwMode="auto">
          <a:xfrm>
            <a:off x="6072198" y="1000108"/>
            <a:ext cx="2143140" cy="857256"/>
          </a:xfrm>
          <a:prstGeom prst="rect">
            <a:avLst/>
          </a:prstGeom>
          <a:noFill/>
        </p:spPr>
      </p:pic>
      <p:pic>
        <p:nvPicPr>
          <p:cNvPr id="8" name="Picture 3" descr="http://ebrar.files.wordpress.com/2007/02/i17.gif"/>
          <p:cNvPicPr>
            <a:picLocks noChangeAspect="1" noChangeArrowheads="1"/>
          </p:cNvPicPr>
          <p:nvPr/>
        </p:nvPicPr>
        <p:blipFill>
          <a:blip r:embed="rId3" cstate="print"/>
          <a:srcRect/>
          <a:stretch>
            <a:fillRect/>
          </a:stretch>
        </p:blipFill>
        <p:spPr bwMode="auto">
          <a:xfrm>
            <a:off x="6143636" y="2214554"/>
            <a:ext cx="2071702" cy="785818"/>
          </a:xfrm>
          <a:prstGeom prst="rect">
            <a:avLst/>
          </a:prstGeom>
          <a:noFill/>
        </p:spPr>
      </p:pic>
      <p:pic>
        <p:nvPicPr>
          <p:cNvPr id="9" name="Picture 5" descr="http://ebrar.files.wordpress.com/2007/02/i18.gif"/>
          <p:cNvPicPr>
            <a:picLocks noChangeAspect="1" noChangeArrowheads="1"/>
          </p:cNvPicPr>
          <p:nvPr/>
        </p:nvPicPr>
        <p:blipFill>
          <a:blip r:embed="rId4" cstate="print"/>
          <a:srcRect/>
          <a:stretch>
            <a:fillRect/>
          </a:stretch>
        </p:blipFill>
        <p:spPr bwMode="auto">
          <a:xfrm>
            <a:off x="6143636" y="3571876"/>
            <a:ext cx="2071702" cy="1143008"/>
          </a:xfrm>
          <a:prstGeom prst="rect">
            <a:avLst/>
          </a:prstGeom>
          <a:noFill/>
        </p:spPr>
      </p:pic>
      <p:pic>
        <p:nvPicPr>
          <p:cNvPr id="1028" name="Picture 4" descr="C:\Users\marsık gönül\Desktop\cografyadersanesi_ad11[1].jpg"/>
          <p:cNvPicPr>
            <a:picLocks noChangeAspect="1" noChangeArrowheads="1"/>
          </p:cNvPicPr>
          <p:nvPr/>
        </p:nvPicPr>
        <p:blipFill>
          <a:blip r:embed="rId5" cstate="print"/>
          <a:srcRect/>
          <a:stretch>
            <a:fillRect/>
          </a:stretch>
        </p:blipFill>
        <p:spPr bwMode="auto">
          <a:xfrm>
            <a:off x="6143636" y="5286388"/>
            <a:ext cx="2071702" cy="928694"/>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Başlık"/>
          <p:cNvSpPr>
            <a:spLocks noGrp="1"/>
          </p:cNvSpPr>
          <p:nvPr>
            <p:ph type="title"/>
          </p:nvPr>
        </p:nvSpPr>
        <p:spPr>
          <a:xfrm>
            <a:off x="500034" y="273050"/>
            <a:ext cx="8072494" cy="655620"/>
          </a:xfrm>
        </p:spPr>
        <p:txBody>
          <a:bodyPr>
            <a:normAutofit/>
          </a:bodyPr>
          <a:lstStyle/>
          <a:p>
            <a:r>
              <a:rPr lang="tr-TR" dirty="0" smtClean="0">
                <a:solidFill>
                  <a:srgbClr val="FF0000"/>
                </a:solidFill>
              </a:rPr>
              <a:t>Türkiye de İklim Elemanları</a:t>
            </a:r>
            <a:endParaRPr lang="tr-TR" dirty="0"/>
          </a:p>
        </p:txBody>
      </p:sp>
      <p:sp>
        <p:nvSpPr>
          <p:cNvPr id="13" name="12 Metin Yer Tutucusu"/>
          <p:cNvSpPr>
            <a:spLocks noGrp="1"/>
          </p:cNvSpPr>
          <p:nvPr>
            <p:ph type="body" idx="2"/>
          </p:nvPr>
        </p:nvSpPr>
        <p:spPr>
          <a:xfrm>
            <a:off x="500034" y="1214422"/>
            <a:ext cx="4543428" cy="4572032"/>
          </a:xfrm>
        </p:spPr>
        <p:txBody>
          <a:bodyPr>
            <a:normAutofit/>
          </a:bodyPr>
          <a:lstStyle/>
          <a:p>
            <a:r>
              <a:rPr lang="tr-TR" b="1" i="1" dirty="0" smtClean="0">
                <a:solidFill>
                  <a:srgbClr val="FF0000"/>
                </a:solidFill>
              </a:rPr>
              <a:t>b) Yerel Rüzgarlar</a:t>
            </a:r>
            <a:r>
              <a:rPr lang="tr-TR" dirty="0" smtClean="0">
                <a:solidFill>
                  <a:srgbClr val="FF0000"/>
                </a:solidFill>
              </a:rPr>
              <a:t>: </a:t>
            </a:r>
          </a:p>
          <a:p>
            <a:endParaRPr lang="tr-TR" dirty="0" smtClean="0"/>
          </a:p>
          <a:p>
            <a:r>
              <a:rPr lang="tr-TR" dirty="0" smtClean="0">
                <a:solidFill>
                  <a:schemeClr val="tx1"/>
                </a:solidFill>
              </a:rPr>
              <a:t>Yerel rüzgarlar ülkemizin çevresindeki hava kütleri deniz kara basınç farkından dolayı oluşur.</a:t>
            </a:r>
          </a:p>
          <a:p>
            <a:endParaRPr lang="tr-TR" dirty="0" smtClean="0"/>
          </a:p>
          <a:p>
            <a:r>
              <a:rPr lang="tr-TR" b="1" i="1" dirty="0" smtClean="0">
                <a:solidFill>
                  <a:srgbClr val="FF0000"/>
                </a:solidFill>
              </a:rPr>
              <a:t>Kış durumu:</a:t>
            </a:r>
          </a:p>
          <a:p>
            <a:r>
              <a:rPr lang="tr-TR" dirty="0" smtClean="0">
                <a:solidFill>
                  <a:schemeClr val="tx1"/>
                </a:solidFill>
              </a:rPr>
              <a:t> Eylül ayından itibaren Anadolu’nun iç kısımları yüksek basıncın kıyı bölgelerimizde alçak basıncın etkisinde kalır. Kışın soğuk karakterli, yazında serin ve kuru olan, çoğunlukla kuzeydoğudan esen rüzgarlara poyraz denir.</a:t>
            </a:r>
          </a:p>
          <a:p>
            <a:r>
              <a:rPr lang="tr-TR" dirty="0" smtClean="0">
                <a:solidFill>
                  <a:schemeClr val="tx1"/>
                </a:solidFill>
              </a:rPr>
              <a:t> Yine kışın soğuk karakterli, olup, Karadeniz ve Marmara’da kuzeybatıdan esen rüzgarlara karayel denir. Daha ılık ve yağışlı dönemlerde Akdeniz Ege ve Marmara’da etkili olan ve güneybatıdan ese ılık rüzgara lodos denir.</a:t>
            </a:r>
          </a:p>
          <a:p>
            <a:endParaRPr lang="tr-TR" dirty="0" smtClean="0"/>
          </a:p>
          <a:p>
            <a:endParaRPr lang="tr-TR" dirty="0"/>
          </a:p>
        </p:txBody>
      </p:sp>
      <p:pic>
        <p:nvPicPr>
          <p:cNvPr id="1027" name="Picture 3" descr="C:\Users\marsık gönül\Desktop\Resim19[1].png"/>
          <p:cNvPicPr>
            <a:picLocks noGrp="1" noChangeAspect="1" noChangeArrowheads="1"/>
          </p:cNvPicPr>
          <p:nvPr>
            <p:ph sz="half" idx="1"/>
          </p:nvPr>
        </p:nvPicPr>
        <p:blipFill>
          <a:blip r:embed="rId2" cstate="print"/>
          <a:stretch>
            <a:fillRect/>
          </a:stretch>
        </p:blipFill>
        <p:spPr bwMode="auto">
          <a:xfrm>
            <a:off x="5429256" y="2357430"/>
            <a:ext cx="3366639" cy="1800000"/>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p:txBody>
          <a:bodyPr/>
          <a:lstStyle/>
          <a:p>
            <a:r>
              <a:rPr lang="tr-TR" dirty="0" smtClean="0">
                <a:solidFill>
                  <a:srgbClr val="FF0000"/>
                </a:solidFill>
              </a:rPr>
              <a:t>Türkiye de İklim Elemanları</a:t>
            </a:r>
            <a:endParaRPr lang="tr-TR" dirty="0"/>
          </a:p>
        </p:txBody>
      </p:sp>
      <p:sp>
        <p:nvSpPr>
          <p:cNvPr id="6" name="5 İçerik Yer Tutucusu"/>
          <p:cNvSpPr>
            <a:spLocks noGrp="1"/>
          </p:cNvSpPr>
          <p:nvPr>
            <p:ph idx="1"/>
          </p:nvPr>
        </p:nvSpPr>
        <p:spPr/>
        <p:txBody>
          <a:bodyPr>
            <a:normAutofit fontScale="92500" lnSpcReduction="10000"/>
          </a:bodyPr>
          <a:lstStyle/>
          <a:p>
            <a:endParaRPr lang="tr-TR" dirty="0" smtClean="0"/>
          </a:p>
          <a:p>
            <a:r>
              <a:rPr lang="tr-TR" b="1" dirty="0" smtClean="0">
                <a:solidFill>
                  <a:srgbClr val="FF0000"/>
                </a:solidFill>
              </a:rPr>
              <a:t>Yaz durumu:</a:t>
            </a:r>
          </a:p>
          <a:p>
            <a:r>
              <a:rPr lang="tr-TR" b="1" dirty="0" smtClean="0">
                <a:solidFill>
                  <a:schemeClr val="tx1"/>
                </a:solidFill>
              </a:rPr>
              <a:t> </a:t>
            </a:r>
            <a:r>
              <a:rPr lang="tr-TR" dirty="0" smtClean="0">
                <a:solidFill>
                  <a:schemeClr val="tx1"/>
                </a:solidFill>
              </a:rPr>
              <a:t>Nisan ayından itibaren, kuzeybatı Avrupa üzerinden, Basra’ya doğru genel bir hava akımı oluşur. Marmara ve Ege’yi etkisene alan bu rüzgarlara Etezyen adı verilir. Torosları aşan etezyen, Föhn rüzgarları oluşturur. Kıyılar iç kesimlere göre yüksek basınç oluşturduğundan, rüzgarlar oluşur. Güneyden esen sıcak ve kavurucu rüzgarlara samyeli denir.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654032"/>
          </a:xfrm>
        </p:spPr>
        <p:txBody>
          <a:bodyPr>
            <a:normAutofit/>
          </a:bodyPr>
          <a:lstStyle/>
          <a:p>
            <a:r>
              <a:rPr lang="tr-TR" dirty="0" smtClean="0">
                <a:solidFill>
                  <a:srgbClr val="FF0000"/>
                </a:solidFill>
              </a:rPr>
              <a:t>Türkiye de İklim Elemanları</a:t>
            </a:r>
            <a:endParaRPr lang="tr-TR" dirty="0"/>
          </a:p>
        </p:txBody>
      </p:sp>
      <p:sp>
        <p:nvSpPr>
          <p:cNvPr id="3" name="2 İçerik Yer Tutucusu"/>
          <p:cNvSpPr>
            <a:spLocks noGrp="1"/>
          </p:cNvSpPr>
          <p:nvPr>
            <p:ph idx="1"/>
          </p:nvPr>
        </p:nvSpPr>
        <p:spPr>
          <a:xfrm>
            <a:off x="457200" y="1071546"/>
            <a:ext cx="8229600" cy="5054617"/>
          </a:xfrm>
        </p:spPr>
        <p:txBody>
          <a:bodyPr>
            <a:normAutofit/>
          </a:bodyPr>
          <a:lstStyle/>
          <a:p>
            <a:r>
              <a:rPr lang="tr-TR" sz="2800" dirty="0" smtClean="0"/>
              <a:t>                  TÜRKİYE’DE NEM VE YAĞIŞ</a:t>
            </a:r>
            <a:endParaRPr lang="tr-TR" sz="2800" dirty="0"/>
          </a:p>
        </p:txBody>
      </p:sp>
      <p:pic>
        <p:nvPicPr>
          <p:cNvPr id="1026" name="Picture 2" descr="C:\Users\marsık gönül\Desktop\toplam_yillik_yagis[1].jpg"/>
          <p:cNvPicPr>
            <a:picLocks noChangeAspect="1" noChangeArrowheads="1"/>
          </p:cNvPicPr>
          <p:nvPr/>
        </p:nvPicPr>
        <p:blipFill>
          <a:blip r:embed="rId2" cstate="print"/>
          <a:srcRect/>
          <a:stretch>
            <a:fillRect/>
          </a:stretch>
        </p:blipFill>
        <p:spPr bwMode="auto">
          <a:xfrm>
            <a:off x="428596" y="1571612"/>
            <a:ext cx="8407908" cy="4214842"/>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85720" y="500042"/>
            <a:ext cx="8686800" cy="838200"/>
          </a:xfrm>
        </p:spPr>
        <p:txBody>
          <a:bodyPr>
            <a:normAutofit/>
          </a:bodyPr>
          <a:lstStyle/>
          <a:p>
            <a:r>
              <a:rPr lang="tr-TR" sz="2000" dirty="0" smtClean="0">
                <a:solidFill>
                  <a:srgbClr val="FF0000"/>
                </a:solidFill>
              </a:rPr>
              <a:t>Türkiye de İklim Elemanları</a:t>
            </a:r>
            <a:endParaRPr lang="tr-TR" sz="2000" dirty="0"/>
          </a:p>
        </p:txBody>
      </p:sp>
      <p:sp>
        <p:nvSpPr>
          <p:cNvPr id="3" name="2 İçerik Yer Tutucusu"/>
          <p:cNvSpPr>
            <a:spLocks noGrp="1"/>
          </p:cNvSpPr>
          <p:nvPr>
            <p:ph idx="1"/>
          </p:nvPr>
        </p:nvSpPr>
        <p:spPr/>
        <p:txBody>
          <a:bodyPr>
            <a:noAutofit/>
          </a:bodyPr>
          <a:lstStyle/>
          <a:p>
            <a:r>
              <a:rPr lang="tr-TR" sz="2800" dirty="0" smtClean="0">
                <a:solidFill>
                  <a:srgbClr val="FF0000"/>
                </a:solidFill>
              </a:rPr>
              <a:t> Türkiye’de nem  ve yağış </a:t>
            </a:r>
          </a:p>
          <a:p>
            <a:r>
              <a:rPr lang="tr-TR" sz="2800" dirty="0" smtClean="0">
                <a:solidFill>
                  <a:schemeClr val="tx1"/>
                </a:solidFill>
              </a:rPr>
              <a:t>Yerşekilleri yükselti bakı denize göre konum ve dağların doğrultusuna göre değişir </a:t>
            </a:r>
          </a:p>
          <a:p>
            <a:r>
              <a:rPr lang="tr-TR" sz="2800" dirty="0" smtClean="0">
                <a:solidFill>
                  <a:schemeClr val="tx1"/>
                </a:solidFill>
              </a:rPr>
              <a:t>Ülkemizde yağışlar genelde kıyı kesimler de ve dağlık alanlarda fazla iç bölgelerde ve çöküntü alanlarında azdır </a:t>
            </a:r>
          </a:p>
          <a:p>
            <a:r>
              <a:rPr lang="tr-TR" sz="2800" dirty="0" smtClean="0">
                <a:solidFill>
                  <a:schemeClr val="tx1"/>
                </a:solidFill>
              </a:rPr>
              <a:t>Bağıl nem oranının en yüksek olduğu yer Doğu Karadeniz en az olduğu yer ise güney doğu Anadolu’dur </a:t>
            </a:r>
          </a:p>
          <a:p>
            <a:endParaRPr lang="tr-TR" sz="2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solidFill>
                  <a:srgbClr val="FF0000"/>
                </a:solidFill>
              </a:rPr>
              <a:t>Türkiye de İklim Elemanları</a:t>
            </a:r>
            <a:endParaRPr lang="tr-TR" dirty="0"/>
          </a:p>
        </p:txBody>
      </p:sp>
      <p:sp>
        <p:nvSpPr>
          <p:cNvPr id="3" name="2 İçerik Yer Tutucusu"/>
          <p:cNvSpPr>
            <a:spLocks noGrp="1"/>
          </p:cNvSpPr>
          <p:nvPr>
            <p:ph idx="1"/>
          </p:nvPr>
        </p:nvSpPr>
        <p:spPr/>
        <p:txBody>
          <a:bodyPr>
            <a:normAutofit fontScale="92500" lnSpcReduction="10000"/>
          </a:bodyPr>
          <a:lstStyle/>
          <a:p>
            <a:r>
              <a:rPr lang="tr-TR" dirty="0" smtClean="0">
                <a:solidFill>
                  <a:schemeClr val="tx1"/>
                </a:solidFill>
              </a:rPr>
              <a:t>Mutlak nem oranının en fazla olduğu yer Akdeniz kıyılarıdır </a:t>
            </a:r>
          </a:p>
          <a:p>
            <a:r>
              <a:rPr lang="tr-TR" dirty="0" smtClean="0">
                <a:solidFill>
                  <a:schemeClr val="tx1"/>
                </a:solidFill>
              </a:rPr>
              <a:t>Buharlaşma şiddetinin en fazla olduğu olduğu yer Güney Doğu Anadolu’dur  (enlem ve yerşekilleri )</a:t>
            </a:r>
          </a:p>
          <a:p>
            <a:r>
              <a:rPr lang="tr-TR" dirty="0" smtClean="0">
                <a:solidFill>
                  <a:schemeClr val="tx1"/>
                </a:solidFill>
              </a:rPr>
              <a:t>Güneşlenme süresinin en az ve bulutluluk oranının en fazla olduğu yer doğu karadeniz kıyılarıdır </a:t>
            </a:r>
          </a:p>
          <a:p>
            <a:r>
              <a:rPr lang="tr-TR" dirty="0" smtClean="0">
                <a:solidFill>
                  <a:schemeClr val="tx1"/>
                </a:solidFill>
              </a:rPr>
              <a:t>Yükselti ve karasallığa bağlı olarak karlı ve donlu gün sayısı doğu Anadolu da fazladır</a:t>
            </a:r>
          </a:p>
          <a:p>
            <a:pPr>
              <a:buNone/>
            </a:pPr>
            <a:r>
              <a:rPr lang="tr-TR" dirty="0" smtClean="0">
                <a:solidFill>
                  <a:schemeClr val="tx1"/>
                </a:solidFill>
              </a:rPr>
              <a:t>   </a:t>
            </a:r>
          </a:p>
          <a:p>
            <a:endParaRPr lang="tr-T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idx="4294967295"/>
          </p:nvPr>
        </p:nvSpPr>
        <p:spPr>
          <a:xfrm>
            <a:off x="285720" y="274638"/>
            <a:ext cx="7943880" cy="725487"/>
          </a:xfrm>
        </p:spPr>
        <p:txBody>
          <a:bodyPr>
            <a:normAutofit/>
          </a:bodyPr>
          <a:lstStyle/>
          <a:p>
            <a:r>
              <a:rPr lang="tr-TR" sz="2400" dirty="0" smtClean="0">
                <a:solidFill>
                  <a:srgbClr val="FF0000"/>
                </a:solidFill>
              </a:rPr>
              <a:t>           Türkiye de İklim Elemanları</a:t>
            </a:r>
            <a:endParaRPr lang="tr-TR" sz="2400" dirty="0"/>
          </a:p>
        </p:txBody>
      </p:sp>
      <p:sp>
        <p:nvSpPr>
          <p:cNvPr id="3" name="2 İçerik Yer Tutucusu"/>
          <p:cNvSpPr>
            <a:spLocks noGrp="1"/>
          </p:cNvSpPr>
          <p:nvPr>
            <p:ph sz="half" idx="4294967295"/>
          </p:nvPr>
        </p:nvSpPr>
        <p:spPr>
          <a:xfrm>
            <a:off x="857250" y="1071563"/>
            <a:ext cx="8286750" cy="5054600"/>
          </a:xfrm>
        </p:spPr>
        <p:txBody>
          <a:bodyPr>
            <a:normAutofit fontScale="70000" lnSpcReduction="20000"/>
          </a:bodyPr>
          <a:lstStyle/>
          <a:p>
            <a:r>
              <a:rPr lang="tr-TR" b="1" dirty="0" smtClean="0">
                <a:solidFill>
                  <a:srgbClr val="FF0000"/>
                </a:solidFill>
              </a:rPr>
              <a:t> Türkiye’de nem  ve yağış ;</a:t>
            </a:r>
          </a:p>
          <a:p>
            <a:endParaRPr lang="tr-TR" b="1" dirty="0" smtClean="0"/>
          </a:p>
          <a:p>
            <a:r>
              <a:rPr lang="tr-TR" dirty="0" smtClean="0">
                <a:solidFill>
                  <a:schemeClr val="tx1"/>
                </a:solidFill>
              </a:rPr>
              <a:t>Atmosferdeki subuharı (nem) miktarı, sıcaklığa bağlı olarak değiştiğinden, Türkiye'de yaz aylarında subuharı miktarı artar. Kış mevsiminde ise azalır.</a:t>
            </a:r>
          </a:p>
          <a:p>
            <a:r>
              <a:rPr lang="tr-TR" dirty="0" smtClean="0">
                <a:solidFill>
                  <a:schemeClr val="tx1"/>
                </a:solidFill>
              </a:rPr>
              <a:t>Denizlerden buharlaşma ile havaya subuharı karıştığından, yıl boyunca kıyı bölgelerdeki nem miktarı, iç bölgelerimizden daha fazladır. </a:t>
            </a:r>
          </a:p>
          <a:p>
            <a:r>
              <a:rPr lang="tr-TR" dirty="0" smtClean="0">
                <a:solidFill>
                  <a:schemeClr val="tx1"/>
                </a:solidFill>
              </a:rPr>
              <a:t>Havadaki nemin, doyma miktarına olan oranım belirleyen bağıl (nispi) nem oranı ise; yaz aylarında iç bölgelerde havanın sıcak olup, doyma miktarının artmasına bağlı olarak çok düşüktür.</a:t>
            </a:r>
          </a:p>
          <a:p>
            <a:r>
              <a:rPr lang="tr-TR" dirty="0" smtClean="0">
                <a:solidFill>
                  <a:schemeClr val="tx1"/>
                </a:solidFill>
              </a:rPr>
              <a:t> Buna bağlı olarak kış aylarında, Türkiye genelinde hava sıcaklığı düşük olup, havanın doyma miktarı da azaldığı için, bağıl nem oranı yüksektir.</a:t>
            </a:r>
          </a:p>
          <a:p>
            <a:r>
              <a:rPr lang="tr-TR" dirty="0" smtClean="0">
                <a:solidFill>
                  <a:schemeClr val="tx1"/>
                </a:solidFill>
              </a:rPr>
              <a:t> Bu nedenle kış aylarında bulutluluk oranı yüksek olup, yağışlarda artar.</a:t>
            </a:r>
          </a:p>
          <a:p>
            <a:endParaRPr lang="tr-TR" dirty="0" smtClean="0">
              <a:solidFill>
                <a:schemeClr val="tx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solidFill>
                  <a:srgbClr val="FF0000"/>
                </a:solidFill>
              </a:rPr>
              <a:t> Türkiye de İklim Elemanları</a:t>
            </a:r>
            <a:endParaRPr lang="tr-TR" dirty="0"/>
          </a:p>
        </p:txBody>
      </p:sp>
      <p:sp>
        <p:nvSpPr>
          <p:cNvPr id="3" name="2 İçerik Yer Tutucusu"/>
          <p:cNvSpPr>
            <a:spLocks noGrp="1"/>
          </p:cNvSpPr>
          <p:nvPr>
            <p:ph idx="1"/>
          </p:nvPr>
        </p:nvSpPr>
        <p:spPr/>
        <p:txBody>
          <a:bodyPr>
            <a:normAutofit fontScale="85000" lnSpcReduction="20000"/>
          </a:bodyPr>
          <a:lstStyle/>
          <a:p>
            <a:r>
              <a:rPr lang="tr-TR" dirty="0" smtClean="0">
                <a:solidFill>
                  <a:schemeClr val="tx1"/>
                </a:solidFill>
              </a:rPr>
              <a:t>Türkiye'de;</a:t>
            </a:r>
          </a:p>
          <a:p>
            <a:endParaRPr lang="tr-TR" dirty="0" smtClean="0">
              <a:solidFill>
                <a:schemeClr val="tx1"/>
              </a:solidFill>
            </a:endParaRPr>
          </a:p>
          <a:p>
            <a:r>
              <a:rPr lang="tr-TR" dirty="0" smtClean="0">
                <a:solidFill>
                  <a:schemeClr val="tx1"/>
                </a:solidFill>
              </a:rPr>
              <a:t>Bulutluluk oranları, bağıl nem oranına bağlı olarak kış mevsiminde artar, yaz mevsiminde azalır.</a:t>
            </a:r>
          </a:p>
          <a:p>
            <a:endParaRPr lang="tr-TR" dirty="0" smtClean="0">
              <a:solidFill>
                <a:schemeClr val="tx1"/>
              </a:solidFill>
            </a:endParaRPr>
          </a:p>
          <a:p>
            <a:r>
              <a:rPr lang="tr-TR" dirty="0" smtClean="0">
                <a:solidFill>
                  <a:schemeClr val="tx1"/>
                </a:solidFill>
              </a:rPr>
              <a:t>Bulutluluk oranları kıyı bölgelerde fazla, iç bölgelerde ise azdır.</a:t>
            </a:r>
          </a:p>
          <a:p>
            <a:endParaRPr lang="tr-TR" dirty="0" smtClean="0">
              <a:solidFill>
                <a:schemeClr val="tx1"/>
              </a:solidFill>
            </a:endParaRPr>
          </a:p>
          <a:p>
            <a:r>
              <a:rPr lang="tr-TR" dirty="0" smtClean="0">
                <a:solidFill>
                  <a:schemeClr val="tx1"/>
                </a:solidFill>
              </a:rPr>
              <a:t>Bulutluluk oranının en fazla olduğu yerler Doğu Karadeniz kıyıları, en az olduğu yerler ise Güneydoğu Anadolu bölgesindedir.</a:t>
            </a:r>
          </a:p>
          <a:p>
            <a:pPr>
              <a:buNone/>
            </a:pPr>
            <a:endParaRPr lang="tr-TR" dirty="0" smtClean="0">
              <a:solidFill>
                <a:schemeClr val="tx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idx="4294967295"/>
          </p:nvPr>
        </p:nvSpPr>
        <p:spPr>
          <a:xfrm>
            <a:off x="1285875" y="285750"/>
            <a:ext cx="7858125" cy="1143000"/>
          </a:xfrm>
        </p:spPr>
        <p:txBody>
          <a:bodyPr>
            <a:normAutofit/>
          </a:bodyPr>
          <a:lstStyle/>
          <a:p>
            <a:r>
              <a:rPr lang="tr-TR" sz="2400" dirty="0" smtClean="0">
                <a:solidFill>
                  <a:srgbClr val="FF0000"/>
                </a:solidFill>
              </a:rPr>
              <a:t>Türkiye de İklim Elemanları</a:t>
            </a:r>
            <a:endParaRPr lang="tr-TR" sz="2400" dirty="0"/>
          </a:p>
        </p:txBody>
      </p:sp>
      <p:sp>
        <p:nvSpPr>
          <p:cNvPr id="5" name="4 Metin Yer Tutucusu"/>
          <p:cNvSpPr>
            <a:spLocks noGrp="1"/>
          </p:cNvSpPr>
          <p:nvPr>
            <p:ph type="body" sz="half" idx="4294967295"/>
          </p:nvPr>
        </p:nvSpPr>
        <p:spPr>
          <a:xfrm>
            <a:off x="642938" y="1285875"/>
            <a:ext cx="8501062" cy="5429250"/>
          </a:xfrm>
        </p:spPr>
        <p:txBody>
          <a:bodyPr>
            <a:noAutofit/>
          </a:bodyPr>
          <a:lstStyle/>
          <a:p>
            <a:r>
              <a:rPr lang="tr-TR" sz="1100" dirty="0" smtClean="0">
                <a:solidFill>
                  <a:srgbClr val="FF0000"/>
                </a:solidFill>
              </a:rPr>
              <a:t>TÜRKİYE’DE YAĞIŞ ÇEŞİTLERİ VE ÖNEMİ</a:t>
            </a:r>
          </a:p>
          <a:p>
            <a:r>
              <a:rPr lang="tr-TR" sz="1100" dirty="0" smtClean="0"/>
              <a:t/>
            </a:r>
            <a:br>
              <a:rPr lang="tr-TR" sz="1100" dirty="0" smtClean="0"/>
            </a:br>
            <a:r>
              <a:rPr lang="tr-TR" sz="1800" b="1" dirty="0" smtClean="0">
                <a:solidFill>
                  <a:srgbClr val="FF0000"/>
                </a:solidFill>
              </a:rPr>
              <a:t>A) Yerde Oluşanlar:</a:t>
            </a:r>
          </a:p>
          <a:p>
            <a:endParaRPr lang="tr-TR" sz="1800" dirty="0" smtClean="0"/>
          </a:p>
          <a:p>
            <a:r>
              <a:rPr lang="tr-TR" sz="1800" dirty="0" smtClean="0">
                <a:solidFill>
                  <a:srgbClr val="FF0000"/>
                </a:solidFill>
              </a:rPr>
              <a:t>1) Çiy</a:t>
            </a:r>
            <a:r>
              <a:rPr lang="tr-TR" sz="1800" dirty="0" smtClean="0">
                <a:solidFill>
                  <a:schemeClr val="tx1"/>
                </a:solidFill>
              </a:rPr>
              <a:t>: Genelde ilkbahar ve sonbahar aylarında, havadaki su buharının soğuk bitkiler ve cisimler üzerine temasıyla soğuması ve damlalar halinde yoğunlaşmasıyla oluşur.</a:t>
            </a:r>
          </a:p>
          <a:p>
            <a:r>
              <a:rPr lang="tr-TR" sz="1800" dirty="0" smtClean="0">
                <a:solidFill>
                  <a:srgbClr val="FF0000"/>
                </a:solidFill>
              </a:rPr>
              <a:t>2) Kırç: </a:t>
            </a:r>
            <a:r>
              <a:rPr lang="tr-TR" sz="1800" dirty="0" smtClean="0">
                <a:solidFill>
                  <a:schemeClr val="tx1"/>
                </a:solidFill>
              </a:rPr>
              <a:t>Havanın açık ve soğuk olduğu kış günlerinde, açık yüzeyler fazla soğur havadaki nem toprak , teller ve ağaçlara çarparak buz haline gelir</a:t>
            </a:r>
            <a:r>
              <a:rPr lang="tr-TR" sz="1800" dirty="0" smtClean="0"/>
              <a:t>.</a:t>
            </a:r>
          </a:p>
          <a:p>
            <a:r>
              <a:rPr lang="tr-TR" sz="1800" dirty="0" smtClean="0">
                <a:solidFill>
                  <a:srgbClr val="FF0000"/>
                </a:solidFill>
              </a:rPr>
              <a:t>3) Kırağı: </a:t>
            </a:r>
            <a:r>
              <a:rPr lang="tr-TR" sz="1800" dirty="0" smtClean="0">
                <a:solidFill>
                  <a:schemeClr val="tx1"/>
                </a:solidFill>
              </a:rPr>
              <a:t>Havadaki su buharının 0oC’nin altında yoğunlaşarak buz kristalleri haline dönüşmesiyle kırağı oluşur.</a:t>
            </a:r>
          </a:p>
          <a:p>
            <a:r>
              <a:rPr lang="tr-TR" sz="1800" dirty="0" smtClean="0">
                <a:solidFill>
                  <a:srgbClr val="FF0000"/>
                </a:solidFill>
              </a:rPr>
              <a:t>  B) Gökyüzünde Oluşanlar:</a:t>
            </a:r>
            <a:endParaRPr lang="tr-TR" sz="1800" dirty="0" smtClean="0"/>
          </a:p>
          <a:p>
            <a:r>
              <a:rPr lang="tr-TR" sz="1800" dirty="0" smtClean="0">
                <a:solidFill>
                  <a:srgbClr val="FF0000"/>
                </a:solidFill>
              </a:rPr>
              <a:t>1) Yağmur:</a:t>
            </a:r>
            <a:r>
              <a:rPr lang="tr-TR" sz="1800" dirty="0" smtClean="0"/>
              <a:t> </a:t>
            </a:r>
            <a:r>
              <a:rPr lang="tr-TR" sz="1800" dirty="0" smtClean="0">
                <a:solidFill>
                  <a:schemeClr val="tx1"/>
                </a:solidFill>
              </a:rPr>
              <a:t>Havadaki su buharının yoğunlaşarak damlalar halinde yeryüzüne düşmesiyle oluşur. Genelde kıyı bölgelerimizde yağmur fazladır.</a:t>
            </a:r>
          </a:p>
          <a:p>
            <a:r>
              <a:rPr lang="tr-TR" sz="1800" dirty="0" smtClean="0">
                <a:solidFill>
                  <a:srgbClr val="FF0000"/>
                </a:solidFill>
              </a:rPr>
              <a:t>2) Kar</a:t>
            </a:r>
            <a:r>
              <a:rPr lang="tr-TR" sz="1800" dirty="0" smtClean="0">
                <a:solidFill>
                  <a:schemeClr val="tx1"/>
                </a:solidFill>
              </a:rPr>
              <a:t>: Yoğunlaşma 0oC’nin altında buz kristalleri şeklinde olursa kar oluşur. Kar yağışları genellikle Ekim sonunda başlar. 1000m’yi aşan dağlardaki yağışlar kar şeklindedir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solidFill>
                  <a:srgbClr val="FF0000"/>
                </a:solidFill>
              </a:rPr>
              <a:t>Türkiye de İklim Elemanları</a:t>
            </a:r>
            <a:endParaRPr lang="tr-TR" dirty="0"/>
          </a:p>
        </p:txBody>
      </p:sp>
      <p:sp>
        <p:nvSpPr>
          <p:cNvPr id="3" name="2 İçerik Yer Tutucusu"/>
          <p:cNvSpPr>
            <a:spLocks noGrp="1"/>
          </p:cNvSpPr>
          <p:nvPr>
            <p:ph idx="1"/>
          </p:nvPr>
        </p:nvSpPr>
        <p:spPr/>
        <p:txBody>
          <a:bodyPr>
            <a:normAutofit fontScale="70000" lnSpcReduction="20000"/>
          </a:bodyPr>
          <a:lstStyle/>
          <a:p>
            <a:endParaRPr lang="tr-TR" dirty="0" smtClean="0"/>
          </a:p>
          <a:p>
            <a:r>
              <a:rPr lang="tr-TR" dirty="0" smtClean="0">
                <a:solidFill>
                  <a:srgbClr val="FF0000"/>
                </a:solidFill>
              </a:rPr>
              <a:t>                          KARIN YERDE KALMA SÜRESİ</a:t>
            </a:r>
            <a:endParaRPr lang="tr-TR" dirty="0" smtClean="0"/>
          </a:p>
          <a:p>
            <a:r>
              <a:rPr lang="tr-TR" dirty="0" smtClean="0">
                <a:solidFill>
                  <a:schemeClr val="tx1"/>
                </a:solidFill>
              </a:rPr>
              <a:t>Akdeniz ve Eğe kıyılarında :1-2 gün</a:t>
            </a:r>
          </a:p>
          <a:p>
            <a:r>
              <a:rPr lang="tr-TR" dirty="0" smtClean="0">
                <a:solidFill>
                  <a:schemeClr val="tx1"/>
                </a:solidFill>
              </a:rPr>
              <a:t>Marmara ve Karadeniz  :10-20 gün</a:t>
            </a:r>
          </a:p>
          <a:p>
            <a:r>
              <a:rPr lang="tr-TR" dirty="0" smtClean="0">
                <a:solidFill>
                  <a:schemeClr val="tx1"/>
                </a:solidFill>
              </a:rPr>
              <a:t>İç Anadolu’da: 20-40 gün</a:t>
            </a:r>
          </a:p>
          <a:p>
            <a:r>
              <a:rPr lang="tr-TR" dirty="0" smtClean="0">
                <a:solidFill>
                  <a:schemeClr val="tx1"/>
                </a:solidFill>
              </a:rPr>
              <a:t>Doğu Anadolu’da:120 günü geçer.</a:t>
            </a:r>
          </a:p>
          <a:p>
            <a:r>
              <a:rPr lang="tr-TR" dirty="0" smtClean="0">
                <a:solidFill>
                  <a:schemeClr val="tx1"/>
                </a:solidFill>
              </a:rPr>
              <a:t>Kar örtüsü, bazı tahılların yetişmesinde olumlu etki yapar. Doğu Anadolu ve Karadeniz bölgelerinde yoğun kar yağışı çığların oluşmasına yol açar. Çığ, ulaşımın aksamasına ve yolların bozulmasına neden olur.</a:t>
            </a:r>
          </a:p>
          <a:p>
            <a:r>
              <a:rPr lang="tr-TR" dirty="0" smtClean="0">
                <a:solidFill>
                  <a:schemeClr val="tx1"/>
                </a:solidFill>
              </a:rPr>
              <a:t>3) Dolu: Yağmur sularının sıcaklığın aniden düşmesi ve donması sonucu dolu meydana gelir. Daha çok iç bölgelerimizde oluşur</a:t>
            </a:r>
            <a:r>
              <a:rPr lang="tr-TR" dirty="0" smtClean="0"/>
              <a:t>.</a:t>
            </a:r>
          </a:p>
          <a:p>
            <a:endParaRPr lang="tr-T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16 Başlık"/>
          <p:cNvSpPr>
            <a:spLocks noGrp="1"/>
          </p:cNvSpPr>
          <p:nvPr>
            <p:ph type="title"/>
          </p:nvPr>
        </p:nvSpPr>
        <p:spPr>
          <a:xfrm>
            <a:off x="457200" y="273050"/>
            <a:ext cx="7043758" cy="369868"/>
          </a:xfrm>
        </p:spPr>
        <p:txBody>
          <a:bodyPr>
            <a:normAutofit fontScale="90000"/>
          </a:bodyPr>
          <a:lstStyle/>
          <a:p>
            <a:r>
              <a:rPr lang="tr-TR" dirty="0" smtClean="0">
                <a:solidFill>
                  <a:srgbClr val="FF0000"/>
                </a:solidFill>
              </a:rPr>
              <a:t>                                Türkiye de İklim Elemanları</a:t>
            </a:r>
            <a:endParaRPr lang="tr-TR" dirty="0"/>
          </a:p>
        </p:txBody>
      </p:sp>
      <p:sp>
        <p:nvSpPr>
          <p:cNvPr id="19" name="18 Metin Yer Tutucusu"/>
          <p:cNvSpPr>
            <a:spLocks noGrp="1"/>
          </p:cNvSpPr>
          <p:nvPr>
            <p:ph type="body" idx="2"/>
          </p:nvPr>
        </p:nvSpPr>
        <p:spPr>
          <a:xfrm>
            <a:off x="457200" y="3786190"/>
            <a:ext cx="7829576" cy="2571768"/>
          </a:xfrm>
        </p:spPr>
        <p:txBody>
          <a:bodyPr>
            <a:normAutofit/>
          </a:bodyPr>
          <a:lstStyle/>
          <a:p>
            <a:pPr>
              <a:buFont typeface="Arial" pitchFamily="34" charset="0"/>
              <a:buChar char="•"/>
            </a:pPr>
            <a:r>
              <a:rPr lang="tr-TR" b="1" dirty="0" smtClean="0">
                <a:solidFill>
                  <a:srgbClr val="FF0000"/>
                </a:solidFill>
              </a:rPr>
              <a:t>Türkiye'de Yağışların Dağılışı</a:t>
            </a:r>
          </a:p>
          <a:p>
            <a:pPr>
              <a:buFont typeface="Arial" pitchFamily="34" charset="0"/>
              <a:buChar char="•"/>
            </a:pPr>
            <a:r>
              <a:rPr lang="tr-TR" b="1" dirty="0" smtClean="0">
                <a:solidFill>
                  <a:srgbClr val="FF0000"/>
                </a:solidFill>
              </a:rPr>
              <a:t> Türkiye de yağışın en fazla olduğu yerler </a:t>
            </a:r>
          </a:p>
          <a:p>
            <a:pPr>
              <a:buFont typeface="Arial" pitchFamily="34" charset="0"/>
              <a:buChar char="•"/>
            </a:pPr>
            <a:r>
              <a:rPr lang="tr-TR" dirty="0" smtClean="0">
                <a:solidFill>
                  <a:schemeClr val="tx1"/>
                </a:solidFill>
              </a:rPr>
              <a:t> Doğu Karadeniz ve Batı Karadeniz kıyıları Yıldız dağlarının denize bakan yamaçları menteşe ve   Hakkari yöresi ve Torosların denize dönük yamaçları </a:t>
            </a:r>
          </a:p>
          <a:p>
            <a:pPr>
              <a:buFont typeface="Arial" pitchFamily="34" charset="0"/>
              <a:buChar char="•"/>
            </a:pPr>
            <a:r>
              <a:rPr lang="tr-TR" dirty="0" smtClean="0">
                <a:solidFill>
                  <a:schemeClr val="tx1"/>
                </a:solidFill>
              </a:rPr>
              <a:t>Dağların hakim rüzgar yönüne dik uzandığı kıyılarda (Rize 2300mm, Zonguldak 1220mm ,Antalya 1052mm, Muğla1200 )yağış miktarı fazladır</a:t>
            </a:r>
          </a:p>
          <a:p>
            <a:pPr>
              <a:buFont typeface="Arial" pitchFamily="34" charset="0"/>
              <a:buChar char="•"/>
            </a:pPr>
            <a:r>
              <a:rPr lang="tr-TR" b="1" dirty="0" smtClean="0">
                <a:solidFill>
                  <a:srgbClr val="FF0000"/>
                </a:solidFill>
              </a:rPr>
              <a:t>Yağışın en az olduğu yerler</a:t>
            </a:r>
          </a:p>
          <a:p>
            <a:pPr>
              <a:buFont typeface="Arial" pitchFamily="34" charset="0"/>
              <a:buChar char="•"/>
            </a:pPr>
            <a:r>
              <a:rPr lang="tr-TR" dirty="0" smtClean="0">
                <a:solidFill>
                  <a:schemeClr val="tx1"/>
                </a:solidFill>
              </a:rPr>
              <a:t>Tuz Gölü çevresi Güneydoğu Anadolu Bölgesi ve Doğu Anadolu’da ki çukur alanlardır .</a:t>
            </a:r>
          </a:p>
          <a:p>
            <a:pPr>
              <a:buFont typeface="Arial" pitchFamily="34" charset="0"/>
              <a:buChar char="•"/>
            </a:pPr>
            <a:r>
              <a:rPr lang="tr-TR" dirty="0" smtClean="0">
                <a:solidFill>
                  <a:schemeClr val="tx1"/>
                </a:solidFill>
              </a:rPr>
              <a:t>Denize uzak ve çukur alanlarda ise (Konya 325 mm , Erzincan 366mm , Iğdır 250mm )yağış miktarı azdır</a:t>
            </a:r>
          </a:p>
          <a:p>
            <a:endParaRPr lang="tr-TR" dirty="0"/>
          </a:p>
        </p:txBody>
      </p:sp>
      <p:pic>
        <p:nvPicPr>
          <p:cNvPr id="20" name="Picture 2" descr="C:\Users\marsık gönül\Desktop\nem1[1].jpg"/>
          <p:cNvPicPr>
            <a:picLocks noGrp="1" noChangeAspect="1" noChangeArrowheads="1"/>
          </p:cNvPicPr>
          <p:nvPr>
            <p:ph sz="half" idx="1"/>
          </p:nvPr>
        </p:nvPicPr>
        <p:blipFill>
          <a:blip r:embed="rId2" cstate="print"/>
          <a:srcRect/>
          <a:stretch>
            <a:fillRect/>
          </a:stretch>
        </p:blipFill>
        <p:spPr bwMode="auto">
          <a:xfrm>
            <a:off x="571472" y="714356"/>
            <a:ext cx="7286676" cy="3000396"/>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Başlık"/>
          <p:cNvSpPr>
            <a:spLocks noGrp="1"/>
          </p:cNvSpPr>
          <p:nvPr>
            <p:ph type="title"/>
          </p:nvPr>
        </p:nvSpPr>
        <p:spPr>
          <a:xfrm>
            <a:off x="457200" y="273050"/>
            <a:ext cx="7901014" cy="369868"/>
          </a:xfrm>
        </p:spPr>
        <p:txBody>
          <a:bodyPr>
            <a:normAutofit fontScale="90000"/>
          </a:bodyPr>
          <a:lstStyle/>
          <a:p>
            <a:r>
              <a:rPr lang="tr-TR" dirty="0" smtClean="0">
                <a:solidFill>
                  <a:srgbClr val="FF0000"/>
                </a:solidFill>
              </a:rPr>
              <a:t>Türkiye de İklim Elemanları</a:t>
            </a:r>
            <a:endParaRPr lang="tr-TR" dirty="0"/>
          </a:p>
        </p:txBody>
      </p:sp>
      <p:sp>
        <p:nvSpPr>
          <p:cNvPr id="8" name="7 İçerik Yer Tutucusu"/>
          <p:cNvSpPr>
            <a:spLocks noGrp="1"/>
          </p:cNvSpPr>
          <p:nvPr>
            <p:ph type="body" idx="2"/>
          </p:nvPr>
        </p:nvSpPr>
        <p:spPr>
          <a:xfrm>
            <a:off x="214282" y="3643314"/>
            <a:ext cx="8143932" cy="2786082"/>
          </a:xfrm>
        </p:spPr>
        <p:txBody>
          <a:bodyPr>
            <a:normAutofit fontScale="32500" lnSpcReduction="20000"/>
          </a:bodyPr>
          <a:lstStyle/>
          <a:p>
            <a:endParaRPr lang="tr-TR" sz="4400" dirty="0" smtClean="0">
              <a:solidFill>
                <a:schemeClr val="tx1"/>
              </a:solidFill>
            </a:endParaRPr>
          </a:p>
          <a:p>
            <a:pPr>
              <a:buFont typeface="Arial" pitchFamily="34" charset="0"/>
              <a:buChar char="•"/>
            </a:pPr>
            <a:r>
              <a:rPr lang="tr-TR" sz="4400" dirty="0" smtClean="0">
                <a:solidFill>
                  <a:schemeClr val="tx1"/>
                </a:solidFill>
              </a:rPr>
              <a:t>Türkiye'de yağışın yıllık dağılışını gösteren harita incelendiğinde şu sonuçlara ulaşılır;</a:t>
            </a:r>
          </a:p>
          <a:p>
            <a:pPr>
              <a:buFont typeface="Arial" pitchFamily="34" charset="0"/>
              <a:buChar char="•"/>
            </a:pPr>
            <a:r>
              <a:rPr lang="tr-TR" sz="4400" dirty="0" smtClean="0">
                <a:solidFill>
                  <a:schemeClr val="tx1"/>
                </a:solidFill>
              </a:rPr>
              <a:t>En fazla yağışların, kuzey ve güneydeki dağ sıralarının, denize bakan yamaçlarında olduğu görülür. Nedeni, ılık denizlerden buharlaşmayla yükselen nemli havanın, bu dağlara çarparak yükselmesi ve yamaçlara yağış bırakmasıdır.</a:t>
            </a:r>
          </a:p>
          <a:p>
            <a:pPr>
              <a:buFont typeface="Arial" pitchFamily="34" charset="0"/>
              <a:buChar char="•"/>
            </a:pPr>
            <a:r>
              <a:rPr lang="tr-TR" sz="4400" dirty="0" smtClean="0">
                <a:solidFill>
                  <a:schemeClr val="tx1"/>
                </a:solidFill>
              </a:rPr>
              <a:t>En az yağışların, iç bölgelere düştüğü görülür. Nedeni, nemin kaynağı olan denizlere uzaklığı ve deniz etkilerinin buralara ulaşamamasıdır.                                 </a:t>
            </a:r>
          </a:p>
          <a:p>
            <a:pPr>
              <a:buFont typeface="Arial" pitchFamily="34" charset="0"/>
              <a:buChar char="•"/>
            </a:pPr>
            <a:r>
              <a:rPr lang="tr-TR" sz="4400" dirty="0" smtClean="0">
                <a:solidFill>
                  <a:schemeClr val="tx1"/>
                </a:solidFill>
              </a:rPr>
              <a:t>İç bölgelerde yağışların az olmasında, kış mevsiminde etkili olan yüksek basınç koşullarının yağış oluşumunu engellemesi, yaz aylarında ise, havanın ; çok sıcak olmasıyla, havadaki nemin yoğunlaşmasının güçleşmesi de etkili olur.</a:t>
            </a:r>
          </a:p>
          <a:p>
            <a:pPr>
              <a:buFont typeface="Arial" pitchFamily="34" charset="0"/>
              <a:buChar char="•"/>
            </a:pPr>
            <a:r>
              <a:rPr lang="tr-TR" sz="4400" dirty="0" smtClean="0">
                <a:solidFill>
                  <a:schemeClr val="tx1"/>
                </a:solidFill>
              </a:rPr>
              <a:t>Bakı etkisiyle Doğu ve Batı Karadeniz Dağları ile Batı Toroslar ve Amanos  Dağlarının denize dönük yamaçları bol yağış alır.</a:t>
            </a:r>
          </a:p>
        </p:txBody>
      </p:sp>
      <p:pic>
        <p:nvPicPr>
          <p:cNvPr id="4" name="Picture 16" descr="http://www.meteor.gov.tr/2006/arastirma/files/106_kom02.jpg"/>
          <p:cNvPicPr>
            <a:picLocks noGrp="1" noChangeAspect="1" noChangeArrowheads="1"/>
          </p:cNvPicPr>
          <p:nvPr>
            <p:ph sz="half" idx="1"/>
          </p:nvPr>
        </p:nvPicPr>
        <p:blipFill>
          <a:blip r:embed="rId2" cstate="print"/>
          <a:stretch>
            <a:fillRect/>
          </a:stretch>
        </p:blipFill>
        <p:spPr bwMode="auto">
          <a:xfrm>
            <a:off x="428596" y="642918"/>
            <a:ext cx="8043890" cy="2928957"/>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04800" y="457200"/>
            <a:ext cx="8686800" cy="685784"/>
          </a:xfrm>
        </p:spPr>
        <p:txBody>
          <a:bodyPr>
            <a:normAutofit/>
          </a:bodyPr>
          <a:lstStyle/>
          <a:p>
            <a:r>
              <a:rPr lang="tr-TR" sz="2000" dirty="0" smtClean="0">
                <a:solidFill>
                  <a:srgbClr val="FF0000"/>
                </a:solidFill>
              </a:rPr>
              <a:t>Türkiye de İklim Elemanları</a:t>
            </a:r>
            <a:endParaRPr lang="tr-TR" sz="2000" dirty="0"/>
          </a:p>
        </p:txBody>
      </p:sp>
      <p:sp>
        <p:nvSpPr>
          <p:cNvPr id="3" name="2 İçerik Yer Tutucusu"/>
          <p:cNvSpPr>
            <a:spLocks noGrp="1"/>
          </p:cNvSpPr>
          <p:nvPr>
            <p:ph idx="1"/>
          </p:nvPr>
        </p:nvSpPr>
        <p:spPr>
          <a:xfrm>
            <a:off x="457200" y="1600200"/>
            <a:ext cx="8472518" cy="4757758"/>
          </a:xfrm>
        </p:spPr>
        <p:txBody>
          <a:bodyPr>
            <a:noAutofit/>
          </a:bodyPr>
          <a:lstStyle/>
          <a:p>
            <a:r>
              <a:rPr lang="tr-TR" sz="2400" dirty="0" smtClean="0">
                <a:solidFill>
                  <a:schemeClr val="tx1"/>
                </a:solidFill>
              </a:rPr>
              <a:t>Ege dağları, denize dik uzandığından, nemli hava yükselmeden iç kesimlere ulaşır, bu durum Ege kıyılarında yağışları azaltır.</a:t>
            </a:r>
          </a:p>
          <a:p>
            <a:r>
              <a:rPr lang="tr-TR" sz="2400" dirty="0" smtClean="0">
                <a:solidFill>
                  <a:schemeClr val="tx1"/>
                </a:solidFill>
              </a:rPr>
              <a:t>yüksekliğin azalması Marmara Bölgesi, Orta Karadeniz ve Çukurova'da yağışları azaltır.</a:t>
            </a:r>
          </a:p>
          <a:p>
            <a:r>
              <a:rPr lang="tr-TR" sz="2400" dirty="0" smtClean="0">
                <a:solidFill>
                  <a:schemeClr val="tx1"/>
                </a:solidFill>
              </a:rPr>
              <a:t>Doğu Anadolu'da yüksekliğin artması ise yağışları artırır.</a:t>
            </a:r>
          </a:p>
          <a:p>
            <a:r>
              <a:rPr lang="tr-TR" sz="2400" dirty="0" smtClean="0">
                <a:solidFill>
                  <a:schemeClr val="tx1"/>
                </a:solidFill>
              </a:rPr>
              <a:t>Çevresi yüksek dağlarla kuşatılmış, Tuz Gölü çevresi, Malatya ve </a:t>
            </a:r>
            <a:r>
              <a:rPr lang="tr-TR" sz="2400" dirty="0">
                <a:solidFill>
                  <a:schemeClr val="tx1"/>
                </a:solidFill>
              </a:rPr>
              <a:t>I</a:t>
            </a:r>
            <a:r>
              <a:rPr lang="tr-TR" sz="2400" dirty="0" smtClean="0">
                <a:solidFill>
                  <a:schemeClr val="tx1"/>
                </a:solidFill>
              </a:rPr>
              <a:t>ğdır Ovası gibi çukurluklarda yağışlar azalır.</a:t>
            </a:r>
          </a:p>
          <a:p>
            <a:r>
              <a:rPr lang="tr-TR" sz="2400" dirty="0" smtClean="0">
                <a:solidFill>
                  <a:schemeClr val="tx1"/>
                </a:solidFill>
              </a:rPr>
              <a:t>Not: Türkiye 'de yağışın dağılışında dağların uzanış doğrultusu, cephesel depresyonların geçiş yollarına göre dağların konumu (bakı koşulu) ve mevsime göre değişen basınç koşulları rol oynar.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tr-TR" sz="2400" dirty="0" smtClean="0">
                <a:solidFill>
                  <a:srgbClr val="FF0000"/>
                </a:solidFill>
              </a:rPr>
              <a:t>                       Türkiye de İklim Elemanları</a:t>
            </a:r>
            <a:endParaRPr lang="tr-TR" sz="2400" dirty="0"/>
          </a:p>
        </p:txBody>
      </p:sp>
      <p:sp>
        <p:nvSpPr>
          <p:cNvPr id="4" name="3 İçerik Yer Tutucusu"/>
          <p:cNvSpPr>
            <a:spLocks noGrp="1"/>
          </p:cNvSpPr>
          <p:nvPr>
            <p:ph sz="half" idx="1"/>
          </p:nvPr>
        </p:nvSpPr>
        <p:spPr/>
        <p:txBody>
          <a:bodyPr>
            <a:normAutofit fontScale="70000" lnSpcReduction="20000"/>
          </a:bodyPr>
          <a:lstStyle/>
          <a:p>
            <a:r>
              <a:rPr lang="tr-TR" b="1" dirty="0" smtClean="0">
                <a:solidFill>
                  <a:srgbClr val="FF0000"/>
                </a:solidFill>
              </a:rPr>
              <a:t>2. Konveksiyonel Yağışlar (Yükselim Yağışları)</a:t>
            </a:r>
          </a:p>
          <a:p>
            <a:endParaRPr lang="tr-TR" dirty="0" smtClean="0">
              <a:solidFill>
                <a:srgbClr val="FF0000"/>
              </a:solidFill>
            </a:endParaRPr>
          </a:p>
          <a:p>
            <a:r>
              <a:rPr lang="tr-TR" b="1" dirty="0" smtClean="0"/>
              <a:t>Güneşli ve rüzgârsız günlerde ısınan hava yükselerek soğur. Belli bir yükseltiden sonra nemin yoğunlaşması ile yağış meydana gelir.</a:t>
            </a:r>
          </a:p>
          <a:p>
            <a:endParaRPr lang="tr-TR" dirty="0" smtClean="0"/>
          </a:p>
          <a:p>
            <a:r>
              <a:rPr lang="tr-TR" b="1" dirty="0" smtClean="0"/>
              <a:t>Dünya’da en çok, Ekvatoral bölgede rastlanır. Türkiye’de ise, İç Anadolu Bölgesi’nde İlkbahar’da görülen yağışlar konveksiyonel yağışlardır. Bu yağışlar halk arasında kırkikindi yağışları olarak bilinir.</a:t>
            </a:r>
            <a:endParaRPr lang="tr-TR" dirty="0" smtClean="0"/>
          </a:p>
          <a:p>
            <a:endParaRPr lang="tr-TR" dirty="0"/>
          </a:p>
        </p:txBody>
      </p:sp>
      <p:pic>
        <p:nvPicPr>
          <p:cNvPr id="5121" name="Picture 1" descr="C:\Users\marsık gönül\Desktop\konveksiyonel-yagislar[1].gif"/>
          <p:cNvPicPr>
            <a:picLocks noGrp="1" noChangeAspect="1" noChangeArrowheads="1"/>
          </p:cNvPicPr>
          <p:nvPr>
            <p:ph sz="half" idx="2"/>
          </p:nvPr>
        </p:nvPicPr>
        <p:blipFill>
          <a:blip r:embed="rId2" cstate="print"/>
          <a:stretch>
            <a:fillRect/>
          </a:stretch>
        </p:blipFill>
        <p:spPr bwMode="auto">
          <a:xfrm>
            <a:off x="5391150" y="2743200"/>
            <a:ext cx="2857500" cy="2438400"/>
          </a:xfrm>
          <a:prstGeom prst="rect">
            <a:avLst/>
          </a:prstGeom>
          <a:noFill/>
        </p:spPr>
      </p:pic>
      <p:sp>
        <p:nvSpPr>
          <p:cNvPr id="3" name="2 Metin Yer Tutucusu"/>
          <p:cNvSpPr>
            <a:spLocks noGrp="1"/>
          </p:cNvSpPr>
          <p:nvPr>
            <p:ph type="body" idx="4294967295"/>
          </p:nvPr>
        </p:nvSpPr>
        <p:spPr>
          <a:xfrm>
            <a:off x="428596" y="1142984"/>
            <a:ext cx="4929222" cy="5286412"/>
          </a:xfrm>
        </p:spPr>
        <p:txBody>
          <a:bodyPr>
            <a:normAutofit/>
          </a:bodyPr>
          <a:lstStyle/>
          <a:p>
            <a:pPr algn="ctr">
              <a:buNone/>
            </a:pPr>
            <a:r>
              <a:rPr lang="tr-TR" sz="2400" b="1" dirty="0" smtClean="0">
                <a:solidFill>
                  <a:srgbClr val="FF0000"/>
                </a:solidFill>
              </a:rPr>
              <a:t>Oluşumlarına göre yağışlar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solidFill>
                  <a:srgbClr val="FF0000"/>
                </a:solidFill>
              </a:rPr>
              <a:t>Türkiye de İklim Elemanları</a:t>
            </a:r>
            <a:endParaRPr lang="tr-TR" dirty="0"/>
          </a:p>
        </p:txBody>
      </p:sp>
      <p:sp>
        <p:nvSpPr>
          <p:cNvPr id="4" name="3 İçerik Yer Tutucusu"/>
          <p:cNvSpPr>
            <a:spLocks noGrp="1"/>
          </p:cNvSpPr>
          <p:nvPr>
            <p:ph sz="half" idx="1"/>
          </p:nvPr>
        </p:nvSpPr>
        <p:spPr>
          <a:xfrm>
            <a:off x="214282" y="2000240"/>
            <a:ext cx="5072098" cy="4324360"/>
          </a:xfrm>
        </p:spPr>
        <p:txBody>
          <a:bodyPr>
            <a:normAutofit fontScale="47500" lnSpcReduction="20000"/>
          </a:bodyPr>
          <a:lstStyle/>
          <a:p>
            <a:pPr>
              <a:buNone/>
            </a:pPr>
            <a:endParaRPr lang="tr-TR" sz="3800" dirty="0" smtClean="0"/>
          </a:p>
          <a:p>
            <a:r>
              <a:rPr lang="tr-TR" sz="3800" b="1" dirty="0" smtClean="0">
                <a:solidFill>
                  <a:schemeClr val="tx1"/>
                </a:solidFill>
              </a:rPr>
              <a:t>Nemli hava kütlelerinin, yatay yönde hareket ederken dağ yamaçlarına çarparak yükselmesi ve soğuması sonucu oluşan yağışlardır.</a:t>
            </a:r>
            <a:endParaRPr lang="tr-TR" sz="3800" dirty="0" smtClean="0">
              <a:solidFill>
                <a:schemeClr val="tx1"/>
              </a:solidFill>
            </a:endParaRPr>
          </a:p>
          <a:p>
            <a:r>
              <a:rPr lang="tr-TR" sz="3800" b="1" dirty="0" smtClean="0">
                <a:solidFill>
                  <a:schemeClr val="tx1"/>
                </a:solidFill>
              </a:rPr>
              <a:t>Dünya’da en çok, Güneydoğu Asya’da, Orta kuşaktaki karaların batı kıyılarında ve sıcak kuşaktaki karaların doğu kıyılarında görülür.                        </a:t>
            </a:r>
            <a:endParaRPr lang="tr-TR" sz="3800" dirty="0" smtClean="0">
              <a:solidFill>
                <a:schemeClr val="tx1"/>
              </a:solidFill>
            </a:endParaRPr>
          </a:p>
          <a:p>
            <a:r>
              <a:rPr lang="tr-TR" sz="3800" b="1" dirty="0" smtClean="0">
                <a:solidFill>
                  <a:schemeClr val="tx1"/>
                </a:solidFill>
              </a:rPr>
              <a:t>Türkiye’de ise, </a:t>
            </a:r>
            <a:r>
              <a:rPr lang="tr-TR" sz="3800" b="1" dirty="0" err="1" smtClean="0">
                <a:solidFill>
                  <a:schemeClr val="tx1"/>
                </a:solidFill>
              </a:rPr>
              <a:t>Toroslar’ın</a:t>
            </a:r>
            <a:r>
              <a:rPr lang="tr-TR" sz="3800" b="1" dirty="0" smtClean="0">
                <a:solidFill>
                  <a:schemeClr val="tx1"/>
                </a:solidFill>
              </a:rPr>
              <a:t> güneybatıya, Karadeniz Dağları ile Yıldız Dağları’nın kuzeye bakan yamaçlarında fazlaca görülür</a:t>
            </a:r>
            <a:endParaRPr lang="tr-TR" sz="3800" dirty="0" smtClean="0">
              <a:solidFill>
                <a:schemeClr val="tx1"/>
              </a:solidFill>
            </a:endParaRPr>
          </a:p>
          <a:p>
            <a:r>
              <a:rPr lang="tr-TR" sz="3800" b="1" dirty="0" smtClean="0">
                <a:solidFill>
                  <a:schemeClr val="tx1"/>
                </a:solidFill>
              </a:rPr>
              <a:t>.</a:t>
            </a:r>
            <a:endParaRPr lang="tr-TR" sz="3800" dirty="0" smtClean="0">
              <a:solidFill>
                <a:schemeClr val="tx1"/>
              </a:solidFill>
            </a:endParaRPr>
          </a:p>
          <a:p>
            <a:r>
              <a:rPr lang="tr-TR" sz="3800" b="1" dirty="0" smtClean="0">
                <a:solidFill>
                  <a:schemeClr val="tx1"/>
                </a:solidFill>
              </a:rPr>
              <a:t>Hava kütleleri yamaç boyunca yükselirken en fazla yağışı 500 - 1000 m yükseltiler arasına bırakırlar. Yükselti arttıkça (1000 m </a:t>
            </a:r>
            <a:r>
              <a:rPr lang="tr-TR" sz="3800" b="1" dirty="0" err="1" smtClean="0">
                <a:solidFill>
                  <a:schemeClr val="tx1"/>
                </a:solidFill>
              </a:rPr>
              <a:t>lerden</a:t>
            </a:r>
            <a:r>
              <a:rPr lang="tr-TR" sz="3800" b="1" dirty="0" smtClean="0">
                <a:solidFill>
                  <a:schemeClr val="tx1"/>
                </a:solidFill>
              </a:rPr>
              <a:t> sonra) mutlak nem azaldığı için yağış da azalır.</a:t>
            </a:r>
            <a:endParaRPr lang="tr-TR" sz="3800" dirty="0" smtClean="0">
              <a:solidFill>
                <a:schemeClr val="tx1"/>
              </a:solidFill>
            </a:endParaRPr>
          </a:p>
          <a:p>
            <a:endParaRPr lang="tr-TR" sz="3800" dirty="0"/>
          </a:p>
        </p:txBody>
      </p:sp>
      <p:pic>
        <p:nvPicPr>
          <p:cNvPr id="4097" name="Picture 1" descr="C:\Users\marsık gönül\Desktop\orografik-yagislar[1].gif"/>
          <p:cNvPicPr>
            <a:picLocks noGrp="1" noChangeAspect="1" noChangeArrowheads="1"/>
          </p:cNvPicPr>
          <p:nvPr>
            <p:ph sz="half" idx="2"/>
          </p:nvPr>
        </p:nvPicPr>
        <p:blipFill>
          <a:blip r:embed="rId2" cstate="print"/>
          <a:stretch>
            <a:fillRect/>
          </a:stretch>
        </p:blipFill>
        <p:spPr bwMode="auto">
          <a:xfrm>
            <a:off x="5929322" y="3000372"/>
            <a:ext cx="2867025" cy="1762125"/>
          </a:xfrm>
          <a:prstGeom prst="rect">
            <a:avLst/>
          </a:prstGeom>
          <a:noFill/>
        </p:spPr>
      </p:pic>
      <p:sp>
        <p:nvSpPr>
          <p:cNvPr id="3" name="2 Metin Yer Tutucusu"/>
          <p:cNvSpPr>
            <a:spLocks noGrp="1"/>
          </p:cNvSpPr>
          <p:nvPr>
            <p:ph type="body" idx="4294967295"/>
          </p:nvPr>
        </p:nvSpPr>
        <p:spPr>
          <a:xfrm>
            <a:off x="0" y="1357297"/>
            <a:ext cx="4786314" cy="785819"/>
          </a:xfrm>
        </p:spPr>
        <p:txBody>
          <a:bodyPr>
            <a:normAutofit fontScale="85000" lnSpcReduction="20000"/>
          </a:bodyPr>
          <a:lstStyle/>
          <a:p>
            <a:pPr>
              <a:buNone/>
            </a:pPr>
            <a:r>
              <a:rPr lang="tr-TR" dirty="0" smtClean="0">
                <a:solidFill>
                  <a:srgbClr val="FF0000"/>
                </a:solidFill>
              </a:rPr>
              <a:t>    Orografik  </a:t>
            </a:r>
            <a:r>
              <a:rPr lang="tr-TR" dirty="0" err="1" smtClean="0">
                <a:solidFill>
                  <a:srgbClr val="FF0000"/>
                </a:solidFill>
              </a:rPr>
              <a:t>YAĞIŞLar</a:t>
            </a:r>
            <a:r>
              <a:rPr lang="tr-TR" dirty="0" smtClean="0">
                <a:solidFill>
                  <a:srgbClr val="FF0000"/>
                </a:solidFill>
              </a:rPr>
              <a:t> (YAMAÇ           YAĞIŞLARI</a:t>
            </a:r>
            <a:r>
              <a:rPr lang="tr-TR" dirty="0" smtClean="0"/>
              <a:t>) </a:t>
            </a:r>
            <a:endParaRPr lang="tr-T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Başlık"/>
          <p:cNvSpPr>
            <a:spLocks noGrp="1"/>
          </p:cNvSpPr>
          <p:nvPr>
            <p:ph type="title"/>
          </p:nvPr>
        </p:nvSpPr>
        <p:spPr>
          <a:xfrm>
            <a:off x="1643042" y="273050"/>
            <a:ext cx="4572032" cy="512744"/>
          </a:xfrm>
        </p:spPr>
        <p:txBody>
          <a:bodyPr>
            <a:normAutofit/>
          </a:bodyPr>
          <a:lstStyle/>
          <a:p>
            <a:r>
              <a:rPr lang="tr-TR" dirty="0" smtClean="0">
                <a:solidFill>
                  <a:srgbClr val="FF0000"/>
                </a:solidFill>
              </a:rPr>
              <a:t>Türkiye de İklim Elemanları</a:t>
            </a:r>
            <a:endParaRPr lang="tr-TR" dirty="0"/>
          </a:p>
        </p:txBody>
      </p:sp>
      <p:sp>
        <p:nvSpPr>
          <p:cNvPr id="3" name="2 Metin Yer Tutucusu"/>
          <p:cNvSpPr>
            <a:spLocks noGrp="1"/>
          </p:cNvSpPr>
          <p:nvPr>
            <p:ph type="body" idx="2"/>
          </p:nvPr>
        </p:nvSpPr>
        <p:spPr>
          <a:xfrm>
            <a:off x="571472" y="1142984"/>
            <a:ext cx="3571900" cy="4983179"/>
          </a:xfrm>
        </p:spPr>
        <p:txBody>
          <a:bodyPr>
            <a:normAutofit/>
          </a:bodyPr>
          <a:lstStyle/>
          <a:p>
            <a:r>
              <a:rPr lang="tr-TR" sz="1800" b="1" dirty="0" smtClean="0">
                <a:solidFill>
                  <a:srgbClr val="FF0000"/>
                </a:solidFill>
              </a:rPr>
              <a:t>3. Cephe Yağışları (Frontal Yağışlar)</a:t>
            </a:r>
          </a:p>
          <a:p>
            <a:endParaRPr lang="tr-TR" sz="1800" dirty="0" smtClean="0">
              <a:solidFill>
                <a:srgbClr val="FF0000"/>
              </a:solidFill>
            </a:endParaRPr>
          </a:p>
          <a:p>
            <a:pPr>
              <a:buFont typeface="Arial" pitchFamily="34" charset="0"/>
              <a:buChar char="•"/>
            </a:pPr>
            <a:r>
              <a:rPr lang="tr-TR" sz="1800" b="1" dirty="0" smtClean="0">
                <a:solidFill>
                  <a:schemeClr val="tx1"/>
                </a:solidFill>
              </a:rPr>
              <a:t>Sıcak ve soğuk hava kütlelerinin karşılaşma alanlarında meydana gelen yağışlardır.</a:t>
            </a:r>
          </a:p>
          <a:p>
            <a:pPr>
              <a:buFont typeface="Arial" pitchFamily="34" charset="0"/>
              <a:buChar char="•"/>
            </a:pPr>
            <a:r>
              <a:rPr lang="tr-TR" sz="1800" b="1" dirty="0" smtClean="0">
                <a:solidFill>
                  <a:schemeClr val="tx1"/>
                </a:solidFill>
              </a:rPr>
              <a:t>                     </a:t>
            </a:r>
            <a:endParaRPr lang="tr-TR" sz="1800" dirty="0" smtClean="0">
              <a:solidFill>
                <a:schemeClr val="tx1"/>
              </a:solidFill>
            </a:endParaRPr>
          </a:p>
          <a:p>
            <a:pPr>
              <a:buFont typeface="Arial" pitchFamily="34" charset="0"/>
              <a:buChar char="•"/>
            </a:pPr>
            <a:r>
              <a:rPr lang="tr-TR" sz="1800" b="1" dirty="0" smtClean="0">
                <a:solidFill>
                  <a:schemeClr val="tx1"/>
                </a:solidFill>
              </a:rPr>
              <a:t>Dünya’da en çok, Orta kuşakta ve 60° enlemleri civarında görülür. </a:t>
            </a:r>
          </a:p>
          <a:p>
            <a:pPr>
              <a:buFont typeface="Arial" pitchFamily="34" charset="0"/>
              <a:buChar char="•"/>
            </a:pPr>
            <a:endParaRPr lang="tr-TR" sz="1800" b="1" dirty="0" smtClean="0">
              <a:solidFill>
                <a:schemeClr val="tx1"/>
              </a:solidFill>
            </a:endParaRPr>
          </a:p>
          <a:p>
            <a:pPr>
              <a:buFont typeface="Arial" pitchFamily="34" charset="0"/>
              <a:buChar char="•"/>
            </a:pPr>
            <a:r>
              <a:rPr lang="tr-TR" sz="1800" b="1" dirty="0" smtClean="0">
                <a:solidFill>
                  <a:schemeClr val="tx1"/>
                </a:solidFill>
              </a:rPr>
              <a:t>Türkiye’de, özellikle kış mevsiminde görülen yağışların çoğu cephesel kökenlidir</a:t>
            </a:r>
            <a:r>
              <a:rPr lang="tr-TR" sz="1800" b="1" dirty="0" smtClean="0"/>
              <a:t>.</a:t>
            </a:r>
            <a:endParaRPr lang="tr-TR" sz="1800" dirty="0"/>
          </a:p>
        </p:txBody>
      </p:sp>
      <p:pic>
        <p:nvPicPr>
          <p:cNvPr id="7" name="Picture 14" descr="http://ebrar.files.wordpress.com/2007/02/i24.gif"/>
          <p:cNvPicPr>
            <a:picLocks noGrp="1" noChangeAspect="1" noChangeArrowheads="1"/>
          </p:cNvPicPr>
          <p:nvPr>
            <p:ph sz="half" idx="1"/>
          </p:nvPr>
        </p:nvPicPr>
        <p:blipFill>
          <a:blip r:embed="rId2" cstate="print"/>
          <a:stretch>
            <a:fillRect/>
          </a:stretch>
        </p:blipFill>
        <p:spPr bwMode="auto">
          <a:xfrm>
            <a:off x="4214810" y="1071546"/>
            <a:ext cx="4214842" cy="2643206"/>
          </a:xfrm>
          <a:prstGeom prst="rect">
            <a:avLst/>
          </a:prstGeom>
          <a:noFill/>
        </p:spPr>
      </p:pic>
      <p:pic>
        <p:nvPicPr>
          <p:cNvPr id="3076" name="Picture 4" descr="C:\Users\marsık gönül\Desktop\cephe-yagislari[1].gif"/>
          <p:cNvPicPr>
            <a:picLocks noChangeAspect="1" noChangeArrowheads="1"/>
          </p:cNvPicPr>
          <p:nvPr/>
        </p:nvPicPr>
        <p:blipFill>
          <a:blip r:embed="rId3" cstate="print"/>
          <a:srcRect/>
          <a:stretch>
            <a:fillRect/>
          </a:stretch>
        </p:blipFill>
        <p:spPr bwMode="auto">
          <a:xfrm>
            <a:off x="4500562" y="3786190"/>
            <a:ext cx="3786214" cy="2071702"/>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solidFill>
                  <a:srgbClr val="FF0000"/>
                </a:solidFill>
              </a:rPr>
              <a:t>Türkiye de İklim Elemanları</a:t>
            </a:r>
            <a:endParaRPr lang="tr-TR" dirty="0"/>
          </a:p>
        </p:txBody>
      </p:sp>
      <p:sp>
        <p:nvSpPr>
          <p:cNvPr id="3" name="2 İçerik Yer Tutucusu"/>
          <p:cNvSpPr>
            <a:spLocks noGrp="1"/>
          </p:cNvSpPr>
          <p:nvPr>
            <p:ph idx="1"/>
          </p:nvPr>
        </p:nvSpPr>
        <p:spPr/>
        <p:txBody>
          <a:bodyPr>
            <a:normAutofit fontScale="55000" lnSpcReduction="20000"/>
          </a:bodyPr>
          <a:lstStyle/>
          <a:p>
            <a:r>
              <a:rPr lang="tr-TR" dirty="0" smtClean="0">
                <a:solidFill>
                  <a:srgbClr val="FF0000"/>
                </a:solidFill>
              </a:rPr>
              <a:t>Türkiye'de Sisler:</a:t>
            </a:r>
          </a:p>
          <a:p>
            <a:endParaRPr lang="tr-TR" dirty="0" smtClean="0"/>
          </a:p>
          <a:p>
            <a:endParaRPr lang="tr-TR" dirty="0" smtClean="0"/>
          </a:p>
          <a:p>
            <a:r>
              <a:rPr lang="tr-TR" dirty="0" smtClean="0">
                <a:solidFill>
                  <a:schemeClr val="tx1"/>
                </a:solidFill>
              </a:rPr>
              <a:t>Ilık - nemli hava kütlelerinin, soğuk zeminlerde, alttan soğuması ile oluşan sisler, ulaşım faaliyetlerinde ve tarımsal faaliyetlerde etkilidir.</a:t>
            </a:r>
          </a:p>
          <a:p>
            <a:endParaRPr lang="tr-TR" dirty="0" smtClean="0">
              <a:solidFill>
                <a:schemeClr val="tx1"/>
              </a:solidFill>
            </a:endParaRPr>
          </a:p>
          <a:p>
            <a:r>
              <a:rPr lang="tr-TR" dirty="0" smtClean="0">
                <a:solidFill>
                  <a:schemeClr val="tx1"/>
                </a:solidFill>
              </a:rPr>
              <a:t>Sis oluşumlarının en fazla olduğu yerler 20 - 30 günle Trakya'nın iç kesimleri, İç ve Doğu Anadolu bölgeleridir.</a:t>
            </a:r>
          </a:p>
          <a:p>
            <a:endParaRPr lang="tr-TR" dirty="0" smtClean="0">
              <a:solidFill>
                <a:schemeClr val="tx1"/>
              </a:solidFill>
            </a:endParaRPr>
          </a:p>
          <a:p>
            <a:r>
              <a:rPr lang="tr-TR" dirty="0" smtClean="0">
                <a:solidFill>
                  <a:schemeClr val="tx1"/>
                </a:solidFill>
              </a:rPr>
              <a:t>Sis oluşumlarının en az görüldüğü bölgeler ise, 5 günden az olarak, Ege ve Akdeniz kıyılarıdır.</a:t>
            </a:r>
          </a:p>
          <a:p>
            <a:endParaRPr lang="tr-TR" dirty="0" smtClean="0">
              <a:solidFill>
                <a:schemeClr val="tx1"/>
              </a:solidFill>
            </a:endParaRPr>
          </a:p>
          <a:p>
            <a:r>
              <a:rPr lang="tr-TR" dirty="0" smtClean="0">
                <a:solidFill>
                  <a:schemeClr val="tx1"/>
                </a:solidFill>
              </a:rPr>
              <a:t>Kış mevsiminde sis oluşumları fazladır. Nedeni ılık denizlerden gelen hava kütlelerinin, Anadolu'nun iç kesimlerinde soğumasıdır.</a:t>
            </a:r>
          </a:p>
          <a:p>
            <a:endParaRPr lang="tr-TR" dirty="0" smtClean="0">
              <a:solidFill>
                <a:schemeClr val="tx1"/>
              </a:solidFill>
            </a:endParaRPr>
          </a:p>
          <a:p>
            <a:r>
              <a:rPr lang="tr-TR" dirty="0" smtClean="0">
                <a:solidFill>
                  <a:schemeClr val="tx1"/>
                </a:solidFill>
              </a:rPr>
              <a:t>Yaz mevsiminde sis oluşumları çok azdır. (1 günden az). Nedeni iç bölgelerde zeminin sıcak olmasıdır</a:t>
            </a:r>
            <a:endParaRPr lang="tr-TR" dirty="0">
              <a:solidFill>
                <a:schemeClr val="tx1"/>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582726"/>
          </a:xfrm>
        </p:spPr>
        <p:txBody>
          <a:bodyPr>
            <a:normAutofit/>
          </a:bodyPr>
          <a:lstStyle/>
          <a:p>
            <a:r>
              <a:rPr lang="tr-TR" dirty="0" smtClean="0">
                <a:solidFill>
                  <a:srgbClr val="FF0000"/>
                </a:solidFill>
              </a:rPr>
              <a:t> Türkiye de İklim Çeşitleri ve Bitki Örtüsü</a:t>
            </a:r>
            <a:endParaRPr lang="tr-TR" dirty="0"/>
          </a:p>
        </p:txBody>
      </p:sp>
      <p:pic>
        <p:nvPicPr>
          <p:cNvPr id="3" name="Picture 2" descr="http://img.blogcu.com/uploads/geograpy_gen.JPG"/>
          <p:cNvPicPr>
            <a:picLocks noChangeAspect="1" noChangeArrowheads="1"/>
          </p:cNvPicPr>
          <p:nvPr/>
        </p:nvPicPr>
        <p:blipFill>
          <a:blip r:embed="rId2" cstate="print"/>
          <a:srcRect/>
          <a:stretch>
            <a:fillRect/>
          </a:stretch>
        </p:blipFill>
        <p:spPr bwMode="auto">
          <a:xfrm>
            <a:off x="214282" y="1857364"/>
            <a:ext cx="1785950" cy="2714644"/>
          </a:xfrm>
          <a:prstGeom prst="rect">
            <a:avLst/>
          </a:prstGeom>
          <a:noFill/>
        </p:spPr>
      </p:pic>
      <p:pic>
        <p:nvPicPr>
          <p:cNvPr id="4" name="Picture 4" descr="http://www.kenthaber.com/Resimler/2006/06/03/00021844.jpg"/>
          <p:cNvPicPr>
            <a:picLocks noChangeAspect="1" noChangeArrowheads="1"/>
          </p:cNvPicPr>
          <p:nvPr/>
        </p:nvPicPr>
        <p:blipFill>
          <a:blip r:embed="rId3" cstate="print"/>
          <a:srcRect/>
          <a:stretch>
            <a:fillRect/>
          </a:stretch>
        </p:blipFill>
        <p:spPr bwMode="auto">
          <a:xfrm>
            <a:off x="3786182" y="4714884"/>
            <a:ext cx="2000264" cy="2000264"/>
          </a:xfrm>
          <a:prstGeom prst="rect">
            <a:avLst/>
          </a:prstGeom>
          <a:noFill/>
        </p:spPr>
      </p:pic>
      <p:pic>
        <p:nvPicPr>
          <p:cNvPr id="5" name="Picture 6" descr="http://www.kolkhoba.org/61.jpg"/>
          <p:cNvPicPr>
            <a:picLocks noChangeAspect="1" noChangeArrowheads="1"/>
          </p:cNvPicPr>
          <p:nvPr/>
        </p:nvPicPr>
        <p:blipFill>
          <a:blip r:embed="rId4" cstate="print"/>
          <a:srcRect/>
          <a:stretch>
            <a:fillRect/>
          </a:stretch>
        </p:blipFill>
        <p:spPr bwMode="auto">
          <a:xfrm>
            <a:off x="3786182" y="1928802"/>
            <a:ext cx="2214578" cy="2786082"/>
          </a:xfrm>
          <a:prstGeom prst="rect">
            <a:avLst/>
          </a:prstGeom>
          <a:noFill/>
        </p:spPr>
      </p:pic>
      <p:pic>
        <p:nvPicPr>
          <p:cNvPr id="6" name="Picture 8" descr="http://www.strt.hacettepe.edu.tr/images/belek/belek_kullanim/pinus.jpg"/>
          <p:cNvPicPr>
            <a:picLocks noChangeAspect="1" noChangeArrowheads="1"/>
          </p:cNvPicPr>
          <p:nvPr/>
        </p:nvPicPr>
        <p:blipFill>
          <a:blip r:embed="rId5" cstate="print"/>
          <a:srcRect/>
          <a:stretch>
            <a:fillRect/>
          </a:stretch>
        </p:blipFill>
        <p:spPr bwMode="auto">
          <a:xfrm>
            <a:off x="2000232" y="2928934"/>
            <a:ext cx="1785950" cy="3071834"/>
          </a:xfrm>
          <a:prstGeom prst="rect">
            <a:avLst/>
          </a:prstGeom>
          <a:noFill/>
        </p:spPr>
      </p:pic>
      <p:pic>
        <p:nvPicPr>
          <p:cNvPr id="7" name="Picture 10" descr="http://www.ogm.gov.tr/agaclarimiz/foto_karacam.jpg"/>
          <p:cNvPicPr>
            <a:picLocks noChangeAspect="1" noChangeArrowheads="1"/>
          </p:cNvPicPr>
          <p:nvPr/>
        </p:nvPicPr>
        <p:blipFill>
          <a:blip r:embed="rId6" cstate="print"/>
          <a:srcRect/>
          <a:stretch>
            <a:fillRect/>
          </a:stretch>
        </p:blipFill>
        <p:spPr bwMode="auto">
          <a:xfrm>
            <a:off x="7500926" y="1714488"/>
            <a:ext cx="1643074" cy="3143272"/>
          </a:xfrm>
          <a:prstGeom prst="rect">
            <a:avLst/>
          </a:prstGeom>
          <a:noFill/>
        </p:spPr>
      </p:pic>
      <p:pic>
        <p:nvPicPr>
          <p:cNvPr id="8" name="Picture 14" descr="http://www.cankiri.gov.tr/haber/mese/Karacao.jpg"/>
          <p:cNvPicPr>
            <a:picLocks noChangeAspect="1" noChangeArrowheads="1"/>
          </p:cNvPicPr>
          <p:nvPr/>
        </p:nvPicPr>
        <p:blipFill>
          <a:blip r:embed="rId7" cstate="print"/>
          <a:srcRect/>
          <a:stretch>
            <a:fillRect/>
          </a:stretch>
        </p:blipFill>
        <p:spPr bwMode="auto">
          <a:xfrm>
            <a:off x="5786446" y="3000372"/>
            <a:ext cx="1714512" cy="3071834"/>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Başlık"/>
          <p:cNvSpPr>
            <a:spLocks noGrp="1"/>
          </p:cNvSpPr>
          <p:nvPr>
            <p:ph type="title"/>
          </p:nvPr>
        </p:nvSpPr>
        <p:spPr>
          <a:xfrm>
            <a:off x="642910" y="285728"/>
            <a:ext cx="6329378" cy="571504"/>
          </a:xfrm>
        </p:spPr>
        <p:txBody>
          <a:bodyPr>
            <a:normAutofit/>
          </a:bodyPr>
          <a:lstStyle/>
          <a:p>
            <a:r>
              <a:rPr lang="tr-TR" dirty="0" smtClean="0">
                <a:solidFill>
                  <a:srgbClr val="FF0000"/>
                </a:solidFill>
              </a:rPr>
              <a:t> Türkiye de İklim Çeşitleri ve Bitki Örtüsü</a:t>
            </a:r>
            <a:endParaRPr lang="tr-TR" dirty="0"/>
          </a:p>
        </p:txBody>
      </p:sp>
      <p:sp>
        <p:nvSpPr>
          <p:cNvPr id="7" name="6 Metin Yer Tutucusu"/>
          <p:cNvSpPr>
            <a:spLocks noGrp="1"/>
          </p:cNvSpPr>
          <p:nvPr>
            <p:ph type="body" idx="2"/>
          </p:nvPr>
        </p:nvSpPr>
        <p:spPr>
          <a:xfrm>
            <a:off x="457200" y="4214818"/>
            <a:ext cx="6829444" cy="1911345"/>
          </a:xfrm>
        </p:spPr>
        <p:txBody>
          <a:bodyPr>
            <a:normAutofit/>
          </a:bodyPr>
          <a:lstStyle/>
          <a:p>
            <a:pPr>
              <a:buFont typeface="Arial" pitchFamily="34" charset="0"/>
              <a:buChar char="•"/>
            </a:pPr>
            <a:r>
              <a:rPr lang="tr-TR" dirty="0" smtClean="0">
                <a:solidFill>
                  <a:schemeClr val="tx1"/>
                </a:solidFill>
              </a:rPr>
              <a:t>Türkiye matematik konumuna bağlı olarak Akdeniz iklim kuşağında yer alır </a:t>
            </a:r>
          </a:p>
          <a:p>
            <a:pPr>
              <a:buFont typeface="Arial" pitchFamily="34" charset="0"/>
              <a:buChar char="•"/>
            </a:pPr>
            <a:r>
              <a:rPr lang="tr-TR" dirty="0" smtClean="0">
                <a:solidFill>
                  <a:schemeClr val="tx1"/>
                </a:solidFill>
              </a:rPr>
              <a:t>Yerşekilerinin çeşitlilik göstermesi yükselti değerleri denize göre konum farklılığı ve dağların uzanış doğrultusu gibi nedenler iklimin çeşitlilik göstermesine neden olur </a:t>
            </a:r>
          </a:p>
          <a:p>
            <a:pPr>
              <a:buFont typeface="Arial" pitchFamily="34" charset="0"/>
              <a:buChar char="•"/>
            </a:pPr>
            <a:r>
              <a:rPr lang="tr-TR" dirty="0" smtClean="0">
                <a:solidFill>
                  <a:schemeClr val="tx1"/>
                </a:solidFill>
              </a:rPr>
              <a:t>Türkiye de genel olarak 3 ana iklim tipi görülür </a:t>
            </a:r>
          </a:p>
          <a:p>
            <a:pPr>
              <a:buFont typeface="Arial" pitchFamily="34" charset="0"/>
              <a:buChar char="•"/>
            </a:pPr>
            <a:r>
              <a:rPr lang="tr-TR" dirty="0" smtClean="0">
                <a:solidFill>
                  <a:schemeClr val="tx1"/>
                </a:solidFill>
              </a:rPr>
              <a:t>Karadeniz iklimi</a:t>
            </a:r>
          </a:p>
          <a:p>
            <a:pPr>
              <a:buFont typeface="Arial" pitchFamily="34" charset="0"/>
              <a:buChar char="•"/>
            </a:pPr>
            <a:r>
              <a:rPr lang="tr-TR" dirty="0" smtClean="0">
                <a:solidFill>
                  <a:schemeClr val="tx1"/>
                </a:solidFill>
              </a:rPr>
              <a:t>Akdeniz iklimi </a:t>
            </a:r>
          </a:p>
          <a:p>
            <a:pPr>
              <a:buFont typeface="Arial" pitchFamily="34" charset="0"/>
              <a:buChar char="•"/>
            </a:pPr>
            <a:r>
              <a:rPr lang="tr-TR" dirty="0" smtClean="0">
                <a:solidFill>
                  <a:schemeClr val="tx1"/>
                </a:solidFill>
              </a:rPr>
              <a:t>Karasal iklim</a:t>
            </a:r>
          </a:p>
          <a:p>
            <a:pPr>
              <a:buFont typeface="Arial" pitchFamily="34" charset="0"/>
              <a:buChar char="•"/>
            </a:pPr>
            <a:endParaRPr lang="tr-TR" dirty="0"/>
          </a:p>
        </p:txBody>
      </p:sp>
      <p:pic>
        <p:nvPicPr>
          <p:cNvPr id="1026" name="Picture 2" descr="C:\Users\marsık gönül\Desktop\cba155db9ed1d6c8cc39f9ca0c83af24[1].jpg"/>
          <p:cNvPicPr>
            <a:picLocks noGrp="1" noChangeAspect="1" noChangeArrowheads="1"/>
          </p:cNvPicPr>
          <p:nvPr>
            <p:ph sz="half" idx="1"/>
          </p:nvPr>
        </p:nvPicPr>
        <p:blipFill>
          <a:blip r:embed="rId2" cstate="print"/>
          <a:stretch>
            <a:fillRect/>
          </a:stretch>
        </p:blipFill>
        <p:spPr bwMode="auto">
          <a:xfrm>
            <a:off x="714348" y="857232"/>
            <a:ext cx="6858048" cy="3286148"/>
          </a:xfrm>
          <a:prstGeom prst="rect">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2 Başlık"/>
          <p:cNvSpPr>
            <a:spLocks noGrp="1"/>
          </p:cNvSpPr>
          <p:nvPr>
            <p:ph type="title"/>
          </p:nvPr>
        </p:nvSpPr>
        <p:spPr>
          <a:xfrm>
            <a:off x="357158" y="273050"/>
            <a:ext cx="6643734" cy="869934"/>
          </a:xfrm>
        </p:spPr>
        <p:txBody>
          <a:bodyPr/>
          <a:lstStyle/>
          <a:p>
            <a:r>
              <a:rPr lang="tr-TR" dirty="0" smtClean="0">
                <a:solidFill>
                  <a:srgbClr val="FF0000"/>
                </a:solidFill>
              </a:rPr>
              <a:t>Türkiye de İklim Çeşitleri ve Bitki Örtüsü</a:t>
            </a:r>
            <a:endParaRPr lang="tr-TR" dirty="0"/>
          </a:p>
        </p:txBody>
      </p:sp>
      <p:sp>
        <p:nvSpPr>
          <p:cNvPr id="12" name="11 Metin Yer Tutucusu"/>
          <p:cNvSpPr>
            <a:spLocks noGrp="1"/>
          </p:cNvSpPr>
          <p:nvPr>
            <p:ph type="body" idx="2"/>
          </p:nvPr>
        </p:nvSpPr>
        <p:spPr>
          <a:xfrm>
            <a:off x="428596" y="1357298"/>
            <a:ext cx="5400684" cy="4994296"/>
          </a:xfrm>
        </p:spPr>
        <p:txBody>
          <a:bodyPr>
            <a:normAutofit/>
          </a:bodyPr>
          <a:lstStyle/>
          <a:p>
            <a:r>
              <a:rPr lang="tr-TR" b="1" dirty="0" smtClean="0"/>
              <a:t> </a:t>
            </a:r>
            <a:endParaRPr lang="tr-TR" dirty="0" smtClean="0"/>
          </a:p>
          <a:p>
            <a:r>
              <a:rPr lang="tr-TR" sz="1800" b="1" dirty="0" smtClean="0">
                <a:solidFill>
                  <a:srgbClr val="FF0000"/>
                </a:solidFill>
              </a:rPr>
              <a:t>TÜRKİYE'DE GÖRÜLEN İKLİMİ ÇEŞİTLERİ</a:t>
            </a:r>
            <a:endParaRPr lang="tr-TR" sz="1800" dirty="0" smtClean="0">
              <a:solidFill>
                <a:srgbClr val="FF0000"/>
              </a:solidFill>
            </a:endParaRPr>
          </a:p>
          <a:p>
            <a:r>
              <a:rPr lang="tr-TR" sz="1800" b="1" dirty="0" smtClean="0">
                <a:solidFill>
                  <a:srgbClr val="FF0000"/>
                </a:solidFill>
              </a:rPr>
              <a:t>1)KARADENİZ İKLİMİ</a:t>
            </a:r>
            <a:endParaRPr lang="tr-TR" sz="1800" dirty="0" smtClean="0">
              <a:solidFill>
                <a:schemeClr val="tx1"/>
              </a:solidFill>
            </a:endParaRPr>
          </a:p>
          <a:p>
            <a:pPr>
              <a:buFont typeface="Arial" pitchFamily="34" charset="0"/>
              <a:buChar char="•"/>
            </a:pPr>
            <a:r>
              <a:rPr lang="tr-TR" sz="1800" b="1" dirty="0" smtClean="0">
                <a:solidFill>
                  <a:schemeClr val="tx1"/>
                </a:solidFill>
              </a:rPr>
              <a:t>Bu iklim asıl olarak Kuzey Anadolu Dağlarının Karadeniz’e bakan yamaçlarında görülür. </a:t>
            </a:r>
            <a:endParaRPr lang="tr-TR" sz="1800" dirty="0" smtClean="0">
              <a:solidFill>
                <a:schemeClr val="tx1"/>
              </a:solidFill>
            </a:endParaRPr>
          </a:p>
          <a:p>
            <a:endParaRPr lang="tr-TR" sz="1800" dirty="0" smtClean="0">
              <a:solidFill>
                <a:schemeClr val="tx1"/>
              </a:solidFill>
            </a:endParaRPr>
          </a:p>
          <a:p>
            <a:pPr>
              <a:buFont typeface="Arial" pitchFamily="34" charset="0"/>
              <a:buChar char="•"/>
            </a:pPr>
            <a:r>
              <a:rPr lang="tr-TR" sz="1800" b="1" dirty="0" smtClean="0">
                <a:solidFill>
                  <a:schemeClr val="tx1"/>
                </a:solidFill>
              </a:rPr>
              <a:t>Genel özellikleri şunlardır: </a:t>
            </a:r>
            <a:endParaRPr lang="tr-TR" sz="1800" dirty="0" smtClean="0">
              <a:solidFill>
                <a:schemeClr val="tx1"/>
              </a:solidFill>
            </a:endParaRPr>
          </a:p>
          <a:p>
            <a:pPr>
              <a:buFont typeface="Arial" pitchFamily="34" charset="0"/>
              <a:buChar char="•"/>
            </a:pPr>
            <a:r>
              <a:rPr lang="tr-TR" sz="1800" b="1" dirty="0" smtClean="0">
                <a:solidFill>
                  <a:schemeClr val="tx1"/>
                </a:solidFill>
              </a:rPr>
              <a:t>Her mevsim yağışlıdır.</a:t>
            </a:r>
            <a:endParaRPr lang="tr-TR" sz="1800" dirty="0" smtClean="0">
              <a:solidFill>
                <a:schemeClr val="tx1"/>
              </a:solidFill>
            </a:endParaRPr>
          </a:p>
          <a:p>
            <a:pPr>
              <a:buFont typeface="Arial" pitchFamily="34" charset="0"/>
              <a:buChar char="•"/>
            </a:pPr>
            <a:r>
              <a:rPr lang="tr-TR" sz="1800" b="1" dirty="0" smtClean="0">
                <a:solidFill>
                  <a:schemeClr val="tx1"/>
                </a:solidFill>
              </a:rPr>
              <a:t>Doğu Karadeniz Bölümünde maksimum yağış sonbaharda, minimum yağış ilkbaharda düşer. Yıllık yağış miktarı 2000-2500 mm’dir.</a:t>
            </a:r>
            <a:endParaRPr lang="tr-TR" sz="1800" dirty="0" smtClean="0">
              <a:solidFill>
                <a:schemeClr val="tx1"/>
              </a:solidFill>
            </a:endParaRPr>
          </a:p>
          <a:p>
            <a:pPr>
              <a:buFont typeface="Arial" pitchFamily="34" charset="0"/>
              <a:buChar char="•"/>
            </a:pPr>
            <a:r>
              <a:rPr lang="tr-TR" sz="1800" b="1" dirty="0" smtClean="0">
                <a:solidFill>
                  <a:schemeClr val="tx1"/>
                </a:solidFill>
              </a:rPr>
              <a:t>Batı Karadeniz Bölümünde maksimum yağış sonbaharda, minimum yağış ilkbaharda düşer. Yıllık yağış miktarı 1000-1500 mm’dir.</a:t>
            </a:r>
            <a:endParaRPr lang="tr-TR" sz="1800" dirty="0" smtClean="0">
              <a:solidFill>
                <a:schemeClr val="tx1"/>
              </a:solidFill>
            </a:endParaRPr>
          </a:p>
          <a:p>
            <a:endParaRPr lang="tr-TR" sz="1800" dirty="0" smtClean="0"/>
          </a:p>
          <a:p>
            <a:pPr>
              <a:buFont typeface="Arial" pitchFamily="34" charset="0"/>
              <a:buChar char="•"/>
            </a:pPr>
            <a:endParaRPr lang="tr-TR" dirty="0" smtClean="0"/>
          </a:p>
          <a:p>
            <a:endParaRPr lang="tr-TR" dirty="0" smtClean="0"/>
          </a:p>
          <a:p>
            <a:endParaRPr lang="tr-TR" dirty="0"/>
          </a:p>
        </p:txBody>
      </p:sp>
      <p:pic>
        <p:nvPicPr>
          <p:cNvPr id="1026" name="Picture 2" descr="C:\Users\marsık gönül\Desktop\Turkiyenin_sekil02[1].gif"/>
          <p:cNvPicPr>
            <a:picLocks noGrp="1" noChangeAspect="1" noChangeArrowheads="1"/>
          </p:cNvPicPr>
          <p:nvPr>
            <p:ph sz="half" idx="1"/>
          </p:nvPr>
        </p:nvPicPr>
        <p:blipFill>
          <a:blip r:embed="rId2" cstate="print"/>
          <a:stretch>
            <a:fillRect/>
          </a:stretch>
        </p:blipFill>
        <p:spPr bwMode="auto">
          <a:xfrm>
            <a:off x="6215074" y="2357430"/>
            <a:ext cx="2514600" cy="3267075"/>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p:txBody>
          <a:bodyPr>
            <a:normAutofit fontScale="90000"/>
          </a:bodyPr>
          <a:lstStyle/>
          <a:p>
            <a:r>
              <a:rPr lang="tr-TR" dirty="0" smtClean="0">
                <a:solidFill>
                  <a:srgbClr val="FF0000"/>
                </a:solidFill>
              </a:rPr>
              <a:t>Türkiye de İklim Çeşitleri ve Bitki Örtüsü</a:t>
            </a:r>
            <a:endParaRPr lang="tr-TR" dirty="0"/>
          </a:p>
        </p:txBody>
      </p:sp>
      <p:sp>
        <p:nvSpPr>
          <p:cNvPr id="6" name="5 İçerik Yer Tutucusu"/>
          <p:cNvSpPr>
            <a:spLocks noGrp="1"/>
          </p:cNvSpPr>
          <p:nvPr>
            <p:ph idx="1"/>
          </p:nvPr>
        </p:nvSpPr>
        <p:spPr/>
        <p:txBody>
          <a:bodyPr>
            <a:normAutofit fontScale="85000" lnSpcReduction="20000"/>
          </a:bodyPr>
          <a:lstStyle/>
          <a:p>
            <a:pPr>
              <a:buFont typeface="Arial" pitchFamily="34" charset="0"/>
              <a:buChar char="•"/>
            </a:pPr>
            <a:r>
              <a:rPr lang="tr-TR" b="1" dirty="0" smtClean="0">
                <a:solidFill>
                  <a:schemeClr val="tx1"/>
                </a:solidFill>
              </a:rPr>
              <a:t>Orta Karadeniz Bölümünde ise maksimum yağış kışın, minimum yağış yazın düşer. Yıllık yağış miktarı 700-1000 mm’dir.</a:t>
            </a:r>
            <a:endParaRPr lang="tr-TR" dirty="0" smtClean="0">
              <a:solidFill>
                <a:schemeClr val="tx1"/>
              </a:solidFill>
            </a:endParaRPr>
          </a:p>
          <a:p>
            <a:pPr>
              <a:buFont typeface="Arial" pitchFamily="34" charset="0"/>
              <a:buChar char="•"/>
            </a:pPr>
            <a:r>
              <a:rPr lang="tr-TR" b="1" dirty="0" smtClean="0">
                <a:solidFill>
                  <a:schemeClr val="tx1"/>
                </a:solidFill>
              </a:rPr>
              <a:t>Karadeniz ikliminin görüldüğü alanlarda kar yağışlı günlerin ortalaması 18 gündür.</a:t>
            </a:r>
            <a:endParaRPr lang="tr-TR" dirty="0" smtClean="0">
              <a:solidFill>
                <a:schemeClr val="tx1"/>
              </a:solidFill>
            </a:endParaRPr>
          </a:p>
          <a:p>
            <a:pPr>
              <a:buFont typeface="Arial" pitchFamily="34" charset="0"/>
              <a:buChar char="•"/>
            </a:pPr>
            <a:r>
              <a:rPr lang="tr-TR" b="1" dirty="0" smtClean="0">
                <a:solidFill>
                  <a:schemeClr val="tx1"/>
                </a:solidFill>
              </a:rPr>
              <a:t>Yıllık ortalama sıcaklık 13-15°</a:t>
            </a:r>
            <a:r>
              <a:rPr lang="tr-TR" b="1" dirty="0" err="1" smtClean="0">
                <a:solidFill>
                  <a:schemeClr val="tx1"/>
                </a:solidFill>
              </a:rPr>
              <a:t>C’dir</a:t>
            </a:r>
            <a:r>
              <a:rPr lang="tr-TR" b="1" dirty="0" smtClean="0">
                <a:solidFill>
                  <a:schemeClr val="tx1"/>
                </a:solidFill>
              </a:rPr>
              <a:t>.</a:t>
            </a:r>
            <a:endParaRPr lang="tr-TR" dirty="0" smtClean="0">
              <a:solidFill>
                <a:schemeClr val="tx1"/>
              </a:solidFill>
            </a:endParaRPr>
          </a:p>
          <a:p>
            <a:pPr>
              <a:buFont typeface="Arial" pitchFamily="34" charset="0"/>
              <a:buChar char="•"/>
            </a:pPr>
            <a:r>
              <a:rPr lang="tr-TR" b="1" dirty="0" smtClean="0">
                <a:solidFill>
                  <a:schemeClr val="tx1"/>
                </a:solidFill>
              </a:rPr>
              <a:t>Ocak ayı ortalama sıcaklığı 6-7°</a:t>
            </a:r>
            <a:r>
              <a:rPr lang="tr-TR" b="1" dirty="0" err="1" smtClean="0">
                <a:solidFill>
                  <a:schemeClr val="tx1"/>
                </a:solidFill>
              </a:rPr>
              <a:t>C’dir</a:t>
            </a:r>
            <a:r>
              <a:rPr lang="tr-TR" b="1" dirty="0" smtClean="0">
                <a:solidFill>
                  <a:schemeClr val="tx1"/>
                </a:solidFill>
              </a:rPr>
              <a:t>.</a:t>
            </a:r>
            <a:endParaRPr lang="tr-TR" dirty="0" smtClean="0">
              <a:solidFill>
                <a:schemeClr val="tx1"/>
              </a:solidFill>
            </a:endParaRPr>
          </a:p>
          <a:p>
            <a:pPr>
              <a:buFont typeface="Arial" pitchFamily="34" charset="0"/>
              <a:buChar char="•"/>
            </a:pPr>
            <a:r>
              <a:rPr lang="tr-TR" b="1" dirty="0" smtClean="0">
                <a:solidFill>
                  <a:schemeClr val="tx1"/>
                </a:solidFill>
              </a:rPr>
              <a:t>Temmuz ayı ortalama sıcaklığı 21-23°</a:t>
            </a:r>
            <a:r>
              <a:rPr lang="tr-TR" b="1" dirty="0" err="1" smtClean="0">
                <a:solidFill>
                  <a:schemeClr val="tx1"/>
                </a:solidFill>
              </a:rPr>
              <a:t>C’dir</a:t>
            </a:r>
            <a:r>
              <a:rPr lang="tr-TR" b="1" dirty="0" smtClean="0">
                <a:solidFill>
                  <a:schemeClr val="tx1"/>
                </a:solidFill>
              </a:rPr>
              <a:t>.</a:t>
            </a:r>
            <a:endParaRPr lang="tr-TR" dirty="0" smtClean="0">
              <a:solidFill>
                <a:schemeClr val="tx1"/>
              </a:solidFill>
            </a:endParaRPr>
          </a:p>
          <a:p>
            <a:pPr>
              <a:buFont typeface="Arial" pitchFamily="34" charset="0"/>
              <a:buChar char="•"/>
            </a:pPr>
            <a:r>
              <a:rPr lang="tr-TR" b="1" dirty="0" smtClean="0">
                <a:solidFill>
                  <a:schemeClr val="tx1"/>
                </a:solidFill>
              </a:rPr>
              <a:t>Yıllık sıcaklık farkı 13-15°</a:t>
            </a:r>
            <a:r>
              <a:rPr lang="tr-TR" b="1" dirty="0" err="1" smtClean="0">
                <a:solidFill>
                  <a:schemeClr val="tx1"/>
                </a:solidFill>
              </a:rPr>
              <a:t>C’dir</a:t>
            </a:r>
            <a:r>
              <a:rPr lang="tr-TR" b="1" dirty="0" smtClean="0">
                <a:solidFill>
                  <a:schemeClr val="tx1"/>
                </a:solidFill>
              </a:rPr>
              <a:t>.</a:t>
            </a:r>
            <a:endParaRPr lang="tr-TR" dirty="0" smtClean="0">
              <a:solidFill>
                <a:schemeClr val="tx1"/>
              </a:solidFill>
            </a:endParaRPr>
          </a:p>
          <a:p>
            <a:pPr>
              <a:buFont typeface="Arial" pitchFamily="34" charset="0"/>
              <a:buChar char="•"/>
            </a:pPr>
            <a:r>
              <a:rPr lang="tr-TR" b="1" dirty="0" smtClean="0">
                <a:solidFill>
                  <a:schemeClr val="tx1"/>
                </a:solidFill>
              </a:rPr>
              <a:t>Doğal bitki örtüsü ormandır.Yüksek alanlarda </a:t>
            </a:r>
            <a:r>
              <a:rPr lang="tr-TR" b="1" dirty="0" err="1" smtClean="0">
                <a:solidFill>
                  <a:schemeClr val="tx1"/>
                </a:solidFill>
              </a:rPr>
              <a:t>Alpin</a:t>
            </a:r>
            <a:r>
              <a:rPr lang="tr-TR" b="1" dirty="0" smtClean="0">
                <a:solidFill>
                  <a:schemeClr val="tx1"/>
                </a:solidFill>
              </a:rPr>
              <a:t> çayırlar görülür.</a:t>
            </a:r>
            <a:endParaRPr lang="tr-TR" dirty="0" smtClean="0">
              <a:solidFill>
                <a:schemeClr val="tx1"/>
              </a:solidFill>
            </a:endParaRPr>
          </a:p>
          <a:p>
            <a:endParaRPr lang="tr-TR"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a:xfrm>
            <a:off x="457200" y="273050"/>
            <a:ext cx="7115196" cy="1162050"/>
          </a:xfrm>
        </p:spPr>
        <p:txBody>
          <a:bodyPr/>
          <a:lstStyle/>
          <a:p>
            <a:r>
              <a:rPr lang="tr-TR" dirty="0" smtClean="0">
                <a:solidFill>
                  <a:srgbClr val="FF0000"/>
                </a:solidFill>
              </a:rPr>
              <a:t>Türkiye de İklim Çeşitleri ve Bitki Örtüsü</a:t>
            </a:r>
            <a:endParaRPr lang="tr-TR" dirty="0"/>
          </a:p>
        </p:txBody>
      </p:sp>
      <p:sp>
        <p:nvSpPr>
          <p:cNvPr id="5" name="4 Metin Yer Tutucusu"/>
          <p:cNvSpPr>
            <a:spLocks noGrp="1"/>
          </p:cNvSpPr>
          <p:nvPr>
            <p:ph type="body" idx="2"/>
          </p:nvPr>
        </p:nvSpPr>
        <p:spPr>
          <a:xfrm>
            <a:off x="500034" y="1428736"/>
            <a:ext cx="4572032" cy="4691063"/>
          </a:xfrm>
        </p:spPr>
        <p:txBody>
          <a:bodyPr>
            <a:normAutofit/>
          </a:bodyPr>
          <a:lstStyle/>
          <a:p>
            <a:r>
              <a:rPr lang="tr-TR" b="1" dirty="0" smtClean="0">
                <a:solidFill>
                  <a:srgbClr val="FF0000"/>
                </a:solidFill>
              </a:rPr>
              <a:t>2)AKDENİZ İKLİMİ</a:t>
            </a:r>
            <a:endParaRPr lang="tr-TR" dirty="0" smtClean="0">
              <a:solidFill>
                <a:srgbClr val="FF0000"/>
              </a:solidFill>
            </a:endParaRPr>
          </a:p>
          <a:p>
            <a:pPr>
              <a:buFont typeface="Arial" pitchFamily="34" charset="0"/>
              <a:buChar char="•"/>
            </a:pPr>
            <a:r>
              <a:rPr lang="tr-TR" b="1" dirty="0" smtClean="0"/>
              <a:t> </a:t>
            </a:r>
            <a:endParaRPr lang="tr-TR" dirty="0" smtClean="0">
              <a:solidFill>
                <a:schemeClr val="tx1"/>
              </a:solidFill>
            </a:endParaRPr>
          </a:p>
          <a:p>
            <a:pPr>
              <a:buFont typeface="Arial" pitchFamily="34" charset="0"/>
              <a:buChar char="•"/>
            </a:pPr>
            <a:r>
              <a:rPr lang="tr-TR" b="1" dirty="0" smtClean="0">
                <a:solidFill>
                  <a:schemeClr val="tx1"/>
                </a:solidFill>
              </a:rPr>
              <a:t>Bu iklim tipi ülkemizde en belirgin olarak Akdeniz kıyılarında görülmekle birlikte, Ege ve Marmara Bölgelerinde de etkili olmaktadır. </a:t>
            </a:r>
            <a:endParaRPr lang="tr-TR" dirty="0" smtClean="0">
              <a:solidFill>
                <a:schemeClr val="tx1"/>
              </a:solidFill>
            </a:endParaRPr>
          </a:p>
          <a:p>
            <a:pPr>
              <a:buFont typeface="Arial" pitchFamily="34" charset="0"/>
              <a:buChar char="•"/>
            </a:pPr>
            <a:r>
              <a:rPr lang="tr-TR" b="1" dirty="0" smtClean="0">
                <a:solidFill>
                  <a:schemeClr val="tx1"/>
                </a:solidFill>
              </a:rPr>
              <a:t> </a:t>
            </a:r>
            <a:endParaRPr lang="tr-TR" dirty="0" smtClean="0">
              <a:solidFill>
                <a:schemeClr val="tx1"/>
              </a:solidFill>
            </a:endParaRPr>
          </a:p>
          <a:p>
            <a:pPr>
              <a:buFont typeface="Arial" pitchFamily="34" charset="0"/>
              <a:buChar char="•"/>
            </a:pPr>
            <a:r>
              <a:rPr lang="tr-TR" b="1" dirty="0" smtClean="0">
                <a:solidFill>
                  <a:schemeClr val="tx1"/>
                </a:solidFill>
              </a:rPr>
              <a:t>Genel özellikleri şunlardır:</a:t>
            </a:r>
          </a:p>
          <a:p>
            <a:pPr>
              <a:buFont typeface="Arial" pitchFamily="34" charset="0"/>
              <a:buChar char="•"/>
            </a:pPr>
            <a:endParaRPr lang="tr-TR" dirty="0" smtClean="0">
              <a:solidFill>
                <a:schemeClr val="tx1"/>
              </a:solidFill>
            </a:endParaRPr>
          </a:p>
          <a:p>
            <a:pPr>
              <a:buFont typeface="Arial" pitchFamily="34" charset="0"/>
              <a:buChar char="•"/>
            </a:pPr>
            <a:r>
              <a:rPr lang="tr-TR" b="1" dirty="0" smtClean="0">
                <a:solidFill>
                  <a:schemeClr val="tx1"/>
                </a:solidFill>
              </a:rPr>
              <a:t>Yazlar sıcak ve kurak, kışlar ılık ve yağışlıdır.</a:t>
            </a:r>
            <a:endParaRPr lang="tr-TR" dirty="0" smtClean="0">
              <a:solidFill>
                <a:schemeClr val="tx1"/>
              </a:solidFill>
            </a:endParaRPr>
          </a:p>
          <a:p>
            <a:pPr>
              <a:buFont typeface="Arial" pitchFamily="34" charset="0"/>
              <a:buChar char="•"/>
            </a:pPr>
            <a:r>
              <a:rPr lang="tr-TR" b="1" dirty="0" smtClean="0">
                <a:solidFill>
                  <a:schemeClr val="tx1"/>
                </a:solidFill>
              </a:rPr>
              <a:t>Maksimum yağış kışın, minimum yağış yazın düşer.</a:t>
            </a:r>
            <a:endParaRPr lang="tr-TR" dirty="0" smtClean="0">
              <a:solidFill>
                <a:schemeClr val="tx1"/>
              </a:solidFill>
            </a:endParaRPr>
          </a:p>
          <a:p>
            <a:pPr>
              <a:buFont typeface="Arial" pitchFamily="34" charset="0"/>
              <a:buChar char="•"/>
            </a:pPr>
            <a:r>
              <a:rPr lang="tr-TR" b="1" dirty="0" smtClean="0">
                <a:solidFill>
                  <a:schemeClr val="tx1"/>
                </a:solidFill>
              </a:rPr>
              <a:t>Yaz ve kış yağışları arasındaki fark oldukça fazladır.</a:t>
            </a:r>
            <a:endParaRPr lang="tr-TR" dirty="0" smtClean="0">
              <a:solidFill>
                <a:schemeClr val="tx1"/>
              </a:solidFill>
            </a:endParaRPr>
          </a:p>
          <a:p>
            <a:pPr>
              <a:buFont typeface="Arial" pitchFamily="34" charset="0"/>
              <a:buChar char="•"/>
            </a:pPr>
            <a:r>
              <a:rPr lang="tr-TR" b="1" dirty="0" smtClean="0">
                <a:solidFill>
                  <a:schemeClr val="tx1"/>
                </a:solidFill>
              </a:rPr>
              <a:t>Yıllık yağış ortalaması, 600-1000 mm arasındadır.</a:t>
            </a:r>
            <a:endParaRPr lang="tr-TR" dirty="0" smtClean="0">
              <a:solidFill>
                <a:schemeClr val="tx1"/>
              </a:solidFill>
            </a:endParaRPr>
          </a:p>
          <a:p>
            <a:pPr>
              <a:buFont typeface="Arial" pitchFamily="34" charset="0"/>
              <a:buChar char="•"/>
            </a:pPr>
            <a:r>
              <a:rPr lang="tr-TR" b="1" dirty="0" smtClean="0">
                <a:solidFill>
                  <a:schemeClr val="tx1"/>
                </a:solidFill>
              </a:rPr>
              <a:t>Yıllık sıcaklık ortalaması 18-20°</a:t>
            </a:r>
            <a:r>
              <a:rPr lang="tr-TR" b="1" dirty="0" err="1" smtClean="0">
                <a:solidFill>
                  <a:schemeClr val="tx1"/>
                </a:solidFill>
              </a:rPr>
              <a:t>C’dir</a:t>
            </a:r>
            <a:r>
              <a:rPr lang="tr-TR" b="1" dirty="0" smtClean="0">
                <a:solidFill>
                  <a:schemeClr val="tx1"/>
                </a:solidFill>
              </a:rPr>
              <a:t>.</a:t>
            </a:r>
            <a:endParaRPr lang="tr-TR" dirty="0" smtClean="0">
              <a:solidFill>
                <a:schemeClr val="tx1"/>
              </a:solidFill>
            </a:endParaRPr>
          </a:p>
          <a:p>
            <a:endParaRPr lang="tr-TR" dirty="0" smtClean="0">
              <a:solidFill>
                <a:schemeClr val="tx1"/>
              </a:solidFill>
            </a:endParaRPr>
          </a:p>
          <a:p>
            <a:endParaRPr lang="tr-TR" dirty="0">
              <a:solidFill>
                <a:schemeClr val="tx1"/>
              </a:solidFill>
            </a:endParaRPr>
          </a:p>
        </p:txBody>
      </p:sp>
      <p:pic>
        <p:nvPicPr>
          <p:cNvPr id="2050" name="Picture 2" descr="C:\Users\marsık gönül\Desktop\akdeniz-grafik[1].jpg"/>
          <p:cNvPicPr>
            <a:picLocks noGrp="1" noChangeAspect="1" noChangeArrowheads="1"/>
          </p:cNvPicPr>
          <p:nvPr>
            <p:ph sz="half" idx="1"/>
          </p:nvPr>
        </p:nvPicPr>
        <p:blipFill>
          <a:blip r:embed="rId2" cstate="print"/>
          <a:stretch>
            <a:fillRect/>
          </a:stretch>
        </p:blipFill>
        <p:spPr bwMode="auto">
          <a:xfrm>
            <a:off x="5286380" y="2643182"/>
            <a:ext cx="3619500" cy="2028825"/>
          </a:xfrm>
          <a:prstGeom prst="rect">
            <a:avLst/>
          </a:prstGeo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p:txBody>
          <a:bodyPr>
            <a:normAutofit fontScale="90000"/>
          </a:bodyPr>
          <a:lstStyle/>
          <a:p>
            <a:r>
              <a:rPr lang="tr-TR" dirty="0" smtClean="0">
                <a:solidFill>
                  <a:srgbClr val="FF0000"/>
                </a:solidFill>
              </a:rPr>
              <a:t>Türkiye de İklim Çeşitleri ve Bitki Örtüsü</a:t>
            </a:r>
            <a:endParaRPr lang="tr-TR" dirty="0"/>
          </a:p>
        </p:txBody>
      </p:sp>
      <p:sp>
        <p:nvSpPr>
          <p:cNvPr id="6" name="5 İçerik Yer Tutucusu"/>
          <p:cNvSpPr>
            <a:spLocks noGrp="1"/>
          </p:cNvSpPr>
          <p:nvPr>
            <p:ph idx="1"/>
          </p:nvPr>
        </p:nvSpPr>
        <p:spPr/>
        <p:txBody>
          <a:bodyPr>
            <a:normAutofit fontScale="85000" lnSpcReduction="10000"/>
          </a:bodyPr>
          <a:lstStyle/>
          <a:p>
            <a:pPr>
              <a:buFont typeface="Arial" pitchFamily="34" charset="0"/>
              <a:buChar char="•"/>
            </a:pPr>
            <a:r>
              <a:rPr lang="tr-TR" b="1" dirty="0" smtClean="0">
                <a:solidFill>
                  <a:schemeClr val="tx1"/>
                </a:solidFill>
              </a:rPr>
              <a:t>Ocak ayı ortalaması 8-10°</a:t>
            </a:r>
            <a:r>
              <a:rPr lang="tr-TR" b="1" dirty="0" err="1" smtClean="0">
                <a:solidFill>
                  <a:schemeClr val="tx1"/>
                </a:solidFill>
              </a:rPr>
              <a:t>C’dir</a:t>
            </a:r>
            <a:r>
              <a:rPr lang="tr-TR" b="1" dirty="0" smtClean="0">
                <a:solidFill>
                  <a:schemeClr val="tx1"/>
                </a:solidFill>
              </a:rPr>
              <a:t>.</a:t>
            </a:r>
            <a:endParaRPr lang="tr-TR" dirty="0" smtClean="0">
              <a:solidFill>
                <a:schemeClr val="tx1"/>
              </a:solidFill>
            </a:endParaRPr>
          </a:p>
          <a:p>
            <a:pPr>
              <a:buFont typeface="Arial" pitchFamily="34" charset="0"/>
              <a:buChar char="•"/>
            </a:pPr>
            <a:r>
              <a:rPr lang="tr-TR" b="1" dirty="0" smtClean="0">
                <a:solidFill>
                  <a:schemeClr val="tx1"/>
                </a:solidFill>
              </a:rPr>
              <a:t>Temmuz ayı ortalaması 28-30°</a:t>
            </a:r>
            <a:r>
              <a:rPr lang="tr-TR" b="1" dirty="0" err="1" smtClean="0">
                <a:solidFill>
                  <a:schemeClr val="tx1"/>
                </a:solidFill>
              </a:rPr>
              <a:t>C’dir</a:t>
            </a:r>
            <a:r>
              <a:rPr lang="tr-TR" b="1" dirty="0" smtClean="0">
                <a:solidFill>
                  <a:schemeClr val="tx1"/>
                </a:solidFill>
              </a:rPr>
              <a:t>.</a:t>
            </a:r>
            <a:endParaRPr lang="tr-TR" dirty="0" smtClean="0">
              <a:solidFill>
                <a:schemeClr val="tx1"/>
              </a:solidFill>
            </a:endParaRPr>
          </a:p>
          <a:p>
            <a:pPr>
              <a:buFont typeface="Arial" pitchFamily="34" charset="0"/>
              <a:buChar char="•"/>
            </a:pPr>
            <a:r>
              <a:rPr lang="tr-TR" b="1" dirty="0" smtClean="0">
                <a:solidFill>
                  <a:schemeClr val="tx1"/>
                </a:solidFill>
              </a:rPr>
              <a:t>Yıllık sıcaklık farkı 15-18°</a:t>
            </a:r>
            <a:r>
              <a:rPr lang="tr-TR" b="1" dirty="0" err="1" smtClean="0">
                <a:solidFill>
                  <a:schemeClr val="tx1"/>
                </a:solidFill>
              </a:rPr>
              <a:t>C’dir</a:t>
            </a:r>
            <a:r>
              <a:rPr lang="tr-TR" b="1" dirty="0" smtClean="0">
                <a:solidFill>
                  <a:schemeClr val="tx1"/>
                </a:solidFill>
              </a:rPr>
              <a:t>.</a:t>
            </a:r>
            <a:endParaRPr lang="tr-TR" dirty="0" smtClean="0">
              <a:solidFill>
                <a:schemeClr val="tx1"/>
              </a:solidFill>
            </a:endParaRPr>
          </a:p>
          <a:p>
            <a:pPr>
              <a:buFont typeface="Arial" pitchFamily="34" charset="0"/>
              <a:buChar char="•"/>
            </a:pPr>
            <a:r>
              <a:rPr lang="tr-TR" b="1" dirty="0" smtClean="0">
                <a:solidFill>
                  <a:schemeClr val="tx1"/>
                </a:solidFill>
              </a:rPr>
              <a:t>Ege Bölgesinde dağların kıyıya dik uzanması, Akdeniz İkliminin iç kesimlere ulaşmasına olanak sağlamıştır.</a:t>
            </a:r>
            <a:endParaRPr lang="tr-TR" dirty="0" smtClean="0">
              <a:solidFill>
                <a:schemeClr val="tx1"/>
              </a:solidFill>
            </a:endParaRPr>
          </a:p>
          <a:p>
            <a:pPr>
              <a:buFont typeface="Arial" pitchFamily="34" charset="0"/>
              <a:buChar char="•"/>
            </a:pPr>
            <a:r>
              <a:rPr lang="tr-TR" b="1" dirty="0" smtClean="0">
                <a:solidFill>
                  <a:schemeClr val="tx1"/>
                </a:solidFill>
              </a:rPr>
              <a:t>Marmara Bölgesinde görülen Akdeniz İkliminde, yazlar Akdeniz kıyılarına göre daha serin, kışlar ise daha soğuk ve karlıdır.</a:t>
            </a:r>
            <a:endParaRPr lang="tr-TR" dirty="0" smtClean="0">
              <a:solidFill>
                <a:schemeClr val="tx1"/>
              </a:solidFill>
            </a:endParaRPr>
          </a:p>
          <a:p>
            <a:pPr>
              <a:buFont typeface="Arial" pitchFamily="34" charset="0"/>
              <a:buChar char="•"/>
            </a:pPr>
            <a:r>
              <a:rPr lang="tr-TR" b="1" dirty="0" smtClean="0">
                <a:solidFill>
                  <a:schemeClr val="tx1"/>
                </a:solidFill>
              </a:rPr>
              <a:t>Akdeniz İkliminin karakteristik bitki örtüsü zeytin, defne, mersin, kekik gibi bitkilerden oluşan makilerdir.</a:t>
            </a:r>
            <a:endParaRPr lang="tr-TR" dirty="0" smtClean="0">
              <a:solidFill>
                <a:schemeClr val="tx1"/>
              </a:solidFill>
            </a:endParaRPr>
          </a:p>
          <a:p>
            <a:endParaRPr lang="tr-TR"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a:xfrm>
            <a:off x="457200" y="273050"/>
            <a:ext cx="6758006" cy="798496"/>
          </a:xfrm>
        </p:spPr>
        <p:txBody>
          <a:bodyPr>
            <a:normAutofit/>
          </a:bodyPr>
          <a:lstStyle/>
          <a:p>
            <a:r>
              <a:rPr lang="tr-TR" dirty="0" smtClean="0">
                <a:solidFill>
                  <a:srgbClr val="FF0000"/>
                </a:solidFill>
              </a:rPr>
              <a:t>Türkiye de İklim Çeşitleri ve Bitki Örtüsü</a:t>
            </a:r>
            <a:endParaRPr lang="tr-TR" dirty="0"/>
          </a:p>
        </p:txBody>
      </p:sp>
      <p:sp>
        <p:nvSpPr>
          <p:cNvPr id="5" name="4 Metin Yer Tutucusu"/>
          <p:cNvSpPr>
            <a:spLocks noGrp="1"/>
          </p:cNvSpPr>
          <p:nvPr>
            <p:ph type="body" idx="2"/>
          </p:nvPr>
        </p:nvSpPr>
        <p:spPr>
          <a:xfrm>
            <a:off x="214282" y="1428736"/>
            <a:ext cx="4471990" cy="5000660"/>
          </a:xfrm>
        </p:spPr>
        <p:txBody>
          <a:bodyPr>
            <a:normAutofit/>
          </a:bodyPr>
          <a:lstStyle/>
          <a:p>
            <a:r>
              <a:rPr lang="tr-TR" sz="1800" b="1" dirty="0" smtClean="0">
                <a:solidFill>
                  <a:srgbClr val="FF0000"/>
                </a:solidFill>
              </a:rPr>
              <a:t>3)KARASAL İKLİM</a:t>
            </a:r>
            <a:endParaRPr lang="tr-TR" sz="1800" dirty="0" smtClean="0">
              <a:solidFill>
                <a:schemeClr val="tx1"/>
              </a:solidFill>
            </a:endParaRPr>
          </a:p>
          <a:p>
            <a:pPr>
              <a:buFont typeface="Arial" pitchFamily="34" charset="0"/>
              <a:buChar char="•"/>
            </a:pPr>
            <a:r>
              <a:rPr lang="tr-TR" sz="1800" b="1" dirty="0" smtClean="0">
                <a:solidFill>
                  <a:schemeClr val="tx1"/>
                </a:solidFill>
              </a:rPr>
              <a:t> Ülkemizde Karasal İklim, İç Anadolu, Doğu Anadolu ve Güneydoğu Anadolu Bölgeleri ile İç Batı Anadolu Bölümünde görülür.</a:t>
            </a:r>
            <a:endParaRPr lang="tr-TR" sz="1800" dirty="0" smtClean="0">
              <a:solidFill>
                <a:schemeClr val="tx1"/>
              </a:solidFill>
            </a:endParaRPr>
          </a:p>
          <a:p>
            <a:r>
              <a:rPr lang="tr-TR" sz="1800" b="1" dirty="0" smtClean="0">
                <a:solidFill>
                  <a:schemeClr val="tx1"/>
                </a:solidFill>
              </a:rPr>
              <a:t> </a:t>
            </a:r>
            <a:endParaRPr lang="tr-TR" sz="1800" dirty="0" smtClean="0">
              <a:solidFill>
                <a:schemeClr val="tx1"/>
              </a:solidFill>
            </a:endParaRPr>
          </a:p>
          <a:p>
            <a:pPr>
              <a:buFont typeface="Arial" pitchFamily="34" charset="0"/>
              <a:buChar char="•"/>
            </a:pPr>
            <a:r>
              <a:rPr lang="tr-TR" sz="1800" b="1" dirty="0" smtClean="0">
                <a:solidFill>
                  <a:schemeClr val="tx1"/>
                </a:solidFill>
              </a:rPr>
              <a:t> Genel özellikleri şunlardır:</a:t>
            </a:r>
            <a:endParaRPr lang="tr-TR" sz="1800" dirty="0" smtClean="0">
              <a:solidFill>
                <a:schemeClr val="tx1"/>
              </a:solidFill>
            </a:endParaRPr>
          </a:p>
          <a:p>
            <a:pPr>
              <a:buFont typeface="Arial" pitchFamily="34" charset="0"/>
              <a:buChar char="•"/>
            </a:pPr>
            <a:r>
              <a:rPr lang="tr-TR" sz="1800" b="1" dirty="0" smtClean="0">
                <a:solidFill>
                  <a:schemeClr val="tx1"/>
                </a:solidFill>
              </a:rPr>
              <a:t> Yazlar sıcak ve kurak, kışlar soğuk ve kar yağışlıdır.</a:t>
            </a:r>
            <a:endParaRPr lang="tr-TR" sz="1800" dirty="0" smtClean="0">
              <a:solidFill>
                <a:schemeClr val="tx1"/>
              </a:solidFill>
            </a:endParaRPr>
          </a:p>
          <a:p>
            <a:pPr>
              <a:buFont typeface="Arial" pitchFamily="34" charset="0"/>
              <a:buChar char="•"/>
            </a:pPr>
            <a:r>
              <a:rPr lang="tr-TR" sz="1800" b="1" dirty="0" smtClean="0">
                <a:solidFill>
                  <a:schemeClr val="tx1"/>
                </a:solidFill>
              </a:rPr>
              <a:t>İç Anadolu Bölgesinde maksimum yağış ilkbaharda, minimum yağış yazın düşer.</a:t>
            </a:r>
            <a:endParaRPr lang="tr-TR" sz="1800" dirty="0" smtClean="0">
              <a:solidFill>
                <a:schemeClr val="tx1"/>
              </a:solidFill>
            </a:endParaRPr>
          </a:p>
          <a:p>
            <a:pPr>
              <a:buFont typeface="Arial" pitchFamily="34" charset="0"/>
              <a:buChar char="•"/>
            </a:pPr>
            <a:r>
              <a:rPr lang="tr-TR" sz="1800" b="1" dirty="0" smtClean="0">
                <a:solidFill>
                  <a:schemeClr val="tx1"/>
                </a:solidFill>
              </a:rPr>
              <a:t>İç Anadolu da ortalama yağış 300-400 mm’dir.</a:t>
            </a:r>
            <a:endParaRPr lang="tr-TR" sz="1800" dirty="0" smtClean="0">
              <a:solidFill>
                <a:schemeClr val="tx1"/>
              </a:solidFill>
            </a:endParaRPr>
          </a:p>
          <a:p>
            <a:pPr>
              <a:buFont typeface="Arial" pitchFamily="34" charset="0"/>
              <a:buChar char="•"/>
            </a:pPr>
            <a:r>
              <a:rPr lang="tr-TR" sz="1800" b="1" dirty="0" smtClean="0">
                <a:solidFill>
                  <a:schemeClr val="tx1"/>
                </a:solidFill>
              </a:rPr>
              <a:t>İç Anadolu’nun kış sıcaklık ortalaması, 1-2°C, yaz sıcaklık ortalaması, 22-23°C, yıllık sıcaklık ortalaması ise, 10-12°</a:t>
            </a:r>
            <a:r>
              <a:rPr lang="tr-TR" sz="1800" b="1" dirty="0" err="1" smtClean="0">
                <a:solidFill>
                  <a:schemeClr val="tx1"/>
                </a:solidFill>
              </a:rPr>
              <a:t>C’dir</a:t>
            </a:r>
            <a:r>
              <a:rPr lang="tr-TR" sz="1800" b="1" dirty="0" smtClean="0">
                <a:solidFill>
                  <a:schemeClr val="tx1"/>
                </a:solidFill>
              </a:rPr>
              <a:t>.</a:t>
            </a:r>
            <a:endParaRPr lang="tr-TR" sz="1800" dirty="0" smtClean="0">
              <a:solidFill>
                <a:schemeClr val="tx1"/>
              </a:solidFill>
            </a:endParaRPr>
          </a:p>
          <a:p>
            <a:endParaRPr lang="tr-TR" sz="1800" dirty="0" smtClean="0"/>
          </a:p>
          <a:p>
            <a:endParaRPr lang="tr-TR" dirty="0"/>
          </a:p>
        </p:txBody>
      </p:sp>
      <p:pic>
        <p:nvPicPr>
          <p:cNvPr id="3074" name="Picture 2" descr="C:\Users\marsık gönül\Desktop\step-grafik[1].jpg"/>
          <p:cNvPicPr>
            <a:picLocks noGrp="1" noChangeAspect="1" noChangeArrowheads="1"/>
          </p:cNvPicPr>
          <p:nvPr>
            <p:ph sz="half" idx="1"/>
          </p:nvPr>
        </p:nvPicPr>
        <p:blipFill>
          <a:blip r:embed="rId2" cstate="print"/>
          <a:stretch>
            <a:fillRect/>
          </a:stretch>
        </p:blipFill>
        <p:spPr bwMode="auto">
          <a:xfrm>
            <a:off x="5067300" y="2428868"/>
            <a:ext cx="3719542" cy="2038350"/>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p:txBody>
          <a:bodyPr>
            <a:normAutofit fontScale="90000"/>
          </a:bodyPr>
          <a:lstStyle/>
          <a:p>
            <a:r>
              <a:rPr lang="tr-TR" dirty="0" smtClean="0">
                <a:solidFill>
                  <a:srgbClr val="FF0000"/>
                </a:solidFill>
              </a:rPr>
              <a:t>Türkiye de İklim Çeşitleri ve Bitki Örtüsü</a:t>
            </a:r>
            <a:endParaRPr lang="tr-TR" dirty="0"/>
          </a:p>
        </p:txBody>
      </p:sp>
      <p:sp>
        <p:nvSpPr>
          <p:cNvPr id="6" name="5 İçerik Yer Tutucusu"/>
          <p:cNvSpPr>
            <a:spLocks noGrp="1"/>
          </p:cNvSpPr>
          <p:nvPr>
            <p:ph idx="1"/>
          </p:nvPr>
        </p:nvSpPr>
        <p:spPr/>
        <p:txBody>
          <a:bodyPr>
            <a:normAutofit fontScale="85000" lnSpcReduction="20000"/>
          </a:bodyPr>
          <a:lstStyle/>
          <a:p>
            <a:pPr>
              <a:buFont typeface="Arial" pitchFamily="34" charset="0"/>
              <a:buChar char="•"/>
            </a:pPr>
            <a:r>
              <a:rPr lang="tr-TR" b="1" dirty="0" smtClean="0">
                <a:solidFill>
                  <a:schemeClr val="tx1"/>
                </a:solidFill>
              </a:rPr>
              <a:t>Ege Bölgesinin İç batı Anadolu Bölümünde de yağışlar kıyı kesimine göre azdır.</a:t>
            </a:r>
            <a:endParaRPr lang="tr-TR" dirty="0" smtClean="0">
              <a:solidFill>
                <a:schemeClr val="tx1"/>
              </a:solidFill>
            </a:endParaRPr>
          </a:p>
          <a:p>
            <a:pPr>
              <a:buFont typeface="Arial" pitchFamily="34" charset="0"/>
              <a:buChar char="•"/>
            </a:pPr>
            <a:r>
              <a:rPr lang="tr-TR" b="1" dirty="0" smtClean="0">
                <a:solidFill>
                  <a:schemeClr val="tx1"/>
                </a:solidFill>
              </a:rPr>
              <a:t>Doğu Anadolu Bölgesinin kuzeydoğu kesiminde yıllık sıcaklık ortalaması, 4-6°</a:t>
            </a:r>
            <a:r>
              <a:rPr lang="tr-TR" b="1" dirty="0" err="1" smtClean="0">
                <a:solidFill>
                  <a:schemeClr val="tx1"/>
                </a:solidFill>
              </a:rPr>
              <a:t>C’dir</a:t>
            </a:r>
            <a:r>
              <a:rPr lang="tr-TR" b="1" dirty="0" smtClean="0">
                <a:solidFill>
                  <a:schemeClr val="tx1"/>
                </a:solidFill>
              </a:rPr>
              <a:t>.</a:t>
            </a:r>
            <a:endParaRPr lang="tr-TR" dirty="0" smtClean="0">
              <a:solidFill>
                <a:schemeClr val="tx1"/>
              </a:solidFill>
            </a:endParaRPr>
          </a:p>
          <a:p>
            <a:pPr>
              <a:buFont typeface="Arial" pitchFamily="34" charset="0"/>
              <a:buChar char="•"/>
            </a:pPr>
            <a:r>
              <a:rPr lang="tr-TR" b="1" dirty="0" smtClean="0">
                <a:solidFill>
                  <a:schemeClr val="tx1"/>
                </a:solidFill>
              </a:rPr>
              <a:t>Kuzeydoğu Anadolu’da kış sıcaklık ortalaması, -7, -10°C, yaz sıcaklık ortalaması, 17-19°</a:t>
            </a:r>
            <a:r>
              <a:rPr lang="tr-TR" b="1" dirty="0" err="1" smtClean="0">
                <a:solidFill>
                  <a:schemeClr val="tx1"/>
                </a:solidFill>
              </a:rPr>
              <a:t>C’dir</a:t>
            </a:r>
            <a:r>
              <a:rPr lang="tr-TR" b="1" dirty="0" smtClean="0">
                <a:solidFill>
                  <a:schemeClr val="tx1"/>
                </a:solidFill>
              </a:rPr>
              <a:t>.</a:t>
            </a:r>
            <a:endParaRPr lang="tr-TR" dirty="0" smtClean="0">
              <a:solidFill>
                <a:schemeClr val="tx1"/>
              </a:solidFill>
            </a:endParaRPr>
          </a:p>
          <a:p>
            <a:pPr>
              <a:buFont typeface="Arial" pitchFamily="34" charset="0"/>
              <a:buChar char="•"/>
            </a:pPr>
            <a:r>
              <a:rPr lang="tr-TR" b="1" dirty="0" smtClean="0">
                <a:solidFill>
                  <a:schemeClr val="tx1"/>
                </a:solidFill>
              </a:rPr>
              <a:t>Yıllık yağış miktarı, 500-600 mm’dir.</a:t>
            </a:r>
            <a:endParaRPr lang="tr-TR" dirty="0" smtClean="0">
              <a:solidFill>
                <a:schemeClr val="tx1"/>
              </a:solidFill>
            </a:endParaRPr>
          </a:p>
          <a:p>
            <a:pPr>
              <a:buFont typeface="Arial" pitchFamily="34" charset="0"/>
              <a:buChar char="•"/>
            </a:pPr>
            <a:r>
              <a:rPr lang="tr-TR" b="1" dirty="0" smtClean="0">
                <a:solidFill>
                  <a:schemeClr val="tx1"/>
                </a:solidFill>
              </a:rPr>
              <a:t>Güneydoğu Anadolu’da ise ortalama yağış, 400-700 mm’dir.</a:t>
            </a:r>
            <a:endParaRPr lang="tr-TR" dirty="0" smtClean="0">
              <a:solidFill>
                <a:schemeClr val="tx1"/>
              </a:solidFill>
            </a:endParaRPr>
          </a:p>
          <a:p>
            <a:pPr>
              <a:buFont typeface="Arial" pitchFamily="34" charset="0"/>
              <a:buChar char="•"/>
            </a:pPr>
            <a:r>
              <a:rPr lang="tr-TR" b="1" dirty="0" smtClean="0">
                <a:solidFill>
                  <a:schemeClr val="tx1"/>
                </a:solidFill>
              </a:rPr>
              <a:t>Güneydoğu Anadolu Bölgesinde kış mevsimi pek donlu geçmemekle beraber, yaz mevsiminde şiddetli kuru sıcaklar egemendir.</a:t>
            </a:r>
            <a:endParaRPr lang="tr-TR" dirty="0" smtClean="0">
              <a:solidFill>
                <a:schemeClr val="tx1"/>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14282" y="500042"/>
            <a:ext cx="8229600" cy="357190"/>
          </a:xfrm>
        </p:spPr>
        <p:txBody>
          <a:bodyPr>
            <a:normAutofit fontScale="90000"/>
          </a:bodyPr>
          <a:lstStyle/>
          <a:p>
            <a:r>
              <a:rPr lang="tr-TR" sz="2400" dirty="0" smtClean="0">
                <a:solidFill>
                  <a:srgbClr val="FF0000"/>
                </a:solidFill>
              </a:rPr>
              <a:t> Türkiye de İklim Çeşitleri ve Bitki Örtüsü</a:t>
            </a:r>
            <a:endParaRPr lang="tr-TR" sz="2400" dirty="0"/>
          </a:p>
        </p:txBody>
      </p:sp>
      <p:sp>
        <p:nvSpPr>
          <p:cNvPr id="7" name="6 İçerik Yer Tutucusu"/>
          <p:cNvSpPr>
            <a:spLocks noGrp="1"/>
          </p:cNvSpPr>
          <p:nvPr>
            <p:ph idx="1"/>
          </p:nvPr>
        </p:nvSpPr>
        <p:spPr>
          <a:xfrm>
            <a:off x="457200" y="1000108"/>
            <a:ext cx="8229600" cy="5214974"/>
          </a:xfrm>
        </p:spPr>
        <p:txBody>
          <a:bodyPr>
            <a:noAutofit/>
          </a:bodyPr>
          <a:lstStyle/>
          <a:p>
            <a:r>
              <a:rPr lang="tr-TR" sz="2800" b="1" dirty="0" smtClean="0">
                <a:solidFill>
                  <a:srgbClr val="FF0000"/>
                </a:solidFill>
              </a:rPr>
              <a:t>3)KARASAL İKLİM</a:t>
            </a:r>
            <a:endParaRPr lang="tr-TR" sz="2800" dirty="0" smtClean="0">
              <a:solidFill>
                <a:srgbClr val="FF0000"/>
              </a:solidFill>
            </a:endParaRPr>
          </a:p>
          <a:p>
            <a:r>
              <a:rPr lang="tr-TR" sz="2800" b="1" dirty="0" smtClean="0">
                <a:solidFill>
                  <a:schemeClr val="tx1"/>
                </a:solidFill>
              </a:rPr>
              <a:t>kuzeydeki orta iklim tipleriyle güneydeki subtropikal iklim tipleri arasında geçiş bölgesi diyebileceğimiz orta iklim kuşağı içindedir.</a:t>
            </a:r>
          </a:p>
          <a:p>
            <a:r>
              <a:rPr lang="tr-TR" sz="2800" b="1" dirty="0" smtClean="0">
                <a:solidFill>
                  <a:schemeClr val="tx1"/>
                </a:solidFill>
              </a:rPr>
              <a:t>Ilıman iklimlerin etkili olduğu bir kuşakta bulunmakla birlikte yüzey şekillerinin çeşitliliği deniz düzeyine göre yükseklik kıyıya koşut dağ sıralarının uzanışı denize yakınlık ve uzaklık gibi sebeplerle Türkiye’de iklim bazı bölgesel değişiklikler gösterir.</a:t>
            </a:r>
            <a:br>
              <a:rPr lang="tr-TR" sz="2800" b="1" dirty="0" smtClean="0">
                <a:solidFill>
                  <a:schemeClr val="tx1"/>
                </a:solidFill>
              </a:rPr>
            </a:br>
            <a:r>
              <a:rPr lang="tr-TR" sz="2800" b="1" dirty="0" smtClean="0">
                <a:solidFill>
                  <a:schemeClr val="tx1"/>
                </a:solidFill>
              </a:rPr>
              <a:t/>
            </a:r>
            <a:br>
              <a:rPr lang="tr-TR" sz="2800" b="1" dirty="0" smtClean="0">
                <a:solidFill>
                  <a:schemeClr val="tx1"/>
                </a:solidFill>
              </a:rPr>
            </a:br>
            <a:r>
              <a:rPr lang="tr-TR" sz="2800" b="1" dirty="0" smtClean="0"/>
              <a:t/>
            </a:r>
            <a:br>
              <a:rPr lang="tr-TR" sz="2800" b="1" dirty="0" smtClean="0"/>
            </a:br>
            <a:r>
              <a:rPr lang="tr-TR" sz="2800" b="1" dirty="0" smtClean="0"/>
              <a:t/>
            </a:r>
            <a:br>
              <a:rPr lang="tr-TR" sz="2800" b="1" dirty="0" smtClean="0"/>
            </a:br>
            <a:r>
              <a:rPr lang="tr-TR" sz="2000" b="1" dirty="0" smtClean="0"/>
              <a:t/>
            </a:r>
            <a:br>
              <a:rPr lang="tr-TR" sz="2000" b="1" dirty="0" smtClean="0"/>
            </a:br>
            <a:endParaRPr lang="tr-TR" sz="20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r>
              <a:rPr lang="tr-TR" b="1" dirty="0" smtClean="0">
                <a:solidFill>
                  <a:schemeClr val="tx1"/>
                </a:solidFill>
              </a:rPr>
              <a:t/>
            </a:r>
            <a:br>
              <a:rPr lang="tr-TR" b="1" dirty="0" smtClean="0">
                <a:solidFill>
                  <a:schemeClr val="tx1"/>
                </a:solidFill>
              </a:rPr>
            </a:br>
            <a:r>
              <a:rPr lang="tr-TR" b="1" dirty="0" smtClean="0">
                <a:solidFill>
                  <a:schemeClr val="tx1"/>
                </a:solidFill>
              </a:rPr>
              <a:t>Türkiye’nin genel iklim şartları bölgelerimizin iklim özellikleri ve mevsimlik hava tipleri iki etken grubuna bağlıdır.</a:t>
            </a:r>
            <a:br>
              <a:rPr lang="tr-TR" b="1" dirty="0" smtClean="0">
                <a:solidFill>
                  <a:schemeClr val="tx1"/>
                </a:solidFill>
              </a:rPr>
            </a:br>
            <a:r>
              <a:rPr lang="tr-TR" b="1" dirty="0" smtClean="0">
                <a:solidFill>
                  <a:schemeClr val="tx1"/>
                </a:solidFill>
              </a:rPr>
              <a:t>1-Küresel etkenler</a:t>
            </a:r>
            <a:br>
              <a:rPr lang="tr-TR" b="1" dirty="0" smtClean="0">
                <a:solidFill>
                  <a:schemeClr val="tx1"/>
                </a:solidFill>
              </a:rPr>
            </a:br>
            <a:r>
              <a:rPr lang="tr-TR" b="1" dirty="0" smtClean="0">
                <a:solidFill>
                  <a:schemeClr val="tx1"/>
                </a:solidFill>
              </a:rPr>
              <a:t>2- Coğrafi etkenler</a:t>
            </a:r>
            <a:br>
              <a:rPr lang="tr-TR" b="1" dirty="0" smtClean="0">
                <a:solidFill>
                  <a:schemeClr val="tx1"/>
                </a:solidFill>
              </a:rPr>
            </a:br>
            <a:r>
              <a:rPr lang="tr-TR" b="1" dirty="0" smtClean="0">
                <a:solidFill>
                  <a:schemeClr val="tx1"/>
                </a:solidFill>
              </a:rPr>
              <a:t/>
            </a:r>
            <a:br>
              <a:rPr lang="tr-TR" b="1" dirty="0" smtClean="0">
                <a:solidFill>
                  <a:schemeClr val="tx1"/>
                </a:solidFill>
              </a:rPr>
            </a:br>
            <a:r>
              <a:rPr lang="tr-TR" b="1" dirty="0" smtClean="0">
                <a:solidFill>
                  <a:schemeClr val="tx1"/>
                </a:solidFill>
              </a:rPr>
              <a:t>Türkiye’nin hava kütlelerine atmosferin genel sirkülasyon sistemlerine siklonik etkinliğine cephelere ve atmosferin yüksek seviyelerindeki olaylara göre konumu küresel etkenler adı altında toplanır.</a:t>
            </a:r>
            <a:endParaRPr lang="tr-TR"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000" dirty="0" smtClean="0">
                <a:solidFill>
                  <a:srgbClr val="FF0000"/>
                </a:solidFill>
              </a:rPr>
              <a:t>Türkiye de İklim Çeşitleri ve Bitki Örtüsü</a:t>
            </a:r>
            <a:endParaRPr lang="tr-TR" sz="2000" dirty="0"/>
          </a:p>
        </p:txBody>
      </p:sp>
      <p:sp>
        <p:nvSpPr>
          <p:cNvPr id="3" name="2 İçerik Yer Tutucusu"/>
          <p:cNvSpPr>
            <a:spLocks noGrp="1"/>
          </p:cNvSpPr>
          <p:nvPr>
            <p:ph idx="1"/>
          </p:nvPr>
        </p:nvSpPr>
        <p:spPr>
          <a:xfrm>
            <a:off x="304800" y="1214422"/>
            <a:ext cx="8686800" cy="4865703"/>
          </a:xfrm>
        </p:spPr>
        <p:txBody>
          <a:bodyPr>
            <a:normAutofit fontScale="85000" lnSpcReduction="10000"/>
          </a:bodyPr>
          <a:lstStyle/>
          <a:p>
            <a:pPr>
              <a:buNone/>
            </a:pPr>
            <a:endParaRPr lang="tr-TR" b="1" dirty="0" smtClean="0">
              <a:solidFill>
                <a:srgbClr val="FF0000"/>
              </a:solidFill>
            </a:endParaRPr>
          </a:p>
          <a:p>
            <a:r>
              <a:rPr lang="tr-TR" b="1" dirty="0" smtClean="0">
                <a:solidFill>
                  <a:schemeClr val="tx1"/>
                </a:solidFill>
              </a:rPr>
              <a:t/>
            </a:r>
            <a:br>
              <a:rPr lang="tr-TR" b="1" dirty="0" smtClean="0">
                <a:solidFill>
                  <a:schemeClr val="tx1"/>
                </a:solidFill>
              </a:rPr>
            </a:br>
            <a:r>
              <a:rPr lang="tr-TR" b="1" dirty="0" smtClean="0">
                <a:solidFill>
                  <a:schemeClr val="tx1"/>
                </a:solidFill>
              </a:rPr>
              <a:t>Türkiye 36-42 derece kuzey paralelleri arasında yer alan ve tümüyle Kuzey Yarı Küre’deki kıtaların batı kenarında görülen Akdeniz iklimi adı verilen bir makroklima alanı içinde ve bu iklimi oluşturan atmosfer olayların etkisindedir.</a:t>
            </a:r>
          </a:p>
          <a:p>
            <a:r>
              <a:rPr lang="tr-TR" b="1" dirty="0" smtClean="0">
                <a:solidFill>
                  <a:schemeClr val="tx1"/>
                </a:solidFill>
              </a:rPr>
              <a:t>Türkiye’nin bulunduğu kuşağın başlıca özelliği yazın tropikal kökenli hava kütlelerinin kışın nemli ve soğuk kutupsal hava kütlelerinin etkisi altında kalmasıdır.Ülkede yazların genellikle kurak ve sıcak kışların soğuk ve yağışlı geçmesinin temel sebebi budur.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solidFill>
                  <a:srgbClr val="FF0000"/>
                </a:solidFill>
              </a:rPr>
              <a:t>Türkiye de İklim Çeşitleri ve Bitki Örtüsü</a:t>
            </a:r>
            <a:endParaRPr lang="tr-TR" dirty="0"/>
          </a:p>
        </p:txBody>
      </p:sp>
      <p:sp>
        <p:nvSpPr>
          <p:cNvPr id="3" name="2 İçerik Yer Tutucusu"/>
          <p:cNvSpPr>
            <a:spLocks noGrp="1"/>
          </p:cNvSpPr>
          <p:nvPr>
            <p:ph idx="1"/>
          </p:nvPr>
        </p:nvSpPr>
        <p:spPr>
          <a:xfrm>
            <a:off x="304800" y="1285860"/>
            <a:ext cx="8686800" cy="4794265"/>
          </a:xfrm>
        </p:spPr>
        <p:txBody>
          <a:bodyPr>
            <a:normAutofit fontScale="77500" lnSpcReduction="20000"/>
          </a:bodyPr>
          <a:lstStyle/>
          <a:p>
            <a:r>
              <a:rPr lang="tr-TR" b="1" dirty="0" smtClean="0">
                <a:solidFill>
                  <a:schemeClr val="tx1"/>
                </a:solidFill>
              </a:rPr>
              <a:t>Bu iki farklı hava kütlesi arasındaki kutupsal cephe bu cephe boyunca meydana gelen siklonik etkinlikler ve bu etkinliklere bağlı yağış alanı yazın genel atmosfer sirkülasyonun yer değiştirmesine bağlı olarak Türkiye’nin kuzeyine çekilir.</a:t>
            </a:r>
          </a:p>
          <a:p>
            <a:endParaRPr lang="tr-TR" b="1" dirty="0" smtClean="0">
              <a:solidFill>
                <a:schemeClr val="tx1"/>
              </a:solidFill>
            </a:endParaRPr>
          </a:p>
          <a:p>
            <a:r>
              <a:rPr lang="tr-TR" b="1" dirty="0" smtClean="0">
                <a:solidFill>
                  <a:schemeClr val="tx1"/>
                </a:solidFill>
              </a:rPr>
              <a:t>Bu durumda Türkiye yağış sağlayan cephelerden uzak kalır ve kurak makroklima alanına girer.(uzun yaz kuraklığı)Oysa kışın kutupsal cephe güneye ilerleyen kutupsal hava kütleleri ile birlikte çoğunlukla Akdeniz üzerindedir.</a:t>
            </a:r>
          </a:p>
          <a:p>
            <a:endParaRPr lang="tr-TR" b="1" dirty="0" smtClean="0">
              <a:solidFill>
                <a:schemeClr val="tx1"/>
              </a:solidFill>
            </a:endParaRPr>
          </a:p>
          <a:p>
            <a:r>
              <a:rPr lang="tr-TR" b="1" dirty="0" smtClean="0">
                <a:solidFill>
                  <a:schemeClr val="tx1"/>
                </a:solidFill>
              </a:rPr>
              <a:t>Bunun sonucunda Türkiye Kutupsal hava kütlesinin etkisine girer sıcaklık düşer siklonik etkinliklerle yağış alır.</a:t>
            </a:r>
            <a:br>
              <a:rPr lang="tr-TR" b="1" dirty="0" smtClean="0">
                <a:solidFill>
                  <a:schemeClr val="tx1"/>
                </a:solidFill>
              </a:rPr>
            </a:br>
            <a:r>
              <a:rPr lang="tr-TR" b="1" dirty="0" smtClean="0">
                <a:solidFill>
                  <a:schemeClr val="tx1"/>
                </a:solidFill>
              </a:rPr>
              <a:t/>
            </a:r>
            <a:br>
              <a:rPr lang="tr-TR" b="1" dirty="0" smtClean="0">
                <a:solidFill>
                  <a:schemeClr val="tx1"/>
                </a:solidFill>
              </a:rPr>
            </a:br>
            <a:endParaRPr lang="tr-TR" dirty="0" smtClean="0">
              <a:solidFill>
                <a:schemeClr val="tx1"/>
              </a:solidFill>
            </a:endParaRPr>
          </a:p>
          <a:p>
            <a:endParaRPr lang="tr-TR"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solidFill>
                  <a:srgbClr val="FF0000"/>
                </a:solidFill>
              </a:rPr>
              <a:t>  </a:t>
            </a:r>
            <a:endParaRPr lang="tr-TR" dirty="0"/>
          </a:p>
        </p:txBody>
      </p:sp>
      <p:sp>
        <p:nvSpPr>
          <p:cNvPr id="3" name="2 İçerik Yer Tutucusu"/>
          <p:cNvSpPr>
            <a:spLocks noGrp="1"/>
          </p:cNvSpPr>
          <p:nvPr>
            <p:ph idx="1"/>
          </p:nvPr>
        </p:nvSpPr>
        <p:spPr>
          <a:xfrm>
            <a:off x="457200" y="1142984"/>
            <a:ext cx="8229600" cy="4983179"/>
          </a:xfrm>
        </p:spPr>
        <p:txBody>
          <a:bodyPr>
            <a:normAutofit fontScale="55000" lnSpcReduction="20000"/>
          </a:bodyPr>
          <a:lstStyle/>
          <a:p>
            <a:r>
              <a:rPr lang="tr-TR" b="1" dirty="0" smtClean="0">
                <a:solidFill>
                  <a:schemeClr val="tx1"/>
                </a:solidFill>
              </a:rPr>
              <a:t>Coğrafi etkenler Küresel etkenlerin belirlediği makroklima tablosunda bölgesel ve yöresel değişikliklere yol açarlar.Yükselti dağların doğrultusu yamaçların bakısı ve denize göre konum Türkiye’nin iklim tipleri bakımından çeşitlenmesine yol açan coğrafi etkenlerin başlıcalarıdır.</a:t>
            </a:r>
            <a:br>
              <a:rPr lang="tr-TR" b="1" dirty="0" smtClean="0">
                <a:solidFill>
                  <a:schemeClr val="tx1"/>
                </a:solidFill>
              </a:rPr>
            </a:br>
            <a:r>
              <a:rPr lang="tr-TR" b="1" dirty="0" smtClean="0">
                <a:solidFill>
                  <a:schemeClr val="tx1"/>
                </a:solidFill>
              </a:rPr>
              <a:t/>
            </a:r>
            <a:br>
              <a:rPr lang="tr-TR" b="1" dirty="0" smtClean="0">
                <a:solidFill>
                  <a:schemeClr val="tx1"/>
                </a:solidFill>
              </a:rPr>
            </a:br>
            <a:r>
              <a:rPr lang="tr-TR" b="1" dirty="0" smtClean="0">
                <a:solidFill>
                  <a:schemeClr val="tx1"/>
                </a:solidFill>
              </a:rPr>
              <a:t>Bütün bu etkenlere bağlı olarak ülkede genellikle dört iklim tipi görülür. </a:t>
            </a:r>
          </a:p>
          <a:p>
            <a:r>
              <a:rPr lang="tr-TR" b="1" dirty="0" smtClean="0">
                <a:solidFill>
                  <a:schemeClr val="tx1"/>
                </a:solidFill>
              </a:rPr>
              <a:t/>
            </a:r>
            <a:br>
              <a:rPr lang="tr-TR" b="1" dirty="0" smtClean="0">
                <a:solidFill>
                  <a:schemeClr val="tx1"/>
                </a:solidFill>
              </a:rPr>
            </a:br>
            <a:r>
              <a:rPr lang="tr-TR" b="1" dirty="0" smtClean="0">
                <a:solidFill>
                  <a:schemeClr val="tx1"/>
                </a:solidFill>
              </a:rPr>
              <a:t>1- Kuzeyde her mevsim yağışlı Karadeniz iklimi;</a:t>
            </a:r>
          </a:p>
          <a:p>
            <a:r>
              <a:rPr lang="tr-TR" b="1" dirty="0" smtClean="0">
                <a:solidFill>
                  <a:schemeClr val="tx1"/>
                </a:solidFill>
              </a:rPr>
              <a:t/>
            </a:r>
            <a:br>
              <a:rPr lang="tr-TR" b="1" dirty="0" smtClean="0">
                <a:solidFill>
                  <a:schemeClr val="tx1"/>
                </a:solidFill>
              </a:rPr>
            </a:br>
            <a:r>
              <a:rPr lang="tr-TR" b="1" dirty="0" smtClean="0">
                <a:solidFill>
                  <a:schemeClr val="tx1"/>
                </a:solidFill>
              </a:rPr>
              <a:t>2- Batı ve güneyde yazları sıcak ve kurak kışları ılık ve yağışlı Akdeniz iklimi;</a:t>
            </a:r>
          </a:p>
          <a:p>
            <a:r>
              <a:rPr lang="tr-TR" b="1" dirty="0" smtClean="0">
                <a:solidFill>
                  <a:schemeClr val="tx1"/>
                </a:solidFill>
              </a:rPr>
              <a:t/>
            </a:r>
            <a:br>
              <a:rPr lang="tr-TR" b="1" dirty="0" smtClean="0">
                <a:solidFill>
                  <a:schemeClr val="tx1"/>
                </a:solidFill>
              </a:rPr>
            </a:br>
            <a:r>
              <a:rPr lang="tr-TR" b="1" dirty="0" smtClean="0">
                <a:solidFill>
                  <a:schemeClr val="tx1"/>
                </a:solidFill>
              </a:rPr>
              <a:t>3- İç Anadolu ve Güneydoğu Anadolu ile Ergene Havzası’nın orta kesiminde yarı kurak Bozkır iklimi</a:t>
            </a:r>
          </a:p>
          <a:p>
            <a:r>
              <a:rPr lang="tr-TR" b="1" dirty="0" smtClean="0">
                <a:solidFill>
                  <a:schemeClr val="tx1"/>
                </a:solidFill>
              </a:rPr>
              <a:t/>
            </a:r>
            <a:br>
              <a:rPr lang="tr-TR" b="1" dirty="0" smtClean="0">
                <a:solidFill>
                  <a:schemeClr val="tx1"/>
                </a:solidFill>
              </a:rPr>
            </a:br>
            <a:r>
              <a:rPr lang="tr-TR" b="1" dirty="0" smtClean="0">
                <a:solidFill>
                  <a:schemeClr val="tx1"/>
                </a:solidFill>
              </a:rPr>
              <a:t>4- Doğu Anadolu’da kışları çok soğuk ve uzun yazları az çok yağışlı karasal iklim.</a:t>
            </a:r>
            <a:br>
              <a:rPr lang="tr-TR" b="1" dirty="0" smtClean="0">
                <a:solidFill>
                  <a:schemeClr val="tx1"/>
                </a:solidFill>
              </a:rPr>
            </a:br>
            <a:r>
              <a:rPr lang="tr-TR" b="1" dirty="0" smtClean="0">
                <a:solidFill>
                  <a:schemeClr val="tx1"/>
                </a:solidFill>
              </a:rPr>
              <a:t/>
            </a:r>
            <a:br>
              <a:rPr lang="tr-TR" b="1" dirty="0" smtClean="0">
                <a:solidFill>
                  <a:schemeClr val="tx1"/>
                </a:solidFill>
              </a:rPr>
            </a:br>
            <a:r>
              <a:rPr lang="tr-TR" b="1" dirty="0" smtClean="0">
                <a:solidFill>
                  <a:schemeClr val="tx1"/>
                </a:solidFill>
              </a:rPr>
              <a:t>Bunların dışında çeşitli coğrafi etkenler yüzünden birbirinden farklı bir takım geçiş iklim tipleri de vardır.</a:t>
            </a:r>
            <a:br>
              <a:rPr lang="tr-TR" b="1" dirty="0" smtClean="0">
                <a:solidFill>
                  <a:schemeClr val="tx1"/>
                </a:solidFill>
              </a:rPr>
            </a:br>
            <a:r>
              <a:rPr lang="tr-TR" b="1" dirty="0" smtClean="0">
                <a:solidFill>
                  <a:schemeClr val="tx1"/>
                </a:solidFill>
              </a:rPr>
              <a:t/>
            </a:r>
            <a:br>
              <a:rPr lang="tr-TR" b="1" dirty="0" smtClean="0">
                <a:solidFill>
                  <a:schemeClr val="tx1"/>
                </a:solidFill>
              </a:rPr>
            </a:br>
            <a:endParaRPr lang="tr-TR" dirty="0">
              <a:solidFill>
                <a:schemeClr val="tx1"/>
              </a:solidFill>
            </a:endParaRPr>
          </a:p>
        </p:txBody>
      </p:sp>
      <p:sp>
        <p:nvSpPr>
          <p:cNvPr id="5" name="4 Dikdörtgen"/>
          <p:cNvSpPr/>
          <p:nvPr/>
        </p:nvSpPr>
        <p:spPr>
          <a:xfrm>
            <a:off x="1071538" y="500042"/>
            <a:ext cx="6929486" cy="523220"/>
          </a:xfrm>
          <a:prstGeom prst="rect">
            <a:avLst/>
          </a:prstGeom>
        </p:spPr>
        <p:txBody>
          <a:bodyPr wrap="square">
            <a:spAutoFit/>
          </a:bodyPr>
          <a:lstStyle/>
          <a:p>
            <a:r>
              <a:rPr lang="tr-TR" sz="2800" dirty="0" smtClean="0">
                <a:solidFill>
                  <a:srgbClr val="FF0000"/>
                </a:solidFill>
              </a:rPr>
              <a:t>Türkiye de İklim Çeşitleri ve Bitki Örtüsü</a:t>
            </a:r>
            <a:endParaRPr lang="tr-TR" sz="28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85720" y="285728"/>
            <a:ext cx="8229600" cy="642942"/>
          </a:xfrm>
        </p:spPr>
        <p:txBody>
          <a:bodyPr>
            <a:normAutofit/>
          </a:bodyPr>
          <a:lstStyle/>
          <a:p>
            <a:r>
              <a:rPr lang="tr-TR" sz="2000" dirty="0" smtClean="0">
                <a:solidFill>
                  <a:srgbClr val="FF0000"/>
                </a:solidFill>
              </a:rPr>
              <a:t> Türkiye de İklim Çeşitleri ve Bitki Örtüsü</a:t>
            </a:r>
            <a:endParaRPr lang="tr-TR" sz="2000" dirty="0"/>
          </a:p>
        </p:txBody>
      </p:sp>
      <p:sp>
        <p:nvSpPr>
          <p:cNvPr id="3" name="2 İçerik Yer Tutucusu"/>
          <p:cNvSpPr>
            <a:spLocks noGrp="1"/>
          </p:cNvSpPr>
          <p:nvPr>
            <p:ph idx="1"/>
          </p:nvPr>
        </p:nvSpPr>
        <p:spPr>
          <a:xfrm>
            <a:off x="357158" y="1071546"/>
            <a:ext cx="8501122" cy="5572164"/>
          </a:xfrm>
        </p:spPr>
        <p:txBody>
          <a:bodyPr>
            <a:noAutofit/>
          </a:bodyPr>
          <a:lstStyle/>
          <a:p>
            <a:pPr>
              <a:buNone/>
            </a:pPr>
            <a:r>
              <a:rPr lang="tr-TR" sz="1100" b="1" dirty="0" smtClean="0"/>
              <a:t/>
            </a:r>
            <a:br>
              <a:rPr lang="tr-TR" sz="1100" b="1" dirty="0" smtClean="0"/>
            </a:br>
            <a:r>
              <a:rPr lang="tr-TR" sz="2400" b="1" dirty="0" smtClean="0">
                <a:solidFill>
                  <a:srgbClr val="FF0000"/>
                </a:solidFill>
              </a:rPr>
              <a:t>KARADENİZ İKLİMİ</a:t>
            </a:r>
            <a:r>
              <a:rPr lang="tr-TR" sz="2400" b="1" dirty="0" smtClean="0"/>
              <a:t/>
            </a:r>
            <a:br>
              <a:rPr lang="tr-TR" sz="2400" b="1" dirty="0" smtClean="0"/>
            </a:br>
            <a:r>
              <a:rPr lang="tr-TR" sz="2400" b="1" dirty="0" smtClean="0">
                <a:solidFill>
                  <a:schemeClr val="tx1"/>
                </a:solidFill>
              </a:rPr>
              <a:t>Ülkenin kuzey kesiminde kıyı boyunca uzanan bir şerit üzerinde etkisini sürdürür.Kıyıya koşut dağ sıralarında varlığı bu şeridin geriye doğru genişlemesini sınırlar.</a:t>
            </a:r>
          </a:p>
          <a:p>
            <a:r>
              <a:rPr lang="tr-TR" sz="2400" b="1" dirty="0" smtClean="0">
                <a:solidFill>
                  <a:schemeClr val="tx1"/>
                </a:solidFill>
              </a:rPr>
              <a:t>Denizin etkisine bağlı olarak yazlar ılık kışlar az soğuk geçer.Özellikle;Doğu Karadeniz kıyılarında kışların daha ılık geçtiği görülür.</a:t>
            </a:r>
          </a:p>
          <a:p>
            <a:r>
              <a:rPr lang="tr-TR" sz="2400" b="1" dirty="0" smtClean="0">
                <a:solidFill>
                  <a:schemeClr val="tx1"/>
                </a:solidFill>
              </a:rPr>
              <a:t>Bunda Kuzey rüzgarlarını önleyen Kafkas Dağları’nın oluşturduğu doğal engel kadar kış mevsiminde Karadeniz üzerinde oluşan alçak basıncın yarattığı ılık hava akımlarının da rolü büyüktür.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solidFill>
                  <a:srgbClr val="FF0000"/>
                </a:solidFill>
              </a:rPr>
              <a:t> Türkiye de İklim Çeşitleri ve Bitki Örtüsü</a:t>
            </a:r>
            <a:endParaRPr lang="tr-TR" dirty="0"/>
          </a:p>
        </p:txBody>
      </p:sp>
      <p:sp>
        <p:nvSpPr>
          <p:cNvPr id="3" name="2 İçerik Yer Tutucusu"/>
          <p:cNvSpPr>
            <a:spLocks noGrp="1"/>
          </p:cNvSpPr>
          <p:nvPr>
            <p:ph idx="1"/>
          </p:nvPr>
        </p:nvSpPr>
        <p:spPr/>
        <p:txBody>
          <a:bodyPr>
            <a:noAutofit/>
          </a:bodyPr>
          <a:lstStyle/>
          <a:p>
            <a:r>
              <a:rPr lang="tr-TR" sz="2400" b="1" dirty="0" smtClean="0">
                <a:solidFill>
                  <a:schemeClr val="tx1"/>
                </a:solidFill>
              </a:rPr>
              <a:t>Yıllık ortalama sıcaklık yaklaşık 13 C –14 C ‘</a:t>
            </a:r>
            <a:r>
              <a:rPr lang="tr-TR" sz="2400" b="1" dirty="0" err="1" smtClean="0">
                <a:solidFill>
                  <a:schemeClr val="tx1"/>
                </a:solidFill>
              </a:rPr>
              <a:t>dir</a:t>
            </a:r>
            <a:r>
              <a:rPr lang="tr-TR" sz="2400" b="1" dirty="0" smtClean="0">
                <a:solidFill>
                  <a:schemeClr val="tx1"/>
                </a:solidFill>
              </a:rPr>
              <a:t>.</a:t>
            </a:r>
          </a:p>
          <a:p>
            <a:r>
              <a:rPr lang="tr-TR" sz="2400" b="1" dirty="0" smtClean="0">
                <a:solidFill>
                  <a:schemeClr val="tx1"/>
                </a:solidFill>
              </a:rPr>
              <a:t>Yıllık sıcaklıklarda batıdan doğuya doğru artışlar görülür.En soğuk ayın (ocak ve şubat) ortalama sıcaklığı 6-7 C’ en sıcak ayın (temmuz-ağustos) ortalama sıcaklığı 22-23 C’ arasındadır</a:t>
            </a:r>
            <a:br>
              <a:rPr lang="tr-TR" sz="2400" b="1" dirty="0" smtClean="0">
                <a:solidFill>
                  <a:schemeClr val="tx1"/>
                </a:solidFill>
              </a:rPr>
            </a:br>
            <a:r>
              <a:rPr lang="tr-TR" sz="2400" b="1" dirty="0" smtClean="0">
                <a:solidFill>
                  <a:schemeClr val="tx1"/>
                </a:solidFill>
              </a:rPr>
              <a:t>Kıyı kesiminde zaman zaman yükselen sıcaklıklar nem oranının fazlalığı dolayısıyla havayı bunaltıcı duruma sokar.</a:t>
            </a:r>
          </a:p>
          <a:p>
            <a:r>
              <a:rPr lang="tr-TR" sz="2400" b="1" dirty="0" smtClean="0">
                <a:solidFill>
                  <a:schemeClr val="tx1"/>
                </a:solidFill>
              </a:rPr>
              <a:t>Yaz günleri hava sık sık bulutlarla kaplanır.</a:t>
            </a:r>
          </a:p>
          <a:p>
            <a:r>
              <a:rPr lang="tr-TR" sz="2400" b="1" dirty="0" smtClean="0">
                <a:solidFill>
                  <a:schemeClr val="tx1"/>
                </a:solidFill>
              </a:rPr>
              <a:t>İlkbahar kışın uzantısı gibi serin geçer.Yaz sıcaklıkları sonbaharda da sürer.Bu iklim tipinin görüldüğü alanda şimdiye kadar saptanan en düşük sıcaklık değeri -8 C’ (Zonguldak) en yüksek sıcaklık değeri 40 5 C’ (Zonguldak) dadır.</a:t>
            </a:r>
            <a:br>
              <a:rPr lang="tr-TR" sz="2400" b="1" dirty="0" smtClean="0">
                <a:solidFill>
                  <a:schemeClr val="tx1"/>
                </a:solidFill>
              </a:rPr>
            </a:br>
            <a:r>
              <a:rPr lang="tr-TR" sz="2400" b="1" dirty="0" smtClean="0"/>
              <a:t/>
            </a:r>
            <a:br>
              <a:rPr lang="tr-TR" sz="2400" b="1" dirty="0" smtClean="0"/>
            </a:br>
            <a:endParaRPr lang="tr-TR" sz="24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solidFill>
                  <a:srgbClr val="FF0000"/>
                </a:solidFill>
              </a:rPr>
              <a:t>Türkiye de İklim Çeşitleri ve Bitki Örtüsü</a:t>
            </a:r>
            <a:endParaRPr lang="tr-TR" dirty="0"/>
          </a:p>
        </p:txBody>
      </p:sp>
      <p:sp>
        <p:nvSpPr>
          <p:cNvPr id="3" name="2 İçerik Yer Tutucusu"/>
          <p:cNvSpPr>
            <a:spLocks noGrp="1"/>
          </p:cNvSpPr>
          <p:nvPr>
            <p:ph idx="1"/>
          </p:nvPr>
        </p:nvSpPr>
        <p:spPr>
          <a:xfrm>
            <a:off x="304800" y="1357298"/>
            <a:ext cx="8686800" cy="4722827"/>
          </a:xfrm>
        </p:spPr>
        <p:txBody>
          <a:bodyPr>
            <a:normAutofit fontScale="70000" lnSpcReduction="20000"/>
          </a:bodyPr>
          <a:lstStyle/>
          <a:p>
            <a:r>
              <a:rPr lang="tr-TR" b="1" dirty="0" smtClean="0">
                <a:solidFill>
                  <a:srgbClr val="FF0000"/>
                </a:solidFill>
              </a:rPr>
              <a:t>KARADENİZ İKLİMİ </a:t>
            </a:r>
          </a:p>
          <a:p>
            <a:r>
              <a:rPr lang="tr-TR" b="1" dirty="0" smtClean="0"/>
              <a:t/>
            </a:r>
            <a:br>
              <a:rPr lang="tr-TR" b="1" dirty="0" smtClean="0"/>
            </a:br>
            <a:r>
              <a:rPr lang="tr-TR" b="1" dirty="0" smtClean="0">
                <a:solidFill>
                  <a:schemeClr val="tx1"/>
                </a:solidFill>
              </a:rPr>
              <a:t>Karadeniz kıyılarında iklimin en önemli özelliği her mevsimin yağışlı geçmesidir.Bu bölge Türkiye’nin en çok yağış alan kesimidir.Yağışlar Doğu Karadeniz’de özellikle Hopa ile Sürmene arasında en yüksek değerlere ulaşır.</a:t>
            </a:r>
          </a:p>
          <a:p>
            <a:endParaRPr lang="tr-TR" b="1" dirty="0" smtClean="0">
              <a:solidFill>
                <a:schemeClr val="tx1"/>
              </a:solidFill>
            </a:endParaRPr>
          </a:p>
          <a:p>
            <a:r>
              <a:rPr lang="tr-TR" b="1" dirty="0" smtClean="0">
                <a:solidFill>
                  <a:schemeClr val="tx1"/>
                </a:solidFill>
              </a:rPr>
              <a:t>Yağış maksimumu sonbahar ve kış; minimumu ilkbahar sonu yaz başlangıcına rastlar.Kıyı gerisinde yükselen dağların denize bakan yamaçları kıyı kesiminde daha fazla yağış alır.kışın bu yamaçlar yer yer kar örtüsü ile kaplıdır.</a:t>
            </a:r>
          </a:p>
          <a:p>
            <a:endParaRPr lang="tr-TR" b="1" dirty="0" smtClean="0">
              <a:solidFill>
                <a:schemeClr val="tx1"/>
              </a:solidFill>
            </a:endParaRPr>
          </a:p>
          <a:p>
            <a:r>
              <a:rPr lang="tr-TR" b="1" dirty="0" smtClean="0">
                <a:solidFill>
                  <a:schemeClr val="tx1"/>
                </a:solidFill>
              </a:rPr>
              <a:t>Dağların güney yüzlerinde ve iç kesimlerindeyse yağış tutarları İç Anadolu’yu andıracak biçimde azalır.Yağışlı günler sayısı bakımından ülkenin en yüksek değerleri Karadeniz kıyılarındadır.Yağışlı gün sayısı batıdan doğuya doğru artar.</a:t>
            </a:r>
          </a:p>
          <a:p>
            <a:endParaRPr lang="tr-TR" b="1" dirty="0" smtClean="0">
              <a:solidFill>
                <a:schemeClr val="tx1"/>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solidFill>
                  <a:srgbClr val="FF0000"/>
                </a:solidFill>
              </a:rPr>
              <a:t> Türkiye de İklim Çeşitleri ve Bitki Örtüsü</a:t>
            </a:r>
            <a:endParaRPr lang="tr-TR" dirty="0"/>
          </a:p>
        </p:txBody>
      </p:sp>
      <p:sp>
        <p:nvSpPr>
          <p:cNvPr id="3" name="2 İçerik Yer Tutucusu"/>
          <p:cNvSpPr>
            <a:spLocks noGrp="1"/>
          </p:cNvSpPr>
          <p:nvPr>
            <p:ph idx="1"/>
          </p:nvPr>
        </p:nvSpPr>
        <p:spPr/>
        <p:txBody>
          <a:bodyPr>
            <a:normAutofit fontScale="62500" lnSpcReduction="20000"/>
          </a:bodyPr>
          <a:lstStyle/>
          <a:p>
            <a:r>
              <a:rPr lang="tr-TR" b="1" dirty="0" smtClean="0">
                <a:solidFill>
                  <a:schemeClr val="tx1"/>
                </a:solidFill>
              </a:rPr>
              <a:t>İç kesimlerinde ise oldukça azalır kar yağışlı günler kıyı kesiminde on günden az iç kesimlerde yirmi günden fazladır.</a:t>
            </a:r>
            <a:br>
              <a:rPr lang="tr-TR" b="1" dirty="0" smtClean="0">
                <a:solidFill>
                  <a:schemeClr val="tx1"/>
                </a:solidFill>
              </a:rPr>
            </a:br>
            <a:r>
              <a:rPr lang="tr-TR" b="1" dirty="0" smtClean="0">
                <a:solidFill>
                  <a:schemeClr val="tx1"/>
                </a:solidFill>
              </a:rPr>
              <a:t/>
            </a:r>
            <a:br>
              <a:rPr lang="tr-TR" b="1" dirty="0" smtClean="0">
                <a:solidFill>
                  <a:schemeClr val="tx1"/>
                </a:solidFill>
              </a:rPr>
            </a:br>
            <a:r>
              <a:rPr lang="tr-TR" b="1" dirty="0" smtClean="0">
                <a:solidFill>
                  <a:schemeClr val="tx1"/>
                </a:solidFill>
              </a:rPr>
              <a:t>Ülkemizde bulutlu ve kapalı günler bakımından en düşük değere Karadeniz kıyılarında ulaşılır.Bağıl nem oranı % 77 rüzgar yönü kuzeybatı ve güneydoğudur.</a:t>
            </a:r>
            <a:br>
              <a:rPr lang="tr-TR" b="1" dirty="0" smtClean="0">
                <a:solidFill>
                  <a:schemeClr val="tx1"/>
                </a:solidFill>
              </a:rPr>
            </a:br>
            <a:r>
              <a:rPr lang="tr-TR" b="1" dirty="0" smtClean="0">
                <a:solidFill>
                  <a:schemeClr val="tx1"/>
                </a:solidFill>
              </a:rPr>
              <a:t/>
            </a:r>
            <a:br>
              <a:rPr lang="tr-TR" b="1" dirty="0" smtClean="0">
                <a:solidFill>
                  <a:schemeClr val="tx1"/>
                </a:solidFill>
              </a:rPr>
            </a:br>
            <a:r>
              <a:rPr lang="tr-TR" b="1" dirty="0" smtClean="0">
                <a:solidFill>
                  <a:schemeClr val="tx1"/>
                </a:solidFill>
              </a:rPr>
              <a:t>Karadeniz iklimi nemlilik derecesine ve termik şartlara göre 3 alt tipe ayrılır.</a:t>
            </a:r>
            <a:br>
              <a:rPr lang="tr-TR" b="1" dirty="0" smtClean="0">
                <a:solidFill>
                  <a:schemeClr val="tx1"/>
                </a:solidFill>
              </a:rPr>
            </a:br>
            <a:r>
              <a:rPr lang="tr-TR" b="1" dirty="0" smtClean="0">
                <a:solidFill>
                  <a:schemeClr val="tx1"/>
                </a:solidFill>
              </a:rPr>
              <a:t/>
            </a:r>
            <a:br>
              <a:rPr lang="tr-TR" b="1" dirty="0" smtClean="0">
                <a:solidFill>
                  <a:schemeClr val="tx1"/>
                </a:solidFill>
              </a:rPr>
            </a:br>
            <a:r>
              <a:rPr lang="tr-TR" b="1" dirty="0" smtClean="0">
                <a:solidFill>
                  <a:schemeClr val="tx1"/>
                </a:solidFill>
              </a:rPr>
              <a:t>1-Doğu Karadeniz iklimi (1000-2000 mm arasında yıllık yağış;en çok yağış sonbaharda ; Kışlar ılık)</a:t>
            </a:r>
            <a:br>
              <a:rPr lang="tr-TR" b="1" dirty="0" smtClean="0">
                <a:solidFill>
                  <a:schemeClr val="tx1"/>
                </a:solidFill>
              </a:rPr>
            </a:br>
            <a:r>
              <a:rPr lang="tr-TR" b="1" dirty="0" smtClean="0">
                <a:solidFill>
                  <a:schemeClr val="tx1"/>
                </a:solidFill>
              </a:rPr>
              <a:t>2-Batı Karadeniz iklimi (Kışın ve yazın daha düşük sıcaklıklar; kıyılarda yüksek iç kısımlarda az yağış)</a:t>
            </a:r>
            <a:br>
              <a:rPr lang="tr-TR" b="1" dirty="0" smtClean="0">
                <a:solidFill>
                  <a:schemeClr val="tx1"/>
                </a:solidFill>
              </a:rPr>
            </a:br>
            <a:r>
              <a:rPr lang="tr-TR" b="1" dirty="0" smtClean="0">
                <a:solidFill>
                  <a:schemeClr val="tx1"/>
                </a:solidFill>
              </a:rPr>
              <a:t>3-Orta Karadeniz iklimi (Orta miktarda yağış;yaz kuraklığı kısa ama belirgin ) </a:t>
            </a:r>
            <a:br>
              <a:rPr lang="tr-TR" b="1" dirty="0" smtClean="0">
                <a:solidFill>
                  <a:schemeClr val="tx1"/>
                </a:solidFill>
              </a:rPr>
            </a:br>
            <a:r>
              <a:rPr lang="tr-TR" b="1" dirty="0" smtClean="0"/>
              <a:t/>
            </a:r>
            <a:br>
              <a:rPr lang="tr-TR" b="1" dirty="0" smtClean="0"/>
            </a:br>
            <a:endParaRPr lang="tr-TR" dirty="0" smtClean="0"/>
          </a:p>
          <a:p>
            <a:endParaRPr lang="tr-TR"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285728"/>
            <a:ext cx="8229600" cy="296842"/>
          </a:xfrm>
        </p:spPr>
        <p:txBody>
          <a:bodyPr>
            <a:normAutofit fontScale="90000"/>
          </a:bodyPr>
          <a:lstStyle/>
          <a:p>
            <a:r>
              <a:rPr lang="tr-TR" sz="1800" dirty="0" smtClean="0">
                <a:solidFill>
                  <a:srgbClr val="FF0000"/>
                </a:solidFill>
              </a:rPr>
              <a:t> Türkiye de İklim Çeşitleri ve Bitki Örtüsü</a:t>
            </a:r>
            <a:endParaRPr lang="tr-TR" sz="1800" dirty="0"/>
          </a:p>
        </p:txBody>
      </p:sp>
      <p:sp>
        <p:nvSpPr>
          <p:cNvPr id="3" name="2 İçerik Yer Tutucusu"/>
          <p:cNvSpPr>
            <a:spLocks noGrp="1"/>
          </p:cNvSpPr>
          <p:nvPr>
            <p:ph idx="1"/>
          </p:nvPr>
        </p:nvSpPr>
        <p:spPr>
          <a:xfrm>
            <a:off x="457200" y="785794"/>
            <a:ext cx="8229600" cy="5340369"/>
          </a:xfrm>
        </p:spPr>
        <p:txBody>
          <a:bodyPr>
            <a:noAutofit/>
          </a:bodyPr>
          <a:lstStyle/>
          <a:p>
            <a:r>
              <a:rPr lang="tr-TR" sz="1100" b="1" dirty="0" smtClean="0"/>
              <a:t/>
            </a:r>
            <a:br>
              <a:rPr lang="tr-TR" sz="1100" b="1" dirty="0" smtClean="0"/>
            </a:br>
            <a:r>
              <a:rPr lang="tr-TR" sz="1800" b="1" dirty="0" smtClean="0">
                <a:solidFill>
                  <a:srgbClr val="FF0000"/>
                </a:solidFill>
              </a:rPr>
              <a:t>AKDENİZ İKLİMİ</a:t>
            </a:r>
            <a:r>
              <a:rPr lang="tr-TR" sz="1800" b="1" dirty="0" smtClean="0"/>
              <a:t/>
            </a:r>
            <a:br>
              <a:rPr lang="tr-TR" sz="1800" b="1" dirty="0" smtClean="0"/>
            </a:br>
            <a:r>
              <a:rPr lang="tr-TR" sz="1200" b="1" dirty="0" smtClean="0"/>
              <a:t/>
            </a:r>
            <a:br>
              <a:rPr lang="tr-TR" sz="1200" b="1" dirty="0" smtClean="0"/>
            </a:br>
            <a:r>
              <a:rPr lang="tr-TR" sz="2000" b="1" dirty="0" smtClean="0">
                <a:solidFill>
                  <a:schemeClr val="tx1"/>
                </a:solidFill>
              </a:rPr>
              <a:t>Türkiye’nin batı güney kesimlerinde etkisini gösteren bu iklimin en önemli özelliği yazların sıcak ve kurak kışların ılık ve yağışlı geçmesidir.Akdeniz kıyılarındaki yüksek dağ sıralarının varlığı bu iklimin içerilere sokulmasını önler. </a:t>
            </a:r>
          </a:p>
          <a:p>
            <a:r>
              <a:rPr lang="tr-TR" sz="2000" b="1" dirty="0" err="1" smtClean="0">
                <a:solidFill>
                  <a:schemeClr val="tx1"/>
                </a:solidFill>
              </a:rPr>
              <a:t>Toros</a:t>
            </a:r>
            <a:r>
              <a:rPr lang="tr-TR" sz="2000" b="1" dirty="0" smtClean="0">
                <a:solidFill>
                  <a:schemeClr val="tx1"/>
                </a:solidFill>
              </a:rPr>
              <a:t> dağlarının oluşturduğu bu doğal engel bir yandan kış mevsiminde tropikal havanın iç bölümlere geçmesine öte yandan iç bölümlerdeki soğuk havanın kıyılara geçmesine olanak vermez. </a:t>
            </a:r>
          </a:p>
          <a:p>
            <a:r>
              <a:rPr lang="tr-TR" sz="2000" b="1" dirty="0" smtClean="0">
                <a:solidFill>
                  <a:schemeClr val="tx1"/>
                </a:solidFill>
              </a:rPr>
              <a:t>Dağların denize bakan yamaçlarına çarpan sıcak hava akımları buralarda sürekli ve şiddetli yağışlara yol açar.Kıyı kesimi ise ilkbahar ve kış aylarında denizden gelen nemli hava akımlarına bağlı olarak bol yağış alır.</a:t>
            </a:r>
          </a:p>
          <a:p>
            <a:r>
              <a:rPr lang="tr-TR" sz="2000" b="1" dirty="0" smtClean="0">
                <a:solidFill>
                  <a:schemeClr val="tx1"/>
                </a:solidFill>
              </a:rPr>
              <a:t>Yıllık ortalama sıcaklık yaklaşık 18 C ‘ </a:t>
            </a:r>
            <a:r>
              <a:rPr lang="tr-TR" sz="2000" b="1" dirty="0" err="1" smtClean="0">
                <a:solidFill>
                  <a:schemeClr val="tx1"/>
                </a:solidFill>
              </a:rPr>
              <a:t>dir</a:t>
            </a:r>
            <a:r>
              <a:rPr lang="tr-TR" sz="2000" b="1" dirty="0" smtClean="0">
                <a:solidFill>
                  <a:schemeClr val="tx1"/>
                </a:solidFill>
              </a:rPr>
              <a:t> . En soğuk ayın (Ocak) ortalama sıcaklığı 8-10 C’ en sıcak ayın (Temmuz) ortalama sıcaklığı 27-28 C’ arasındadır.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solidFill>
                  <a:srgbClr val="FF0000"/>
                </a:solidFill>
              </a:rPr>
              <a:t> Türkiye de İklim Çeşitleri ve Bitki Örtüsü</a:t>
            </a:r>
            <a:endParaRPr lang="tr-TR" dirty="0"/>
          </a:p>
        </p:txBody>
      </p:sp>
      <p:sp>
        <p:nvSpPr>
          <p:cNvPr id="3" name="2 İçerik Yer Tutucusu"/>
          <p:cNvSpPr>
            <a:spLocks noGrp="1"/>
          </p:cNvSpPr>
          <p:nvPr>
            <p:ph idx="1"/>
          </p:nvPr>
        </p:nvSpPr>
        <p:spPr>
          <a:xfrm>
            <a:off x="0" y="1554162"/>
            <a:ext cx="9144000" cy="4525963"/>
          </a:xfrm>
        </p:spPr>
        <p:txBody>
          <a:bodyPr>
            <a:normAutofit fontScale="55000" lnSpcReduction="20000"/>
          </a:bodyPr>
          <a:lstStyle/>
          <a:p>
            <a:r>
              <a:rPr lang="tr-TR" b="1" dirty="0" smtClean="0">
                <a:solidFill>
                  <a:schemeClr val="tx1"/>
                </a:solidFill>
              </a:rPr>
              <a:t>Yazın zaman zaman sıcaklıklar 40 C’ üstüne çıktığı gibi kışında 0 C’ altına çok ender olarak iner.</a:t>
            </a:r>
          </a:p>
          <a:p>
            <a:r>
              <a:rPr lang="tr-TR" b="1" dirty="0" smtClean="0">
                <a:solidFill>
                  <a:schemeClr val="tx1"/>
                </a:solidFill>
              </a:rPr>
              <a:t>Bu iklimin etkisini sürdürdüğü şimdiye kadar saptanan en düşük sıcaklık değeri –8.4 C’ (Adana) en yüksek sıcaklık değeri 45 C’ dır (Adana) </a:t>
            </a:r>
            <a:br>
              <a:rPr lang="tr-TR" b="1" dirty="0" smtClean="0">
                <a:solidFill>
                  <a:schemeClr val="tx1"/>
                </a:solidFill>
              </a:rPr>
            </a:br>
            <a:r>
              <a:rPr lang="tr-TR" b="1" dirty="0" smtClean="0">
                <a:solidFill>
                  <a:schemeClr val="tx1"/>
                </a:solidFill>
              </a:rPr>
              <a:t/>
            </a:r>
            <a:br>
              <a:rPr lang="tr-TR" b="1" dirty="0" smtClean="0">
                <a:solidFill>
                  <a:schemeClr val="tx1"/>
                </a:solidFill>
              </a:rPr>
            </a:br>
            <a:r>
              <a:rPr lang="tr-TR" b="1" dirty="0" smtClean="0">
                <a:solidFill>
                  <a:schemeClr val="tx1"/>
                </a:solidFill>
              </a:rPr>
              <a:t>Yıllık ortalama yağış tutarı genellikle 500-1000 mm arasındadır.Bu değerler </a:t>
            </a:r>
            <a:r>
              <a:rPr lang="tr-TR" b="1" dirty="0" err="1" smtClean="0">
                <a:solidFill>
                  <a:schemeClr val="tx1"/>
                </a:solidFill>
              </a:rPr>
              <a:t>Toroslar’ın</a:t>
            </a:r>
            <a:r>
              <a:rPr lang="tr-TR" b="1" dirty="0" smtClean="0">
                <a:solidFill>
                  <a:schemeClr val="tx1"/>
                </a:solidFill>
              </a:rPr>
              <a:t> denize bakan yamaçları üzerinde eteklerde yükseldikçe artarak 1000 mm’ </a:t>
            </a:r>
            <a:r>
              <a:rPr lang="tr-TR" b="1" dirty="0" err="1" smtClean="0">
                <a:solidFill>
                  <a:schemeClr val="tx1"/>
                </a:solidFill>
              </a:rPr>
              <a:t>nin</a:t>
            </a:r>
            <a:r>
              <a:rPr lang="tr-TR" b="1" dirty="0" smtClean="0">
                <a:solidFill>
                  <a:schemeClr val="tx1"/>
                </a:solidFill>
              </a:rPr>
              <a:t> üzerine çıkar.</a:t>
            </a:r>
          </a:p>
          <a:p>
            <a:r>
              <a:rPr lang="tr-TR" b="1" dirty="0" smtClean="0">
                <a:solidFill>
                  <a:schemeClr val="tx1"/>
                </a:solidFill>
              </a:rPr>
              <a:t>Toros dağları özellikle Batı Toroslar Türkiye’nin en fazla yağış alan bir başka kesimidir.Yağış maksimumu kış minimumu yaza rastlar. </a:t>
            </a:r>
            <a:br>
              <a:rPr lang="tr-TR" b="1" dirty="0" smtClean="0">
                <a:solidFill>
                  <a:schemeClr val="tx1"/>
                </a:solidFill>
              </a:rPr>
            </a:br>
            <a:r>
              <a:rPr lang="tr-TR" b="1" dirty="0" smtClean="0">
                <a:solidFill>
                  <a:schemeClr val="tx1"/>
                </a:solidFill>
              </a:rPr>
              <a:t/>
            </a:r>
            <a:br>
              <a:rPr lang="tr-TR" b="1" dirty="0" smtClean="0">
                <a:solidFill>
                  <a:schemeClr val="tx1"/>
                </a:solidFill>
              </a:rPr>
            </a:br>
            <a:r>
              <a:rPr lang="tr-TR" b="1" dirty="0" smtClean="0">
                <a:solidFill>
                  <a:schemeClr val="tx1"/>
                </a:solidFill>
              </a:rPr>
              <a:t>Yazlar özellikle temmuz ve ağustos ayları çok kurak geçer.Çok sıcak bu aylarda yağış tutarları azalır.Yağışlı geçen kış mevsimini yağış tutarı git gide azalan ilkbahar ayları </a:t>
            </a:r>
            <a:r>
              <a:rPr lang="tr-TR" b="1" dirty="0" err="1" smtClean="0">
                <a:solidFill>
                  <a:schemeClr val="tx1"/>
                </a:solidFill>
              </a:rPr>
              <a:t>bunuda</a:t>
            </a:r>
            <a:r>
              <a:rPr lang="tr-TR" b="1" dirty="0" smtClean="0">
                <a:solidFill>
                  <a:schemeClr val="tx1"/>
                </a:solidFill>
              </a:rPr>
              <a:t> çok kurak geçen yaz mevsimi izler.</a:t>
            </a:r>
          </a:p>
          <a:p>
            <a:r>
              <a:rPr lang="tr-TR" b="1" dirty="0" smtClean="0">
                <a:solidFill>
                  <a:schemeClr val="tx1"/>
                </a:solidFill>
              </a:rPr>
              <a:t>Çok ender düşen kar şiddetli geçen kışlar da ancak gerideki yüksek dağlar ve yamaçları üzerinde tutunur.Bu dağlar arasındaki çukur alanlarda ise yağış değerleri oldukça azalır</a:t>
            </a:r>
            <a:br>
              <a:rPr lang="tr-TR" b="1" dirty="0" smtClean="0">
                <a:solidFill>
                  <a:schemeClr val="tx1"/>
                </a:solidFill>
              </a:rPr>
            </a:br>
            <a:r>
              <a:rPr lang="tr-TR" b="1" dirty="0" smtClean="0">
                <a:solidFill>
                  <a:schemeClr val="tx1"/>
                </a:solidFill>
              </a:rPr>
              <a:t/>
            </a:r>
            <a:br>
              <a:rPr lang="tr-TR" b="1" dirty="0" smtClean="0">
                <a:solidFill>
                  <a:schemeClr val="tx1"/>
                </a:solidFill>
              </a:rPr>
            </a:br>
            <a:endParaRPr lang="tr-TR" dirty="0" smtClean="0">
              <a:solidFill>
                <a:schemeClr val="tx1"/>
              </a:solidFill>
            </a:endParaRPr>
          </a:p>
          <a:p>
            <a:endParaRPr lang="tr-TR"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400" dirty="0" smtClean="0">
                <a:solidFill>
                  <a:srgbClr val="FF0000"/>
                </a:solidFill>
              </a:rPr>
              <a:t> Türkiye de İklim Çeşitleri ve Bitki Örtüsü</a:t>
            </a:r>
            <a:endParaRPr lang="tr-TR" sz="2400" dirty="0"/>
          </a:p>
        </p:txBody>
      </p:sp>
      <p:sp>
        <p:nvSpPr>
          <p:cNvPr id="3" name="2 İçerik Yer Tutucusu"/>
          <p:cNvSpPr>
            <a:spLocks noGrp="1"/>
          </p:cNvSpPr>
          <p:nvPr>
            <p:ph idx="1"/>
          </p:nvPr>
        </p:nvSpPr>
        <p:spPr/>
        <p:txBody>
          <a:bodyPr>
            <a:normAutofit fontScale="70000" lnSpcReduction="20000"/>
          </a:bodyPr>
          <a:lstStyle/>
          <a:p>
            <a:r>
              <a:rPr lang="tr-TR" b="1" dirty="0" smtClean="0">
                <a:solidFill>
                  <a:srgbClr val="FF0000"/>
                </a:solidFill>
              </a:rPr>
              <a:t>AKDENİZ İKLİMİ </a:t>
            </a:r>
          </a:p>
          <a:p>
            <a:r>
              <a:rPr lang="tr-TR" b="1" dirty="0" smtClean="0">
                <a:solidFill>
                  <a:schemeClr val="tx1"/>
                </a:solidFill>
              </a:rPr>
              <a:t>Yağışlı günler sayısı nemli Karadeniz kıyılarında oranla oldukça azdır.Kar yağışlı gün sayısıysa ortalama bir günü bile bulmaz.Kapalı günler bakımından en az değerlere Akdeniz kıyılarında erişilir.</a:t>
            </a:r>
          </a:p>
          <a:p>
            <a:r>
              <a:rPr lang="tr-TR" b="1" dirty="0" smtClean="0">
                <a:solidFill>
                  <a:schemeClr val="tx1"/>
                </a:solidFill>
              </a:rPr>
              <a:t>Bağıl nem oranı %66-69’dur.Rüzgar yönü genellikle kuzeydoğu güneydoğu ve güneybatı dır.</a:t>
            </a:r>
          </a:p>
          <a:p>
            <a:r>
              <a:rPr lang="tr-TR" b="1" dirty="0" smtClean="0">
                <a:solidFill>
                  <a:schemeClr val="tx1"/>
                </a:solidFill>
              </a:rPr>
              <a:t>Ülkenin batısında Ege Denizi kıyılarında ve vadiler boyunca deniz etkisinin sokulduğu alanlarda ise Akdeniz ikliminin biraz değişikliğe uğramış biçimi görünür.</a:t>
            </a:r>
          </a:p>
          <a:p>
            <a:r>
              <a:rPr lang="tr-TR" b="1" dirty="0" smtClean="0">
                <a:solidFill>
                  <a:schemeClr val="tx1"/>
                </a:solidFill>
              </a:rPr>
              <a:t>Batı Anadolu’da Gediz Küçük Menderes ve Büyük Menderes ırmaklarının geniş vadi olukla- </a:t>
            </a:r>
            <a:r>
              <a:rPr lang="tr-TR" b="1" dirty="0" err="1" smtClean="0">
                <a:solidFill>
                  <a:schemeClr val="tx1"/>
                </a:solidFill>
              </a:rPr>
              <a:t>rıyla</a:t>
            </a:r>
            <a:r>
              <a:rPr lang="tr-TR" b="1" dirty="0" smtClean="0">
                <a:solidFill>
                  <a:schemeClr val="tx1"/>
                </a:solidFill>
              </a:rPr>
              <a:t> denizin etkisi iç kesimlere kolaylıkla sokulur.Burada da Akdeniz Bölgesinde olduğu gibi yazlar çok sıcak ve kurak kışlar ılık yağışlı geçer.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solidFill>
                  <a:srgbClr val="FF0000"/>
                </a:solidFill>
              </a:rPr>
              <a:t> Türkiye de İklim Çeşitleri ve Bitki Örtüsü</a:t>
            </a:r>
            <a:endParaRPr lang="tr-TR" dirty="0"/>
          </a:p>
        </p:txBody>
      </p:sp>
      <p:sp>
        <p:nvSpPr>
          <p:cNvPr id="3" name="2 İçerik Yer Tutucusu"/>
          <p:cNvSpPr>
            <a:spLocks noGrp="1"/>
          </p:cNvSpPr>
          <p:nvPr>
            <p:ph idx="1"/>
          </p:nvPr>
        </p:nvSpPr>
        <p:spPr/>
        <p:txBody>
          <a:bodyPr>
            <a:normAutofit fontScale="77500" lnSpcReduction="20000"/>
          </a:bodyPr>
          <a:lstStyle/>
          <a:p>
            <a:r>
              <a:rPr lang="tr-TR" b="1" dirty="0" smtClean="0">
                <a:solidFill>
                  <a:schemeClr val="tx1"/>
                </a:solidFill>
              </a:rPr>
              <a:t>Yaz mevsiminde zaman 40 C’ </a:t>
            </a:r>
            <a:r>
              <a:rPr lang="tr-TR" b="1" dirty="0" err="1" smtClean="0">
                <a:solidFill>
                  <a:schemeClr val="tx1"/>
                </a:solidFill>
              </a:rPr>
              <a:t>nin</a:t>
            </a:r>
            <a:r>
              <a:rPr lang="tr-TR" b="1" dirty="0" smtClean="0">
                <a:solidFill>
                  <a:schemeClr val="tx1"/>
                </a:solidFill>
              </a:rPr>
              <a:t> üstüne sıcaklıklar kışın ancak kuzeyden gelen soğuk hava kütlesinin etkisine bağlı olarak düşer.</a:t>
            </a:r>
          </a:p>
          <a:p>
            <a:r>
              <a:rPr lang="tr-TR" b="1" dirty="0" smtClean="0">
                <a:solidFill>
                  <a:schemeClr val="tx1"/>
                </a:solidFill>
              </a:rPr>
              <a:t>Yağış maksimumu kışa minimumu yaza rastlar.Sonbahar yağışları ilkbahar yağışlarından az farklıdır.Dağlık kesimlerde yağış değerleri oldukça fazlalaşır. </a:t>
            </a:r>
            <a:br>
              <a:rPr lang="tr-TR" b="1" dirty="0" smtClean="0">
                <a:solidFill>
                  <a:schemeClr val="tx1"/>
                </a:solidFill>
              </a:rPr>
            </a:br>
            <a:r>
              <a:rPr lang="tr-TR" b="1" dirty="0" smtClean="0">
                <a:solidFill>
                  <a:schemeClr val="tx1"/>
                </a:solidFill>
              </a:rPr>
              <a:t/>
            </a:r>
            <a:br>
              <a:rPr lang="tr-TR" b="1" dirty="0" smtClean="0">
                <a:solidFill>
                  <a:schemeClr val="tx1"/>
                </a:solidFill>
              </a:rPr>
            </a:br>
            <a:r>
              <a:rPr lang="tr-TR" b="1" dirty="0" smtClean="0">
                <a:solidFill>
                  <a:schemeClr val="tx1"/>
                </a:solidFill>
              </a:rPr>
              <a:t>Akdeniz iklimi Daha kuzeyde Marmara kıyılarında yazların serinliğiyle kendisi belli eden daha değişik bir özellik taşır.</a:t>
            </a:r>
          </a:p>
          <a:p>
            <a:r>
              <a:rPr lang="tr-TR" b="1" dirty="0" smtClean="0">
                <a:solidFill>
                  <a:schemeClr val="tx1"/>
                </a:solidFill>
              </a:rPr>
              <a:t>Kışlarda Ege ve Akdeniz kıyılarına oranla daha serin ve soğuktur.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solidFill>
                  <a:srgbClr val="FF0000"/>
                </a:solidFill>
              </a:rPr>
              <a:t>Türkiye de İklim Çeşitleri ve Bitki Örtüsü</a:t>
            </a:r>
            <a:endParaRPr lang="tr-TR" dirty="0"/>
          </a:p>
        </p:txBody>
      </p:sp>
      <p:sp>
        <p:nvSpPr>
          <p:cNvPr id="3" name="2 İçerik Yer Tutucusu"/>
          <p:cNvSpPr>
            <a:spLocks noGrp="1"/>
          </p:cNvSpPr>
          <p:nvPr>
            <p:ph idx="1"/>
          </p:nvPr>
        </p:nvSpPr>
        <p:spPr/>
        <p:txBody>
          <a:bodyPr>
            <a:normAutofit fontScale="92500" lnSpcReduction="10000"/>
          </a:bodyPr>
          <a:lstStyle/>
          <a:p>
            <a:r>
              <a:rPr lang="tr-TR" b="1" dirty="0" smtClean="0">
                <a:solidFill>
                  <a:schemeClr val="tx1"/>
                </a:solidFill>
              </a:rPr>
              <a:t>Yaz sıcaklık ortalamaları daha düşüktür.</a:t>
            </a:r>
          </a:p>
          <a:p>
            <a:r>
              <a:rPr lang="tr-TR" b="1" dirty="0" smtClean="0">
                <a:solidFill>
                  <a:schemeClr val="tx1"/>
                </a:solidFill>
              </a:rPr>
              <a:t>Yağış tutarları özellikle kuzeye doğru gittikçe artar.</a:t>
            </a:r>
          </a:p>
          <a:p>
            <a:r>
              <a:rPr lang="tr-TR" b="1" dirty="0" smtClean="0">
                <a:solidFill>
                  <a:schemeClr val="tx1"/>
                </a:solidFill>
              </a:rPr>
              <a:t>İklimi Akdeniz-Karadeniz iklimleri arasında bir geçiş tipi olan bu bölge zaman zaman Balkanlardan gelen soğuk hava kütlesinin etkisi altında kalır.Bu sebeple kimi kışlar çok soğuk geçer.</a:t>
            </a:r>
          </a:p>
          <a:p>
            <a:r>
              <a:rPr lang="tr-TR" b="1" dirty="0" smtClean="0">
                <a:solidFill>
                  <a:schemeClr val="tx1"/>
                </a:solidFill>
              </a:rPr>
              <a:t>Kar yağışları daha sık görülür ve sıcaklıklar daha sık iner.</a:t>
            </a:r>
            <a:br>
              <a:rPr lang="tr-TR" b="1" dirty="0" smtClean="0">
                <a:solidFill>
                  <a:schemeClr val="tx1"/>
                </a:solidFill>
              </a:rPr>
            </a:br>
            <a:endParaRPr lang="tr-TR" dirty="0">
              <a:solidFill>
                <a:schemeClr val="tx1"/>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solidFill>
                  <a:srgbClr val="FF0000"/>
                </a:solidFill>
              </a:rPr>
              <a:t> Türkiye de İklim Çeşitleri ve Bitki Örtüsü</a:t>
            </a:r>
            <a:endParaRPr lang="tr-TR" dirty="0"/>
          </a:p>
        </p:txBody>
      </p:sp>
      <p:sp>
        <p:nvSpPr>
          <p:cNvPr id="3" name="2 İçerik Yer Tutucusu"/>
          <p:cNvSpPr>
            <a:spLocks noGrp="1"/>
          </p:cNvSpPr>
          <p:nvPr>
            <p:ph idx="1"/>
          </p:nvPr>
        </p:nvSpPr>
        <p:spPr>
          <a:xfrm>
            <a:off x="304800" y="1285860"/>
            <a:ext cx="8686800" cy="4794265"/>
          </a:xfrm>
        </p:spPr>
        <p:txBody>
          <a:bodyPr>
            <a:normAutofit fontScale="85000" lnSpcReduction="20000"/>
          </a:bodyPr>
          <a:lstStyle/>
          <a:p>
            <a:r>
              <a:rPr lang="tr-TR" b="1" dirty="0" smtClean="0">
                <a:solidFill>
                  <a:srgbClr val="FF0000"/>
                </a:solidFill>
              </a:rPr>
              <a:t>AKDENİZ İKLİMİ  </a:t>
            </a:r>
          </a:p>
          <a:p>
            <a:r>
              <a:rPr lang="tr-TR" b="1" dirty="0" smtClean="0"/>
              <a:t/>
            </a:r>
            <a:br>
              <a:rPr lang="tr-TR" b="1" dirty="0" smtClean="0"/>
            </a:br>
            <a:r>
              <a:rPr lang="tr-TR" b="1" dirty="0" smtClean="0">
                <a:solidFill>
                  <a:schemeClr val="tx1"/>
                </a:solidFill>
              </a:rPr>
              <a:t>Yazlar özellikle temmuz ve ağustos ayları çok kurak geçer.Çok sıcak bu aylarda yağış tutarları azalır.</a:t>
            </a:r>
          </a:p>
          <a:p>
            <a:r>
              <a:rPr lang="tr-TR" b="1" dirty="0" smtClean="0">
                <a:solidFill>
                  <a:schemeClr val="tx1"/>
                </a:solidFill>
              </a:rPr>
              <a:t>Yağışlı geçen kış mevsimini yağış tutarı git gide azalan ilkbahar ayları bunu da çok kurak geçen yaz mevsimi izler.</a:t>
            </a:r>
          </a:p>
          <a:p>
            <a:r>
              <a:rPr lang="tr-TR" b="1" dirty="0" smtClean="0">
                <a:solidFill>
                  <a:schemeClr val="tx1"/>
                </a:solidFill>
              </a:rPr>
              <a:t>Çok ender düşen kar şiddetli geçen kışlar da ancak gerideki yüksek dağlar ve yamaçları üzerinde tutunur.</a:t>
            </a:r>
          </a:p>
          <a:p>
            <a:r>
              <a:rPr lang="tr-TR" b="1" dirty="0" smtClean="0">
                <a:solidFill>
                  <a:schemeClr val="tx1"/>
                </a:solidFill>
              </a:rPr>
              <a:t>Bu dağlar arasındaki çukur alanlarda ise yağış değerleri oldukça azalır.</a:t>
            </a:r>
          </a:p>
          <a:p>
            <a:r>
              <a:rPr lang="tr-TR" b="1" dirty="0" smtClean="0">
                <a:solidFill>
                  <a:schemeClr val="tx1"/>
                </a:solidFill>
              </a:rPr>
              <a:t>ağışlı günler sayısı nemli Karadeniz kıyılarında oranla oldukça azdır.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solidFill>
                  <a:srgbClr val="FF0000"/>
                </a:solidFill>
              </a:rPr>
              <a:t>Türkiye de İklim Çeşitleri ve Bitki Örtüsü</a:t>
            </a:r>
            <a:endParaRPr lang="tr-TR" dirty="0"/>
          </a:p>
        </p:txBody>
      </p:sp>
      <p:sp>
        <p:nvSpPr>
          <p:cNvPr id="3" name="2 İçerik Yer Tutucusu"/>
          <p:cNvSpPr>
            <a:spLocks noGrp="1"/>
          </p:cNvSpPr>
          <p:nvPr>
            <p:ph idx="1"/>
          </p:nvPr>
        </p:nvSpPr>
        <p:spPr/>
        <p:txBody>
          <a:bodyPr>
            <a:normAutofit fontScale="92500" lnSpcReduction="10000"/>
          </a:bodyPr>
          <a:lstStyle/>
          <a:p>
            <a:r>
              <a:rPr lang="tr-TR" b="1" dirty="0" smtClean="0">
                <a:solidFill>
                  <a:schemeClr val="tx1"/>
                </a:solidFill>
              </a:rPr>
              <a:t>Kar yağışlı gün sayısıysa ortalama bir günü bile bulmaz.Kapalı günler bakımından en az değerlere Akdeniz kıyılarında erişilir.</a:t>
            </a:r>
          </a:p>
          <a:p>
            <a:r>
              <a:rPr lang="tr-TR" b="1" dirty="0" smtClean="0">
                <a:solidFill>
                  <a:schemeClr val="tx1"/>
                </a:solidFill>
              </a:rPr>
              <a:t>Bağıl nem oranı %66-69’dur.</a:t>
            </a:r>
          </a:p>
          <a:p>
            <a:r>
              <a:rPr lang="tr-TR" b="1" dirty="0" smtClean="0">
                <a:solidFill>
                  <a:schemeClr val="tx1"/>
                </a:solidFill>
              </a:rPr>
              <a:t>Rüzgar yönü genellikle kuzeydoğu güneydoğu ve güneybatı dır.</a:t>
            </a:r>
          </a:p>
          <a:p>
            <a:r>
              <a:rPr lang="tr-TR" b="1" dirty="0" smtClean="0">
                <a:solidFill>
                  <a:schemeClr val="tx1"/>
                </a:solidFill>
              </a:rPr>
              <a:t>Ülkenin batısında Ege Denizi kıyılarında ve vadiler boyunca deniz etkisinin sokulduğu alanlarda ise Akdeniz ikliminin biraz değişikliğe uğramış biçimi görünür.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solidFill>
                  <a:srgbClr val="FF0000"/>
                </a:solidFill>
              </a:rPr>
              <a:t> Türkiye de İklim Çeşitleri ve Bitki Örtüsü</a:t>
            </a:r>
            <a:endParaRPr lang="tr-TR" dirty="0"/>
          </a:p>
        </p:txBody>
      </p:sp>
      <p:sp>
        <p:nvSpPr>
          <p:cNvPr id="3" name="2 İçerik Yer Tutucusu"/>
          <p:cNvSpPr>
            <a:spLocks noGrp="1"/>
          </p:cNvSpPr>
          <p:nvPr>
            <p:ph idx="1"/>
          </p:nvPr>
        </p:nvSpPr>
        <p:spPr/>
        <p:txBody>
          <a:bodyPr>
            <a:normAutofit fontScale="77500" lnSpcReduction="20000"/>
          </a:bodyPr>
          <a:lstStyle/>
          <a:p>
            <a:r>
              <a:rPr lang="tr-TR" b="1" dirty="0" smtClean="0">
                <a:solidFill>
                  <a:schemeClr val="tx1"/>
                </a:solidFill>
              </a:rPr>
              <a:t>Batı Anadolu’da Gediz Küçük Menderes ve Büyük Menderes ırmaklarının geniş vadi olukla- </a:t>
            </a:r>
            <a:r>
              <a:rPr lang="tr-TR" b="1" dirty="0" err="1" smtClean="0">
                <a:solidFill>
                  <a:schemeClr val="tx1"/>
                </a:solidFill>
              </a:rPr>
              <a:t>rıyla</a:t>
            </a:r>
            <a:r>
              <a:rPr lang="tr-TR" b="1" dirty="0" smtClean="0">
                <a:solidFill>
                  <a:schemeClr val="tx1"/>
                </a:solidFill>
              </a:rPr>
              <a:t> denizin etkisi iç kesimlere kolaylıkla sokulur.Burada da Akdeniz Bölgesinde olduğu gibi yazlar çok sıcak ve kurak kışlar ılık yağışlı geçer.</a:t>
            </a:r>
          </a:p>
          <a:p>
            <a:endParaRPr lang="tr-TR" b="1" dirty="0" smtClean="0">
              <a:solidFill>
                <a:schemeClr val="tx1"/>
              </a:solidFill>
            </a:endParaRPr>
          </a:p>
          <a:p>
            <a:r>
              <a:rPr lang="tr-TR" b="1" dirty="0" smtClean="0">
                <a:solidFill>
                  <a:schemeClr val="tx1"/>
                </a:solidFill>
              </a:rPr>
              <a:t>Yaz mevsiminde zaman 40 C’ </a:t>
            </a:r>
            <a:r>
              <a:rPr lang="tr-TR" b="1" dirty="0" err="1" smtClean="0">
                <a:solidFill>
                  <a:schemeClr val="tx1"/>
                </a:solidFill>
              </a:rPr>
              <a:t>nin</a:t>
            </a:r>
            <a:r>
              <a:rPr lang="tr-TR" b="1" dirty="0" smtClean="0">
                <a:solidFill>
                  <a:schemeClr val="tx1"/>
                </a:solidFill>
              </a:rPr>
              <a:t> üstüne sıcaklıklar kışın ancak kuzeyden gelen soğuk hava kütlesinin etkisine bağlı olarak düşer.Yağış maksimumu kışa minimumu yaza rastlar.</a:t>
            </a:r>
          </a:p>
          <a:p>
            <a:endParaRPr lang="tr-TR" b="1" dirty="0" smtClean="0">
              <a:solidFill>
                <a:schemeClr val="tx1"/>
              </a:solidFill>
            </a:endParaRPr>
          </a:p>
          <a:p>
            <a:r>
              <a:rPr lang="tr-TR" b="1" dirty="0" smtClean="0">
                <a:solidFill>
                  <a:schemeClr val="tx1"/>
                </a:solidFill>
              </a:rPr>
              <a:t>Sonbahar yağışları ilkbahar yağışlarından az farklıdır.Dağlık kesimlerde yağış değerleri oldukça fazlalaşır. </a:t>
            </a:r>
            <a:br>
              <a:rPr lang="tr-TR" b="1" dirty="0" smtClean="0">
                <a:solidFill>
                  <a:schemeClr val="tx1"/>
                </a:solidFill>
              </a:rPr>
            </a:br>
            <a:r>
              <a:rPr lang="tr-TR" b="1" dirty="0" smtClean="0">
                <a:solidFill>
                  <a:schemeClr val="tx1"/>
                </a:solidFill>
              </a:rPr>
              <a:t/>
            </a:r>
            <a:br>
              <a:rPr lang="tr-TR" b="1" dirty="0" smtClean="0">
                <a:solidFill>
                  <a:schemeClr val="tx1"/>
                </a:solidFill>
              </a:rPr>
            </a:br>
            <a:endParaRPr lang="tr-TR"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solidFill>
                  <a:srgbClr val="FF0000"/>
                </a:solidFill>
              </a:rPr>
              <a:t>Türkiye de İklim Çeşitleri ve Bitki Örtüsü</a:t>
            </a:r>
            <a:endParaRPr lang="tr-TR" dirty="0"/>
          </a:p>
        </p:txBody>
      </p:sp>
      <p:sp>
        <p:nvSpPr>
          <p:cNvPr id="3" name="2 İçerik Yer Tutucusu"/>
          <p:cNvSpPr>
            <a:spLocks noGrp="1"/>
          </p:cNvSpPr>
          <p:nvPr>
            <p:ph idx="1"/>
          </p:nvPr>
        </p:nvSpPr>
        <p:spPr/>
        <p:txBody>
          <a:bodyPr>
            <a:normAutofit fontScale="77500" lnSpcReduction="20000"/>
          </a:bodyPr>
          <a:lstStyle/>
          <a:p>
            <a:r>
              <a:rPr lang="tr-TR" b="1" dirty="0" smtClean="0">
                <a:solidFill>
                  <a:schemeClr val="tx1"/>
                </a:solidFill>
              </a:rPr>
              <a:t>Akdeniz iklimi Daha kuzeyde Marmara kıyılarında yazların serinliğiyle kendisi belli eden daha değişik bir özellik taşır.</a:t>
            </a:r>
          </a:p>
          <a:p>
            <a:r>
              <a:rPr lang="tr-TR" b="1" dirty="0" smtClean="0">
                <a:solidFill>
                  <a:schemeClr val="tx1"/>
                </a:solidFill>
              </a:rPr>
              <a:t>Kışlarda Ege ve Akdeniz kıyılarına oranla daha serin ve soğuktur.</a:t>
            </a:r>
          </a:p>
          <a:p>
            <a:r>
              <a:rPr lang="tr-TR" b="1" dirty="0" smtClean="0">
                <a:solidFill>
                  <a:schemeClr val="tx1"/>
                </a:solidFill>
              </a:rPr>
              <a:t>Yaz sıcaklık ortalamaları daha düşüktür.</a:t>
            </a:r>
          </a:p>
          <a:p>
            <a:r>
              <a:rPr lang="tr-TR" b="1" dirty="0" smtClean="0">
                <a:solidFill>
                  <a:schemeClr val="tx1"/>
                </a:solidFill>
              </a:rPr>
              <a:t>Yağış tutarları özellikle kuzeye doğru gittikçe artar.</a:t>
            </a:r>
          </a:p>
          <a:p>
            <a:r>
              <a:rPr lang="tr-TR" b="1" dirty="0" smtClean="0">
                <a:solidFill>
                  <a:schemeClr val="tx1"/>
                </a:solidFill>
              </a:rPr>
              <a:t>İklimi Akdeniz-Karadeniz iklimleri arasında bir geçiş tipi olan bu bölge zaman zaman Balkanlardan gelen soğuk hava kütlesinin etkisi altında kalır.</a:t>
            </a:r>
          </a:p>
          <a:p>
            <a:r>
              <a:rPr lang="tr-TR" b="1" dirty="0" smtClean="0">
                <a:solidFill>
                  <a:schemeClr val="tx1"/>
                </a:solidFill>
              </a:rPr>
              <a:t>Bu sebeple kimi kışlar çok soğuk geçer.</a:t>
            </a:r>
          </a:p>
          <a:p>
            <a:r>
              <a:rPr lang="tr-TR" b="1" dirty="0" smtClean="0">
                <a:solidFill>
                  <a:schemeClr val="tx1"/>
                </a:solidFill>
              </a:rPr>
              <a:t>Kar yağışları daha sık görülür ve sıcaklıklar daha sık iner.</a:t>
            </a:r>
            <a:br>
              <a:rPr lang="tr-TR" b="1" dirty="0" smtClean="0">
                <a:solidFill>
                  <a:schemeClr val="tx1"/>
                </a:solidFill>
              </a:rPr>
            </a:br>
            <a:r>
              <a:rPr lang="tr-TR" b="1" dirty="0" smtClean="0">
                <a:solidFill>
                  <a:schemeClr val="tx1"/>
                </a:solidFill>
              </a:rPr>
              <a:t/>
            </a:r>
            <a:br>
              <a:rPr lang="tr-TR" b="1" dirty="0" smtClean="0">
                <a:solidFill>
                  <a:schemeClr val="tx1"/>
                </a:solidFill>
              </a:rPr>
            </a:br>
            <a:endParaRPr lang="tr-TR" dirty="0" smtClean="0">
              <a:solidFill>
                <a:schemeClr val="tx1"/>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solidFill>
                  <a:srgbClr val="FF0000"/>
                </a:solidFill>
              </a:rPr>
              <a:t> Türkiye de İklim Çeşitleri ve Bitki Örtüsü</a:t>
            </a:r>
            <a:endParaRPr lang="tr-TR" dirty="0"/>
          </a:p>
        </p:txBody>
      </p:sp>
      <p:sp>
        <p:nvSpPr>
          <p:cNvPr id="3" name="2 İçerik Yer Tutucusu"/>
          <p:cNvSpPr>
            <a:spLocks noGrp="1"/>
          </p:cNvSpPr>
          <p:nvPr>
            <p:ph idx="1"/>
          </p:nvPr>
        </p:nvSpPr>
        <p:spPr/>
        <p:txBody>
          <a:bodyPr>
            <a:normAutofit fontScale="70000" lnSpcReduction="20000"/>
          </a:bodyPr>
          <a:lstStyle/>
          <a:p>
            <a:r>
              <a:rPr lang="tr-TR" b="1" dirty="0" smtClean="0">
                <a:solidFill>
                  <a:srgbClr val="FF0000"/>
                </a:solidFill>
              </a:rPr>
              <a:t>MARMARA GEÇİŞ İKLİMİ</a:t>
            </a:r>
            <a:r>
              <a:rPr lang="tr-TR" b="1" dirty="0" smtClean="0"/>
              <a:t/>
            </a:r>
            <a:br>
              <a:rPr lang="tr-TR" b="1" dirty="0" smtClean="0"/>
            </a:br>
            <a:r>
              <a:rPr lang="tr-TR" b="1" dirty="0" smtClean="0"/>
              <a:t/>
            </a:r>
            <a:br>
              <a:rPr lang="tr-TR" b="1" dirty="0" smtClean="0"/>
            </a:br>
            <a:r>
              <a:rPr lang="tr-TR" b="1" dirty="0" smtClean="0">
                <a:solidFill>
                  <a:schemeClr val="tx1"/>
                </a:solidFill>
              </a:rPr>
              <a:t>Marmara bölgesinde yıllık ortalama yağış tutarı 600-750 mm arasındadır.</a:t>
            </a:r>
          </a:p>
          <a:p>
            <a:r>
              <a:rPr lang="tr-TR" b="1" dirty="0" smtClean="0">
                <a:solidFill>
                  <a:schemeClr val="tx1"/>
                </a:solidFill>
              </a:rPr>
              <a:t>Yağış maksimumu kışa minimumu yaza rastlar.</a:t>
            </a:r>
          </a:p>
          <a:p>
            <a:r>
              <a:rPr lang="tr-TR" b="1" dirty="0" smtClean="0">
                <a:solidFill>
                  <a:schemeClr val="tx1"/>
                </a:solidFill>
              </a:rPr>
              <a:t>Güneyden kuzeye doğru gittikçe yağışların arttığı ve yaz kuraklığının hafiflediği görülür.</a:t>
            </a:r>
          </a:p>
          <a:p>
            <a:r>
              <a:rPr lang="tr-TR" b="1" dirty="0" smtClean="0">
                <a:solidFill>
                  <a:schemeClr val="tx1"/>
                </a:solidFill>
              </a:rPr>
              <a:t>Bulutlu gün sayısı Ege ve Akdeniz kıyılarından daha çok Karadeniz kıyılarından daha düşüktür.</a:t>
            </a:r>
          </a:p>
          <a:p>
            <a:r>
              <a:rPr lang="tr-TR" b="1" dirty="0" smtClean="0">
                <a:solidFill>
                  <a:schemeClr val="tx1"/>
                </a:solidFill>
              </a:rPr>
              <a:t>Bağıl nem oranı yaklaşık % 71-75 ‘</a:t>
            </a:r>
            <a:r>
              <a:rPr lang="tr-TR" b="1" dirty="0" err="1" smtClean="0">
                <a:solidFill>
                  <a:schemeClr val="tx1"/>
                </a:solidFill>
              </a:rPr>
              <a:t>dir</a:t>
            </a:r>
            <a:r>
              <a:rPr lang="tr-TR" b="1" dirty="0" smtClean="0">
                <a:solidFill>
                  <a:schemeClr val="tx1"/>
                </a:solidFill>
              </a:rPr>
              <a:t>.Rüzgar yönü genellikle kuzeydoğu (poyraz) ve güneybatı (lodos).Oldukça soğuk kışlar;kar yağışı ve don olağan yaz kuraklığı kısa ve hafif.</a:t>
            </a:r>
            <a:br>
              <a:rPr lang="tr-TR" b="1" dirty="0" smtClean="0">
                <a:solidFill>
                  <a:schemeClr val="tx1"/>
                </a:solidFill>
              </a:rPr>
            </a:br>
            <a:r>
              <a:rPr lang="tr-TR" b="1" dirty="0" smtClean="0"/>
              <a:t/>
            </a:r>
            <a:br>
              <a:rPr lang="tr-TR" b="1" dirty="0" smtClean="0"/>
            </a:br>
            <a:r>
              <a:rPr lang="tr-TR" b="1" dirty="0" smtClean="0"/>
              <a:t/>
            </a:r>
            <a:br>
              <a:rPr lang="tr-TR" b="1" dirty="0" smtClean="0"/>
            </a:br>
            <a:endParaRPr lang="tr-TR"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357166"/>
            <a:ext cx="8229600" cy="500066"/>
          </a:xfrm>
        </p:spPr>
        <p:txBody>
          <a:bodyPr>
            <a:normAutofit/>
          </a:bodyPr>
          <a:lstStyle/>
          <a:p>
            <a:r>
              <a:rPr lang="tr-TR" sz="1800" dirty="0" smtClean="0">
                <a:solidFill>
                  <a:srgbClr val="FF0000"/>
                </a:solidFill>
              </a:rPr>
              <a:t> Türkiye de İklim Çeşitleri ve Bitki Örtüsü</a:t>
            </a:r>
            <a:endParaRPr lang="tr-TR" sz="1800" dirty="0"/>
          </a:p>
        </p:txBody>
      </p:sp>
      <p:sp>
        <p:nvSpPr>
          <p:cNvPr id="3" name="2 İçerik Yer Tutucusu"/>
          <p:cNvSpPr>
            <a:spLocks noGrp="1"/>
          </p:cNvSpPr>
          <p:nvPr>
            <p:ph idx="1"/>
          </p:nvPr>
        </p:nvSpPr>
        <p:spPr>
          <a:xfrm>
            <a:off x="457200" y="1428736"/>
            <a:ext cx="8229600" cy="4697427"/>
          </a:xfrm>
        </p:spPr>
        <p:txBody>
          <a:bodyPr>
            <a:noAutofit/>
          </a:bodyPr>
          <a:lstStyle/>
          <a:p>
            <a:r>
              <a:rPr lang="tr-TR" sz="2000" b="1" dirty="0" smtClean="0">
                <a:solidFill>
                  <a:srgbClr val="FF0000"/>
                </a:solidFill>
              </a:rPr>
              <a:t>İÇ KESİMLERİN BOZKIR KARASAL İKLİMİ</a:t>
            </a:r>
            <a:r>
              <a:rPr lang="tr-TR" sz="2000" b="1" dirty="0" smtClean="0"/>
              <a:t/>
            </a:r>
            <a:br>
              <a:rPr lang="tr-TR" sz="2000" b="1" dirty="0" smtClean="0"/>
            </a:br>
            <a:r>
              <a:rPr lang="tr-TR" sz="2000" b="1" dirty="0" smtClean="0"/>
              <a:t/>
            </a:r>
            <a:br>
              <a:rPr lang="tr-TR" sz="2000" b="1" dirty="0" smtClean="0"/>
            </a:br>
            <a:r>
              <a:rPr lang="tr-TR" sz="2000" b="1" dirty="0" smtClean="0">
                <a:solidFill>
                  <a:schemeClr val="tx1"/>
                </a:solidFill>
              </a:rPr>
              <a:t>Yazları sıcak ve kurak kışları sert ve uzun geçer.Sıcaklık koşulları bakımından karasal iklimin yağış koşulları bakımından bozkır ikliminin özelliklerini taşıyan bu iklim tipi Ülkemizin iç kesimlerinde İç Anadolu ‘da İç Batı Anadolu’da Göller Yöresinde ve Güneydoğu Anadolu’ da egemendir.Yağış ve sıcaklık koşullarının özelliklerine göre bu iklim tipi sözü edilen bölgelerde farklılıklar gösterir.</a:t>
            </a:r>
            <a:br>
              <a:rPr lang="tr-TR" sz="2000" b="1" dirty="0" smtClean="0">
                <a:solidFill>
                  <a:schemeClr val="tx1"/>
                </a:solidFill>
              </a:rPr>
            </a:br>
            <a:r>
              <a:rPr lang="tr-TR" sz="2000" b="1" dirty="0" smtClean="0">
                <a:solidFill>
                  <a:schemeClr val="tx1"/>
                </a:solidFill>
              </a:rPr>
              <a:t/>
            </a:r>
            <a:br>
              <a:rPr lang="tr-TR" sz="2000" b="1" dirty="0" smtClean="0">
                <a:solidFill>
                  <a:schemeClr val="tx1"/>
                </a:solidFill>
              </a:rPr>
            </a:br>
            <a:r>
              <a:rPr lang="tr-TR" sz="2000" b="1" dirty="0" smtClean="0">
                <a:solidFill>
                  <a:schemeClr val="tx1"/>
                </a:solidFill>
              </a:rPr>
              <a:t>İç Anadolu Bölgesi’nin Tuz Gölü çevresinde yağışların azlığıyla dikkati çeken Bozkır iklimi egemendir.</a:t>
            </a:r>
          </a:p>
          <a:p>
            <a:r>
              <a:rPr lang="tr-TR" sz="2000" b="1" dirty="0" smtClean="0">
                <a:solidFill>
                  <a:schemeClr val="tx1"/>
                </a:solidFill>
              </a:rPr>
              <a:t>Bu kesimde yıllık ortalama sıcaklık yaklaşık 11 </a:t>
            </a:r>
            <a:r>
              <a:rPr lang="tr-TR" sz="2000" b="1" dirty="0" err="1" smtClean="0">
                <a:solidFill>
                  <a:schemeClr val="tx1"/>
                </a:solidFill>
              </a:rPr>
              <a:t>C’dir</a:t>
            </a:r>
            <a:r>
              <a:rPr lang="tr-TR" sz="2000" b="1" dirty="0" smtClean="0">
                <a:solidFill>
                  <a:schemeClr val="tx1"/>
                </a:solidFill>
              </a:rPr>
              <a:t>.En soğuk ayın (ocak) ortalama sıcaklığın –0.3 </a:t>
            </a:r>
            <a:r>
              <a:rPr lang="tr-TR" sz="2000" b="1" dirty="0" err="1" smtClean="0">
                <a:solidFill>
                  <a:schemeClr val="tx1"/>
                </a:solidFill>
              </a:rPr>
              <a:t>C’dir</a:t>
            </a:r>
            <a:r>
              <a:rPr lang="tr-TR" sz="2000" b="1" dirty="0" smtClean="0">
                <a:solidFill>
                  <a:schemeClr val="tx1"/>
                </a:solidFill>
              </a:rPr>
              <a:t> en sıcak ayın (temmuz yada ağustos) ortalama sıcaklığı 21-22 C’ arasındadır.</a:t>
            </a:r>
          </a:p>
          <a:p>
            <a:endParaRPr lang="tr-TR" sz="2000" b="1" dirty="0" smtClean="0">
              <a:solidFill>
                <a:schemeClr val="tx1"/>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solidFill>
                  <a:srgbClr val="FF0000"/>
                </a:solidFill>
              </a:rPr>
              <a:t> Türkiye de İklim Çeşitleri ve Bitki Örtüsü</a:t>
            </a:r>
            <a:endParaRPr lang="tr-TR" dirty="0"/>
          </a:p>
        </p:txBody>
      </p:sp>
      <p:sp>
        <p:nvSpPr>
          <p:cNvPr id="3" name="2 İçerik Yer Tutucusu"/>
          <p:cNvSpPr>
            <a:spLocks noGrp="1"/>
          </p:cNvSpPr>
          <p:nvPr>
            <p:ph idx="1"/>
          </p:nvPr>
        </p:nvSpPr>
        <p:spPr/>
        <p:txBody>
          <a:bodyPr>
            <a:normAutofit fontScale="85000" lnSpcReduction="10000"/>
          </a:bodyPr>
          <a:lstStyle/>
          <a:p>
            <a:r>
              <a:rPr lang="tr-TR" b="1" dirty="0" smtClean="0">
                <a:solidFill>
                  <a:schemeClr val="tx1"/>
                </a:solidFill>
              </a:rPr>
              <a:t>Yazın 30 C’ </a:t>
            </a:r>
            <a:r>
              <a:rPr lang="tr-TR" b="1" dirty="0" err="1" smtClean="0">
                <a:solidFill>
                  <a:schemeClr val="tx1"/>
                </a:solidFill>
              </a:rPr>
              <a:t>nin</a:t>
            </a:r>
            <a:r>
              <a:rPr lang="tr-TR" b="1" dirty="0" smtClean="0">
                <a:solidFill>
                  <a:schemeClr val="tx1"/>
                </a:solidFill>
              </a:rPr>
              <a:t> üstüne çıkan sıcaklıklar kışın sık sık –5 C’ </a:t>
            </a:r>
            <a:r>
              <a:rPr lang="tr-TR" b="1" dirty="0" err="1" smtClean="0">
                <a:solidFill>
                  <a:schemeClr val="tx1"/>
                </a:solidFill>
              </a:rPr>
              <a:t>nin</a:t>
            </a:r>
            <a:r>
              <a:rPr lang="tr-TR" b="1" dirty="0" smtClean="0">
                <a:solidFill>
                  <a:schemeClr val="tx1"/>
                </a:solidFill>
              </a:rPr>
              <a:t> altına iner.</a:t>
            </a:r>
          </a:p>
          <a:p>
            <a:r>
              <a:rPr lang="tr-TR" b="1" dirty="0" smtClean="0">
                <a:solidFill>
                  <a:schemeClr val="tx1"/>
                </a:solidFill>
              </a:rPr>
              <a:t>Şimdiye kadar saptanan en düşük sıcaklık değeri –28.8 </a:t>
            </a:r>
            <a:r>
              <a:rPr lang="tr-TR" b="1" dirty="0" err="1" smtClean="0">
                <a:solidFill>
                  <a:schemeClr val="tx1"/>
                </a:solidFill>
              </a:rPr>
              <a:t>C’dir</a:t>
            </a:r>
            <a:r>
              <a:rPr lang="tr-TR" b="1" dirty="0" smtClean="0">
                <a:solidFill>
                  <a:schemeClr val="tx1"/>
                </a:solidFill>
              </a:rPr>
              <a:t>.(Konya) en yüksek sıcaklık değeri 40 C ‘ (Konya).</a:t>
            </a:r>
          </a:p>
          <a:p>
            <a:r>
              <a:rPr lang="tr-TR" b="1" dirty="0" smtClean="0">
                <a:solidFill>
                  <a:schemeClr val="tx1"/>
                </a:solidFill>
              </a:rPr>
              <a:t>Yıllık ortalama yağış tutarı 300-350 mm arasındadır.</a:t>
            </a:r>
          </a:p>
          <a:p>
            <a:r>
              <a:rPr lang="tr-TR" b="1" dirty="0" smtClean="0">
                <a:solidFill>
                  <a:schemeClr val="tx1"/>
                </a:solidFill>
              </a:rPr>
              <a:t>Yağış maksimumu kışa minimumu yaza rastlar.</a:t>
            </a:r>
          </a:p>
          <a:p>
            <a:r>
              <a:rPr lang="tr-TR" b="1" dirty="0" smtClean="0">
                <a:solidFill>
                  <a:schemeClr val="tx1"/>
                </a:solidFill>
              </a:rPr>
              <a:t>Sonbahar yağışları kış yağışlarının yarısı kadardır.</a:t>
            </a:r>
          </a:p>
          <a:p>
            <a:r>
              <a:rPr lang="tr-TR" b="1" dirty="0" smtClean="0">
                <a:solidFill>
                  <a:schemeClr val="tx1"/>
                </a:solidFill>
              </a:rPr>
              <a:t>Yaz yağışları ise Akdeniz bölgesine oranla daha fazladır.</a:t>
            </a:r>
          </a:p>
          <a:p>
            <a:endParaRPr lang="tr-TR" b="1" dirty="0" smtClean="0">
              <a:solidFill>
                <a:schemeClr val="tx1"/>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solidFill>
                  <a:srgbClr val="FF0000"/>
                </a:solidFill>
              </a:rPr>
              <a:t>Türkiye de İklim Çeşitleri ve Bitki Örtüsü</a:t>
            </a:r>
            <a:endParaRPr lang="tr-TR" dirty="0"/>
          </a:p>
        </p:txBody>
      </p:sp>
      <p:sp>
        <p:nvSpPr>
          <p:cNvPr id="3" name="2 İçerik Yer Tutucusu"/>
          <p:cNvSpPr>
            <a:spLocks noGrp="1"/>
          </p:cNvSpPr>
          <p:nvPr>
            <p:ph idx="1"/>
          </p:nvPr>
        </p:nvSpPr>
        <p:spPr/>
        <p:txBody>
          <a:bodyPr>
            <a:normAutofit lnSpcReduction="10000"/>
          </a:bodyPr>
          <a:lstStyle/>
          <a:p>
            <a:r>
              <a:rPr lang="tr-TR" b="1" dirty="0" smtClean="0">
                <a:solidFill>
                  <a:schemeClr val="tx1"/>
                </a:solidFill>
              </a:rPr>
              <a:t>Ülkemiz de yağışlı günler sayısının en az olduğu yer İç Anadolu Bölgesinin bu kesimidir.</a:t>
            </a:r>
          </a:p>
          <a:p>
            <a:r>
              <a:rPr lang="tr-TR" b="1" dirty="0" smtClean="0">
                <a:solidFill>
                  <a:schemeClr val="tx1"/>
                </a:solidFill>
              </a:rPr>
              <a:t>(60-75 gün) Kapalı gün sayısı Ege ve Akdeniz Bölgesinden daha fazladır.</a:t>
            </a:r>
          </a:p>
          <a:p>
            <a:r>
              <a:rPr lang="tr-TR" b="1" dirty="0" smtClean="0">
                <a:solidFill>
                  <a:schemeClr val="tx1"/>
                </a:solidFill>
              </a:rPr>
              <a:t>Bağıl nem oranı %60-64 rüzgar yönü genellikle kuzey ve kuzeydoğudur.</a:t>
            </a:r>
          </a:p>
          <a:p>
            <a:r>
              <a:rPr lang="tr-TR" b="1" dirty="0" smtClean="0">
                <a:solidFill>
                  <a:schemeClr val="tx1"/>
                </a:solidFill>
              </a:rPr>
              <a:t>Bu kesimden çevreye doğru gidildikçe Bozkır iklimi özelliğinin azaldığı karasal etkilerin arttığı görülür. </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solidFill>
                  <a:srgbClr val="FF0000"/>
                </a:solidFill>
              </a:rPr>
              <a:t> Türkiye de İklim Çeşitleri ve Bitki Örtüsü</a:t>
            </a:r>
            <a:endParaRPr lang="tr-TR" dirty="0"/>
          </a:p>
        </p:txBody>
      </p:sp>
      <p:sp>
        <p:nvSpPr>
          <p:cNvPr id="3" name="2 İçerik Yer Tutucusu"/>
          <p:cNvSpPr>
            <a:spLocks noGrp="1"/>
          </p:cNvSpPr>
          <p:nvPr>
            <p:ph idx="1"/>
          </p:nvPr>
        </p:nvSpPr>
        <p:spPr>
          <a:xfrm>
            <a:off x="304800" y="1428736"/>
            <a:ext cx="8686800" cy="4651389"/>
          </a:xfrm>
        </p:spPr>
        <p:txBody>
          <a:bodyPr>
            <a:normAutofit fontScale="77500" lnSpcReduction="20000"/>
          </a:bodyPr>
          <a:lstStyle/>
          <a:p>
            <a:r>
              <a:rPr lang="tr-TR" b="1" dirty="0" smtClean="0">
                <a:solidFill>
                  <a:srgbClr val="FF0000"/>
                </a:solidFill>
              </a:rPr>
              <a:t>İÇ KESİMLERİN BOZKIR KARASAL İKLİMİ </a:t>
            </a:r>
          </a:p>
          <a:p>
            <a:pPr>
              <a:buNone/>
            </a:pPr>
            <a:endParaRPr lang="tr-TR" b="1" dirty="0" smtClean="0">
              <a:solidFill>
                <a:schemeClr val="tx1"/>
              </a:solidFill>
            </a:endParaRPr>
          </a:p>
          <a:p>
            <a:r>
              <a:rPr lang="tr-TR" b="1" dirty="0" smtClean="0">
                <a:solidFill>
                  <a:schemeClr val="tx1"/>
                </a:solidFill>
              </a:rPr>
              <a:t>Yağışlarda az da olsa artışlar sıcaklıklarda ise düşüşler başlar.Tuz gölünün çevresinde aylık ortalama sıcaklıklar 0 C’ </a:t>
            </a:r>
            <a:r>
              <a:rPr lang="tr-TR" b="1" dirty="0" err="1" smtClean="0">
                <a:solidFill>
                  <a:schemeClr val="tx1"/>
                </a:solidFill>
              </a:rPr>
              <a:t>nin</a:t>
            </a:r>
            <a:r>
              <a:rPr lang="tr-TR" b="1" dirty="0" smtClean="0">
                <a:solidFill>
                  <a:schemeClr val="tx1"/>
                </a:solidFill>
              </a:rPr>
              <a:t> altına inmemesine karşın İç Anadolu’nun kenar bölgelerinde ortalama sıcaklıklar ocak ayında 0 C’ </a:t>
            </a:r>
            <a:r>
              <a:rPr lang="tr-TR" b="1" dirty="0" err="1" smtClean="0">
                <a:solidFill>
                  <a:schemeClr val="tx1"/>
                </a:solidFill>
              </a:rPr>
              <a:t>nin</a:t>
            </a:r>
            <a:r>
              <a:rPr lang="tr-TR" b="1" dirty="0" smtClean="0">
                <a:solidFill>
                  <a:schemeClr val="tx1"/>
                </a:solidFill>
              </a:rPr>
              <a:t> altına iner.</a:t>
            </a:r>
          </a:p>
          <a:p>
            <a:endParaRPr lang="tr-TR" b="1" dirty="0" smtClean="0">
              <a:solidFill>
                <a:schemeClr val="tx1"/>
              </a:solidFill>
            </a:endParaRPr>
          </a:p>
          <a:p>
            <a:r>
              <a:rPr lang="tr-TR" b="1" dirty="0" smtClean="0">
                <a:solidFill>
                  <a:schemeClr val="tx1"/>
                </a:solidFill>
              </a:rPr>
              <a:t>Şimdiye kadar ölçülen en düşük ve en yüksek sıcaklık değerleri de Tuz gölü çevresindeki yerlere oranla kenar bölgelerde daha fazladır.Kenar bölgelerde saptanan en düşük sıcaklık değerleri -34.6 C’ (Sivas) en yüksek sıcaklık değerleri -40.7 C’ </a:t>
            </a:r>
            <a:r>
              <a:rPr lang="tr-TR" b="1" dirty="0" err="1" smtClean="0">
                <a:solidFill>
                  <a:schemeClr val="tx1"/>
                </a:solidFill>
              </a:rPr>
              <a:t>dir</a:t>
            </a:r>
            <a:r>
              <a:rPr lang="tr-TR" b="1" dirty="0" smtClean="0">
                <a:solidFill>
                  <a:schemeClr val="tx1"/>
                </a:solidFill>
              </a:rPr>
              <a:t>(Kayseri) </a:t>
            </a:r>
          </a:p>
          <a:p>
            <a:endParaRPr lang="tr-TR" b="1" dirty="0" smtClean="0">
              <a:solidFill>
                <a:schemeClr val="tx1"/>
              </a:solidFill>
            </a:endParaRPr>
          </a:p>
          <a:p>
            <a:endParaRPr lang="tr-TR"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solidFill>
                  <a:srgbClr val="FF0000"/>
                </a:solidFill>
              </a:rPr>
              <a:t> Türkiye de İklim Çeşitleri ve Bitki Örtüsü</a:t>
            </a:r>
            <a:endParaRPr lang="tr-TR" dirty="0"/>
          </a:p>
        </p:txBody>
      </p:sp>
      <p:sp>
        <p:nvSpPr>
          <p:cNvPr id="3" name="2 İçerik Yer Tutucusu"/>
          <p:cNvSpPr>
            <a:spLocks noGrp="1"/>
          </p:cNvSpPr>
          <p:nvPr>
            <p:ph idx="1"/>
          </p:nvPr>
        </p:nvSpPr>
        <p:spPr/>
        <p:txBody>
          <a:bodyPr>
            <a:noAutofit/>
          </a:bodyPr>
          <a:lstStyle/>
          <a:p>
            <a:r>
              <a:rPr lang="tr-TR" sz="1800" b="1" dirty="0" smtClean="0">
                <a:solidFill>
                  <a:schemeClr val="tx1"/>
                </a:solidFill>
              </a:rPr>
              <a:t>İç Anadolu ya oranla daha dağlık ve engebeli olan ve ortalama yükseltisi 800-1000 m arasında değişen İç Batı Anadolu’da bu iklim yağışların fazlalığıyla kendini belli eder.</a:t>
            </a:r>
          </a:p>
          <a:p>
            <a:endParaRPr lang="tr-TR" sz="1800" b="1" dirty="0" smtClean="0">
              <a:solidFill>
                <a:schemeClr val="tx1"/>
              </a:solidFill>
            </a:endParaRPr>
          </a:p>
          <a:p>
            <a:r>
              <a:rPr lang="tr-TR" sz="1800" b="1" dirty="0" smtClean="0">
                <a:solidFill>
                  <a:schemeClr val="tx1"/>
                </a:solidFill>
              </a:rPr>
              <a:t>Geniş yer kaplayan yüksek düzlükler ve tepeler gerek Ege Bölgesinde gerekse İç Anadolu bölgesinde daha çok yağış alır.Yıllık ortalama sıcaklık 10-12 C’ </a:t>
            </a:r>
            <a:r>
              <a:rPr lang="tr-TR" sz="1800" b="1" dirty="0" err="1" smtClean="0">
                <a:solidFill>
                  <a:schemeClr val="tx1"/>
                </a:solidFill>
              </a:rPr>
              <a:t>dir</a:t>
            </a:r>
            <a:r>
              <a:rPr lang="tr-TR" sz="1800" b="1" dirty="0" smtClean="0">
                <a:solidFill>
                  <a:schemeClr val="tx1"/>
                </a:solidFill>
              </a:rPr>
              <a:t>.En soğuk ay (ocak) ortalama sıcaklığı 0 C’ (-2 C’) en sıcak ay (temmuz) ortalama sıcaklığı 20-23 C’ arasındadır. </a:t>
            </a:r>
          </a:p>
          <a:p>
            <a:endParaRPr lang="tr-TR" sz="1800" b="1" dirty="0" smtClean="0">
              <a:solidFill>
                <a:schemeClr val="tx1"/>
              </a:solidFill>
            </a:endParaRPr>
          </a:p>
          <a:p>
            <a:r>
              <a:rPr lang="tr-TR" sz="1800" b="1" dirty="0" smtClean="0">
                <a:solidFill>
                  <a:schemeClr val="tx1"/>
                </a:solidFill>
              </a:rPr>
              <a:t>Yaz mevsiminde 30 C’ </a:t>
            </a:r>
            <a:r>
              <a:rPr lang="tr-TR" sz="1800" b="1" dirty="0" err="1" smtClean="0">
                <a:solidFill>
                  <a:schemeClr val="tx1"/>
                </a:solidFill>
              </a:rPr>
              <a:t>nin</a:t>
            </a:r>
            <a:r>
              <a:rPr lang="tr-TR" sz="1800" b="1" dirty="0" smtClean="0">
                <a:solidFill>
                  <a:schemeClr val="tx1"/>
                </a:solidFill>
              </a:rPr>
              <a:t> üstüne çıkan sıcaklıklar kış mevsiminde sık sık –10 C’ </a:t>
            </a:r>
            <a:r>
              <a:rPr lang="tr-TR" sz="1800" b="1" dirty="0" err="1" smtClean="0">
                <a:solidFill>
                  <a:schemeClr val="tx1"/>
                </a:solidFill>
              </a:rPr>
              <a:t>nin</a:t>
            </a:r>
            <a:r>
              <a:rPr lang="tr-TR" sz="1800" b="1" dirty="0" smtClean="0">
                <a:solidFill>
                  <a:schemeClr val="tx1"/>
                </a:solidFill>
              </a:rPr>
              <a:t> altına iner.İç Batı Anadolu’da şimdiye kadar saptanan en yüksek sıcaklık değeri 39.8 C’ (Uşak) en düşük sıcaklık değeri -28.1 C’ </a:t>
            </a:r>
            <a:r>
              <a:rPr lang="tr-TR" sz="1800" b="1" dirty="0" err="1" smtClean="0">
                <a:solidFill>
                  <a:schemeClr val="tx1"/>
                </a:solidFill>
              </a:rPr>
              <a:t>dir</a:t>
            </a:r>
            <a:r>
              <a:rPr lang="tr-TR" sz="1800" b="1" dirty="0" smtClean="0">
                <a:solidFill>
                  <a:schemeClr val="tx1"/>
                </a:solidFill>
              </a:rPr>
              <a:t>(Kütahya).Yıllık ortalama yağış tutarı 450-550 mm arasındadır. </a:t>
            </a:r>
          </a:p>
          <a:p>
            <a:endParaRPr lang="tr-TR" sz="1800" b="1" dirty="0" smtClean="0">
              <a:solidFill>
                <a:schemeClr val="tx1"/>
              </a:solidFill>
            </a:endParaRPr>
          </a:p>
          <a:p>
            <a:r>
              <a:rPr lang="tr-TR" sz="1800" b="1" dirty="0" smtClean="0">
                <a:solidFill>
                  <a:schemeClr val="tx1"/>
                </a:solidFill>
              </a:rPr>
              <a:t>Yağış değerleri çevredeki dağlık alanlara doğru artar.Yağış maksimumu ilkbahar yada kış minimumu yaz mevsimine rastlar.Yaz yağışları Ege ve Akdeniz bölgesinden daha yüksektir.</a:t>
            </a:r>
            <a:br>
              <a:rPr lang="tr-TR" sz="1800" b="1" dirty="0" smtClean="0">
                <a:solidFill>
                  <a:schemeClr val="tx1"/>
                </a:solidFill>
              </a:rPr>
            </a:br>
            <a:r>
              <a:rPr lang="tr-TR" sz="1800" b="1" dirty="0" smtClean="0"/>
              <a:t/>
            </a:r>
            <a:br>
              <a:rPr lang="tr-TR" sz="1800" b="1" dirty="0" smtClean="0"/>
            </a:br>
            <a:endParaRPr lang="tr-TR" sz="1800" dirty="0" smtClean="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939784"/>
          </a:xfrm>
        </p:spPr>
        <p:txBody>
          <a:bodyPr>
            <a:normAutofit/>
          </a:bodyPr>
          <a:lstStyle/>
          <a:p>
            <a:r>
              <a:rPr lang="tr-TR" sz="2400" dirty="0" smtClean="0">
                <a:solidFill>
                  <a:srgbClr val="FF0000"/>
                </a:solidFill>
              </a:rPr>
              <a:t> Türkiye de İklim Çeşitleri ve Bitki Örtüsü</a:t>
            </a:r>
            <a:endParaRPr lang="tr-TR" sz="2400" dirty="0"/>
          </a:p>
        </p:txBody>
      </p:sp>
      <p:sp>
        <p:nvSpPr>
          <p:cNvPr id="3" name="2 İçerik Yer Tutucusu"/>
          <p:cNvSpPr>
            <a:spLocks noGrp="1"/>
          </p:cNvSpPr>
          <p:nvPr>
            <p:ph idx="1"/>
          </p:nvPr>
        </p:nvSpPr>
        <p:spPr>
          <a:xfrm>
            <a:off x="457200" y="1214422"/>
            <a:ext cx="8229600" cy="5214974"/>
          </a:xfrm>
        </p:spPr>
        <p:txBody>
          <a:bodyPr>
            <a:noAutofit/>
          </a:bodyPr>
          <a:lstStyle/>
          <a:p>
            <a:r>
              <a:rPr lang="tr-TR" sz="2000" b="1" dirty="0" smtClean="0">
                <a:solidFill>
                  <a:srgbClr val="FF0000"/>
                </a:solidFill>
              </a:rPr>
              <a:t>İÇ KESİMLERİN BOZKIR KARASAL İKLİMİ </a:t>
            </a:r>
          </a:p>
          <a:p>
            <a:pPr>
              <a:buNone/>
            </a:pPr>
            <a:endParaRPr lang="tr-TR" sz="2000" b="1" dirty="0" smtClean="0">
              <a:solidFill>
                <a:schemeClr val="tx1"/>
              </a:solidFill>
            </a:endParaRPr>
          </a:p>
          <a:p>
            <a:r>
              <a:rPr lang="tr-TR" sz="2800" b="1" dirty="0" smtClean="0">
                <a:solidFill>
                  <a:schemeClr val="tx1"/>
                </a:solidFill>
              </a:rPr>
              <a:t>İç Anadolu’nun güney batı kesiminde yer alan ve ortalama yükseltisi 800-900 m arasında değişen Göller Yöresinde İç Batı Anadolu iklimi ile Akdeniz iklimi arasında bir geçiş iklim tipi görülür.</a:t>
            </a:r>
          </a:p>
          <a:p>
            <a:r>
              <a:rPr lang="tr-TR" sz="2800" b="1" dirty="0" smtClean="0">
                <a:solidFill>
                  <a:schemeClr val="tx1"/>
                </a:solidFill>
              </a:rPr>
              <a:t>Yörenin güney kesiminde yükselen ve 2500 m </a:t>
            </a:r>
            <a:r>
              <a:rPr lang="tr-TR" sz="2800" b="1" dirty="0" err="1" smtClean="0">
                <a:solidFill>
                  <a:schemeClr val="tx1"/>
                </a:solidFill>
              </a:rPr>
              <a:t>yi</a:t>
            </a:r>
            <a:r>
              <a:rPr lang="tr-TR" sz="2800" b="1" dirty="0" smtClean="0">
                <a:solidFill>
                  <a:schemeClr val="tx1"/>
                </a:solidFill>
              </a:rPr>
              <a:t> aşan dağlar nemli deniz etkisinin iç kısımlara sokulmasına engel olur.</a:t>
            </a:r>
          </a:p>
          <a:p>
            <a:pPr>
              <a:buNone/>
            </a:pPr>
            <a:endParaRPr lang="tr-TR" sz="2800" b="1" dirty="0" smtClean="0">
              <a:solidFill>
                <a:schemeClr val="tx1"/>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solidFill>
                  <a:srgbClr val="FF0000"/>
                </a:solidFill>
              </a:rPr>
              <a:t>Türkiye de İklim Çeşitleri ve Bitki Örtüsü</a:t>
            </a:r>
            <a:endParaRPr lang="tr-TR" dirty="0"/>
          </a:p>
        </p:txBody>
      </p:sp>
      <p:sp>
        <p:nvSpPr>
          <p:cNvPr id="3" name="2 İçerik Yer Tutucusu"/>
          <p:cNvSpPr>
            <a:spLocks noGrp="1"/>
          </p:cNvSpPr>
          <p:nvPr>
            <p:ph idx="1"/>
          </p:nvPr>
        </p:nvSpPr>
        <p:spPr/>
        <p:txBody>
          <a:bodyPr>
            <a:normAutofit fontScale="77500" lnSpcReduction="20000"/>
          </a:bodyPr>
          <a:lstStyle/>
          <a:p>
            <a:r>
              <a:rPr lang="tr-TR" b="1" dirty="0" smtClean="0">
                <a:solidFill>
                  <a:schemeClr val="tx1"/>
                </a:solidFill>
              </a:rPr>
              <a:t>Yıllık ortalama sıcaklık 11-13 C’ </a:t>
            </a:r>
            <a:r>
              <a:rPr lang="tr-TR" b="1" dirty="0" err="1" smtClean="0">
                <a:solidFill>
                  <a:schemeClr val="tx1"/>
                </a:solidFill>
              </a:rPr>
              <a:t>dir</a:t>
            </a:r>
            <a:r>
              <a:rPr lang="tr-TR" b="1" dirty="0" smtClean="0">
                <a:solidFill>
                  <a:schemeClr val="tx1"/>
                </a:solidFill>
              </a:rPr>
              <a:t>. Bu değer Akdeniz bölgesinde saptananlardan düşük İç Anadolu’da saptananlardan yüksektir. </a:t>
            </a:r>
          </a:p>
          <a:p>
            <a:r>
              <a:rPr lang="tr-TR" b="1" dirty="0" smtClean="0">
                <a:solidFill>
                  <a:schemeClr val="tx1"/>
                </a:solidFill>
              </a:rPr>
              <a:t>En soğuk ayın (ocak) ortalama sıcaklığı 1-3 C’ en sıcak ayın (temmuz-ağustos) ortalama sıcaklığı 22-24 C’ arasındadır. </a:t>
            </a:r>
          </a:p>
          <a:p>
            <a:r>
              <a:rPr lang="tr-TR" b="1" dirty="0" smtClean="0">
                <a:solidFill>
                  <a:schemeClr val="tx1"/>
                </a:solidFill>
              </a:rPr>
              <a:t>Yörede yazın zaman zaman 40 C’ ye yaklaşan sıcaklıklar kışın -5 C’ </a:t>
            </a:r>
            <a:r>
              <a:rPr lang="tr-TR" b="1" dirty="0" err="1" smtClean="0">
                <a:solidFill>
                  <a:schemeClr val="tx1"/>
                </a:solidFill>
              </a:rPr>
              <a:t>nin</a:t>
            </a:r>
            <a:r>
              <a:rPr lang="tr-TR" b="1" dirty="0" smtClean="0">
                <a:solidFill>
                  <a:schemeClr val="tx1"/>
                </a:solidFill>
              </a:rPr>
              <a:t> altına iner.</a:t>
            </a:r>
          </a:p>
          <a:p>
            <a:r>
              <a:rPr lang="tr-TR" b="1" dirty="0" smtClean="0">
                <a:solidFill>
                  <a:schemeClr val="tx1"/>
                </a:solidFill>
              </a:rPr>
              <a:t>Şimdiye kadar saptanan en düşük sıcaklık değeri -22.9 C’ (Beyşehir) en yüksek sıcaklık değeri 39.6 C’ </a:t>
            </a:r>
            <a:r>
              <a:rPr lang="tr-TR" b="1" dirty="0" err="1" smtClean="0">
                <a:solidFill>
                  <a:schemeClr val="tx1"/>
                </a:solidFill>
              </a:rPr>
              <a:t>dir</a:t>
            </a:r>
            <a:r>
              <a:rPr lang="tr-TR" b="1" dirty="0" smtClean="0">
                <a:solidFill>
                  <a:schemeClr val="tx1"/>
                </a:solidFill>
              </a:rPr>
              <a:t>(Burdur) yağış maksimumu kış minimumu yaz mevsimine rast</a:t>
            </a:r>
            <a:br>
              <a:rPr lang="tr-TR" b="1" dirty="0" smtClean="0">
                <a:solidFill>
                  <a:schemeClr val="tx1"/>
                </a:solidFill>
              </a:rPr>
            </a:br>
            <a:endParaRPr lang="tr-TR" dirty="0">
              <a:solidFill>
                <a:schemeClr val="tx1"/>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solidFill>
                  <a:srgbClr val="FF0000"/>
                </a:solidFill>
              </a:rPr>
              <a:t> Türkiye de İklim Çeşitleri ve Bitki Örtüsü</a:t>
            </a:r>
            <a:endParaRPr lang="tr-TR" dirty="0"/>
          </a:p>
        </p:txBody>
      </p:sp>
      <p:sp>
        <p:nvSpPr>
          <p:cNvPr id="3" name="2 İçerik Yer Tutucusu"/>
          <p:cNvSpPr>
            <a:spLocks noGrp="1"/>
          </p:cNvSpPr>
          <p:nvPr>
            <p:ph idx="1"/>
          </p:nvPr>
        </p:nvSpPr>
        <p:spPr/>
        <p:txBody>
          <a:bodyPr>
            <a:noAutofit/>
          </a:bodyPr>
          <a:lstStyle/>
          <a:p>
            <a:r>
              <a:rPr lang="tr-TR" sz="2800" b="1" dirty="0" smtClean="0">
                <a:solidFill>
                  <a:schemeClr val="tx1"/>
                </a:solidFill>
              </a:rPr>
              <a:t>Yaz kuraklığı Akdeniz bölgesinden daha hafiftir.Kış mevsiminde sık sık kar yağar. Bu özelliğiyle yöre Akdeniz ikliminden ayrılır.</a:t>
            </a:r>
          </a:p>
          <a:p>
            <a:r>
              <a:rPr lang="tr-TR" sz="2800" b="1" dirty="0" smtClean="0">
                <a:solidFill>
                  <a:schemeClr val="tx1"/>
                </a:solidFill>
              </a:rPr>
              <a:t>Göller Yöresinde yağışlı gün sayısı Ege ve Akdeniz bölgesinden fazladır.Bağıl nem oranı yaklaşık %57-63 arasındadır. Rüzgar yönü genellikle güneydoğu ve kuzeydoğudur.Güneydoğu Anadolu bölgesinin alçak kesimlerinde (Urfa ve çevresi) Bozkır iklimi yüksek yayla düzlüklerinde de karasal iklim egemendir</a:t>
            </a:r>
            <a:br>
              <a:rPr lang="tr-TR" sz="2800" b="1" dirty="0" smtClean="0">
                <a:solidFill>
                  <a:schemeClr val="tx1"/>
                </a:solidFill>
              </a:rPr>
            </a:br>
            <a:endParaRPr lang="tr-TR" sz="28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solidFill>
                  <a:srgbClr val="FF0000"/>
                </a:solidFill>
              </a:rPr>
              <a:t>Türkiye de İklim Çeşitleri ve Bitki Örtüsü</a:t>
            </a:r>
            <a:endParaRPr lang="tr-TR" dirty="0"/>
          </a:p>
        </p:txBody>
      </p:sp>
      <p:sp>
        <p:nvSpPr>
          <p:cNvPr id="3" name="2 İçerik Yer Tutucusu"/>
          <p:cNvSpPr>
            <a:spLocks noGrp="1"/>
          </p:cNvSpPr>
          <p:nvPr>
            <p:ph idx="1"/>
          </p:nvPr>
        </p:nvSpPr>
        <p:spPr/>
        <p:txBody>
          <a:bodyPr>
            <a:normAutofit fontScale="85000" lnSpcReduction="10000"/>
          </a:bodyPr>
          <a:lstStyle/>
          <a:p>
            <a:r>
              <a:rPr lang="tr-TR" b="1" dirty="0" smtClean="0">
                <a:solidFill>
                  <a:schemeClr val="tx1"/>
                </a:solidFill>
              </a:rPr>
              <a:t>Bölgede yazlar çok sıcak ve kurak kışlarda Doğu Anadolu ya oranla daha soğuk geçer yıllık ortalama  sıcaklık 14-18 C’ </a:t>
            </a:r>
            <a:r>
              <a:rPr lang="tr-TR" b="1" dirty="0" err="1" smtClean="0">
                <a:solidFill>
                  <a:schemeClr val="tx1"/>
                </a:solidFill>
              </a:rPr>
              <a:t>dir</a:t>
            </a:r>
            <a:r>
              <a:rPr lang="tr-TR" b="1" dirty="0" smtClean="0">
                <a:solidFill>
                  <a:schemeClr val="tx1"/>
                </a:solidFill>
              </a:rPr>
              <a:t>. </a:t>
            </a:r>
          </a:p>
          <a:p>
            <a:r>
              <a:rPr lang="tr-TR" b="1" dirty="0" smtClean="0">
                <a:solidFill>
                  <a:schemeClr val="tx1"/>
                </a:solidFill>
              </a:rPr>
              <a:t>En soğuk ayın (Ocak) ortalama sıcaklığı 1-5 C’ en sıcak ayın ortalama sıcaklığı 27-31 C’ arasındadır. Yazın zaman zaman sıcaklıkların 45 C’ </a:t>
            </a:r>
            <a:r>
              <a:rPr lang="tr-TR" b="1" dirty="0" err="1" smtClean="0">
                <a:solidFill>
                  <a:schemeClr val="tx1"/>
                </a:solidFill>
              </a:rPr>
              <a:t>nin</a:t>
            </a:r>
            <a:r>
              <a:rPr lang="tr-TR" b="1" dirty="0" smtClean="0">
                <a:solidFill>
                  <a:schemeClr val="tx1"/>
                </a:solidFill>
              </a:rPr>
              <a:t> üstüne çıktığı görülür.</a:t>
            </a:r>
          </a:p>
          <a:p>
            <a:r>
              <a:rPr lang="tr-TR" b="1" dirty="0" smtClean="0">
                <a:solidFill>
                  <a:schemeClr val="tx1"/>
                </a:solidFill>
              </a:rPr>
              <a:t>Bölgede şimdiye kadar saptanan en düşük sıcaklık değeri -12.4 C’ </a:t>
            </a:r>
            <a:r>
              <a:rPr lang="tr-TR" b="1" dirty="0" err="1" smtClean="0">
                <a:solidFill>
                  <a:schemeClr val="tx1"/>
                </a:solidFill>
              </a:rPr>
              <a:t>dir</a:t>
            </a:r>
            <a:r>
              <a:rPr lang="tr-TR" b="1" dirty="0" smtClean="0">
                <a:solidFill>
                  <a:schemeClr val="tx1"/>
                </a:solidFill>
              </a:rPr>
              <a:t>(Urfa). </a:t>
            </a:r>
          </a:p>
          <a:p>
            <a:r>
              <a:rPr lang="tr-TR" b="1" dirty="0" smtClean="0">
                <a:solidFill>
                  <a:schemeClr val="tx1"/>
                </a:solidFill>
              </a:rPr>
              <a:t>Yıllık ortalama yağış 450-750 mm arasındadır. </a:t>
            </a:r>
          </a:p>
          <a:p>
            <a:r>
              <a:rPr lang="tr-TR" b="1" dirty="0" smtClean="0">
                <a:solidFill>
                  <a:schemeClr val="tx1"/>
                </a:solidFill>
              </a:rPr>
              <a:t>Yağış maksimumu kış minimumu yaz mevsimine rastlar. </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solidFill>
                  <a:srgbClr val="FF0000"/>
                </a:solidFill>
              </a:rPr>
              <a:t> Türkiye de İklim Çeşitleri ve Bitki Örtüsü</a:t>
            </a:r>
            <a:endParaRPr lang="tr-TR" dirty="0"/>
          </a:p>
        </p:txBody>
      </p:sp>
      <p:sp>
        <p:nvSpPr>
          <p:cNvPr id="3" name="2 İçerik Yer Tutucusu"/>
          <p:cNvSpPr>
            <a:spLocks noGrp="1"/>
          </p:cNvSpPr>
          <p:nvPr>
            <p:ph idx="1"/>
          </p:nvPr>
        </p:nvSpPr>
        <p:spPr/>
        <p:txBody>
          <a:bodyPr>
            <a:normAutofit/>
          </a:bodyPr>
          <a:lstStyle/>
          <a:p>
            <a:r>
              <a:rPr lang="tr-TR" b="1" dirty="0" smtClean="0">
                <a:solidFill>
                  <a:schemeClr val="tx1"/>
                </a:solidFill>
              </a:rPr>
              <a:t> Yaz kuraklıkları Akdeniz bölgesinde olduğu gibi belirgin ve uzun yaz yağışlarıda yine bu bölgedeki gibi düşük- tür.</a:t>
            </a:r>
          </a:p>
          <a:p>
            <a:r>
              <a:rPr lang="tr-TR" b="1" dirty="0" smtClean="0">
                <a:solidFill>
                  <a:schemeClr val="tx1"/>
                </a:solidFill>
              </a:rPr>
              <a:t>Kuzey-Kuzeydoğudaki yüksek alanlarda ve Doğuda Mardin-Midyat eşiğinde artan yağışlar orta kesimindeki düzlüklerde azalır. </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solidFill>
                  <a:srgbClr val="FF0000"/>
                </a:solidFill>
              </a:rPr>
              <a:t>Türkiye de İklim Çeşitleri ve Bitki Örtüsü</a:t>
            </a:r>
            <a:endParaRPr lang="tr-TR" dirty="0"/>
          </a:p>
        </p:txBody>
      </p:sp>
      <p:sp>
        <p:nvSpPr>
          <p:cNvPr id="3" name="2 İçerik Yer Tutucusu"/>
          <p:cNvSpPr>
            <a:spLocks noGrp="1"/>
          </p:cNvSpPr>
          <p:nvPr>
            <p:ph idx="1"/>
          </p:nvPr>
        </p:nvSpPr>
        <p:spPr/>
        <p:txBody>
          <a:bodyPr/>
          <a:lstStyle/>
          <a:p>
            <a:r>
              <a:rPr lang="tr-TR" b="1" dirty="0" smtClean="0">
                <a:solidFill>
                  <a:schemeClr val="tx1"/>
                </a:solidFill>
              </a:rPr>
              <a:t>Yağışlı günlerin sayısı Akdeniz ve Ege kıyılarında olduğu gibi 80-90 gün arasındadır. </a:t>
            </a:r>
          </a:p>
          <a:p>
            <a:r>
              <a:rPr lang="tr-TR" b="1" dirty="0" smtClean="0">
                <a:solidFill>
                  <a:schemeClr val="tx1"/>
                </a:solidFill>
              </a:rPr>
              <a:t>Türkiye’deki bağıl nem bakımından en düşük değerler (Siirt % 50 Urfa % 48 Diyarbakır %53 ) bu bölgede görünür. </a:t>
            </a:r>
          </a:p>
          <a:p>
            <a:r>
              <a:rPr lang="tr-TR" b="1" dirty="0" smtClean="0">
                <a:solidFill>
                  <a:schemeClr val="tx1"/>
                </a:solidFill>
              </a:rPr>
              <a:t>Rüzgar yönü genellikle güneybatı kuzeydoğu ve kuzeydir.</a:t>
            </a:r>
            <a:br>
              <a:rPr lang="tr-TR" b="1" dirty="0" smtClean="0">
                <a:solidFill>
                  <a:schemeClr val="tx1"/>
                </a:solidFill>
              </a:rPr>
            </a:br>
            <a:endParaRPr lang="tr-TR"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solidFill>
                  <a:srgbClr val="FF0000"/>
                </a:solidFill>
              </a:rPr>
              <a:t> Türkiye de İklim Çeşitleri ve Bitki Örtüsü</a:t>
            </a:r>
            <a:endParaRPr lang="tr-TR" dirty="0"/>
          </a:p>
        </p:txBody>
      </p:sp>
      <p:sp>
        <p:nvSpPr>
          <p:cNvPr id="3" name="2 İçerik Yer Tutucusu"/>
          <p:cNvSpPr>
            <a:spLocks noGrp="1"/>
          </p:cNvSpPr>
          <p:nvPr>
            <p:ph idx="1"/>
          </p:nvPr>
        </p:nvSpPr>
        <p:spPr/>
        <p:txBody>
          <a:bodyPr>
            <a:normAutofit fontScale="92500" lnSpcReduction="10000"/>
          </a:bodyPr>
          <a:lstStyle/>
          <a:p>
            <a:endParaRPr lang="tr-TR" b="1" dirty="0" smtClean="0">
              <a:solidFill>
                <a:schemeClr val="tx1"/>
              </a:solidFill>
            </a:endParaRPr>
          </a:p>
          <a:p>
            <a:r>
              <a:rPr lang="tr-TR" b="1" dirty="0" smtClean="0">
                <a:solidFill>
                  <a:schemeClr val="tx1"/>
                </a:solidFill>
              </a:rPr>
              <a:t>Kar yağışlı ve karla </a:t>
            </a:r>
            <a:r>
              <a:rPr lang="tr-TR" b="1" dirty="0" err="1" smtClean="0">
                <a:solidFill>
                  <a:schemeClr val="tx1"/>
                </a:solidFill>
              </a:rPr>
              <a:t>örtlü</a:t>
            </a:r>
            <a:r>
              <a:rPr lang="tr-TR" b="1" dirty="0" smtClean="0">
                <a:solidFill>
                  <a:schemeClr val="tx1"/>
                </a:solidFill>
              </a:rPr>
              <a:t> gün sayısı bakımından ülkemizde en yüksek değerlere Doğu Anadolu Bölgesi’nin kuzeydoğu yaylalarında ulaşılır. Burada toprak 4-4.5 ay karla kaplı kalır. </a:t>
            </a:r>
          </a:p>
          <a:p>
            <a:r>
              <a:rPr lang="tr-TR" b="1" dirty="0" smtClean="0">
                <a:solidFill>
                  <a:schemeClr val="tx1"/>
                </a:solidFill>
              </a:rPr>
              <a:t>Bulutlu gün sayısı bakımından ülkede en yüksek değerler yine bu yörede görülür. </a:t>
            </a:r>
          </a:p>
          <a:p>
            <a:r>
              <a:rPr lang="tr-TR" b="1" dirty="0" smtClean="0">
                <a:solidFill>
                  <a:schemeClr val="tx1"/>
                </a:solidFill>
              </a:rPr>
              <a:t>Bağıl nem oranı % 63-67 arasındadır. </a:t>
            </a:r>
          </a:p>
          <a:p>
            <a:r>
              <a:rPr lang="tr-TR" b="1" dirty="0" smtClean="0">
                <a:solidFill>
                  <a:schemeClr val="tx1"/>
                </a:solidFill>
              </a:rPr>
              <a:t>Rüzgar yönü genellikle kuzeydoğu ve güneybatıdır. </a:t>
            </a:r>
            <a:endParaRPr lang="tr-TR"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solidFill>
                  <a:srgbClr val="FF0000"/>
                </a:solidFill>
              </a:rPr>
              <a:t> Türkiye de İklim Çeşitleri ve Bitki Örtüsü</a:t>
            </a:r>
            <a:endParaRPr lang="tr-TR" dirty="0"/>
          </a:p>
        </p:txBody>
      </p:sp>
      <p:sp>
        <p:nvSpPr>
          <p:cNvPr id="3" name="2 İçerik Yer Tutucusu"/>
          <p:cNvSpPr>
            <a:spLocks noGrp="1"/>
          </p:cNvSpPr>
          <p:nvPr>
            <p:ph idx="1"/>
          </p:nvPr>
        </p:nvSpPr>
        <p:spPr>
          <a:xfrm>
            <a:off x="304800" y="1214422"/>
            <a:ext cx="8686800" cy="5214974"/>
          </a:xfrm>
        </p:spPr>
        <p:txBody>
          <a:bodyPr>
            <a:normAutofit fontScale="77500" lnSpcReduction="20000"/>
          </a:bodyPr>
          <a:lstStyle/>
          <a:p>
            <a:r>
              <a:rPr lang="tr-TR" b="1" dirty="0" smtClean="0">
                <a:solidFill>
                  <a:srgbClr val="FF0000"/>
                </a:solidFill>
              </a:rPr>
              <a:t>DOĞU ANADOLU KARASAL İKLİMİ</a:t>
            </a:r>
            <a:r>
              <a:rPr lang="tr-TR" b="1" dirty="0" smtClean="0"/>
              <a:t/>
            </a:r>
            <a:br>
              <a:rPr lang="tr-TR" b="1" dirty="0" smtClean="0"/>
            </a:br>
            <a:r>
              <a:rPr lang="tr-TR" b="1" dirty="0" smtClean="0"/>
              <a:t/>
            </a:r>
            <a:br>
              <a:rPr lang="tr-TR" b="1" dirty="0" smtClean="0"/>
            </a:br>
            <a:r>
              <a:rPr lang="tr-TR" sz="3600" b="1" dirty="0" smtClean="0"/>
              <a:t/>
            </a:r>
            <a:br>
              <a:rPr lang="tr-TR" sz="3600" b="1" dirty="0" smtClean="0"/>
            </a:br>
            <a:r>
              <a:rPr lang="tr-TR" sz="3600" b="1" dirty="0" smtClean="0">
                <a:solidFill>
                  <a:schemeClr val="tx1"/>
                </a:solidFill>
              </a:rPr>
              <a:t>Doğu Anadolu da iklim yükselti yer şekilleri denizden uzaklığa bağlı olarak sert karasal özellikler taşır.</a:t>
            </a:r>
          </a:p>
          <a:p>
            <a:r>
              <a:rPr lang="tr-TR" sz="3600" b="1" dirty="0" smtClean="0">
                <a:solidFill>
                  <a:schemeClr val="tx1"/>
                </a:solidFill>
              </a:rPr>
              <a:t>İç Anadolu’ ya oranla kışlar daha soğuk ve uzun yağış tutarları daha fazladır sıcaklık farkları çok yüksektir.</a:t>
            </a:r>
          </a:p>
          <a:p>
            <a:r>
              <a:rPr lang="tr-TR" sz="3600" b="1" dirty="0" smtClean="0">
                <a:solidFill>
                  <a:schemeClr val="tx1"/>
                </a:solidFill>
              </a:rPr>
              <a:t>Geniş bir alan etkisinde bulunduran bu iklim bölgenin çeşitli kesimlerinde (Erzurum Kars yaylalarında Van Gölü çevresinde Yukarı Fırat bölümünde Hakkari çevresinde) birbirinden farklı özellikler gösterir.</a:t>
            </a:r>
            <a:br>
              <a:rPr lang="tr-TR" sz="3600" b="1" dirty="0" smtClean="0">
                <a:solidFill>
                  <a:schemeClr val="tx1"/>
                </a:solidFill>
              </a:rPr>
            </a:br>
            <a:r>
              <a:rPr lang="tr-TR" sz="3600" b="1" dirty="0" smtClean="0">
                <a:solidFill>
                  <a:schemeClr val="tx1"/>
                </a:solidFill>
              </a:rPr>
              <a:t/>
            </a:r>
            <a:br>
              <a:rPr lang="tr-TR" sz="3600" b="1" dirty="0" smtClean="0">
                <a:solidFill>
                  <a:schemeClr val="tx1"/>
                </a:solidFill>
              </a:rPr>
            </a:br>
            <a:endParaRPr lang="tr-TR" dirty="0">
              <a:solidFill>
                <a:schemeClr val="tx1"/>
              </a:solidFill>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solidFill>
                  <a:srgbClr val="FF0000"/>
                </a:solidFill>
              </a:rPr>
              <a:t>Türkiye de İklim Çeşitleri ve Bitki Örtüsü</a:t>
            </a:r>
            <a:endParaRPr lang="tr-TR" dirty="0"/>
          </a:p>
        </p:txBody>
      </p:sp>
      <p:sp>
        <p:nvSpPr>
          <p:cNvPr id="3" name="2 İçerik Yer Tutucusu"/>
          <p:cNvSpPr>
            <a:spLocks noGrp="1"/>
          </p:cNvSpPr>
          <p:nvPr>
            <p:ph idx="1"/>
          </p:nvPr>
        </p:nvSpPr>
        <p:spPr/>
        <p:txBody>
          <a:bodyPr>
            <a:normAutofit fontScale="77500" lnSpcReduction="20000"/>
          </a:bodyPr>
          <a:lstStyle/>
          <a:p>
            <a:r>
              <a:rPr lang="tr-TR" b="1" dirty="0" smtClean="0">
                <a:solidFill>
                  <a:schemeClr val="tx1"/>
                </a:solidFill>
              </a:rPr>
              <a:t>Ülkenin kuzeydoğusunda yüksek yaylaların geniş yer kapladığı (Erzurum-Kars yaylalarında) alanlarda bu iklim çok soğuk sert ve uzun kışları serin yazları ile kendini belli eder. Yıllık ortalama sıcaklık 4-6 C’ arasındadır. </a:t>
            </a:r>
          </a:p>
          <a:p>
            <a:r>
              <a:rPr lang="tr-TR" b="1" dirty="0" smtClean="0">
                <a:solidFill>
                  <a:schemeClr val="tx1"/>
                </a:solidFill>
              </a:rPr>
              <a:t>En soğuk ayın (Ocak) ortalama sıcaklığın -8 6 / - 11 8 C’; en sıcak ayın (ağustos) ortalama sıcaklığı 17-23 C’ arasındadır. Kış mevsiminde dört ayın sıcaklığı (aralık ocak şubat mart) 0 C’ </a:t>
            </a:r>
            <a:r>
              <a:rPr lang="tr-TR" b="1" dirty="0" err="1" smtClean="0">
                <a:solidFill>
                  <a:schemeClr val="tx1"/>
                </a:solidFill>
              </a:rPr>
              <a:t>nin</a:t>
            </a:r>
            <a:r>
              <a:rPr lang="tr-TR" b="1" dirty="0" smtClean="0">
                <a:solidFill>
                  <a:schemeClr val="tx1"/>
                </a:solidFill>
              </a:rPr>
              <a:t> altındadır.</a:t>
            </a:r>
          </a:p>
          <a:p>
            <a:r>
              <a:rPr lang="tr-TR" b="1" dirty="0" smtClean="0">
                <a:solidFill>
                  <a:schemeClr val="tx1"/>
                </a:solidFill>
              </a:rPr>
              <a:t> Yazın ender olarak 40 C’ ye yaklaşan sıcaklıklar kışın sık sık -20 C’ </a:t>
            </a:r>
            <a:r>
              <a:rPr lang="tr-TR" b="1" dirty="0" err="1" smtClean="0">
                <a:solidFill>
                  <a:schemeClr val="tx1"/>
                </a:solidFill>
              </a:rPr>
              <a:t>nin</a:t>
            </a:r>
            <a:r>
              <a:rPr lang="tr-TR" b="1" dirty="0" smtClean="0">
                <a:solidFill>
                  <a:schemeClr val="tx1"/>
                </a:solidFill>
              </a:rPr>
              <a:t> altına iner. Şimdiye kadar saptanan en yüksek sıcaklık değeri 38 C’ (Karaköse –Ağrı) en düşük sıcaklık değeri -43.2 C’ </a:t>
            </a:r>
            <a:r>
              <a:rPr lang="tr-TR" b="1" dirty="0" err="1" smtClean="0">
                <a:solidFill>
                  <a:schemeClr val="tx1"/>
                </a:solidFill>
              </a:rPr>
              <a:t>dir</a:t>
            </a:r>
            <a:r>
              <a:rPr lang="tr-TR" b="1" dirty="0" smtClean="0">
                <a:solidFill>
                  <a:schemeClr val="tx1"/>
                </a:solidFill>
              </a:rPr>
              <a:t>.</a:t>
            </a:r>
            <a:br>
              <a:rPr lang="tr-TR" b="1" dirty="0" smtClean="0">
                <a:solidFill>
                  <a:schemeClr val="tx1"/>
                </a:solidFill>
              </a:rPr>
            </a:br>
            <a:r>
              <a:rPr lang="tr-TR" b="1" dirty="0" smtClean="0">
                <a:solidFill>
                  <a:schemeClr val="tx1"/>
                </a:solidFill>
              </a:rPr>
              <a:t/>
            </a:r>
            <a:br>
              <a:rPr lang="tr-TR" b="1" dirty="0" smtClean="0">
                <a:solidFill>
                  <a:schemeClr val="tx1"/>
                </a:solidFill>
              </a:rPr>
            </a:br>
            <a:endParaRPr lang="tr-TR" dirty="0">
              <a:solidFill>
                <a:schemeClr val="tx1"/>
              </a:solidFill>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solidFill>
                  <a:srgbClr val="FF0000"/>
                </a:solidFill>
              </a:rPr>
              <a:t> Türkiye de İklim Çeşitleri ve Bitki Örtüsü</a:t>
            </a:r>
            <a:endParaRPr lang="tr-TR" dirty="0"/>
          </a:p>
        </p:txBody>
      </p:sp>
      <p:sp>
        <p:nvSpPr>
          <p:cNvPr id="3" name="2 İçerik Yer Tutucusu"/>
          <p:cNvSpPr>
            <a:spLocks noGrp="1"/>
          </p:cNvSpPr>
          <p:nvPr>
            <p:ph idx="1"/>
          </p:nvPr>
        </p:nvSpPr>
        <p:spPr>
          <a:xfrm>
            <a:off x="304800" y="1554162"/>
            <a:ext cx="8686800" cy="4660920"/>
          </a:xfrm>
        </p:spPr>
        <p:txBody>
          <a:bodyPr>
            <a:noAutofit/>
          </a:bodyPr>
          <a:lstStyle/>
          <a:p>
            <a:r>
              <a:rPr lang="tr-TR" sz="2400" b="1" dirty="0" smtClean="0">
                <a:solidFill>
                  <a:schemeClr val="tx1"/>
                </a:solidFill>
              </a:rPr>
              <a:t>Ağrı (Karaköse) Meteoroloji İstasyonunda saptanmış olan bu değer Türkiye’deki meteoroloji istasyonlarının şimdiye kadar saptadıkları en düşük sıcaklık derecesidir. </a:t>
            </a:r>
          </a:p>
          <a:p>
            <a:r>
              <a:rPr lang="tr-TR" sz="2400" b="1" dirty="0" smtClean="0">
                <a:solidFill>
                  <a:schemeClr val="tx1"/>
                </a:solidFill>
              </a:rPr>
              <a:t>Yıllık ortalama yağış 450-550 mm arasındadır. </a:t>
            </a:r>
          </a:p>
          <a:p>
            <a:r>
              <a:rPr lang="tr-TR" sz="2400" b="1" dirty="0" smtClean="0">
                <a:solidFill>
                  <a:schemeClr val="tx1"/>
                </a:solidFill>
              </a:rPr>
              <a:t>Ülkenin büyük bölümünde en yağışlı mevsim kış olmasına karşın bu yörede en yağışlı mevsim Kars’ta yaz Erzurum’da ilkbahardır. </a:t>
            </a:r>
          </a:p>
          <a:p>
            <a:r>
              <a:rPr lang="tr-TR" sz="2400" b="1" dirty="0" smtClean="0">
                <a:solidFill>
                  <a:schemeClr val="tx1"/>
                </a:solidFill>
              </a:rPr>
              <a:t>Kış Erzurum-Kars yöresinde en kurak mevsimdir.Karasal yağış rejiminin özelliği olan bu durum(yağışlarda maksimum devrenin yaz minimum devrenin kış olması) ülkede yalnızca bu yörede görülür. Yağışlı günler sayısı Erzurum-Kars yaylalarında batıdan doğuya doğru artış gösterir. </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solidFill>
                  <a:srgbClr val="FF0000"/>
                </a:solidFill>
              </a:rPr>
              <a:t> Türkiye de İklim Çeşitleri ve Bitki Örtüsü</a:t>
            </a:r>
            <a:endParaRPr lang="tr-TR" dirty="0"/>
          </a:p>
        </p:txBody>
      </p:sp>
      <p:sp>
        <p:nvSpPr>
          <p:cNvPr id="3" name="2 İçerik Yer Tutucusu"/>
          <p:cNvSpPr>
            <a:spLocks noGrp="1"/>
          </p:cNvSpPr>
          <p:nvPr>
            <p:ph idx="1"/>
          </p:nvPr>
        </p:nvSpPr>
        <p:spPr>
          <a:xfrm>
            <a:off x="304800" y="1428736"/>
            <a:ext cx="8686800" cy="4651389"/>
          </a:xfrm>
        </p:spPr>
        <p:txBody>
          <a:bodyPr>
            <a:normAutofit fontScale="92500"/>
          </a:bodyPr>
          <a:lstStyle/>
          <a:p>
            <a:endParaRPr lang="tr-TR" b="1" dirty="0" smtClean="0">
              <a:solidFill>
                <a:schemeClr val="tx1"/>
              </a:solidFill>
            </a:endParaRPr>
          </a:p>
          <a:p>
            <a:r>
              <a:rPr lang="tr-TR" b="1" dirty="0" smtClean="0">
                <a:solidFill>
                  <a:schemeClr val="tx1"/>
                </a:solidFill>
              </a:rPr>
              <a:t>Kar yağışlı ve karla </a:t>
            </a:r>
            <a:r>
              <a:rPr lang="tr-TR" b="1" dirty="0" err="1" smtClean="0">
                <a:solidFill>
                  <a:schemeClr val="tx1"/>
                </a:solidFill>
              </a:rPr>
              <a:t>örtlü</a:t>
            </a:r>
            <a:r>
              <a:rPr lang="tr-TR" b="1" dirty="0" smtClean="0">
                <a:solidFill>
                  <a:schemeClr val="tx1"/>
                </a:solidFill>
              </a:rPr>
              <a:t> gün sayısı bakımından ülkemizde en yüksek değerlere Doğu Anadolu Bölgesi’nin kuzeydoğu yaylalarında ulaşılır. Burada toprak 4-4.5 ay karla kaplı kalır. </a:t>
            </a:r>
          </a:p>
          <a:p>
            <a:r>
              <a:rPr lang="tr-TR" b="1" dirty="0" smtClean="0">
                <a:solidFill>
                  <a:schemeClr val="tx1"/>
                </a:solidFill>
              </a:rPr>
              <a:t>Bulutlu gün sayısı bakımından ülkede en yüksek değerler yine bu yörede görülür. </a:t>
            </a:r>
          </a:p>
          <a:p>
            <a:r>
              <a:rPr lang="tr-TR" b="1" dirty="0" smtClean="0">
                <a:solidFill>
                  <a:schemeClr val="tx1"/>
                </a:solidFill>
              </a:rPr>
              <a:t>Bağıl nem oranı % 63-67 arasındadır. </a:t>
            </a:r>
          </a:p>
          <a:p>
            <a:r>
              <a:rPr lang="tr-TR" b="1" dirty="0" smtClean="0">
                <a:solidFill>
                  <a:schemeClr val="tx1"/>
                </a:solidFill>
              </a:rPr>
              <a:t>Rüzgar yönü genellikle kuzeydoğu ve güneybatıdır. </a:t>
            </a:r>
            <a:endParaRPr lang="tr-TR"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28604"/>
            <a:ext cx="8229600" cy="357190"/>
          </a:xfrm>
        </p:spPr>
        <p:txBody>
          <a:bodyPr>
            <a:normAutofit fontScale="90000"/>
          </a:bodyPr>
          <a:lstStyle/>
          <a:p>
            <a:r>
              <a:rPr lang="tr-TR" dirty="0" smtClean="0">
                <a:solidFill>
                  <a:srgbClr val="FF0000"/>
                </a:solidFill>
              </a:rPr>
              <a:t> </a:t>
            </a:r>
            <a:r>
              <a:rPr lang="tr-TR" sz="2200" dirty="0" smtClean="0">
                <a:solidFill>
                  <a:srgbClr val="FF0000"/>
                </a:solidFill>
              </a:rPr>
              <a:t>Türkiye de İklim Çeşitleri ve Bitki Örtüsü</a:t>
            </a:r>
            <a:endParaRPr lang="tr-TR" sz="2200" dirty="0"/>
          </a:p>
        </p:txBody>
      </p:sp>
      <p:sp>
        <p:nvSpPr>
          <p:cNvPr id="3" name="2 İçerik Yer Tutucusu"/>
          <p:cNvSpPr>
            <a:spLocks noGrp="1"/>
          </p:cNvSpPr>
          <p:nvPr>
            <p:ph idx="1"/>
          </p:nvPr>
        </p:nvSpPr>
        <p:spPr>
          <a:xfrm>
            <a:off x="457200" y="1071546"/>
            <a:ext cx="8229600" cy="5214974"/>
          </a:xfrm>
        </p:spPr>
        <p:txBody>
          <a:bodyPr>
            <a:normAutofit fontScale="77500" lnSpcReduction="20000"/>
          </a:bodyPr>
          <a:lstStyle/>
          <a:p>
            <a:r>
              <a:rPr lang="tr-TR" b="1" dirty="0" smtClean="0">
                <a:solidFill>
                  <a:srgbClr val="FF0000"/>
                </a:solidFill>
              </a:rPr>
              <a:t>DOĞU ANADOLU KARASAL İKLİMİ </a:t>
            </a:r>
          </a:p>
          <a:p>
            <a:endParaRPr lang="tr-TR" b="1" dirty="0" smtClean="0">
              <a:solidFill>
                <a:schemeClr val="tx1"/>
              </a:solidFill>
            </a:endParaRPr>
          </a:p>
          <a:p>
            <a:r>
              <a:rPr lang="tr-TR" b="1" dirty="0" smtClean="0">
                <a:solidFill>
                  <a:schemeClr val="tx1"/>
                </a:solidFill>
              </a:rPr>
              <a:t>Van Gölü çevresinde iklim Erzurum-Kars yaylalarına oranla daha ılıktır. Kışlar daha kısa geçer. Yıllık ortalama sıcaklık 8-10 C’ arasındadır.</a:t>
            </a:r>
          </a:p>
          <a:p>
            <a:r>
              <a:rPr lang="tr-TR" b="1" dirty="0" smtClean="0">
                <a:solidFill>
                  <a:schemeClr val="tx1"/>
                </a:solidFill>
              </a:rPr>
              <a:t> Bu iklimin etkisini sürdürdüğü alanda şimdiye kadar saptanan en düşük sıcaklık değeri -28.7 C’ (Van) en yüksek sıcaklık değeri 37 5 C’ </a:t>
            </a:r>
            <a:r>
              <a:rPr lang="tr-TR" b="1" dirty="0" err="1" smtClean="0">
                <a:solidFill>
                  <a:schemeClr val="tx1"/>
                </a:solidFill>
              </a:rPr>
              <a:t>dir</a:t>
            </a:r>
            <a:r>
              <a:rPr lang="tr-TR" b="1" dirty="0" smtClean="0">
                <a:solidFill>
                  <a:schemeClr val="tx1"/>
                </a:solidFill>
              </a:rPr>
              <a:t>.(Van). </a:t>
            </a:r>
          </a:p>
          <a:p>
            <a:r>
              <a:rPr lang="tr-TR" b="1" dirty="0" smtClean="0">
                <a:solidFill>
                  <a:schemeClr val="tx1"/>
                </a:solidFill>
              </a:rPr>
              <a:t>Yağış maksimumu ilkbahara minimumu yaza rastlar. Sonbahar yağışları kış yağışlarından az farklıdır. </a:t>
            </a:r>
          </a:p>
          <a:p>
            <a:r>
              <a:rPr lang="tr-TR" b="1" dirty="0" smtClean="0">
                <a:solidFill>
                  <a:schemeClr val="tx1"/>
                </a:solidFill>
              </a:rPr>
              <a:t>Kış yağışlarının çoğu kardır. </a:t>
            </a:r>
          </a:p>
          <a:p>
            <a:r>
              <a:rPr lang="tr-TR" b="1" dirty="0" smtClean="0">
                <a:solidFill>
                  <a:schemeClr val="tx1"/>
                </a:solidFill>
              </a:rPr>
              <a:t>Bağıl nem oranı % 59-68 arasındadır. Rüzgar yönü genellikle doğu ve kuzeydoğudur.</a:t>
            </a:r>
            <a:br>
              <a:rPr lang="tr-TR" b="1" dirty="0" smtClean="0">
                <a:solidFill>
                  <a:schemeClr val="tx1"/>
                </a:solidFill>
              </a:rPr>
            </a:br>
            <a:r>
              <a:rPr lang="tr-TR" b="1" dirty="0" smtClean="0">
                <a:solidFill>
                  <a:schemeClr val="tx1"/>
                </a:solidFill>
              </a:rPr>
              <a:t/>
            </a:r>
            <a:br>
              <a:rPr lang="tr-TR" b="1" dirty="0" smtClean="0">
                <a:solidFill>
                  <a:schemeClr val="tx1"/>
                </a:solidFill>
              </a:rPr>
            </a:br>
            <a:endParaRPr lang="tr-TR" b="1" dirty="0" smtClean="0">
              <a:solidFill>
                <a:schemeClr val="tx1"/>
              </a:solidFill>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solidFill>
                  <a:srgbClr val="FF0000"/>
                </a:solidFill>
              </a:rPr>
              <a:t> Türkiye de İklim Çeşitleri ve Bitki Örtüsü</a:t>
            </a:r>
            <a:endParaRPr lang="tr-TR" dirty="0"/>
          </a:p>
        </p:txBody>
      </p:sp>
      <p:sp>
        <p:nvSpPr>
          <p:cNvPr id="3" name="2 İçerik Yer Tutucusu"/>
          <p:cNvSpPr>
            <a:spLocks noGrp="1"/>
          </p:cNvSpPr>
          <p:nvPr>
            <p:ph idx="1"/>
          </p:nvPr>
        </p:nvSpPr>
        <p:spPr/>
        <p:txBody>
          <a:bodyPr>
            <a:normAutofit fontScale="92500" lnSpcReduction="10000"/>
          </a:bodyPr>
          <a:lstStyle/>
          <a:p>
            <a:r>
              <a:rPr lang="tr-TR" b="1" dirty="0" smtClean="0">
                <a:solidFill>
                  <a:schemeClr val="tx1"/>
                </a:solidFill>
              </a:rPr>
              <a:t>Yükseltisi 1000-1200 m  Arasında değişen yüksek ovaların ve yükseltisi 3000 m </a:t>
            </a:r>
            <a:r>
              <a:rPr lang="tr-TR" b="1" dirty="0" err="1" smtClean="0">
                <a:solidFill>
                  <a:schemeClr val="tx1"/>
                </a:solidFill>
              </a:rPr>
              <a:t>yi</a:t>
            </a:r>
            <a:r>
              <a:rPr lang="tr-TR" b="1" dirty="0" smtClean="0">
                <a:solidFill>
                  <a:schemeClr val="tx1"/>
                </a:solidFill>
              </a:rPr>
              <a:t> aşan dağların bulunduğu Doğu Anadolu ‘</a:t>
            </a:r>
            <a:r>
              <a:rPr lang="tr-TR" b="1" dirty="0" err="1" smtClean="0">
                <a:solidFill>
                  <a:schemeClr val="tx1"/>
                </a:solidFill>
              </a:rPr>
              <a:t>nun</a:t>
            </a:r>
            <a:r>
              <a:rPr lang="tr-TR" b="1" dirty="0" smtClean="0">
                <a:solidFill>
                  <a:schemeClr val="tx1"/>
                </a:solidFill>
              </a:rPr>
              <a:t> Yukarı Fırat Orta ve Aşağı Fırat yöresinde iklim Erzurum-Kars yaylalarından daha sıcak Güneydoğu Anadolu Bölgesi’nde daha serin geçer. </a:t>
            </a:r>
          </a:p>
          <a:p>
            <a:r>
              <a:rPr lang="tr-TR" b="1" dirty="0" smtClean="0">
                <a:solidFill>
                  <a:schemeClr val="tx1"/>
                </a:solidFill>
              </a:rPr>
              <a:t>Burada iklim yörenin kuzeyinde ve güneyinde etkisini sürdüren iklim tipleri arasında bir geçiş tipi özelliğini taşır. Yıllık ortalama sıcaklık yaklaşık 9-13 ‘C arasındadır.</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solidFill>
                  <a:srgbClr val="FF0000"/>
                </a:solidFill>
              </a:rPr>
              <a:t> Türkiye de İklim Çeşitleri ve Bitki Örtüsü</a:t>
            </a:r>
            <a:endParaRPr lang="tr-TR" dirty="0"/>
          </a:p>
        </p:txBody>
      </p:sp>
      <p:sp>
        <p:nvSpPr>
          <p:cNvPr id="3" name="2 İçerik Yer Tutucusu"/>
          <p:cNvSpPr>
            <a:spLocks noGrp="1"/>
          </p:cNvSpPr>
          <p:nvPr>
            <p:ph idx="1"/>
          </p:nvPr>
        </p:nvSpPr>
        <p:spPr/>
        <p:txBody>
          <a:bodyPr>
            <a:normAutofit fontScale="40000" lnSpcReduction="20000"/>
          </a:bodyPr>
          <a:lstStyle/>
          <a:p>
            <a:r>
              <a:rPr lang="tr-TR" sz="5100" b="1" dirty="0" smtClean="0">
                <a:solidFill>
                  <a:schemeClr val="tx1"/>
                </a:solidFill>
              </a:rPr>
              <a:t> Yaz mevsiminde zaman zaman sıcaklıkların 40’C </a:t>
            </a:r>
            <a:r>
              <a:rPr lang="tr-TR" sz="5100" b="1" dirty="0" err="1" smtClean="0">
                <a:solidFill>
                  <a:schemeClr val="tx1"/>
                </a:solidFill>
              </a:rPr>
              <a:t>yi</a:t>
            </a:r>
            <a:r>
              <a:rPr lang="tr-TR" sz="5100" b="1" dirty="0" smtClean="0">
                <a:solidFill>
                  <a:schemeClr val="tx1"/>
                </a:solidFill>
              </a:rPr>
              <a:t> aştığı kış mevsimindeyse -20 ‘C </a:t>
            </a:r>
            <a:r>
              <a:rPr lang="tr-TR" sz="5100" b="1" dirty="0" err="1" smtClean="0">
                <a:solidFill>
                  <a:schemeClr val="tx1"/>
                </a:solidFill>
              </a:rPr>
              <a:t>nin</a:t>
            </a:r>
            <a:r>
              <a:rPr lang="tr-TR" sz="5100" b="1" dirty="0" smtClean="0">
                <a:solidFill>
                  <a:schemeClr val="tx1"/>
                </a:solidFill>
              </a:rPr>
              <a:t> altına indiği görülür.</a:t>
            </a:r>
          </a:p>
          <a:p>
            <a:r>
              <a:rPr lang="tr-TR" sz="5100" b="1" dirty="0" smtClean="0">
                <a:solidFill>
                  <a:schemeClr val="tx1"/>
                </a:solidFill>
              </a:rPr>
              <a:t> Şimdiye kadar saptanan en yüksek sıcaklık değeri 42 ‘C (Elazığ) en düşük sıcaklık değeri -32 5 ‘C </a:t>
            </a:r>
            <a:r>
              <a:rPr lang="tr-TR" sz="5100" b="1" dirty="0" err="1" smtClean="0">
                <a:solidFill>
                  <a:schemeClr val="tx1"/>
                </a:solidFill>
              </a:rPr>
              <a:t>dir</a:t>
            </a:r>
            <a:r>
              <a:rPr lang="tr-TR" sz="5100" b="1" dirty="0" smtClean="0">
                <a:solidFill>
                  <a:schemeClr val="tx1"/>
                </a:solidFill>
              </a:rPr>
              <a:t>.(Erzincan) yıllık ortalama yağış 350-450 mm arasındadır. Bu değer çevredeki dağlık alanlara gidildikçe artar. </a:t>
            </a:r>
          </a:p>
          <a:p>
            <a:pPr>
              <a:buNone/>
            </a:pPr>
            <a:endParaRPr lang="tr-TR" sz="5100" b="1" dirty="0" smtClean="0">
              <a:solidFill>
                <a:schemeClr val="tx1"/>
              </a:solidFill>
            </a:endParaRPr>
          </a:p>
          <a:p>
            <a:r>
              <a:rPr lang="tr-TR" sz="5100" b="1" dirty="0" smtClean="0">
                <a:solidFill>
                  <a:schemeClr val="tx1"/>
                </a:solidFill>
              </a:rPr>
              <a:t>Yağış maksimumu ilkbahar minimumu yaz mevsimine rastlar. </a:t>
            </a:r>
          </a:p>
          <a:p>
            <a:r>
              <a:rPr lang="tr-TR" sz="5100" b="1" dirty="0" smtClean="0">
                <a:solidFill>
                  <a:schemeClr val="tx1"/>
                </a:solidFill>
              </a:rPr>
              <a:t>Yaz mevsiminin yağış payı kuzeyden güneye doğru azalır. </a:t>
            </a:r>
          </a:p>
          <a:p>
            <a:r>
              <a:rPr lang="tr-TR" sz="5100" b="1" dirty="0" smtClean="0">
                <a:solidFill>
                  <a:schemeClr val="tx1"/>
                </a:solidFill>
              </a:rPr>
              <a:t>Kar yağışlı günler sayısı batıdan doğuya doğru artar. </a:t>
            </a:r>
          </a:p>
          <a:p>
            <a:r>
              <a:rPr lang="tr-TR" sz="5100" b="1" dirty="0" smtClean="0">
                <a:solidFill>
                  <a:schemeClr val="tx1"/>
                </a:solidFill>
              </a:rPr>
              <a:t>Bağıl nem oranı % 53-64 arasındadır.</a:t>
            </a:r>
          </a:p>
          <a:p>
            <a:r>
              <a:rPr lang="tr-TR" sz="5100" b="1" dirty="0" smtClean="0">
                <a:solidFill>
                  <a:schemeClr val="tx1"/>
                </a:solidFill>
              </a:rPr>
              <a:t> Rüzgar yönü genellikle kuzey kesiminde batı ve kuzeybatı güney kesiminde güneybatı ve güneydoğudur. </a:t>
            </a:r>
            <a:br>
              <a:rPr lang="tr-TR" sz="5100" b="1" dirty="0" smtClean="0">
                <a:solidFill>
                  <a:schemeClr val="tx1"/>
                </a:solidFill>
              </a:rPr>
            </a:br>
            <a:r>
              <a:rPr lang="tr-TR" sz="4400" b="1" dirty="0" smtClean="0">
                <a:solidFill>
                  <a:schemeClr val="tx1"/>
                </a:solidFill>
              </a:rPr>
              <a:t/>
            </a:r>
            <a:br>
              <a:rPr lang="tr-TR" sz="4400" b="1" dirty="0" smtClean="0">
                <a:solidFill>
                  <a:schemeClr val="tx1"/>
                </a:solidFill>
              </a:rPr>
            </a:br>
            <a:endParaRPr lang="tr-TR" dirty="0">
              <a:solidFill>
                <a:schemeClr val="tx1"/>
              </a:solidFill>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solidFill>
                  <a:srgbClr val="FF0000"/>
                </a:solidFill>
              </a:rPr>
              <a:t> Türkiye de İklim Çeşitleri ve Bitki Örtüsü</a:t>
            </a:r>
            <a:endParaRPr lang="tr-TR" dirty="0"/>
          </a:p>
        </p:txBody>
      </p:sp>
      <p:sp>
        <p:nvSpPr>
          <p:cNvPr id="3" name="2 İçerik Yer Tutucusu"/>
          <p:cNvSpPr>
            <a:spLocks noGrp="1"/>
          </p:cNvSpPr>
          <p:nvPr>
            <p:ph idx="1"/>
          </p:nvPr>
        </p:nvSpPr>
        <p:spPr/>
        <p:txBody>
          <a:bodyPr>
            <a:normAutofit lnSpcReduction="10000"/>
          </a:bodyPr>
          <a:lstStyle/>
          <a:p>
            <a:r>
              <a:rPr lang="tr-TR" b="1" dirty="0" smtClean="0">
                <a:solidFill>
                  <a:schemeClr val="tx1"/>
                </a:solidFill>
              </a:rPr>
              <a:t/>
            </a:r>
            <a:br>
              <a:rPr lang="tr-TR" b="1" dirty="0" smtClean="0">
                <a:solidFill>
                  <a:schemeClr val="tx1"/>
                </a:solidFill>
              </a:rPr>
            </a:br>
            <a:r>
              <a:rPr lang="tr-TR" b="1" dirty="0" smtClean="0">
                <a:solidFill>
                  <a:schemeClr val="tx1"/>
                </a:solidFill>
              </a:rPr>
              <a:t>Ülkemizin en güneydoğu ucunda çok dağlık ve engebeli bir alanda yer alan Hakkari Yöresi’nde bu iklim yağışların fazla olmasıyla kendini gösterir. </a:t>
            </a:r>
          </a:p>
          <a:p>
            <a:r>
              <a:rPr lang="tr-TR" b="1" dirty="0" smtClean="0">
                <a:solidFill>
                  <a:schemeClr val="tx1"/>
                </a:solidFill>
              </a:rPr>
              <a:t>Yıllık ortalama sıcaklık yaklaşık 9-10 ‘C </a:t>
            </a:r>
            <a:r>
              <a:rPr lang="tr-TR" b="1" dirty="0" err="1" smtClean="0">
                <a:solidFill>
                  <a:schemeClr val="tx1"/>
                </a:solidFill>
              </a:rPr>
              <a:t>dir</a:t>
            </a:r>
            <a:r>
              <a:rPr lang="tr-TR" b="1" dirty="0" smtClean="0">
                <a:solidFill>
                  <a:schemeClr val="tx1"/>
                </a:solidFill>
              </a:rPr>
              <a:t>. Yazın ender olarak 35 ‘C </a:t>
            </a:r>
            <a:r>
              <a:rPr lang="tr-TR" b="1" dirty="0" err="1" smtClean="0">
                <a:solidFill>
                  <a:schemeClr val="tx1"/>
                </a:solidFill>
              </a:rPr>
              <a:t>yi</a:t>
            </a:r>
            <a:r>
              <a:rPr lang="tr-TR" b="1" dirty="0" smtClean="0">
                <a:solidFill>
                  <a:schemeClr val="tx1"/>
                </a:solidFill>
              </a:rPr>
              <a:t> aşan sıcaklıklar kışın sık sık –20 ‘C </a:t>
            </a:r>
            <a:r>
              <a:rPr lang="tr-TR" b="1" dirty="0" err="1" smtClean="0">
                <a:solidFill>
                  <a:schemeClr val="tx1"/>
                </a:solidFill>
              </a:rPr>
              <a:t>nin</a:t>
            </a:r>
            <a:r>
              <a:rPr lang="tr-TR" b="1" dirty="0" smtClean="0">
                <a:solidFill>
                  <a:schemeClr val="tx1"/>
                </a:solidFill>
              </a:rPr>
              <a:t> altına iner. </a:t>
            </a:r>
          </a:p>
          <a:p>
            <a:r>
              <a:rPr lang="tr-TR" b="1" dirty="0" smtClean="0">
                <a:solidFill>
                  <a:schemeClr val="tx1"/>
                </a:solidFill>
              </a:rPr>
              <a:t>Yağışlar yüksek alanlarda daha da fazlalaşır.</a:t>
            </a:r>
          </a:p>
          <a:p>
            <a:endParaRPr lang="tr-TR" dirty="0">
              <a:solidFill>
                <a:schemeClr val="tx1"/>
              </a:solidFill>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solidFill>
                  <a:srgbClr val="FF0000"/>
                </a:solidFill>
              </a:rPr>
              <a:t> Türkiye de İklim Çeşitleri ve Bitki Örtüsü</a:t>
            </a:r>
            <a:endParaRPr lang="tr-TR" dirty="0"/>
          </a:p>
        </p:txBody>
      </p:sp>
      <p:sp>
        <p:nvSpPr>
          <p:cNvPr id="3" name="2 İçerik Yer Tutucusu"/>
          <p:cNvSpPr>
            <a:spLocks noGrp="1"/>
          </p:cNvSpPr>
          <p:nvPr>
            <p:ph idx="1"/>
          </p:nvPr>
        </p:nvSpPr>
        <p:spPr/>
        <p:txBody>
          <a:bodyPr/>
          <a:lstStyle/>
          <a:p>
            <a:r>
              <a:rPr lang="tr-TR" b="1" dirty="0" smtClean="0">
                <a:solidFill>
                  <a:schemeClr val="tx1"/>
                </a:solidFill>
              </a:rPr>
              <a:t> Yağış maksimumu ilkbahar minimumu yaz mevsimindedir. Yaz ayları özellikle Temmuz ve Ağustos çok kurak geçer. </a:t>
            </a:r>
          </a:p>
          <a:p>
            <a:r>
              <a:rPr lang="tr-TR" b="1" dirty="0" smtClean="0">
                <a:solidFill>
                  <a:schemeClr val="tx1"/>
                </a:solidFill>
              </a:rPr>
              <a:t>Kış yağışları çoğunlukla kar biçimindedir. </a:t>
            </a:r>
          </a:p>
          <a:p>
            <a:r>
              <a:rPr lang="tr-TR" b="1" dirty="0" smtClean="0">
                <a:solidFill>
                  <a:schemeClr val="tx1"/>
                </a:solidFill>
              </a:rPr>
              <a:t>Bağıl nem oranı yaklaşık % 57-60 ‘tır. Rüzgar yönü genellikle kuzeybatı ve güneybatıdır</a:t>
            </a:r>
            <a:endParaRPr lang="tr-TR" dirty="0" smtClean="0">
              <a:solidFill>
                <a:schemeClr val="tx1"/>
              </a:solidFill>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Gezinti">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Gezinti">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Gezinti">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676</TotalTime>
  <Words>5696</Words>
  <Application>Microsoft Office PowerPoint</Application>
  <PresentationFormat>Ekran Gösterisi (4:3)</PresentationFormat>
  <Paragraphs>611</Paragraphs>
  <Slides>89</Slides>
  <Notes>0</Notes>
  <HiddenSlides>0</HiddenSlides>
  <MMClips>0</MMClips>
  <ScaleCrop>false</ScaleCrop>
  <HeadingPairs>
    <vt:vector size="4" baseType="variant">
      <vt:variant>
        <vt:lpstr>Tema</vt:lpstr>
      </vt:variant>
      <vt:variant>
        <vt:i4>1</vt:i4>
      </vt:variant>
      <vt:variant>
        <vt:lpstr>Slayt Başlıkları</vt:lpstr>
      </vt:variant>
      <vt:variant>
        <vt:i4>89</vt:i4>
      </vt:variant>
    </vt:vector>
  </HeadingPairs>
  <TitlesOfParts>
    <vt:vector size="90" baseType="lpstr">
      <vt:lpstr>Gezinti</vt:lpstr>
      <vt:lpstr>TÜRKİYE’NİN İKLİMİ VE BİTKİ ÖRTÜSÜ</vt:lpstr>
      <vt:lpstr>Türkiye’nin İklimini Etkileyen Faktörler </vt:lpstr>
      <vt:lpstr> 1-MATEMATİK KONUM: </vt:lpstr>
      <vt:lpstr>2-ÖZEL KONUM:</vt:lpstr>
      <vt:lpstr>2-ÖZEL KONUM:</vt:lpstr>
      <vt:lpstr>                                             2-ÖZEL KONUM:</vt:lpstr>
      <vt:lpstr>2-ÖZEL KONUM:</vt:lpstr>
      <vt:lpstr>2-ÖZEL KONUM</vt:lpstr>
      <vt:lpstr> 3-YERYÜZÜ ŞEKİLLERİNİN ETKİSİ:</vt:lpstr>
      <vt:lpstr>3-YERYÜZÜ ŞEKİLLERİNİN ETKİSİ</vt:lpstr>
      <vt:lpstr>                 3-YERYÜZÜ ŞEKİLLERİNİN ETKİSİ:</vt:lpstr>
      <vt:lpstr>Türkiye de İklim Elemanları</vt:lpstr>
      <vt:lpstr>                     Türkiye de İklim Elemanları               </vt:lpstr>
      <vt:lpstr>                                Türkiye de İklim Elemanları</vt:lpstr>
      <vt:lpstr>    Türkiye de İklim Elemanları </vt:lpstr>
      <vt:lpstr> Türkiye de İklim Elemanları </vt:lpstr>
      <vt:lpstr>             Türkiye de İklim Elemanları </vt:lpstr>
      <vt:lpstr>                                       Türkiye de İklim Elemanları</vt:lpstr>
      <vt:lpstr>                        Türkiye de İklim Elemanları</vt:lpstr>
      <vt:lpstr>Türkiye de İklim Elemanları</vt:lpstr>
      <vt:lpstr>Türkiye de İklim Elemanları</vt:lpstr>
      <vt:lpstr>Türkiye de İklim Elemanları</vt:lpstr>
      <vt:lpstr> Türkiye de İklim Elemanları</vt:lpstr>
      <vt:lpstr> Türkiye de İklim Elemanları</vt:lpstr>
      <vt:lpstr>                                         Türkiye de İklim Elemanları   </vt:lpstr>
      <vt:lpstr>Türkiye de İklim Elemanları</vt:lpstr>
      <vt:lpstr>Türkiye de İklim Elemanları</vt:lpstr>
      <vt:lpstr>Türkiye de İklim Elemanları</vt:lpstr>
      <vt:lpstr>Türkiye de İklim Elemanları</vt:lpstr>
      <vt:lpstr>Türkiye de İklim Elemanları</vt:lpstr>
      <vt:lpstr>           Türkiye de İklim Elemanları</vt:lpstr>
      <vt:lpstr> Türkiye de İklim Elemanları</vt:lpstr>
      <vt:lpstr>Türkiye de İklim Elemanları</vt:lpstr>
      <vt:lpstr>Türkiye de İklim Elemanları</vt:lpstr>
      <vt:lpstr>                                Türkiye de İklim Elemanları</vt:lpstr>
      <vt:lpstr>Türkiye de İklim Elemanları</vt:lpstr>
      <vt:lpstr>Türkiye de İklim Elemanları</vt:lpstr>
      <vt:lpstr>                       Türkiye de İklim Elemanları</vt:lpstr>
      <vt:lpstr>Türkiye de İklim Elemanları</vt:lpstr>
      <vt:lpstr>Türkiye de İklim Elemanları</vt:lpstr>
      <vt:lpstr>Türkiye de İklim Elemanları</vt:lpstr>
      <vt:lpstr> Türkiye de İklim Çeşitleri ve Bitki Örtüsü</vt:lpstr>
      <vt:lpstr> Türkiye de İklim Çeşitleri ve Bitki Örtüsü</vt:lpstr>
      <vt:lpstr>Türkiye de İklim Çeşitleri ve Bitki Örtüsü</vt:lpstr>
      <vt:lpstr>Türkiye de İklim Çeşitleri ve Bitki Örtüsü</vt:lpstr>
      <vt:lpstr>Türkiye de İklim Çeşitleri ve Bitki Örtüsü</vt:lpstr>
      <vt:lpstr>Türkiye de İklim Çeşitleri ve Bitki Örtüsü</vt:lpstr>
      <vt:lpstr>Türkiye de İklim Çeşitleri ve Bitki Örtüsü</vt:lpstr>
      <vt:lpstr>Türkiye de İklim Çeşitleri ve Bitki Örtüsü</vt:lpstr>
      <vt:lpstr> Türkiye de İklim Çeşitleri ve Bitki Örtüsü</vt:lpstr>
      <vt:lpstr>Slayt 51</vt:lpstr>
      <vt:lpstr>Türkiye de İklim Çeşitleri ve Bitki Örtüsü</vt:lpstr>
      <vt:lpstr>Türkiye de İklim Çeşitleri ve Bitki Örtüsü</vt:lpstr>
      <vt:lpstr>  </vt:lpstr>
      <vt:lpstr> Türkiye de İklim Çeşitleri ve Bitki Örtüsü</vt:lpstr>
      <vt:lpstr> Türkiye de İklim Çeşitleri ve Bitki Örtüsü</vt:lpstr>
      <vt:lpstr>Türkiye de İklim Çeşitleri ve Bitki Örtüsü</vt:lpstr>
      <vt:lpstr> Türkiye de İklim Çeşitleri ve Bitki Örtüsü</vt:lpstr>
      <vt:lpstr> Türkiye de İklim Çeşitleri ve Bitki Örtüsü</vt:lpstr>
      <vt:lpstr> Türkiye de İklim Çeşitleri ve Bitki Örtüsü</vt:lpstr>
      <vt:lpstr> Türkiye de İklim Çeşitleri ve Bitki Örtüsü</vt:lpstr>
      <vt:lpstr> Türkiye de İklim Çeşitleri ve Bitki Örtüsü</vt:lpstr>
      <vt:lpstr>Türkiye de İklim Çeşitleri ve Bitki Örtüsü</vt:lpstr>
      <vt:lpstr> Türkiye de İklim Çeşitleri ve Bitki Örtüsü</vt:lpstr>
      <vt:lpstr>Türkiye de İklim Çeşitleri ve Bitki Örtüsü</vt:lpstr>
      <vt:lpstr> Türkiye de İklim Çeşitleri ve Bitki Örtüsü</vt:lpstr>
      <vt:lpstr>Türkiye de İklim Çeşitleri ve Bitki Örtüsü</vt:lpstr>
      <vt:lpstr> Türkiye de İklim Çeşitleri ve Bitki Örtüsü</vt:lpstr>
      <vt:lpstr> Türkiye de İklim Çeşitleri ve Bitki Örtüsü</vt:lpstr>
      <vt:lpstr> Türkiye de İklim Çeşitleri ve Bitki Örtüsü</vt:lpstr>
      <vt:lpstr>Türkiye de İklim Çeşitleri ve Bitki Örtüsü</vt:lpstr>
      <vt:lpstr> Türkiye de İklim Çeşitleri ve Bitki Örtüsü</vt:lpstr>
      <vt:lpstr> Türkiye de İklim Çeşitleri ve Bitki Örtüsü</vt:lpstr>
      <vt:lpstr> Türkiye de İklim Çeşitleri ve Bitki Örtüsü</vt:lpstr>
      <vt:lpstr>Türkiye de İklim Çeşitleri ve Bitki Örtüsü</vt:lpstr>
      <vt:lpstr> Türkiye de İklim Çeşitleri ve Bitki Örtüsü</vt:lpstr>
      <vt:lpstr>Türkiye de İklim Çeşitleri ve Bitki Örtüsü</vt:lpstr>
      <vt:lpstr> Türkiye de İklim Çeşitleri ve Bitki Örtüsü</vt:lpstr>
      <vt:lpstr>Türkiye de İklim Çeşitleri ve Bitki Örtüsü</vt:lpstr>
      <vt:lpstr> Türkiye de İklim Çeşitleri ve Bitki Örtüsü</vt:lpstr>
      <vt:lpstr> Türkiye de İklim Çeşitleri ve Bitki Örtüsü</vt:lpstr>
      <vt:lpstr>Türkiye de İklim Çeşitleri ve Bitki Örtüsü</vt:lpstr>
      <vt:lpstr> Türkiye de İklim Çeşitleri ve Bitki Örtüsü</vt:lpstr>
      <vt:lpstr> Türkiye de İklim Çeşitleri ve Bitki Örtüsü</vt:lpstr>
      <vt:lpstr> Türkiye de İklim Çeşitleri ve Bitki Örtüsü</vt:lpstr>
      <vt:lpstr> Türkiye de İklim Çeşitleri ve Bitki Örtüsü</vt:lpstr>
      <vt:lpstr> Türkiye de İklim Çeşitleri ve Bitki Örtüsü</vt:lpstr>
      <vt:lpstr> Türkiye de İklim Çeşitleri ve Bitki Örtüsü</vt:lpstr>
      <vt:lpstr> Türkiye de İklim Çeşitleri ve Bitki Örtüsü</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TÜRKİYE’NİN İKLİMİ VE BİTKİ ÖRTÜSÜ</dc:title>
  <dc:creator>marsık gönül</dc:creator>
  <cp:lastModifiedBy>AGE</cp:lastModifiedBy>
  <cp:revision>126</cp:revision>
  <dcterms:created xsi:type="dcterms:W3CDTF">2009-10-12T18:39:11Z</dcterms:created>
  <dcterms:modified xsi:type="dcterms:W3CDTF">2013-05-14T10:32:54Z</dcterms:modified>
</cp:coreProperties>
</file>