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67" y="-7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3.11.2021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DBF5F9">
                    <a:shade val="90000"/>
                  </a:srgbClr>
                </a:solidFill>
              </a:rPr>
              <a:pPr/>
              <a:t>3.11.2021</a:t>
            </a:fld>
            <a:endParaRPr lang="tr-TR">
              <a:solidFill>
                <a:srgbClr val="DBF5F9">
                  <a:shade val="90000"/>
                </a:srgbClr>
              </a:solidFill>
            </a:endParaRPr>
          </a:p>
        </p:txBody>
      </p:sp>
      <p:sp>
        <p:nvSpPr>
          <p:cNvPr id="19" name="Footer Placeholder 18"/>
          <p:cNvSpPr>
            <a:spLocks noGrp="1"/>
          </p:cNvSpPr>
          <p:nvPr>
            <p:ph type="ftr" sz="quarter" idx="11"/>
          </p:nvPr>
        </p:nvSpPr>
        <p:spPr/>
        <p:txBody>
          <a:bodyPr/>
          <a:lstStyle/>
          <a:p>
            <a:endParaRPr lang="tr-TR">
              <a:solidFill>
                <a:srgbClr val="DBF5F9">
                  <a:shade val="9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81735818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781009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DBF5F9">
                    <a:shade val="90000"/>
                  </a:srgbClr>
                </a:solidFill>
              </a:rPr>
              <a:pPr/>
              <a:t>3.11.2021</a:t>
            </a:fld>
            <a:endParaRPr lang="tr-TR">
              <a:solidFill>
                <a:srgbClr val="DBF5F9">
                  <a:shade val="90000"/>
                </a:srgbClr>
              </a:solidFill>
            </a:endParaRPr>
          </a:p>
        </p:txBody>
      </p:sp>
      <p:sp>
        <p:nvSpPr>
          <p:cNvPr id="5" name="Footer Placeholder 4"/>
          <p:cNvSpPr>
            <a:spLocks noGrp="1"/>
          </p:cNvSpPr>
          <p:nvPr>
            <p:ph type="ftr" sz="quarter" idx="11"/>
          </p:nvPr>
        </p:nvSpPr>
        <p:spPr/>
        <p:txBody>
          <a:bodyPr/>
          <a:lstStyle/>
          <a:p>
            <a:endParaRPr lang="tr-TR">
              <a:solidFill>
                <a:srgbClr val="DBF5F9">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p14="http://schemas.microsoft.com/office/powerpoint/2010/main" val="40434389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598851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8" name="Footer Placeholder 7"/>
          <p:cNvSpPr>
            <a:spLocks noGrp="1"/>
          </p:cNvSpPr>
          <p:nvPr>
            <p:ph type="ftr" sz="quarter" idx="11"/>
          </p:nvPr>
        </p:nvSpPr>
        <p:spPr/>
        <p:txBody>
          <a:bodyPr/>
          <a:lstStyle/>
          <a:p>
            <a:endParaRPr lang="tr-TR">
              <a:solidFill>
                <a:srgbClr val="04617B">
                  <a:shade val="9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056626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4" name="Footer Placeholder 3"/>
          <p:cNvSpPr>
            <a:spLocks noGrp="1"/>
          </p:cNvSpPr>
          <p:nvPr>
            <p:ph type="ftr" sz="quarter" idx="11"/>
          </p:nvPr>
        </p:nvSpPr>
        <p:spPr/>
        <p:txBody>
          <a:bodyPr/>
          <a:lstStyle/>
          <a:p>
            <a:endParaRPr lang="tr-TR">
              <a:solidFill>
                <a:srgbClr val="04617B">
                  <a:shade val="9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360816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3" name="Footer Placeholder 2"/>
          <p:cNvSpPr>
            <a:spLocks noGrp="1"/>
          </p:cNvSpPr>
          <p:nvPr>
            <p:ph type="ftr" sz="quarter" idx="11"/>
          </p:nvPr>
        </p:nvSpPr>
        <p:spPr/>
        <p:txBody>
          <a:bodyPr/>
          <a:lstStyle/>
          <a:p>
            <a:endParaRPr lang="tr-TR">
              <a:solidFill>
                <a:srgbClr val="04617B">
                  <a:shade val="9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70554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04684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3761992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241164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071259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3.11.2021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04617B">
                    <a:shade val="90000"/>
                  </a:srgbClr>
                </a:solidFill>
              </a:rPr>
              <a:pPr/>
              <a:t>3.11.2021</a:t>
            </a:fld>
            <a:endParaRPr lang="tr-TR">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04617B">
                    <a:shade val="90000"/>
                  </a:srgbClr>
                </a:solidFill>
              </a:rPr>
              <a:pPr/>
              <a:t>‹#›</a:t>
            </a:fld>
            <a:endParaRPr lang="tr-TR">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4529004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M</a:t>
            </a:r>
            <a:r>
              <a:rPr lang="tr-TR" dirty="0" smtClean="0"/>
              <a:t>eslek Etiği</a:t>
            </a:r>
            <a:endParaRPr lang="tr-TR" dirty="0"/>
          </a:p>
        </p:txBody>
      </p:sp>
      <p:sp>
        <p:nvSpPr>
          <p:cNvPr id="3" name="Alt Başlık 2"/>
          <p:cNvSpPr>
            <a:spLocks noGrp="1"/>
          </p:cNvSpPr>
          <p:nvPr>
            <p:ph type="subTitle" idx="1"/>
          </p:nvPr>
        </p:nvSpPr>
        <p:spPr/>
        <p:txBody>
          <a:bodyPr/>
          <a:lstStyle/>
          <a:p>
            <a:pPr algn="r"/>
            <a:r>
              <a:rPr lang="tr-TR" dirty="0" smtClean="0"/>
              <a:t>Ayşen Gönül EKŞİOĞLU</a:t>
            </a:r>
            <a:endParaRPr lang="tr-TR" dirty="0"/>
          </a:p>
        </p:txBody>
      </p:sp>
    </p:spTree>
    <p:extLst>
      <p:ext uri="{BB962C8B-B14F-4D97-AF65-F5344CB8AC3E}">
        <p14:creationId xmlns:p14="http://schemas.microsoft.com/office/powerpoint/2010/main" val="480971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fontScale="90000"/>
          </a:bodyPr>
          <a:lstStyle/>
          <a:p>
            <a:pPr algn="ctr"/>
            <a:r>
              <a:rPr lang="tr-TR" dirty="0" smtClean="0"/>
              <a:t>İÇERİK</a:t>
            </a:r>
            <a:endParaRPr lang="tr-TR" dirty="0"/>
          </a:p>
        </p:txBody>
      </p:sp>
      <p:sp>
        <p:nvSpPr>
          <p:cNvPr id="3" name="İçerik Yer Tutucusu 2"/>
          <p:cNvSpPr>
            <a:spLocks noGrp="1"/>
          </p:cNvSpPr>
          <p:nvPr>
            <p:ph idx="1"/>
          </p:nvPr>
        </p:nvSpPr>
        <p:spPr>
          <a:xfrm>
            <a:off x="457200" y="908720"/>
            <a:ext cx="8507288" cy="5832648"/>
          </a:xfrm>
        </p:spPr>
        <p:txBody>
          <a:bodyPr>
            <a:normAutofit lnSpcReduction="10000"/>
          </a:bodyPr>
          <a:lstStyle/>
          <a:p>
            <a:r>
              <a:rPr lang="tr-TR" sz="2400" dirty="0" smtClean="0"/>
              <a:t>1. Etik Kavramı</a:t>
            </a:r>
          </a:p>
          <a:p>
            <a:r>
              <a:rPr lang="tr-TR" sz="2400" dirty="0" smtClean="0"/>
              <a:t>2. Etik Kavramının İlişkili Olduğu Kavramlar</a:t>
            </a:r>
          </a:p>
          <a:p>
            <a:r>
              <a:rPr lang="tr-TR" sz="2400" dirty="0" smtClean="0"/>
              <a:t>3. Etik Kavramının Tarihsel Gelişimi</a:t>
            </a:r>
          </a:p>
          <a:p>
            <a:r>
              <a:rPr lang="tr-TR" sz="2400" dirty="0" smtClean="0"/>
              <a:t>4. Etik Türleri  </a:t>
            </a:r>
          </a:p>
          <a:p>
            <a:r>
              <a:rPr lang="tr-TR" sz="2400" dirty="0" smtClean="0"/>
              <a:t>5. Etik Sistemi</a:t>
            </a:r>
          </a:p>
          <a:p>
            <a:r>
              <a:rPr lang="tr-TR" sz="2400" dirty="0" smtClean="0"/>
              <a:t>6. Temel Etik İlkeler</a:t>
            </a:r>
          </a:p>
          <a:p>
            <a:r>
              <a:rPr lang="tr-TR" sz="2400" dirty="0" smtClean="0"/>
              <a:t>7. Etik Kodlar </a:t>
            </a:r>
          </a:p>
          <a:p>
            <a:r>
              <a:rPr lang="tr-TR" sz="2400" dirty="0" smtClean="0"/>
              <a:t>8. Ahilik </a:t>
            </a:r>
          </a:p>
          <a:p>
            <a:r>
              <a:rPr lang="tr-TR" sz="2400" dirty="0" smtClean="0"/>
              <a:t>9. Turizmde Etik</a:t>
            </a:r>
          </a:p>
          <a:p>
            <a:r>
              <a:rPr lang="tr-TR" sz="2400" dirty="0" smtClean="0"/>
              <a:t>10. Turizmde Global Etik İlkeler</a:t>
            </a:r>
          </a:p>
          <a:p>
            <a:r>
              <a:rPr lang="tr-TR" sz="2400" dirty="0" smtClean="0"/>
              <a:t>11. Turizmde Etik Dışı Davranışlar </a:t>
            </a:r>
          </a:p>
          <a:p>
            <a:r>
              <a:rPr lang="tr-TR" sz="2400" dirty="0" smtClean="0"/>
              <a:t>12. Etik </a:t>
            </a:r>
            <a:r>
              <a:rPr lang="tr-TR" sz="2400" dirty="0"/>
              <a:t>Dışı Davranışları Etkileyen </a:t>
            </a:r>
            <a:r>
              <a:rPr lang="tr-TR" sz="2400" dirty="0" smtClean="0"/>
              <a:t>Faktörler</a:t>
            </a:r>
          </a:p>
          <a:p>
            <a:r>
              <a:rPr lang="tr-TR" sz="2400" dirty="0"/>
              <a:t>13. Turizm </a:t>
            </a:r>
            <a:r>
              <a:rPr lang="tr-TR" sz="2400" dirty="0" smtClean="0"/>
              <a:t>İşletmelerinde Etik Sorunlar </a:t>
            </a:r>
            <a:r>
              <a:rPr lang="tr-TR" sz="2400" dirty="0"/>
              <a:t>ve </a:t>
            </a:r>
            <a:r>
              <a:rPr lang="tr-TR" sz="2400" dirty="0" smtClean="0"/>
              <a:t>Sorumluluklar</a:t>
            </a:r>
          </a:p>
          <a:p>
            <a:r>
              <a:rPr lang="tr-TR" sz="2400" dirty="0" smtClean="0"/>
              <a:t>14. Turizm İşletmelerinde Sosyal Sorumluluk</a:t>
            </a:r>
          </a:p>
          <a:p>
            <a:endParaRPr lang="tr-TR" sz="2400"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a:p>
        </p:txBody>
      </p:sp>
    </p:spTree>
    <p:extLst>
      <p:ext uri="{BB962C8B-B14F-4D97-AF65-F5344CB8AC3E}">
        <p14:creationId xmlns:p14="http://schemas.microsoft.com/office/powerpoint/2010/main" val="1359610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2376264"/>
          </a:xfrm>
        </p:spPr>
        <p:txBody>
          <a:bodyPr>
            <a:noAutofit/>
          </a:bodyPr>
          <a:lstStyle/>
          <a:p>
            <a:pPr algn="ctr"/>
            <a:r>
              <a:rPr lang="tr-TR" sz="4800" dirty="0" smtClean="0">
                <a:solidFill>
                  <a:srgbClr val="FF0000"/>
                </a:solidFill>
              </a:rPr>
              <a:t>1.Etik </a:t>
            </a:r>
            <a:r>
              <a:rPr lang="tr-TR" sz="4800" dirty="0">
                <a:solidFill>
                  <a:srgbClr val="FF0000"/>
                </a:solidFill>
              </a:rPr>
              <a:t>Kavramı</a:t>
            </a:r>
            <a:br>
              <a:rPr lang="tr-TR" sz="4800" dirty="0">
                <a:solidFill>
                  <a:srgbClr val="FF0000"/>
                </a:solidFill>
              </a:rPr>
            </a:br>
            <a:endParaRPr lang="tr-TR" sz="4800" dirty="0">
              <a:solidFill>
                <a:srgbClr val="FF0000"/>
              </a:solidFill>
            </a:endParaRPr>
          </a:p>
        </p:txBody>
      </p:sp>
      <p:sp>
        <p:nvSpPr>
          <p:cNvPr id="3" name="İçerik Yer Tutucusu 2"/>
          <p:cNvSpPr>
            <a:spLocks noGrp="1"/>
          </p:cNvSpPr>
          <p:nvPr>
            <p:ph idx="1"/>
          </p:nvPr>
        </p:nvSpPr>
        <p:spPr>
          <a:xfrm>
            <a:off x="457200" y="2852936"/>
            <a:ext cx="8229600" cy="3471664"/>
          </a:xfrm>
        </p:spPr>
        <p:txBody>
          <a:bodyPr/>
          <a:lstStyle/>
          <a:p>
            <a:r>
              <a:rPr lang="tr-TR" dirty="0"/>
              <a:t>1.1. Etik Kavramı</a:t>
            </a:r>
            <a:br>
              <a:rPr lang="tr-TR" dirty="0"/>
            </a:br>
            <a:r>
              <a:rPr lang="tr-TR" dirty="0"/>
              <a:t>1.2.Ahlak Kavramı</a:t>
            </a:r>
          </a:p>
          <a:p>
            <a:r>
              <a:rPr lang="tr-TR" dirty="0"/>
              <a:t>1.3. Tarihsel Süreç İçinde Etiğin Tanımı</a:t>
            </a:r>
          </a:p>
          <a:p>
            <a:r>
              <a:rPr lang="tr-TR" dirty="0"/>
              <a:t>1.4. Etik ve Ahlak Kavramları Arasındaki Farklar</a:t>
            </a:r>
          </a:p>
          <a:p>
            <a:r>
              <a:rPr lang="tr-TR" dirty="0"/>
              <a:t>1.5. Etiğin </a:t>
            </a:r>
            <a:r>
              <a:rPr lang="tr-TR" dirty="0" smtClean="0"/>
              <a:t>İşlevleri</a:t>
            </a:r>
            <a:endParaRPr lang="tr-TR" dirty="0"/>
          </a:p>
        </p:txBody>
      </p:sp>
    </p:spTree>
    <p:extLst>
      <p:ext uri="{BB962C8B-B14F-4D97-AF65-F5344CB8AC3E}">
        <p14:creationId xmlns:p14="http://schemas.microsoft.com/office/powerpoint/2010/main" val="23252119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80696"/>
          </a:xfrm>
        </p:spPr>
        <p:txBody>
          <a:bodyPr>
            <a:normAutofit fontScale="90000"/>
          </a:bodyPr>
          <a:lstStyle/>
          <a:p>
            <a:r>
              <a:rPr lang="tr-TR" dirty="0"/>
              <a:t>Giriş</a:t>
            </a:r>
          </a:p>
        </p:txBody>
      </p:sp>
      <p:sp>
        <p:nvSpPr>
          <p:cNvPr id="3" name="İçerik Yer Tutucusu 2"/>
          <p:cNvSpPr>
            <a:spLocks noGrp="1"/>
          </p:cNvSpPr>
          <p:nvPr>
            <p:ph idx="1"/>
          </p:nvPr>
        </p:nvSpPr>
        <p:spPr>
          <a:xfrm>
            <a:off x="179512" y="1412776"/>
            <a:ext cx="8784976" cy="5445224"/>
          </a:xfrm>
        </p:spPr>
        <p:txBody>
          <a:bodyPr>
            <a:normAutofit fontScale="77500" lnSpcReduction="20000"/>
          </a:bodyPr>
          <a:lstStyle/>
          <a:p>
            <a:r>
              <a:rPr lang="tr-TR" dirty="0"/>
              <a:t>Genelde, etik nedir? </a:t>
            </a:r>
            <a:r>
              <a:rPr lang="tr-TR" dirty="0" smtClean="0"/>
              <a:t>Sorusuna, </a:t>
            </a:r>
            <a:r>
              <a:rPr lang="tr-TR" dirty="0"/>
              <a:t>“etik felsefi bir kavramdır” şeklinde yanıtlanmaktadır</a:t>
            </a:r>
            <a:r>
              <a:rPr lang="tr-TR" dirty="0" smtClean="0"/>
              <a:t>.</a:t>
            </a:r>
          </a:p>
          <a:p>
            <a:r>
              <a:rPr lang="tr-TR" dirty="0" smtClean="0"/>
              <a:t> Bu tanımlama </a:t>
            </a:r>
            <a:r>
              <a:rPr lang="tr-TR" dirty="0"/>
              <a:t>etik ve ahlakın, insan davranışlarını yönlendiren değer ve ilkelerin günlük </a:t>
            </a:r>
            <a:r>
              <a:rPr lang="tr-TR" dirty="0" smtClean="0"/>
              <a:t>yaşamla, insanlar </a:t>
            </a:r>
            <a:r>
              <a:rPr lang="tr-TR" dirty="0"/>
              <a:t>arası ilişkilerle olan bağını, sadece, felsefecilerin ilgilendiği, felsefeye has </a:t>
            </a:r>
            <a:r>
              <a:rPr lang="tr-TR" dirty="0" smtClean="0"/>
              <a:t>sorularla ilgili </a:t>
            </a:r>
            <a:r>
              <a:rPr lang="tr-TR" dirty="0"/>
              <a:t>bir konu düzeyine indirgemektedir. </a:t>
            </a:r>
          </a:p>
          <a:p>
            <a:r>
              <a:rPr lang="tr-TR" dirty="0" smtClean="0"/>
              <a:t>Etik </a:t>
            </a:r>
            <a:r>
              <a:rPr lang="tr-TR" dirty="0"/>
              <a:t>elbette, insanın yaşamını </a:t>
            </a:r>
            <a:r>
              <a:rPr lang="tr-TR" dirty="0" smtClean="0"/>
              <a:t>ilgilendiren, düşüncesinde </a:t>
            </a:r>
            <a:r>
              <a:rPr lang="tr-TR" dirty="0"/>
              <a:t>yanıtlarını aradığı her </a:t>
            </a:r>
            <a:r>
              <a:rPr lang="tr-TR" dirty="0" smtClean="0"/>
              <a:t>sorun </a:t>
            </a:r>
            <a:r>
              <a:rPr lang="tr-TR" dirty="0"/>
              <a:t>gibi felsefenin de konusudur</a:t>
            </a:r>
            <a:r>
              <a:rPr lang="tr-TR" dirty="0" smtClean="0"/>
              <a:t>.</a:t>
            </a:r>
          </a:p>
          <a:p>
            <a:r>
              <a:rPr lang="tr-TR" dirty="0" smtClean="0"/>
              <a:t> </a:t>
            </a:r>
            <a:r>
              <a:rPr lang="tr-TR" dirty="0"/>
              <a:t>Buradan </a:t>
            </a:r>
            <a:r>
              <a:rPr lang="tr-TR" dirty="0" smtClean="0"/>
              <a:t>hareketle etiğin </a:t>
            </a:r>
            <a:r>
              <a:rPr lang="tr-TR" dirty="0"/>
              <a:t>oluşumunu felsefeden kaynaklandırarak yaşam alanına indirmek </a:t>
            </a:r>
            <a:r>
              <a:rPr lang="tr-TR" dirty="0" smtClean="0"/>
              <a:t>dinlerde olduğu gibi, insan </a:t>
            </a:r>
            <a:r>
              <a:rPr lang="tr-TR" dirty="0"/>
              <a:t>davranışlarını, dışsal, verili değer yargılarına bağlı, metafizik bir konuma düşürmektedir.</a:t>
            </a:r>
          </a:p>
          <a:p>
            <a:r>
              <a:rPr lang="tr-TR" dirty="0"/>
              <a:t>Etik, dinler, diller gibi toplumsal bir süreç olan üretim faaliyetinin zorunlu ilişkileri </a:t>
            </a:r>
            <a:r>
              <a:rPr lang="tr-TR" dirty="0" smtClean="0"/>
              <a:t>içinde oluşmaktadır.</a:t>
            </a:r>
          </a:p>
          <a:p>
            <a:r>
              <a:rPr lang="tr-TR" dirty="0" smtClean="0"/>
              <a:t> </a:t>
            </a:r>
            <a:r>
              <a:rPr lang="tr-TR" dirty="0"/>
              <a:t>Etik, tarihi olarak toplumların sosyal, siyasal, ekonomik, kültürel </a:t>
            </a:r>
            <a:r>
              <a:rPr lang="tr-TR" dirty="0" smtClean="0"/>
              <a:t>yapılarıyla etkileşim </a:t>
            </a:r>
            <a:r>
              <a:rPr lang="tr-TR" dirty="0"/>
              <a:t>içinde, dinamik bir süreç içinde, toplumun bir fonksiyonu olarak gelişmektedir</a:t>
            </a:r>
            <a:r>
              <a:rPr lang="tr-TR" dirty="0" smtClean="0"/>
              <a:t>.</a:t>
            </a:r>
            <a:endParaRPr lang="tr-TR" dirty="0"/>
          </a:p>
          <a:p>
            <a:r>
              <a:rPr lang="tr-TR" dirty="0"/>
              <a:t>Günümüzde etik toplumsal ve bireysel her türlü tercihlerimizin, kararlarımızın, </a:t>
            </a:r>
            <a:r>
              <a:rPr lang="tr-TR" dirty="0" smtClean="0"/>
              <a:t>eylemlerimizin, tavır </a:t>
            </a:r>
            <a:r>
              <a:rPr lang="tr-TR" dirty="0"/>
              <a:t>takınmalarımızın ve onları belirleyen ilkelerin, değerlerin bilgisi olarak yaşamın </a:t>
            </a:r>
            <a:r>
              <a:rPr lang="tr-TR" dirty="0" smtClean="0"/>
              <a:t>içinde yer </a:t>
            </a:r>
            <a:r>
              <a:rPr lang="tr-TR" dirty="0"/>
              <a:t>almaktadır.</a:t>
            </a:r>
          </a:p>
        </p:txBody>
      </p:sp>
    </p:spTree>
    <p:extLst>
      <p:ext uri="{BB962C8B-B14F-4D97-AF65-F5344CB8AC3E}">
        <p14:creationId xmlns:p14="http://schemas.microsoft.com/office/powerpoint/2010/main" val="470301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179512" y="1196752"/>
            <a:ext cx="8856984" cy="5472608"/>
          </a:xfrm>
        </p:spPr>
        <p:txBody>
          <a:bodyPr>
            <a:normAutofit fontScale="85000" lnSpcReduction="20000"/>
          </a:bodyPr>
          <a:lstStyle/>
          <a:p>
            <a:r>
              <a:rPr lang="tr-TR" dirty="0"/>
              <a:t>“Etik, ahlak üzerinde düşünebilme etkinliğidir. Ahlak (moral)'</a:t>
            </a:r>
            <a:r>
              <a:rPr lang="tr-TR" dirty="0" err="1"/>
              <a:t>ın</a:t>
            </a:r>
            <a:r>
              <a:rPr lang="tr-TR" dirty="0"/>
              <a:t> olgusal ve </a:t>
            </a:r>
            <a:r>
              <a:rPr lang="tr-TR" dirty="0" smtClean="0"/>
              <a:t>tarihsel olarak </a:t>
            </a:r>
            <a:r>
              <a:rPr lang="tr-TR" dirty="0"/>
              <a:t>yaşanan bir şey olmasına karşılık, etik, bu olguya yönelen felsefe disiplininin adıdır. </a:t>
            </a:r>
            <a:endParaRPr lang="tr-TR" dirty="0" smtClean="0"/>
          </a:p>
          <a:p>
            <a:r>
              <a:rPr lang="tr-TR" dirty="0" smtClean="0"/>
              <a:t>Bu nedenle</a:t>
            </a:r>
            <a:r>
              <a:rPr lang="tr-TR" dirty="0"/>
              <a:t>, günlük dilde alışkanlıkla bir 'ahlaksal problem'den söz edildiğinde, bunun </a:t>
            </a:r>
            <a:r>
              <a:rPr lang="tr-TR" dirty="0" smtClean="0"/>
              <a:t>aslında, etik'e </a:t>
            </a:r>
            <a:r>
              <a:rPr lang="tr-TR" dirty="0"/>
              <a:t>ait bir problem, bir 'etik problemi' olarak anlamak gerekir</a:t>
            </a:r>
            <a:r>
              <a:rPr lang="tr-TR" dirty="0" smtClean="0"/>
              <a:t>.</a:t>
            </a:r>
          </a:p>
          <a:p>
            <a:r>
              <a:rPr lang="tr-TR" dirty="0" smtClean="0"/>
              <a:t> ”Günümüzde </a:t>
            </a:r>
            <a:r>
              <a:rPr lang="tr-TR" dirty="0"/>
              <a:t>etik kavramı, daha çok iş hayatı içerisindeki davranış biçimlerini </a:t>
            </a:r>
            <a:r>
              <a:rPr lang="tr-TR" dirty="0" smtClean="0"/>
              <a:t>irdeleyen, düzenleyen </a:t>
            </a:r>
            <a:r>
              <a:rPr lang="tr-TR" dirty="0"/>
              <a:t>bir disiplin olarak görülmektedir. </a:t>
            </a:r>
            <a:endParaRPr lang="tr-TR" dirty="0" smtClean="0"/>
          </a:p>
          <a:p>
            <a:r>
              <a:rPr lang="tr-TR" dirty="0" smtClean="0"/>
              <a:t>Ahlak </a:t>
            </a:r>
            <a:r>
              <a:rPr lang="tr-TR" dirty="0"/>
              <a:t>kavramı ise, kişilerin sosyal </a:t>
            </a:r>
            <a:r>
              <a:rPr lang="tr-TR" dirty="0" smtClean="0"/>
              <a:t>yaşam içerisindeki </a:t>
            </a:r>
            <a:r>
              <a:rPr lang="tr-TR" dirty="0"/>
              <a:t>ilişkilerini düzenleyen bir disiplin olarak görülmektedir</a:t>
            </a:r>
            <a:r>
              <a:rPr lang="tr-TR" dirty="0" smtClean="0"/>
              <a:t>.</a:t>
            </a:r>
          </a:p>
          <a:p>
            <a:r>
              <a:rPr lang="tr-TR" dirty="0" smtClean="0"/>
              <a:t> </a:t>
            </a:r>
            <a:r>
              <a:rPr lang="tr-TR" dirty="0"/>
              <a:t>Etik ile ahlak </a:t>
            </a:r>
            <a:r>
              <a:rPr lang="tr-TR" dirty="0" smtClean="0"/>
              <a:t>kelimeleri,bazı </a:t>
            </a:r>
            <a:r>
              <a:rPr lang="tr-TR" dirty="0"/>
              <a:t>felsefeciler tarafından farklı anlamlar içeren kavramlar olarak görülmekte, bazı </a:t>
            </a:r>
            <a:r>
              <a:rPr lang="tr-TR" dirty="0" smtClean="0"/>
              <a:t>felsefeciler ise </a:t>
            </a:r>
            <a:r>
              <a:rPr lang="tr-TR" dirty="0"/>
              <a:t>buna karşı </a:t>
            </a:r>
            <a:r>
              <a:rPr lang="tr-TR" dirty="0" smtClean="0"/>
              <a:t>çıkmaktadırlar. </a:t>
            </a:r>
          </a:p>
          <a:p>
            <a:r>
              <a:rPr lang="tr-TR" dirty="0" smtClean="0"/>
              <a:t>Bir </a:t>
            </a:r>
            <a:r>
              <a:rPr lang="tr-TR" dirty="0"/>
              <a:t>görüşe göre etik göreceli bir kavramdır. Kişi davranışlarını sadece </a:t>
            </a:r>
            <a:r>
              <a:rPr lang="tr-TR" dirty="0" smtClean="0"/>
              <a:t>kendisi belirlemez</a:t>
            </a:r>
            <a:r>
              <a:rPr lang="tr-TR" dirty="0"/>
              <a:t>. </a:t>
            </a:r>
            <a:endParaRPr lang="tr-TR" dirty="0" smtClean="0"/>
          </a:p>
          <a:p>
            <a:r>
              <a:rPr lang="tr-TR" dirty="0" smtClean="0"/>
              <a:t>Kişinin </a:t>
            </a:r>
            <a:r>
              <a:rPr lang="tr-TR" dirty="0"/>
              <a:t>davranışlarının oluşumunda toplumun, örgütün, kültürel öğelerin vb. </a:t>
            </a:r>
            <a:r>
              <a:rPr lang="tr-TR" dirty="0" smtClean="0"/>
              <a:t>birçok unsurun </a:t>
            </a:r>
            <a:r>
              <a:rPr lang="tr-TR" dirty="0"/>
              <a:t>etkisi vardır. </a:t>
            </a:r>
            <a:endParaRPr lang="tr-TR" dirty="0" smtClean="0"/>
          </a:p>
        </p:txBody>
      </p:sp>
    </p:spTree>
    <p:extLst>
      <p:ext uri="{BB962C8B-B14F-4D97-AF65-F5344CB8AC3E}">
        <p14:creationId xmlns:p14="http://schemas.microsoft.com/office/powerpoint/2010/main" val="16542845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179512" y="1196752"/>
            <a:ext cx="8856984" cy="5472608"/>
          </a:xfrm>
        </p:spPr>
        <p:txBody>
          <a:bodyPr>
            <a:normAutofit fontScale="92500" lnSpcReduction="10000"/>
          </a:bodyPr>
          <a:lstStyle/>
          <a:p>
            <a:r>
              <a:rPr lang="tr-TR" dirty="0"/>
              <a:t>Bu nedenle etik anlayışı kişiden kişiye toplumdan topluma değişmekte ve etik değerler toplumsal kültürler bağlamında da farklılıklar gösterebilmektedir. </a:t>
            </a:r>
          </a:p>
          <a:p>
            <a:r>
              <a:rPr lang="tr-TR" dirty="0"/>
              <a:t>Bu bağlamda etiğin sosyoloji, psikoloji ve hukuk bilimi ile de yakından ilişkili olduğunu söylemek yanlış olmayacaktır</a:t>
            </a:r>
            <a:r>
              <a:rPr lang="tr-TR" dirty="0" smtClean="0"/>
              <a:t>.</a:t>
            </a:r>
          </a:p>
          <a:p>
            <a:r>
              <a:rPr lang="tr-TR" b="1" dirty="0" smtClean="0"/>
              <a:t>Etiğin </a:t>
            </a:r>
            <a:r>
              <a:rPr lang="tr-TR" b="1" dirty="0"/>
              <a:t>amacına bakıldığında bir dizi alt amaç ortaya konmaktadır</a:t>
            </a:r>
          </a:p>
          <a:p>
            <a:pPr marL="0" indent="0">
              <a:buNone/>
            </a:pPr>
            <a:r>
              <a:rPr lang="tr-TR" dirty="0"/>
              <a:t>- İnsan pratiğini ahlaki niteliği bakımından açıklamak,</a:t>
            </a:r>
          </a:p>
          <a:p>
            <a:pPr marL="0" indent="0">
              <a:buNone/>
            </a:pPr>
            <a:r>
              <a:rPr lang="tr-TR" dirty="0"/>
              <a:t>- Eleştirel, ahlak tarafından belirlenmiş bir bilinç geliştirmek,</a:t>
            </a:r>
          </a:p>
          <a:p>
            <a:pPr marL="0" indent="0">
              <a:buNone/>
            </a:pPr>
            <a:r>
              <a:rPr lang="tr-TR" dirty="0"/>
              <a:t>- Eleştiri için etik argümantasyon biçimi </a:t>
            </a:r>
            <a:r>
              <a:rPr lang="tr-TR" dirty="0" smtClean="0"/>
              <a:t>ve  temellendirme </a:t>
            </a:r>
            <a:r>
              <a:rPr lang="tr-TR" dirty="0"/>
              <a:t>süreçleri oluşturmak,</a:t>
            </a:r>
          </a:p>
          <a:p>
            <a:pPr marL="0" indent="0">
              <a:buNone/>
            </a:pPr>
            <a:r>
              <a:rPr lang="tr-TR" dirty="0"/>
              <a:t>- Ahlaki eylemin insanın keyfine bağlı olmadığını, aksine insan olarak </a:t>
            </a:r>
            <a:r>
              <a:rPr lang="tr-TR" dirty="0" smtClean="0"/>
              <a:t>varlığının vazgeçilmez </a:t>
            </a:r>
            <a:r>
              <a:rPr lang="tr-TR" dirty="0"/>
              <a:t>bir niteliği olduğunu göstermek</a:t>
            </a:r>
          </a:p>
          <a:p>
            <a:pPr marL="0" indent="0">
              <a:buNone/>
            </a:pPr>
            <a:r>
              <a:rPr lang="tr-TR" dirty="0"/>
              <a:t>- İnsanı sevmeyi öğretmektir.</a:t>
            </a:r>
          </a:p>
        </p:txBody>
      </p:sp>
    </p:spTree>
    <p:extLst>
      <p:ext uri="{BB962C8B-B14F-4D97-AF65-F5344CB8AC3E}">
        <p14:creationId xmlns:p14="http://schemas.microsoft.com/office/powerpoint/2010/main" val="36571164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457200" y="1124744"/>
            <a:ext cx="8229600" cy="5616624"/>
          </a:xfrm>
        </p:spPr>
        <p:txBody>
          <a:bodyPr>
            <a:normAutofit fontScale="85000" lnSpcReduction="20000"/>
          </a:bodyPr>
          <a:lstStyle/>
          <a:p>
            <a:r>
              <a:rPr lang="tr-TR" dirty="0"/>
              <a:t>Bir görüşe göre etik, doğru ve yanlışın ahlaki ilkeler ve değerler </a:t>
            </a:r>
            <a:r>
              <a:rPr lang="tr-TR" dirty="0" smtClean="0"/>
              <a:t>doğrultusunda düşünülmesidir</a:t>
            </a:r>
            <a:r>
              <a:rPr lang="tr-TR" dirty="0"/>
              <a:t>. </a:t>
            </a:r>
            <a:endParaRPr lang="tr-TR" dirty="0" smtClean="0"/>
          </a:p>
          <a:p>
            <a:r>
              <a:rPr lang="tr-TR" dirty="0" smtClean="0"/>
              <a:t>Diğer </a:t>
            </a:r>
            <a:r>
              <a:rPr lang="tr-TR" dirty="0"/>
              <a:t>bir görüşe göre de etik; doğru ve yanlışın, iyi ve kötünün, erdem </a:t>
            </a:r>
            <a:r>
              <a:rPr lang="tr-TR" dirty="0" smtClean="0"/>
              <a:t>ve erdemsizliğin </a:t>
            </a:r>
            <a:r>
              <a:rPr lang="tr-TR" dirty="0"/>
              <a:t>sistematik olarak incelendiği bir disiplindir</a:t>
            </a:r>
            <a:r>
              <a:rPr lang="tr-TR" dirty="0" smtClean="0"/>
              <a:t>.</a:t>
            </a:r>
          </a:p>
          <a:p>
            <a:r>
              <a:rPr lang="tr-TR" dirty="0" smtClean="0"/>
              <a:t> </a:t>
            </a:r>
            <a:r>
              <a:rPr lang="tr-TR" b="1" i="1" dirty="0"/>
              <a:t>Etik kavramı; </a:t>
            </a:r>
            <a:r>
              <a:rPr lang="tr-TR" dirty="0"/>
              <a:t>iyi ile kötünün, </a:t>
            </a:r>
            <a:r>
              <a:rPr lang="tr-TR" dirty="0" smtClean="0"/>
              <a:t>doğru ile </a:t>
            </a:r>
            <a:r>
              <a:rPr lang="tr-TR" dirty="0"/>
              <a:t>yanlışın arasında fark olduğunu, bu farklılıkları ayırt ederek, elimizden gelenin en iyisini </a:t>
            </a:r>
            <a:r>
              <a:rPr lang="tr-TR" dirty="0" smtClean="0"/>
              <a:t>ve her </a:t>
            </a:r>
            <a:r>
              <a:rPr lang="tr-TR" dirty="0"/>
              <a:t>zaman doğru olanı yapmamız gerektiğini ifade eder. Etik yazınında, “deontoloji” </a:t>
            </a:r>
            <a:r>
              <a:rPr lang="tr-TR" dirty="0" smtClean="0"/>
              <a:t>ve “teleoloji</a:t>
            </a:r>
            <a:r>
              <a:rPr lang="tr-TR" dirty="0"/>
              <a:t>” olmak üzere, iki ekole odaklanma eğilimi görülmektedir</a:t>
            </a:r>
            <a:r>
              <a:rPr lang="tr-TR" dirty="0" smtClean="0"/>
              <a:t>.</a:t>
            </a:r>
          </a:p>
          <a:p>
            <a:r>
              <a:rPr lang="tr-TR" dirty="0" smtClean="0"/>
              <a:t> </a:t>
            </a:r>
            <a:r>
              <a:rPr lang="tr-TR" dirty="0"/>
              <a:t>Buna </a:t>
            </a:r>
            <a:r>
              <a:rPr lang="tr-TR" dirty="0" smtClean="0"/>
              <a:t>karşın, davranışlarımızın </a:t>
            </a:r>
            <a:r>
              <a:rPr lang="tr-TR" dirty="0"/>
              <a:t>etik değerlendirilmesinin tam olarak anlaşılabilmesi için, diğer ekolleri </a:t>
            </a:r>
            <a:r>
              <a:rPr lang="tr-TR" dirty="0" smtClean="0"/>
              <a:t>de bilmek </a:t>
            </a:r>
            <a:r>
              <a:rPr lang="tr-TR" dirty="0"/>
              <a:t>gerektiği düşüncesinden, etik ile ilgili </a:t>
            </a:r>
            <a:r>
              <a:rPr lang="tr-TR" b="1" dirty="0">
                <a:solidFill>
                  <a:srgbClr val="FF0000"/>
                </a:solidFill>
              </a:rPr>
              <a:t>beş ekol aşağıda kısaca </a:t>
            </a:r>
            <a:r>
              <a:rPr lang="tr-TR" b="1" dirty="0" smtClean="0">
                <a:solidFill>
                  <a:srgbClr val="FF0000"/>
                </a:solidFill>
              </a:rPr>
              <a:t>açıklanmaktadır .</a:t>
            </a:r>
          </a:p>
          <a:p>
            <a:r>
              <a:rPr lang="tr-TR" dirty="0" smtClean="0"/>
              <a:t> </a:t>
            </a:r>
            <a:r>
              <a:rPr lang="tr-TR" b="1" dirty="0" smtClean="0"/>
              <a:t>Deontolojiye </a:t>
            </a:r>
            <a:r>
              <a:rPr lang="tr-TR" b="1" dirty="0"/>
              <a:t>göre</a:t>
            </a:r>
            <a:r>
              <a:rPr lang="tr-TR" dirty="0"/>
              <a:t>, insanların yapmak zorunda oldukları bazı görevleri olmalıdır. </a:t>
            </a:r>
            <a:r>
              <a:rPr lang="tr-TR" dirty="0" smtClean="0"/>
              <a:t>Deontolojik değerlendirme</a:t>
            </a:r>
            <a:r>
              <a:rPr lang="tr-TR" dirty="0"/>
              <a:t>, bir eylemin kendi içindeki etiğine bakar. Karşıt teori olan teleoloji gibi, </a:t>
            </a:r>
            <a:r>
              <a:rPr lang="tr-TR" dirty="0" smtClean="0"/>
              <a:t>eylemin sonucuna bakmaz.</a:t>
            </a:r>
          </a:p>
        </p:txBody>
      </p:sp>
    </p:spTree>
    <p:extLst>
      <p:ext uri="{BB962C8B-B14F-4D97-AF65-F5344CB8AC3E}">
        <p14:creationId xmlns:p14="http://schemas.microsoft.com/office/powerpoint/2010/main" val="3329307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457200" y="1124744"/>
            <a:ext cx="8229600" cy="5616624"/>
          </a:xfrm>
        </p:spPr>
        <p:txBody>
          <a:bodyPr>
            <a:normAutofit fontScale="85000" lnSpcReduction="10000"/>
          </a:bodyPr>
          <a:lstStyle/>
          <a:p>
            <a:r>
              <a:rPr lang="tr-TR" dirty="0" smtClean="0"/>
              <a:t>Deontolojide, eylemin ortaya çıkardığı sonuç ikinci planda olup, eylemin kendisinin </a:t>
            </a:r>
            <a:r>
              <a:rPr lang="tr-TR" dirty="0"/>
              <a:t>doğru olup olmadığı önemlidir. Deontolojiye göre, borçlarımızı </a:t>
            </a:r>
            <a:r>
              <a:rPr lang="tr-TR" dirty="0" smtClean="0"/>
              <a:t>ödememiz, çocuklarımıza </a:t>
            </a:r>
            <a:r>
              <a:rPr lang="tr-TR" dirty="0"/>
              <a:t>bakmamız, gerçekleri yansıtmamız bizim görevlerimizdir. Çünkü </a:t>
            </a:r>
            <a:r>
              <a:rPr lang="tr-TR" dirty="0" smtClean="0"/>
              <a:t>bunlar, yapılması </a:t>
            </a:r>
            <a:r>
              <a:rPr lang="tr-TR" dirty="0"/>
              <a:t>doğru olan uygulamalar arasında yer alır. Bu nedenle, etik olan bir eylem, </a:t>
            </a:r>
            <a:r>
              <a:rPr lang="tr-TR" dirty="0" smtClean="0"/>
              <a:t>farklı kültürler </a:t>
            </a:r>
            <a:r>
              <a:rPr lang="tr-TR" dirty="0"/>
              <a:t>için de etik olacaktır</a:t>
            </a:r>
            <a:r>
              <a:rPr lang="tr-TR" dirty="0" smtClean="0"/>
              <a:t>.</a:t>
            </a:r>
          </a:p>
          <a:p>
            <a:r>
              <a:rPr lang="tr-TR" dirty="0" smtClean="0"/>
              <a:t> </a:t>
            </a:r>
            <a:r>
              <a:rPr lang="tr-TR" dirty="0"/>
              <a:t>Örneğin; Belize’de </a:t>
            </a:r>
            <a:r>
              <a:rPr lang="tr-TR" dirty="0" err="1"/>
              <a:t>ekoturizm</a:t>
            </a:r>
            <a:r>
              <a:rPr lang="tr-TR" dirty="0"/>
              <a:t> ile ilgilenen bir tur operatörü </a:t>
            </a:r>
            <a:r>
              <a:rPr lang="tr-TR" dirty="0" smtClean="0"/>
              <a:t>için etik </a:t>
            </a:r>
            <a:r>
              <a:rPr lang="tr-TR" dirty="0"/>
              <a:t>olan bir davranış, aynı şekilde Meksika’da kitle turizmi ile uğraşan başka bir tur </a:t>
            </a:r>
            <a:r>
              <a:rPr lang="tr-TR" dirty="0" smtClean="0"/>
              <a:t>operatörü için </a:t>
            </a:r>
            <a:r>
              <a:rPr lang="tr-TR" dirty="0"/>
              <a:t>de etik olacaktır. </a:t>
            </a:r>
            <a:endParaRPr lang="tr-TR" dirty="0" smtClean="0"/>
          </a:p>
          <a:p>
            <a:r>
              <a:rPr lang="tr-TR" b="1" dirty="0" smtClean="0"/>
              <a:t>Adalet </a:t>
            </a:r>
            <a:r>
              <a:rPr lang="tr-TR" b="1" dirty="0"/>
              <a:t>Teorisi </a:t>
            </a:r>
            <a:r>
              <a:rPr lang="tr-TR" dirty="0"/>
              <a:t>Aristoteles, eşit olanların eşit şekilde, eşit olmayanların </a:t>
            </a:r>
            <a:r>
              <a:rPr lang="tr-TR" dirty="0" smtClean="0"/>
              <a:t>da eşit </a:t>
            </a:r>
            <a:r>
              <a:rPr lang="tr-TR" dirty="0"/>
              <a:t>olmayan bir şekilde ele alınması gerektiğini vurgulayan temel adalet ilkesini </a:t>
            </a:r>
            <a:r>
              <a:rPr lang="tr-TR" dirty="0" smtClean="0"/>
              <a:t>geliştirmiştir. Bu </a:t>
            </a:r>
            <a:r>
              <a:rPr lang="tr-TR" dirty="0"/>
              <a:t>temel adalet ilkesi, eşitliğin nasıl belirleneceğini açıklamamıştır. </a:t>
            </a:r>
            <a:endParaRPr lang="tr-TR" dirty="0" smtClean="0"/>
          </a:p>
          <a:p>
            <a:r>
              <a:rPr lang="tr-TR" dirty="0" smtClean="0"/>
              <a:t>Bununla birlikte, filozoflar</a:t>
            </a:r>
            <a:r>
              <a:rPr lang="tr-TR" dirty="0"/>
              <a:t>, insanların ya da performanslarının eşit olmadıkları zaman, adalet dağıtımında </a:t>
            </a:r>
            <a:r>
              <a:rPr lang="tr-TR" dirty="0" smtClean="0"/>
              <a:t>kişinin gereksinimi</a:t>
            </a:r>
            <a:r>
              <a:rPr lang="tr-TR" dirty="0"/>
              <a:t>, kişisel çabası, toplumsal çabası gibi bazı ilkelere başvurulması gerektiğini belirtirler</a:t>
            </a:r>
          </a:p>
        </p:txBody>
      </p:sp>
    </p:spTree>
    <p:extLst>
      <p:ext uri="{BB962C8B-B14F-4D97-AF65-F5344CB8AC3E}">
        <p14:creationId xmlns:p14="http://schemas.microsoft.com/office/powerpoint/2010/main" val="1930838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251520" y="1196752"/>
            <a:ext cx="8640960" cy="5661248"/>
          </a:xfrm>
        </p:spPr>
        <p:txBody>
          <a:bodyPr>
            <a:normAutofit fontScale="92500" lnSpcReduction="20000"/>
          </a:bodyPr>
          <a:lstStyle/>
          <a:p>
            <a:r>
              <a:rPr lang="tr-TR" dirty="0"/>
              <a:t>Bu ilkelere eklemeler yapılabileceği de belirtilmektedir. Bu bağlamda, adalet dağıtımının kişisel çabası ile ilgili ilke göz önüne alındığında; hassas bir dengeye sahip bir turizm bölgesinin turizme açılması, yerel topluma katkı sağlayan bir tur operatörü tarafından gerçekleştirildiğinde “etik”, yerel topluma katkı sağlamayan bir tur operatörü tarafından gerçekleştirildiğinde ise “etik değildir” şeklinde değerlendirilebilecektir. Adalet teorisi, deontolojik düşünceyle bağdaşmakla birlikte, genel anlamda kuralcıdır. </a:t>
            </a:r>
            <a:endParaRPr lang="tr-TR" dirty="0" smtClean="0"/>
          </a:p>
          <a:p>
            <a:r>
              <a:rPr lang="tr-TR" b="1" dirty="0" smtClean="0"/>
              <a:t>Görecelik </a:t>
            </a:r>
            <a:r>
              <a:rPr lang="tr-TR" b="1" dirty="0"/>
              <a:t>(Rölativizm) </a:t>
            </a:r>
            <a:r>
              <a:rPr lang="tr-TR" dirty="0"/>
              <a:t>Göreceliğin temel noktası, tüm normatif düşüncelerin bireyin ya da kültürün bir işlevi olduğu ile ilgilidir. </a:t>
            </a:r>
            <a:endParaRPr lang="tr-TR" dirty="0" smtClean="0"/>
          </a:p>
          <a:p>
            <a:r>
              <a:rPr lang="tr-TR" dirty="0" smtClean="0"/>
              <a:t>Bu </a:t>
            </a:r>
            <a:r>
              <a:rPr lang="tr-TR" dirty="0"/>
              <a:t>nedenle, herkes için geçerli olabilecek hiç bir evrensel etik kuralı yoktur. Bir yerde doğru olan bir şey, başka bir yerde yanlış olabilir. </a:t>
            </a:r>
            <a:endParaRPr lang="tr-TR" dirty="0" smtClean="0"/>
          </a:p>
          <a:p>
            <a:r>
              <a:rPr lang="tr-TR" dirty="0" smtClean="0"/>
              <a:t>Çünkü </a:t>
            </a:r>
            <a:r>
              <a:rPr lang="tr-TR" dirty="0"/>
              <a:t>bir eylemin doğru olup olmadığı ile ilgili tek etik standart eylemin görüldüğü topluluğun ahlak sistemidir. </a:t>
            </a:r>
            <a:endParaRPr lang="tr-TR" dirty="0" smtClean="0"/>
          </a:p>
        </p:txBody>
      </p:sp>
    </p:spTree>
    <p:extLst>
      <p:ext uri="{BB962C8B-B14F-4D97-AF65-F5344CB8AC3E}">
        <p14:creationId xmlns:p14="http://schemas.microsoft.com/office/powerpoint/2010/main" val="2435218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251520" y="1196752"/>
            <a:ext cx="8640960" cy="5661248"/>
          </a:xfrm>
        </p:spPr>
        <p:txBody>
          <a:bodyPr>
            <a:normAutofit fontScale="77500" lnSpcReduction="20000"/>
          </a:bodyPr>
          <a:lstStyle/>
          <a:p>
            <a:r>
              <a:rPr lang="tr-TR" dirty="0" smtClean="0"/>
              <a:t>Göreceliğe göre, Belize’deki tur operatörü için etik olan bir davranış, başka bir ülkedeki tur operatörü hatta Belize’deki diğer tur operatörleri için etik olmayabilir.</a:t>
            </a:r>
          </a:p>
          <a:p>
            <a:r>
              <a:rPr lang="tr-TR" b="1" dirty="0" smtClean="0"/>
              <a:t> Teleolojik Teoriler: </a:t>
            </a:r>
            <a:r>
              <a:rPr lang="tr-TR" dirty="0" smtClean="0"/>
              <a:t>Hazcılık ve Faydacılık Teleolojik teoriler; bir eylemin etik olup olmadığını, eylemin sonucuna göre değerlendirirler. </a:t>
            </a:r>
          </a:p>
          <a:p>
            <a:r>
              <a:rPr lang="tr-TR" dirty="0" smtClean="0"/>
              <a:t>Modern felsefede, genellikle tartışılan iki teleolojik teori, “eylemlerin sonuçlarının sadece bireyler üzerindeki mi, yoksa toplum üzerindeki sonuçları mı değerlendirilmelidir?” sorusuyla açıklanabilir. Bu soruya “birey” yanıtını veren etik teori hazcılıktır. Soruyu, “toplum” şeklinde yanıtlayan teori ise faydacılıktır. </a:t>
            </a:r>
          </a:p>
          <a:p>
            <a:r>
              <a:rPr lang="tr-TR" dirty="0" smtClean="0"/>
              <a:t>Deontolojinin karşıtı olan teleoloji, eylemlerin sonuçlarıyla ilgilenir. Eylemin sonucunda, bireyler ya da toplumlar fayda sağlıyorlarsa, eylem etiktir. </a:t>
            </a:r>
          </a:p>
          <a:p>
            <a:r>
              <a:rPr lang="tr-TR" dirty="0" smtClean="0"/>
              <a:t>Eylemin nasıl gerçekleştirildiği, ikinci plandadır. Bu bağlamda, av turizmine katılan turistlerin hazcı olduklarını söylemek mümkündür. </a:t>
            </a:r>
          </a:p>
          <a:p>
            <a:r>
              <a:rPr lang="tr-TR" dirty="0" smtClean="0"/>
              <a:t>Çünkü bu turistler için avlanmak, hayvanların öldürülmesine karşın, kendilerine haz vermektedir. Faydacı turistler ise, kültürel ya da ekoturizmi diğer turizm türlerine göre daha fazla tercih edeceklerdir. </a:t>
            </a:r>
            <a:endParaRPr lang="tr-TR" dirty="0"/>
          </a:p>
        </p:txBody>
      </p:sp>
    </p:spTree>
    <p:extLst>
      <p:ext uri="{BB962C8B-B14F-4D97-AF65-F5344CB8AC3E}">
        <p14:creationId xmlns:p14="http://schemas.microsoft.com/office/powerpoint/2010/main" val="4089243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179512" y="1124744"/>
            <a:ext cx="8784976" cy="5400600"/>
          </a:xfrm>
        </p:spPr>
        <p:txBody>
          <a:bodyPr>
            <a:normAutofit fontScale="77500" lnSpcReduction="20000"/>
          </a:bodyPr>
          <a:lstStyle/>
          <a:p>
            <a:r>
              <a:rPr lang="tr-TR" dirty="0"/>
              <a:t>Etik doğru ve yanlış davranış teorisidir. Ahlak ise onun pratiğidir. Ahlaki değil etik ilkelerden, etik değil ahlaki bir davranış tarzından söz etmek daha doğrudur. Etik, bir kişinin belli durumda ifade etmek istediği değerlerle ilgilidir. Ahlak ise bunu hayata geçirme tarzıdır. </a:t>
            </a:r>
            <a:endParaRPr lang="tr-TR" dirty="0" smtClean="0"/>
          </a:p>
          <a:p>
            <a:r>
              <a:rPr lang="tr-TR" dirty="0" smtClean="0"/>
              <a:t>Etik </a:t>
            </a:r>
            <a:r>
              <a:rPr lang="tr-TR" dirty="0"/>
              <a:t>bütün manzarayı içine alırken, ahlakımız, bizi adeta maden damarlarına yönetir; orada davranışın ayrıntılarıyla ilgileniriz artık</a:t>
            </a:r>
            <a:r>
              <a:rPr lang="tr-TR" dirty="0" smtClean="0"/>
              <a:t>.</a:t>
            </a:r>
          </a:p>
          <a:p>
            <a:r>
              <a:rPr lang="tr-TR" dirty="0" smtClean="0"/>
              <a:t> </a:t>
            </a:r>
            <a:r>
              <a:rPr lang="tr-TR" b="1" dirty="0"/>
              <a:t>Özetleyecek olursak, etik, insan davranışının ilkeleri, ahlak da bu ilkelerin belirli bir durumda uygulanması ile ilgilidir. </a:t>
            </a:r>
            <a:endParaRPr lang="tr-TR" b="1" dirty="0" smtClean="0"/>
          </a:p>
          <a:p>
            <a:r>
              <a:rPr lang="tr-TR" dirty="0" smtClean="0"/>
              <a:t>Ahlak </a:t>
            </a:r>
            <a:r>
              <a:rPr lang="tr-TR" dirty="0"/>
              <a:t>ya da töre, bir insan topluluğunda karşılıklı ilişkilerde gelişen saygı ve birbirini benimseme süreçlerinden oluşan ve kendilerine norm olarak geçerlilik tanınan geneli bağlayan eylem modellerini içerir. </a:t>
            </a:r>
            <a:endParaRPr lang="tr-TR" dirty="0" smtClean="0"/>
          </a:p>
          <a:p>
            <a:r>
              <a:rPr lang="tr-TR" dirty="0" smtClean="0"/>
              <a:t>Ahlak </a:t>
            </a:r>
            <a:r>
              <a:rPr lang="tr-TR" dirty="0"/>
              <a:t>ve töre ifadeleri, olgunlaşmış yaşam biçimlerini temsil eden düzen kurumlaşmalarını; bir topluluğun değer ve anlam anlayışlarını yansıtan yaşam biçimlerini gösterir</a:t>
            </a:r>
            <a:r>
              <a:rPr lang="tr-TR" dirty="0" smtClean="0"/>
              <a:t>.</a:t>
            </a:r>
          </a:p>
          <a:p>
            <a:r>
              <a:rPr lang="tr-TR" dirty="0" smtClean="0"/>
              <a:t> </a:t>
            </a:r>
            <a:r>
              <a:rPr lang="tr-TR" dirty="0"/>
              <a:t>Etik ve ahlak, günlük konuşma dilinde, çoğu kez bir birinin yerine kullanılabilmekle beraber farklı anlamlara sahiptirler. </a:t>
            </a:r>
            <a:endParaRPr lang="tr-TR" dirty="0" smtClean="0"/>
          </a:p>
          <a:p>
            <a:r>
              <a:rPr lang="tr-TR" dirty="0" smtClean="0"/>
              <a:t>Bu </a:t>
            </a:r>
            <a:r>
              <a:rPr lang="tr-TR" dirty="0"/>
              <a:t>farklılığı belirten bir tanımlama olarak; etik insanlar arası ilişkilerde, insanların tutum ve davranışlarını belirlemede ya da yönlendirmede temel aldıkları ilke ve değerler bütünü, ahlak ise, yine bu ilişkilerde, bu ilke ve değerlerin kişiye has uygulanma biçimidir</a:t>
            </a:r>
            <a:r>
              <a:rPr lang="tr-TR" dirty="0" smtClean="0"/>
              <a:t>.</a:t>
            </a:r>
          </a:p>
          <a:p>
            <a:pPr marL="0" indent="0">
              <a:buNone/>
            </a:pPr>
            <a:endParaRPr lang="tr-TR" dirty="0"/>
          </a:p>
        </p:txBody>
      </p:sp>
    </p:spTree>
    <p:extLst>
      <p:ext uri="{BB962C8B-B14F-4D97-AF65-F5344CB8AC3E}">
        <p14:creationId xmlns:p14="http://schemas.microsoft.com/office/powerpoint/2010/main" val="4005906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457200" y="1340768"/>
            <a:ext cx="8229600" cy="4983832"/>
          </a:xfrm>
        </p:spPr>
        <p:txBody>
          <a:bodyPr>
            <a:normAutofit fontScale="70000" lnSpcReduction="20000"/>
          </a:bodyPr>
          <a:lstStyle/>
          <a:p>
            <a:r>
              <a:rPr lang="tr-TR" b="1" dirty="0"/>
              <a:t>Bu tanımlamalardan sonra etiğin genel karakteristiğine bakacak olursak</a:t>
            </a:r>
            <a:r>
              <a:rPr lang="tr-TR" dirty="0"/>
              <a:t>: </a:t>
            </a:r>
            <a:endParaRPr lang="tr-TR" dirty="0" smtClean="0"/>
          </a:p>
          <a:p>
            <a:pPr marL="0" indent="0">
              <a:buNone/>
            </a:pPr>
            <a:r>
              <a:rPr lang="tr-TR" dirty="0" smtClean="0"/>
              <a:t>• </a:t>
            </a:r>
            <a:r>
              <a:rPr lang="tr-TR" dirty="0"/>
              <a:t>Etik, toplumların tarih, sosyal, siyasal, ekonomik ve kültürel etkenler olmak üzere, çeşitli faktörlere bağlı olarak oluşan tarihi, toplumsal ve dinamik bir </a:t>
            </a:r>
            <a:r>
              <a:rPr lang="tr-TR" dirty="0" smtClean="0"/>
              <a:t>süreçtir.</a:t>
            </a:r>
          </a:p>
          <a:p>
            <a:r>
              <a:rPr lang="tr-TR" dirty="0" smtClean="0"/>
              <a:t>Etik </a:t>
            </a:r>
            <a:r>
              <a:rPr lang="tr-TR" dirty="0"/>
              <a:t>çerçevesinde oluşturulan ilke ve kurallar, hukuk kurallarından farklı olarak, yasalarla değil toplumsal tepkilerle oluşurlar</a:t>
            </a:r>
            <a:r>
              <a:rPr lang="tr-TR" dirty="0" smtClean="0"/>
              <a:t>.</a:t>
            </a:r>
          </a:p>
          <a:p>
            <a:r>
              <a:rPr lang="tr-TR" dirty="0" smtClean="0"/>
              <a:t> </a:t>
            </a:r>
            <a:r>
              <a:rPr lang="tr-TR" dirty="0"/>
              <a:t>Aynı şekilde etik değerlerin çiğnenmesine karşı yaptırım, yine, toplum tarafından geliştirilen tepkilerden oluşmaktadır. </a:t>
            </a:r>
            <a:endParaRPr lang="tr-TR" dirty="0" smtClean="0"/>
          </a:p>
          <a:p>
            <a:r>
              <a:rPr lang="tr-TR" dirty="0" smtClean="0"/>
              <a:t>• </a:t>
            </a:r>
            <a:r>
              <a:rPr lang="tr-TR" dirty="0"/>
              <a:t>Etik, toplumun ekonomik, sosyal, siyasal ve kültürel yapılanması içinde tüm kategorilerle doğrudan ilişkilidir, iç içedir. </a:t>
            </a:r>
            <a:endParaRPr lang="tr-TR" dirty="0" smtClean="0"/>
          </a:p>
          <a:p>
            <a:r>
              <a:rPr lang="tr-TR" dirty="0" smtClean="0"/>
              <a:t>Bu </a:t>
            </a:r>
            <a:r>
              <a:rPr lang="tr-TR" dirty="0"/>
              <a:t>nedenle etik, belirli davranış kalıplarına indirgenerek, bağımsız kategoriler şeklinde tek başına ele alınamazlar. </a:t>
            </a:r>
          </a:p>
          <a:p>
            <a:r>
              <a:rPr lang="tr-TR" dirty="0" smtClean="0"/>
              <a:t> </a:t>
            </a:r>
            <a:r>
              <a:rPr lang="tr-TR" dirty="0"/>
              <a:t>• Etik değerler hazır ahlak reçeteleri değildir, kişi ve grup otoritesine bağlı olarak yaratılamaz, ithal ve ihraç edilemezler. Ancak toplumlar arası ilişkilerle toplumdan topluma geçerler ve içselleştirildikleri oranda geçerlik kazanır, zamanla toplumun kültürü içinde yer alır</a:t>
            </a:r>
            <a:r>
              <a:rPr lang="tr-TR" dirty="0" smtClean="0"/>
              <a:t>.</a:t>
            </a:r>
          </a:p>
          <a:p>
            <a:r>
              <a:rPr lang="tr-TR" dirty="0" smtClean="0"/>
              <a:t> </a:t>
            </a:r>
            <a:r>
              <a:rPr lang="tr-TR" dirty="0"/>
              <a:t>• Hiçbir insanın ahlaki karar verme sorumluluğu dışında kalması ve karar verme süreçlerinde tarafsız tutum takınması söz konusu değildir. Tarafsız tutum güçlüden yana tavır takınma sonucunu doğurmaktadır. </a:t>
            </a:r>
          </a:p>
        </p:txBody>
      </p:sp>
    </p:spTree>
    <p:extLst>
      <p:ext uri="{BB962C8B-B14F-4D97-AF65-F5344CB8AC3E}">
        <p14:creationId xmlns:p14="http://schemas.microsoft.com/office/powerpoint/2010/main" val="3376096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251520" y="1124744"/>
            <a:ext cx="8363272" cy="5328592"/>
          </a:xfrm>
        </p:spPr>
        <p:txBody>
          <a:bodyPr>
            <a:normAutofit fontScale="92500" lnSpcReduction="10000"/>
          </a:bodyPr>
          <a:lstStyle/>
          <a:p>
            <a:r>
              <a:rPr lang="tr-TR" dirty="0"/>
              <a:t>• Etik soru ve sorunlar doğrudan insanla ilgili, insanlar arası ilişkilerin temelinde yer alan, eylemde bulunan herkesin, her gün, yüz yüze geldiği karar aşamasında ortaya çıkan sorunlardır. </a:t>
            </a:r>
            <a:endParaRPr lang="tr-TR" dirty="0" smtClean="0"/>
          </a:p>
          <a:p>
            <a:r>
              <a:rPr lang="tr-TR" dirty="0" smtClean="0"/>
              <a:t>Bu </a:t>
            </a:r>
            <a:r>
              <a:rPr lang="tr-TR" dirty="0"/>
              <a:t>nedenle bir insanın etik temelde sorgulanabilmesi için, o insanın iradesinin herhangi bir otoritenin vesayeti veya baskısı altında bulunmaması, başkasının baskı ve tahakkümü altında kalmadan karar verme özgürlüğüne sahip olması, nasıl davranacağı konusunda seçeneklerinin elinden alınmış olmaması gerekmektedir. </a:t>
            </a:r>
            <a:endParaRPr lang="tr-TR" dirty="0" smtClean="0"/>
          </a:p>
          <a:p>
            <a:r>
              <a:rPr lang="tr-TR" b="1" dirty="0" smtClean="0"/>
              <a:t>İlke</a:t>
            </a:r>
            <a:r>
              <a:rPr lang="tr-TR" b="1" dirty="0"/>
              <a:t>: </a:t>
            </a:r>
            <a:r>
              <a:rPr lang="tr-TR" dirty="0"/>
              <a:t>İlkeler doğa ve insan tarihinin doğruladığı önermelerdir. İnsanlar arası ilişkilerde etikten daha önemli bir yer tutmaktadırlar. </a:t>
            </a:r>
            <a:endParaRPr lang="tr-TR" dirty="0" smtClean="0"/>
          </a:p>
          <a:p>
            <a:r>
              <a:rPr lang="tr-TR" dirty="0" smtClean="0"/>
              <a:t>Bazı </a:t>
            </a:r>
            <a:r>
              <a:rPr lang="tr-TR" dirty="0"/>
              <a:t>tanımlamalar (etik kapsamında) ilkenin anlam ve önemini açıkça ortaya koymaktadır. </a:t>
            </a:r>
          </a:p>
        </p:txBody>
      </p:sp>
    </p:spTree>
    <p:extLst>
      <p:ext uri="{BB962C8B-B14F-4D97-AF65-F5344CB8AC3E}">
        <p14:creationId xmlns:p14="http://schemas.microsoft.com/office/powerpoint/2010/main" val="19601914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dirty="0"/>
              <a:t>1.1. Etik Kavramı</a:t>
            </a:r>
          </a:p>
        </p:txBody>
      </p:sp>
      <p:sp>
        <p:nvSpPr>
          <p:cNvPr id="3" name="İçerik Yer Tutucusu 2"/>
          <p:cNvSpPr>
            <a:spLocks noGrp="1"/>
          </p:cNvSpPr>
          <p:nvPr>
            <p:ph idx="1"/>
          </p:nvPr>
        </p:nvSpPr>
        <p:spPr>
          <a:xfrm>
            <a:off x="457200" y="1124744"/>
            <a:ext cx="8229600" cy="5472608"/>
          </a:xfrm>
        </p:spPr>
        <p:txBody>
          <a:bodyPr>
            <a:normAutofit/>
          </a:bodyPr>
          <a:lstStyle/>
          <a:p>
            <a:pPr lvl="0">
              <a:buClr>
                <a:srgbClr val="0BD0D9"/>
              </a:buClr>
            </a:pPr>
            <a:r>
              <a:rPr lang="tr-TR" sz="1800" dirty="0">
                <a:solidFill>
                  <a:prstClr val="black"/>
                </a:solidFill>
              </a:rPr>
              <a:t>• “İlkeler “gereklilik önermeleri” şeklindedir ve insan ilişkilerinde kendi isteklerimize ölçü getirmektedir</a:t>
            </a:r>
            <a:r>
              <a:rPr lang="tr-TR" sz="1800" dirty="0" smtClean="0">
                <a:solidFill>
                  <a:prstClr val="black"/>
                </a:solidFill>
              </a:rPr>
              <a:t>.</a:t>
            </a:r>
          </a:p>
          <a:p>
            <a:pPr lvl="0">
              <a:buClr>
                <a:srgbClr val="0BD0D9"/>
              </a:buClr>
            </a:pPr>
            <a:r>
              <a:rPr lang="tr-TR" sz="1800" dirty="0" smtClean="0">
                <a:solidFill>
                  <a:prstClr val="black"/>
                </a:solidFill>
              </a:rPr>
              <a:t> </a:t>
            </a:r>
            <a:r>
              <a:rPr lang="tr-TR" sz="1800" dirty="0">
                <a:solidFill>
                  <a:prstClr val="black"/>
                </a:solidFill>
              </a:rPr>
              <a:t>Aslında ilkeler içeriksizdirler; şöyle ya da böyle bir davranış biçimini buyurmazlar</a:t>
            </a:r>
            <a:r>
              <a:rPr lang="tr-TR" sz="1800" dirty="0" smtClean="0">
                <a:solidFill>
                  <a:prstClr val="black"/>
                </a:solidFill>
              </a:rPr>
              <a:t>.</a:t>
            </a:r>
          </a:p>
          <a:p>
            <a:pPr lvl="0">
              <a:buClr>
                <a:srgbClr val="0BD0D9"/>
              </a:buClr>
            </a:pPr>
            <a:r>
              <a:rPr lang="tr-TR" sz="1800" dirty="0" smtClean="0">
                <a:solidFill>
                  <a:prstClr val="black"/>
                </a:solidFill>
              </a:rPr>
              <a:t> </a:t>
            </a:r>
            <a:r>
              <a:rPr lang="tr-TR" sz="1800" dirty="0">
                <a:solidFill>
                  <a:prstClr val="black"/>
                </a:solidFill>
              </a:rPr>
              <a:t>Onlar belirli durumlarda neyi istememiz gerektiğini açıklarlar. Yani, neyi isteyerek, nasıl ve ne tarzda davranmamız gerektiği söylenir</a:t>
            </a:r>
            <a:r>
              <a:rPr lang="tr-TR" sz="1800" dirty="0" smtClean="0">
                <a:solidFill>
                  <a:prstClr val="black"/>
                </a:solidFill>
              </a:rPr>
              <a:t>.</a:t>
            </a:r>
          </a:p>
          <a:p>
            <a:pPr lvl="0">
              <a:buClr>
                <a:srgbClr val="0BD0D9"/>
              </a:buClr>
            </a:pPr>
            <a:r>
              <a:rPr lang="tr-TR" sz="1800" dirty="0" smtClean="0">
                <a:solidFill>
                  <a:prstClr val="black"/>
                </a:solidFill>
              </a:rPr>
              <a:t> </a:t>
            </a:r>
            <a:r>
              <a:rPr lang="tr-TR" sz="1800" dirty="0">
                <a:solidFill>
                  <a:prstClr val="black"/>
                </a:solidFill>
              </a:rPr>
              <a:t>Karşı karşıya kaldığımız tek tek olaylar içerisinde ne yapmamız gerektiğini ilkelerden yola çıkarak biz buluruz. </a:t>
            </a:r>
            <a:endParaRPr lang="tr-TR" sz="1800" dirty="0" smtClean="0">
              <a:solidFill>
                <a:prstClr val="black"/>
              </a:solidFill>
            </a:endParaRPr>
          </a:p>
          <a:p>
            <a:pPr lvl="0">
              <a:buClr>
                <a:srgbClr val="0BD0D9"/>
              </a:buClr>
            </a:pPr>
            <a:r>
              <a:rPr lang="tr-TR" sz="1800" dirty="0" smtClean="0">
                <a:solidFill>
                  <a:prstClr val="black"/>
                </a:solidFill>
              </a:rPr>
              <a:t>Bir </a:t>
            </a:r>
            <a:r>
              <a:rPr lang="tr-TR" sz="1800" dirty="0">
                <a:solidFill>
                  <a:prstClr val="black"/>
                </a:solidFill>
              </a:rPr>
              <a:t>başka ifade ile ilkeler davranışlarımızı önceden belirleyen “hazır reçeteler” değillerdir. </a:t>
            </a:r>
            <a:r>
              <a:rPr lang="tr-TR" sz="1800" dirty="0" smtClean="0">
                <a:solidFill>
                  <a:prstClr val="black"/>
                </a:solidFill>
              </a:rPr>
              <a:t>Davranış </a:t>
            </a:r>
            <a:r>
              <a:rPr lang="tr-TR" sz="1800" dirty="0">
                <a:solidFill>
                  <a:prstClr val="black"/>
                </a:solidFill>
              </a:rPr>
              <a:t>şeklimizi her eylemin özelinde biz kendimiz gerçekleştiririz</a:t>
            </a:r>
            <a:r>
              <a:rPr lang="tr-TR" sz="1800" dirty="0" smtClean="0">
                <a:solidFill>
                  <a:prstClr val="black"/>
                </a:solidFill>
              </a:rPr>
              <a:t>.</a:t>
            </a:r>
          </a:p>
          <a:p>
            <a:pPr lvl="0">
              <a:buClr>
                <a:srgbClr val="0BD0D9"/>
              </a:buClr>
            </a:pPr>
            <a:r>
              <a:rPr lang="tr-TR" sz="1800" dirty="0" smtClean="0">
                <a:solidFill>
                  <a:prstClr val="black"/>
                </a:solidFill>
              </a:rPr>
              <a:t> </a:t>
            </a:r>
            <a:r>
              <a:rPr lang="tr-TR" sz="1800" dirty="0">
                <a:solidFill>
                  <a:prstClr val="black"/>
                </a:solidFill>
              </a:rPr>
              <a:t>İlkelerin nitelikleri doğal olarak kurallara kıyasla genel ve daha temeldir. </a:t>
            </a:r>
            <a:endParaRPr lang="tr-TR" sz="1800" dirty="0" smtClean="0">
              <a:solidFill>
                <a:prstClr val="black"/>
              </a:solidFill>
            </a:endParaRPr>
          </a:p>
          <a:p>
            <a:pPr lvl="0">
              <a:buClr>
                <a:srgbClr val="0BD0D9"/>
              </a:buClr>
            </a:pPr>
            <a:r>
              <a:rPr lang="tr-TR" sz="1800" dirty="0" smtClean="0">
                <a:solidFill>
                  <a:prstClr val="black"/>
                </a:solidFill>
              </a:rPr>
              <a:t>İlkelerin </a:t>
            </a:r>
            <a:r>
              <a:rPr lang="tr-TR" sz="1800" dirty="0">
                <a:solidFill>
                  <a:prstClr val="black"/>
                </a:solidFill>
              </a:rPr>
              <a:t>kuralları değerlendirme/doğrulama yetkinliğine sahip bulunmaktadır. </a:t>
            </a:r>
            <a:endParaRPr lang="tr-TR" sz="1800" dirty="0" smtClean="0">
              <a:solidFill>
                <a:prstClr val="black"/>
              </a:solidFill>
            </a:endParaRPr>
          </a:p>
          <a:p>
            <a:pPr lvl="0">
              <a:buClr>
                <a:srgbClr val="0BD0D9"/>
              </a:buClr>
            </a:pPr>
            <a:r>
              <a:rPr lang="tr-TR" sz="1800" dirty="0" smtClean="0">
                <a:solidFill>
                  <a:prstClr val="black"/>
                </a:solidFill>
              </a:rPr>
              <a:t>Bir </a:t>
            </a:r>
            <a:r>
              <a:rPr lang="tr-TR" sz="1800" dirty="0">
                <a:solidFill>
                  <a:prstClr val="black"/>
                </a:solidFill>
              </a:rPr>
              <a:t>ilke bir davranış biçimini belirlemez; kişisel sorumluluğun altını çizer. </a:t>
            </a:r>
            <a:endParaRPr lang="tr-TR" sz="1800" dirty="0" smtClean="0">
              <a:solidFill>
                <a:prstClr val="black"/>
              </a:solidFill>
            </a:endParaRPr>
          </a:p>
          <a:p>
            <a:pPr lvl="0">
              <a:buClr>
                <a:srgbClr val="0BD0D9"/>
              </a:buClr>
            </a:pPr>
            <a:r>
              <a:rPr lang="tr-TR" sz="1800" dirty="0" smtClean="0">
                <a:solidFill>
                  <a:prstClr val="black"/>
                </a:solidFill>
              </a:rPr>
              <a:t>Aynı </a:t>
            </a:r>
            <a:r>
              <a:rPr lang="tr-TR" sz="1800" dirty="0">
                <a:solidFill>
                  <a:prstClr val="black"/>
                </a:solidFill>
              </a:rPr>
              <a:t>ilkeye bağlı kalarak az ya da çok farklı davranışlar göstermek mümkündür</a:t>
            </a:r>
            <a:r>
              <a:rPr lang="tr-TR" sz="1800" dirty="0" smtClean="0">
                <a:solidFill>
                  <a:prstClr val="black"/>
                </a:solidFill>
              </a:rPr>
              <a:t>.</a:t>
            </a:r>
          </a:p>
          <a:p>
            <a:pPr lvl="0">
              <a:buClr>
                <a:srgbClr val="0BD0D9"/>
              </a:buClr>
            </a:pPr>
            <a:r>
              <a:rPr lang="tr-TR" sz="1800" dirty="0" smtClean="0">
                <a:solidFill>
                  <a:prstClr val="black"/>
                </a:solidFill>
              </a:rPr>
              <a:t> </a:t>
            </a:r>
            <a:r>
              <a:rPr lang="tr-TR" sz="1800" dirty="0">
                <a:solidFill>
                  <a:prstClr val="black"/>
                </a:solidFill>
              </a:rPr>
              <a:t>İlkeler insanlara değerlendirme yapma ve yargıda bulunma fırsatını verirler”.</a:t>
            </a:r>
          </a:p>
          <a:p>
            <a:endParaRPr lang="tr-TR" sz="2800" dirty="0"/>
          </a:p>
        </p:txBody>
      </p:sp>
    </p:spTree>
    <p:extLst>
      <p:ext uri="{BB962C8B-B14F-4D97-AF65-F5344CB8AC3E}">
        <p14:creationId xmlns:p14="http://schemas.microsoft.com/office/powerpoint/2010/main" val="2048338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80696"/>
          </a:xfrm>
        </p:spPr>
        <p:txBody>
          <a:bodyPr>
            <a:normAutofit fontScale="90000"/>
          </a:bodyPr>
          <a:lstStyle/>
          <a:p>
            <a:r>
              <a:rPr lang="tr-TR" dirty="0"/>
              <a:t>1.2.Ahlak Kavramı</a:t>
            </a:r>
          </a:p>
        </p:txBody>
      </p:sp>
      <p:sp>
        <p:nvSpPr>
          <p:cNvPr id="3" name="İçerik Yer Tutucusu 2"/>
          <p:cNvSpPr>
            <a:spLocks noGrp="1"/>
          </p:cNvSpPr>
          <p:nvPr>
            <p:ph idx="1"/>
          </p:nvPr>
        </p:nvSpPr>
        <p:spPr>
          <a:xfrm>
            <a:off x="179512" y="1484784"/>
            <a:ext cx="8784976" cy="5040560"/>
          </a:xfrm>
        </p:spPr>
        <p:txBody>
          <a:bodyPr>
            <a:normAutofit fontScale="92500" lnSpcReduction="20000"/>
          </a:bodyPr>
          <a:lstStyle/>
          <a:p>
            <a:r>
              <a:rPr lang="tr-TR" b="1" dirty="0"/>
              <a:t>Ahlak; bir toplumun iyi ya da kötü olarak kabul edilen davranışları belirleyen yazısız kurallar bütünüdür. </a:t>
            </a:r>
            <a:endParaRPr lang="tr-TR" b="1" dirty="0" smtClean="0"/>
          </a:p>
          <a:p>
            <a:r>
              <a:rPr lang="tr-TR" dirty="0" smtClean="0"/>
              <a:t>Ahlak </a:t>
            </a:r>
            <a:r>
              <a:rPr lang="tr-TR" dirty="0"/>
              <a:t>kelimesi Latince kökenli olup (morale), insanın doğru ve yanlış, olumlu ve olumsuz, iyi ve kötü olarak nitelendirdiği davranışlarıyla ilgilidir. </a:t>
            </a:r>
            <a:endParaRPr lang="tr-TR" dirty="0" smtClean="0"/>
          </a:p>
          <a:p>
            <a:r>
              <a:rPr lang="tr-TR" dirty="0" smtClean="0"/>
              <a:t>Bir </a:t>
            </a:r>
            <a:r>
              <a:rPr lang="tr-TR" dirty="0"/>
              <a:t>toplumda düzenin sağlanabilmesi için insanların belli kurallara uygun davranması gerekir. </a:t>
            </a:r>
            <a:endParaRPr lang="tr-TR" dirty="0" smtClean="0"/>
          </a:p>
          <a:p>
            <a:r>
              <a:rPr lang="tr-TR" dirty="0" smtClean="0"/>
              <a:t>Bu </a:t>
            </a:r>
            <a:r>
              <a:rPr lang="tr-TR" dirty="0"/>
              <a:t>kuralların bir bölümü ahlak kurallarıdır Görenek, gelenek, töre ve adetler ahlakın bir bölümünü oluştururlar. </a:t>
            </a:r>
            <a:endParaRPr lang="tr-TR" dirty="0" smtClean="0"/>
          </a:p>
          <a:p>
            <a:r>
              <a:rPr lang="tr-TR" dirty="0" smtClean="0"/>
              <a:t>Ahlak </a:t>
            </a:r>
            <a:r>
              <a:rPr lang="tr-TR" dirty="0"/>
              <a:t>kuralları, değişen toplumsal koşullar karşısında daha esnektir ve daha kolay değişebilme özelliğine sahiptir</a:t>
            </a:r>
            <a:r>
              <a:rPr lang="tr-TR" dirty="0" smtClean="0"/>
              <a:t>.</a:t>
            </a:r>
          </a:p>
          <a:p>
            <a:r>
              <a:rPr lang="tr-TR" dirty="0" smtClean="0"/>
              <a:t> </a:t>
            </a:r>
            <a:r>
              <a:rPr lang="tr-TR" dirty="0"/>
              <a:t>Ahlak; İnsanların birbirleriyle veya devletle olan ilişkilerinde kendilerinden yapmaları istenen davranışlarla toplum düzenini sağlayan bir kurallar ve normlar bütünüdür, yani toplumsal bir olgudur (Sarvan</a:t>
            </a:r>
            <a:r>
              <a:rPr lang="tr-TR" dirty="0" smtClean="0"/>
              <a:t>).</a:t>
            </a:r>
            <a:endParaRPr lang="tr-TR" dirty="0"/>
          </a:p>
        </p:txBody>
      </p:sp>
    </p:spTree>
    <p:extLst>
      <p:ext uri="{BB962C8B-B14F-4D97-AF65-F5344CB8AC3E}">
        <p14:creationId xmlns:p14="http://schemas.microsoft.com/office/powerpoint/2010/main" val="2065858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rmAutofit fontScale="90000"/>
          </a:bodyPr>
          <a:lstStyle/>
          <a:p>
            <a:r>
              <a:rPr lang="tr-TR" dirty="0"/>
              <a:t>1.2.Ahlak Kavramı</a:t>
            </a:r>
          </a:p>
        </p:txBody>
      </p:sp>
      <p:sp>
        <p:nvSpPr>
          <p:cNvPr id="3" name="İçerik Yer Tutucusu 2"/>
          <p:cNvSpPr>
            <a:spLocks noGrp="1"/>
          </p:cNvSpPr>
          <p:nvPr>
            <p:ph idx="1"/>
          </p:nvPr>
        </p:nvSpPr>
        <p:spPr>
          <a:xfrm>
            <a:off x="457200" y="1484784"/>
            <a:ext cx="8229600" cy="5040560"/>
          </a:xfrm>
        </p:spPr>
        <p:txBody>
          <a:bodyPr>
            <a:normAutofit fontScale="77500" lnSpcReduction="20000"/>
          </a:bodyPr>
          <a:lstStyle/>
          <a:p>
            <a:r>
              <a:rPr lang="tr-TR" dirty="0"/>
              <a:t>Ahlâk sözcüğü etik kavramından türetilmiştir. Etik daha çok ahlâk ilkelerine ilişkin felsefî çalışma olarak tanımlanabilmektedir</a:t>
            </a:r>
            <a:r>
              <a:rPr lang="tr-TR" dirty="0" smtClean="0"/>
              <a:t>.</a:t>
            </a:r>
          </a:p>
          <a:p>
            <a:r>
              <a:rPr lang="tr-TR" dirty="0" smtClean="0"/>
              <a:t> </a:t>
            </a:r>
            <a:r>
              <a:rPr lang="tr-TR" dirty="0"/>
              <a:t>Bu disiplin, yalnızca doğru veya yanlışın ne olduğu ile değil aynı zamanda ahlâkî ödev ve sorumluluğun ne olduğuyla da ilgilenmektedir. </a:t>
            </a:r>
            <a:endParaRPr lang="tr-TR" dirty="0" smtClean="0"/>
          </a:p>
          <a:p>
            <a:r>
              <a:rPr lang="tr-TR" dirty="0" err="1" smtClean="0"/>
              <a:t>Shea’ya</a:t>
            </a:r>
            <a:r>
              <a:rPr lang="tr-TR" dirty="0" smtClean="0"/>
              <a:t> </a:t>
            </a:r>
            <a:r>
              <a:rPr lang="tr-TR" dirty="0"/>
              <a:t>göre etik kavramıyla ifade edilen ahlâk; bir ahlâkî ilkeler grubunu ya da değerler dizisini, belirli bir teoriyi ya da ahlâkî değerler sistemini, bir birey ya da mesleği yöneten davranış ilkelerini ve standartlarını kapsamaktadır</a:t>
            </a:r>
            <a:r>
              <a:rPr lang="tr-TR" dirty="0" smtClean="0"/>
              <a:t>.</a:t>
            </a:r>
          </a:p>
          <a:p>
            <a:r>
              <a:rPr lang="tr-TR" dirty="0" smtClean="0"/>
              <a:t> </a:t>
            </a:r>
            <a:r>
              <a:rPr lang="tr-TR" dirty="0"/>
              <a:t>Ahlâk; bir birey ya da grubun belirli eylemlerinin doğruluğunu veya yanlışlığını, eylemi yapanların iyi veya kötü yanlarını ve bu eylemlerin amaçlarına ilişkin olarak insanlığın refahının ve mutluluğunun unsurlarını araştıran, bunları teşvik eden, gerekli tutum ve davranışları açıklayan standartlar, değerler, ilkeler ve kurallardan oluşan bir kavram </a:t>
            </a:r>
            <a:r>
              <a:rPr lang="tr-TR" dirty="0" smtClean="0"/>
              <a:t>olarak </a:t>
            </a:r>
            <a:r>
              <a:rPr lang="tr-TR" dirty="0"/>
              <a:t>ifade edilebilmektedir. </a:t>
            </a:r>
            <a:endParaRPr lang="tr-TR" dirty="0" smtClean="0"/>
          </a:p>
          <a:p>
            <a:r>
              <a:rPr lang="tr-TR" dirty="0" smtClean="0"/>
              <a:t>Bütün </a:t>
            </a:r>
            <a:r>
              <a:rPr lang="tr-TR" dirty="0"/>
              <a:t>ortak noktalarına karşın etik ile ahlâk kavramları birçok farklılık </a:t>
            </a:r>
            <a:r>
              <a:rPr lang="tr-TR" dirty="0" smtClean="0"/>
              <a:t>taşımaktadır.</a:t>
            </a:r>
            <a:endParaRPr lang="tr-TR" dirty="0"/>
          </a:p>
        </p:txBody>
      </p:sp>
    </p:spTree>
    <p:extLst>
      <p:ext uri="{BB962C8B-B14F-4D97-AF65-F5344CB8AC3E}">
        <p14:creationId xmlns:p14="http://schemas.microsoft.com/office/powerpoint/2010/main" val="38061879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80696"/>
          </a:xfrm>
        </p:spPr>
        <p:txBody>
          <a:bodyPr>
            <a:normAutofit fontScale="90000"/>
          </a:bodyPr>
          <a:lstStyle/>
          <a:p>
            <a:r>
              <a:rPr lang="tr-TR" dirty="0"/>
              <a:t>1.2.Ahlak Kavramı</a:t>
            </a:r>
          </a:p>
        </p:txBody>
      </p:sp>
      <p:sp>
        <p:nvSpPr>
          <p:cNvPr id="3" name="İçerik Yer Tutucusu 2"/>
          <p:cNvSpPr>
            <a:spLocks noGrp="1"/>
          </p:cNvSpPr>
          <p:nvPr>
            <p:ph idx="1"/>
          </p:nvPr>
        </p:nvSpPr>
        <p:spPr>
          <a:xfrm>
            <a:off x="457200" y="1484784"/>
            <a:ext cx="8229600" cy="4839816"/>
          </a:xfrm>
        </p:spPr>
        <p:txBody>
          <a:bodyPr>
            <a:normAutofit fontScale="85000" lnSpcReduction="20000"/>
          </a:bodyPr>
          <a:lstStyle/>
          <a:p>
            <a:r>
              <a:rPr lang="tr-TR" dirty="0"/>
              <a:t>Ahlâk sözcüğü, Latince “</a:t>
            </a:r>
            <a:r>
              <a:rPr lang="tr-TR" dirty="0" err="1"/>
              <a:t>mos-moralites</a:t>
            </a:r>
            <a:r>
              <a:rPr lang="tr-TR" dirty="0"/>
              <a:t>”, İngilizce “moral- </a:t>
            </a:r>
            <a:r>
              <a:rPr lang="tr-TR" dirty="0" err="1"/>
              <a:t>morality</a:t>
            </a:r>
            <a:r>
              <a:rPr lang="tr-TR" dirty="0"/>
              <a:t>” kelimesi karşılığı olup “ahlâklı, ahlâk kurallarına uyan” anlamında kullanılmaktadır. </a:t>
            </a:r>
            <a:endParaRPr lang="tr-TR" dirty="0" smtClean="0"/>
          </a:p>
          <a:p>
            <a:r>
              <a:rPr lang="tr-TR" dirty="0" smtClean="0"/>
              <a:t>Her </a:t>
            </a:r>
            <a:r>
              <a:rPr lang="tr-TR" dirty="0"/>
              <a:t>iki sözcüğün karşılığında Türkçe’ de kullandığımız “ahlâk” kelimesi ise Arapça’ da “</a:t>
            </a:r>
            <a:r>
              <a:rPr lang="tr-TR" dirty="0" err="1"/>
              <a:t>hulk</a:t>
            </a:r>
            <a:r>
              <a:rPr lang="tr-TR" dirty="0"/>
              <a:t>” kökünden gelmekte ve gelenek, görenek ve alışkanlık anlamlarını ifade etmektedir. </a:t>
            </a:r>
            <a:endParaRPr lang="tr-TR" dirty="0" smtClean="0"/>
          </a:p>
          <a:p>
            <a:r>
              <a:rPr lang="tr-TR" dirty="0" smtClean="0">
                <a:solidFill>
                  <a:srgbClr val="FF0000"/>
                </a:solidFill>
              </a:rPr>
              <a:t>Ahlâk</a:t>
            </a:r>
            <a:r>
              <a:rPr lang="tr-TR" dirty="0">
                <a:solidFill>
                  <a:srgbClr val="FF0000"/>
                </a:solidFill>
              </a:rPr>
              <a:t>: </a:t>
            </a:r>
            <a:r>
              <a:rPr lang="tr-TR" dirty="0"/>
              <a:t>İnsanın bir amaca yönelik olarak kendi arzusu ile iyi davranışlarda bulunup kötü davranışlardan uzak olmasını ifade etmektedir. </a:t>
            </a:r>
            <a:endParaRPr lang="tr-TR" dirty="0" smtClean="0"/>
          </a:p>
          <a:p>
            <a:r>
              <a:rPr lang="tr-TR" dirty="0" smtClean="0"/>
              <a:t>Her </a:t>
            </a:r>
            <a:r>
              <a:rPr lang="tr-TR" dirty="0"/>
              <a:t>toplumun bir ahlâk anlayışını benimsediği ahlaki kurallar dizinine toplumsal ahlak diye ifade edilirken, dünyada genel kabul gören ahlaki kurallar dizinine evrensel ahlâk diyebiliriz</a:t>
            </a:r>
            <a:r>
              <a:rPr lang="tr-TR" dirty="0" smtClean="0"/>
              <a:t>.</a:t>
            </a:r>
          </a:p>
          <a:p>
            <a:r>
              <a:rPr lang="tr-TR" dirty="0" smtClean="0"/>
              <a:t> </a:t>
            </a:r>
            <a:r>
              <a:rPr lang="tr-TR" dirty="0"/>
              <a:t>Örneğin, hile, taciz ve yalan gibi davranışlar dünyanın her yerinde ahlâk dışı davranışlar olarak kabul edildiği için evrensel ahlâk kuralları kapsamında sınıflandırılabilirler</a:t>
            </a:r>
          </a:p>
        </p:txBody>
      </p:sp>
    </p:spTree>
    <p:extLst>
      <p:ext uri="{BB962C8B-B14F-4D97-AF65-F5344CB8AC3E}">
        <p14:creationId xmlns:p14="http://schemas.microsoft.com/office/powerpoint/2010/main" val="3741356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852704"/>
          </a:xfrm>
        </p:spPr>
        <p:txBody>
          <a:bodyPr>
            <a:noAutofit/>
          </a:bodyPr>
          <a:lstStyle/>
          <a:p>
            <a:r>
              <a:rPr lang="tr-TR" sz="4000" dirty="0"/>
              <a:t>1.3.Tarihsel Süreç İçinde Etiğin Tanımı</a:t>
            </a:r>
          </a:p>
        </p:txBody>
      </p:sp>
      <p:sp>
        <p:nvSpPr>
          <p:cNvPr id="3" name="İçerik Yer Tutucusu 2"/>
          <p:cNvSpPr>
            <a:spLocks noGrp="1"/>
          </p:cNvSpPr>
          <p:nvPr>
            <p:ph idx="1"/>
          </p:nvPr>
        </p:nvSpPr>
        <p:spPr>
          <a:xfrm>
            <a:off x="457200" y="1556792"/>
            <a:ext cx="8229600" cy="4767808"/>
          </a:xfrm>
        </p:spPr>
        <p:txBody>
          <a:bodyPr>
            <a:normAutofit fontScale="85000" lnSpcReduction="20000"/>
          </a:bodyPr>
          <a:lstStyle/>
          <a:p>
            <a:r>
              <a:rPr lang="tr-TR" dirty="0"/>
              <a:t>Eski Antik Çağ’ dan günümüze değin bilinen filozofların etik anlayışı aşağıdaki gibi özetlenebilir: </a:t>
            </a:r>
            <a:endParaRPr lang="tr-TR" dirty="0" smtClean="0"/>
          </a:p>
          <a:p>
            <a:pPr marL="0" indent="0">
              <a:buNone/>
            </a:pPr>
            <a:r>
              <a:rPr lang="tr-TR" dirty="0" smtClean="0">
                <a:solidFill>
                  <a:srgbClr val="FF0000"/>
                </a:solidFill>
              </a:rPr>
              <a:t>• </a:t>
            </a:r>
            <a:r>
              <a:rPr lang="tr-TR" dirty="0" err="1">
                <a:solidFill>
                  <a:srgbClr val="FF0000"/>
                </a:solidFill>
              </a:rPr>
              <a:t>Protagoras</a:t>
            </a:r>
            <a:r>
              <a:rPr lang="tr-TR" dirty="0">
                <a:solidFill>
                  <a:srgbClr val="FF0000"/>
                </a:solidFill>
              </a:rPr>
              <a:t> Ahlâkı: </a:t>
            </a:r>
            <a:r>
              <a:rPr lang="tr-TR" dirty="0" err="1"/>
              <a:t>Protagoras</a:t>
            </a:r>
            <a:r>
              <a:rPr lang="tr-TR" dirty="0"/>
              <a:t> (İ.Ö. 482-323)’ </a:t>
            </a:r>
            <a:r>
              <a:rPr lang="tr-TR" dirty="0" err="1"/>
              <a:t>ın</a:t>
            </a:r>
            <a:r>
              <a:rPr lang="tr-TR" dirty="0"/>
              <a:t> ahlâk öğretisidir. </a:t>
            </a:r>
            <a:endParaRPr lang="tr-TR" dirty="0" smtClean="0"/>
          </a:p>
          <a:p>
            <a:pPr marL="0" indent="0">
              <a:buNone/>
            </a:pPr>
            <a:r>
              <a:rPr lang="tr-TR" dirty="0" err="1" smtClean="0"/>
              <a:t>Pratagoras</a:t>
            </a:r>
            <a:r>
              <a:rPr lang="tr-TR" dirty="0"/>
              <a:t>’ a göre insan her şeyin ölçüsüdür. Genel geçerliliğe sahip doğrular yoktur. Doğrular ve yanlışlar insandan insana değişir. </a:t>
            </a:r>
            <a:endParaRPr lang="tr-TR" dirty="0" smtClean="0"/>
          </a:p>
          <a:p>
            <a:pPr marL="0" indent="0">
              <a:buNone/>
            </a:pPr>
            <a:r>
              <a:rPr lang="tr-TR" dirty="0" smtClean="0">
                <a:solidFill>
                  <a:srgbClr val="FF0000"/>
                </a:solidFill>
              </a:rPr>
              <a:t>• </a:t>
            </a:r>
            <a:r>
              <a:rPr lang="tr-TR" dirty="0">
                <a:solidFill>
                  <a:srgbClr val="FF0000"/>
                </a:solidFill>
              </a:rPr>
              <a:t>Sokrates Ahlâkı: </a:t>
            </a:r>
            <a:r>
              <a:rPr lang="tr-TR" dirty="0"/>
              <a:t>Sokrates’ in (İ.Ö. 469- 399) öğretisi. İnsanın temel amacı erdeme ulaşmak olmalıdır. Erdem ancak bilgelikle mümkündür</a:t>
            </a:r>
            <a:r>
              <a:rPr lang="tr-TR" dirty="0" smtClean="0"/>
              <a:t>.</a:t>
            </a:r>
          </a:p>
          <a:p>
            <a:pPr marL="0" indent="0">
              <a:buNone/>
            </a:pPr>
            <a:r>
              <a:rPr lang="tr-TR" dirty="0" smtClean="0"/>
              <a:t> </a:t>
            </a:r>
            <a:r>
              <a:rPr lang="tr-TR" dirty="0">
                <a:solidFill>
                  <a:srgbClr val="FF0000"/>
                </a:solidFill>
              </a:rPr>
              <a:t>• Eflatun Ahlâkı: </a:t>
            </a:r>
            <a:r>
              <a:rPr lang="tr-TR" dirty="0"/>
              <a:t>Eflatun (İ.Ö. 427- 347)’a göre ahlâkî davranışların temel gayesi “en yüksek iyi” </a:t>
            </a:r>
            <a:r>
              <a:rPr lang="tr-TR" dirty="0" err="1"/>
              <a:t>dir</a:t>
            </a:r>
            <a:r>
              <a:rPr lang="tr-TR" dirty="0"/>
              <a:t>. İyilik erdem demektir. İnsanlar erdeme bilgelik, yiğitlik, ölçülülük ve adalet ile </a:t>
            </a:r>
            <a:r>
              <a:rPr lang="tr-TR" dirty="0" smtClean="0"/>
              <a:t>ulaşırlar </a:t>
            </a:r>
          </a:p>
          <a:p>
            <a:pPr marL="0" indent="0">
              <a:buNone/>
            </a:pPr>
            <a:r>
              <a:rPr lang="tr-TR" dirty="0" smtClean="0">
                <a:solidFill>
                  <a:srgbClr val="FF0000"/>
                </a:solidFill>
              </a:rPr>
              <a:t>Aristo </a:t>
            </a:r>
            <a:r>
              <a:rPr lang="tr-TR" dirty="0">
                <a:solidFill>
                  <a:srgbClr val="FF0000"/>
                </a:solidFill>
              </a:rPr>
              <a:t>Ahlâkı: </a:t>
            </a:r>
            <a:r>
              <a:rPr lang="tr-TR" dirty="0"/>
              <a:t>Aristo (İ.Ö. 385- 322)’ ya göre toplumda yönetenler ve yönetilenler arasında bir ayrım yapılması ahlâkîdir. Aristo şöyle der: “Öküz, yoksul kişinin kölesidir; yoksul köle de efendisinin...” Aristo’ya göre toplumda her zaman üsttekiler ve güçlüler yönetir, alttakiler veya güçsüzler ise yönetilir. </a:t>
            </a:r>
          </a:p>
        </p:txBody>
      </p:sp>
    </p:spTree>
    <p:extLst>
      <p:ext uri="{BB962C8B-B14F-4D97-AF65-F5344CB8AC3E}">
        <p14:creationId xmlns:p14="http://schemas.microsoft.com/office/powerpoint/2010/main" val="2908528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Autofit/>
          </a:bodyPr>
          <a:lstStyle/>
          <a:p>
            <a:r>
              <a:rPr lang="tr-TR" sz="4000" dirty="0"/>
              <a:t>1.3.Tarihsel Süreç İçinde Etiğin Tanımı</a:t>
            </a:r>
          </a:p>
        </p:txBody>
      </p:sp>
      <p:sp>
        <p:nvSpPr>
          <p:cNvPr id="3" name="İçerik Yer Tutucusu 2"/>
          <p:cNvSpPr>
            <a:spLocks noGrp="1"/>
          </p:cNvSpPr>
          <p:nvPr>
            <p:ph idx="1"/>
          </p:nvPr>
        </p:nvSpPr>
        <p:spPr>
          <a:xfrm>
            <a:off x="457200" y="1412776"/>
            <a:ext cx="8229600" cy="5040560"/>
          </a:xfrm>
        </p:spPr>
        <p:txBody>
          <a:bodyPr>
            <a:normAutofit fontScale="70000" lnSpcReduction="20000"/>
          </a:bodyPr>
          <a:lstStyle/>
          <a:p>
            <a:r>
              <a:rPr lang="tr-TR" dirty="0" smtClean="0">
                <a:solidFill>
                  <a:srgbClr val="FF0000"/>
                </a:solidFill>
              </a:rPr>
              <a:t>Konfüçyüs </a:t>
            </a:r>
            <a:r>
              <a:rPr lang="tr-TR" dirty="0">
                <a:solidFill>
                  <a:srgbClr val="FF0000"/>
                </a:solidFill>
              </a:rPr>
              <a:t>Ahlâkı:</a:t>
            </a:r>
            <a:r>
              <a:rPr lang="tr-TR" dirty="0"/>
              <a:t> (İ.Ö. 551- 478) “Hiç erişemeyecekmişsin, ya da yitirecekmişsin gibi çalış” diyen Konfüçyüs, çalışma ahlâkının önemi üzerinde duran düşünürlerin başında gelir. Konfüçyüs’e göre çalışma, mutluluğa ve refaha ulaşmanın yoludur. </a:t>
            </a:r>
            <a:endParaRPr lang="tr-TR" dirty="0" smtClean="0"/>
          </a:p>
          <a:p>
            <a:r>
              <a:rPr lang="tr-TR" dirty="0" smtClean="0">
                <a:solidFill>
                  <a:srgbClr val="FF0000"/>
                </a:solidFill>
              </a:rPr>
              <a:t>St</a:t>
            </a:r>
            <a:r>
              <a:rPr lang="tr-TR" dirty="0">
                <a:solidFill>
                  <a:srgbClr val="FF0000"/>
                </a:solidFill>
              </a:rPr>
              <a:t>. </a:t>
            </a:r>
            <a:r>
              <a:rPr lang="tr-TR" dirty="0" err="1">
                <a:solidFill>
                  <a:srgbClr val="FF0000"/>
                </a:solidFill>
              </a:rPr>
              <a:t>Augustinus</a:t>
            </a:r>
            <a:r>
              <a:rPr lang="tr-TR" dirty="0">
                <a:solidFill>
                  <a:srgbClr val="FF0000"/>
                </a:solidFill>
              </a:rPr>
              <a:t> Ahlâkı: </a:t>
            </a:r>
            <a:r>
              <a:rPr lang="tr-TR" dirty="0"/>
              <a:t>St. </a:t>
            </a:r>
            <a:r>
              <a:rPr lang="tr-TR" dirty="0" err="1"/>
              <a:t>Augustinus</a:t>
            </a:r>
            <a:r>
              <a:rPr lang="tr-TR" dirty="0"/>
              <a:t> (İ.Ö. 354- 430)’</a:t>
            </a:r>
            <a:r>
              <a:rPr lang="tr-TR" dirty="0" err="1"/>
              <a:t>ın</a:t>
            </a:r>
            <a:r>
              <a:rPr lang="tr-TR" dirty="0"/>
              <a:t> ahlâk anlayışı ise şu şekilde özetlenebilir. “Hiç ölmeyecekmişsin gibi çalış, yarın ölecekmişsin gibi ibadet et.” St. </a:t>
            </a:r>
            <a:r>
              <a:rPr lang="tr-TR" dirty="0" err="1"/>
              <a:t>Augustinus</a:t>
            </a:r>
            <a:r>
              <a:rPr lang="tr-TR" dirty="0"/>
              <a:t>’ a göre, insan Tanrı’nın egemenliğine boyun eğmeli ve Tanrı’ya ibadet etmelidir. İnsanlar arasındaki eşitsizliklere isyan etmek yerine Tanrı’ya şükredilmelidir</a:t>
            </a:r>
            <a:r>
              <a:rPr lang="tr-TR" dirty="0" smtClean="0"/>
              <a:t>.</a:t>
            </a:r>
          </a:p>
          <a:p>
            <a:r>
              <a:rPr lang="tr-TR" dirty="0" smtClean="0"/>
              <a:t> </a:t>
            </a:r>
            <a:r>
              <a:rPr lang="tr-TR" dirty="0" err="1" smtClean="0">
                <a:solidFill>
                  <a:srgbClr val="FF0000"/>
                </a:solidFill>
              </a:rPr>
              <a:t>Machiavelli</a:t>
            </a:r>
            <a:r>
              <a:rPr lang="tr-TR" dirty="0" smtClean="0">
                <a:solidFill>
                  <a:srgbClr val="FF0000"/>
                </a:solidFill>
              </a:rPr>
              <a:t> </a:t>
            </a:r>
            <a:r>
              <a:rPr lang="tr-TR" dirty="0">
                <a:solidFill>
                  <a:srgbClr val="FF0000"/>
                </a:solidFill>
              </a:rPr>
              <a:t>Ahlâkı: </a:t>
            </a:r>
            <a:r>
              <a:rPr lang="tr-TR" dirty="0" err="1"/>
              <a:t>Niccolo</a:t>
            </a:r>
            <a:r>
              <a:rPr lang="tr-TR" dirty="0"/>
              <a:t> </a:t>
            </a:r>
            <a:r>
              <a:rPr lang="tr-TR" dirty="0" err="1"/>
              <a:t>Machiavelli</a:t>
            </a:r>
            <a:r>
              <a:rPr lang="tr-TR" dirty="0"/>
              <a:t> (1469- 1527)’</a:t>
            </a:r>
            <a:r>
              <a:rPr lang="tr-TR" dirty="0" err="1"/>
              <a:t>nin</a:t>
            </a:r>
            <a:r>
              <a:rPr lang="tr-TR" dirty="0"/>
              <a:t> ahlâk anlayışı: “Amaca ulaşmak için her araç meşrudur</a:t>
            </a:r>
            <a:r>
              <a:rPr lang="tr-TR" dirty="0" smtClean="0"/>
              <a:t>.”</a:t>
            </a:r>
          </a:p>
          <a:p>
            <a:r>
              <a:rPr lang="tr-TR" dirty="0" smtClean="0">
                <a:solidFill>
                  <a:srgbClr val="FF0000"/>
                </a:solidFill>
              </a:rPr>
              <a:t> </a:t>
            </a:r>
            <a:r>
              <a:rPr lang="tr-TR" dirty="0" err="1">
                <a:solidFill>
                  <a:srgbClr val="FF0000"/>
                </a:solidFill>
              </a:rPr>
              <a:t>Mandeville</a:t>
            </a:r>
            <a:r>
              <a:rPr lang="tr-TR" dirty="0">
                <a:solidFill>
                  <a:srgbClr val="FF0000"/>
                </a:solidFill>
              </a:rPr>
              <a:t> Ahlâkı: </a:t>
            </a:r>
            <a:r>
              <a:rPr lang="tr-TR" dirty="0"/>
              <a:t>Bernard de </a:t>
            </a:r>
            <a:r>
              <a:rPr lang="tr-TR" dirty="0" err="1"/>
              <a:t>Mandeville</a:t>
            </a:r>
            <a:r>
              <a:rPr lang="tr-TR" dirty="0"/>
              <a:t> (1670-1733)’in ahlâk öğretisi. “Ahlak denen şey, içi boş bir kavramdır. İnsanlar kendi çıkarları olmazsa, toplum yararına ve ahlaka uygun davranmazlar</a:t>
            </a:r>
            <a:r>
              <a:rPr lang="tr-TR" dirty="0" smtClean="0"/>
              <a:t>.”</a:t>
            </a:r>
          </a:p>
          <a:p>
            <a:r>
              <a:rPr lang="tr-TR" dirty="0" smtClean="0">
                <a:solidFill>
                  <a:srgbClr val="FF0000"/>
                </a:solidFill>
              </a:rPr>
              <a:t> </a:t>
            </a:r>
            <a:r>
              <a:rPr lang="tr-TR" dirty="0" err="1" smtClean="0">
                <a:solidFill>
                  <a:srgbClr val="FF0000"/>
                </a:solidFill>
              </a:rPr>
              <a:t>Bergson</a:t>
            </a:r>
            <a:r>
              <a:rPr lang="tr-TR" dirty="0" smtClean="0">
                <a:solidFill>
                  <a:srgbClr val="FF0000"/>
                </a:solidFill>
              </a:rPr>
              <a:t> </a:t>
            </a:r>
            <a:r>
              <a:rPr lang="tr-TR" dirty="0">
                <a:solidFill>
                  <a:srgbClr val="FF0000"/>
                </a:solidFill>
              </a:rPr>
              <a:t>Ahlâkı: </a:t>
            </a:r>
            <a:r>
              <a:rPr lang="tr-TR" dirty="0"/>
              <a:t>Fransız filozof </a:t>
            </a:r>
            <a:r>
              <a:rPr lang="tr-TR" dirty="0" err="1"/>
              <a:t>Henri</a:t>
            </a:r>
            <a:r>
              <a:rPr lang="tr-TR" dirty="0"/>
              <a:t> </a:t>
            </a:r>
            <a:r>
              <a:rPr lang="tr-TR" dirty="0" err="1"/>
              <a:t>Bergson</a:t>
            </a:r>
            <a:r>
              <a:rPr lang="tr-TR" dirty="0"/>
              <a:t> (1859-1941)’un ahlâk anlayışı. Bergson’a göre iki türlü ahlak vardır: kapalı ahlâk ve açık ahlâk. </a:t>
            </a:r>
            <a:endParaRPr lang="tr-TR" dirty="0" smtClean="0"/>
          </a:p>
          <a:p>
            <a:r>
              <a:rPr lang="tr-TR" dirty="0" smtClean="0"/>
              <a:t>Kapalı </a:t>
            </a:r>
            <a:r>
              <a:rPr lang="tr-TR" dirty="0"/>
              <a:t>ahlâk, bireyin özgürlüğünü dikkate almayan ve zorlama yoluyla ya da gelenek ya da tabuların baskısıyla oluşturulmuş ahlaktır. Açık ahlâk ise bireyin özgürlüğünü ön planda tutan, değişik kişilikleri hesaba katan ahlâk anlayışıdır</a:t>
            </a:r>
          </a:p>
        </p:txBody>
      </p:sp>
    </p:spTree>
    <p:extLst>
      <p:ext uri="{BB962C8B-B14F-4D97-AF65-F5344CB8AC3E}">
        <p14:creationId xmlns:p14="http://schemas.microsoft.com/office/powerpoint/2010/main" val="2349905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704088"/>
            <a:ext cx="8856984" cy="708688"/>
          </a:xfrm>
        </p:spPr>
        <p:txBody>
          <a:bodyPr>
            <a:normAutofit fontScale="90000"/>
          </a:bodyPr>
          <a:lstStyle/>
          <a:p>
            <a:r>
              <a:rPr lang="tr-TR" dirty="0"/>
              <a:t>1.3.Tarihsel Süreç İçinde Etiğin Tanımı</a:t>
            </a:r>
          </a:p>
        </p:txBody>
      </p:sp>
      <p:sp>
        <p:nvSpPr>
          <p:cNvPr id="3" name="İçerik Yer Tutucusu 2"/>
          <p:cNvSpPr>
            <a:spLocks noGrp="1"/>
          </p:cNvSpPr>
          <p:nvPr>
            <p:ph idx="1"/>
          </p:nvPr>
        </p:nvSpPr>
        <p:spPr>
          <a:xfrm>
            <a:off x="251520" y="1412776"/>
            <a:ext cx="8712968" cy="5184576"/>
          </a:xfrm>
        </p:spPr>
        <p:txBody>
          <a:bodyPr>
            <a:normAutofit fontScale="77500" lnSpcReduction="20000"/>
          </a:bodyPr>
          <a:lstStyle/>
          <a:p>
            <a:r>
              <a:rPr lang="tr-TR" dirty="0" smtClean="0"/>
              <a:t> </a:t>
            </a:r>
            <a:r>
              <a:rPr lang="tr-TR" dirty="0">
                <a:solidFill>
                  <a:srgbClr val="FF0000"/>
                </a:solidFill>
              </a:rPr>
              <a:t>Nietzsche Ahlâkı: </a:t>
            </a:r>
            <a:r>
              <a:rPr lang="tr-TR" dirty="0" err="1"/>
              <a:t>Friedrich</a:t>
            </a:r>
            <a:r>
              <a:rPr lang="tr-TR" dirty="0"/>
              <a:t> </a:t>
            </a:r>
            <a:r>
              <a:rPr lang="tr-TR" dirty="0" err="1"/>
              <a:t>Nietszche</a:t>
            </a:r>
            <a:r>
              <a:rPr lang="tr-TR" dirty="0"/>
              <a:t> (1844-1900)’</a:t>
            </a:r>
            <a:r>
              <a:rPr lang="tr-TR" dirty="0" err="1"/>
              <a:t>nin</a:t>
            </a:r>
            <a:r>
              <a:rPr lang="tr-TR" dirty="0"/>
              <a:t> ahlâk öğretisi: “İnsan doğal bir varlıktır. Erdem kadar erdemsizlik de normal karşılanmalıdır. </a:t>
            </a:r>
            <a:r>
              <a:rPr lang="tr-TR" dirty="0" err="1"/>
              <a:t>Ahlâki</a:t>
            </a:r>
            <a:r>
              <a:rPr lang="tr-TR" dirty="0"/>
              <a:t> ölçüler ve normlar koymak saçma ve gereksizdir</a:t>
            </a:r>
            <a:r>
              <a:rPr lang="tr-TR" dirty="0" smtClean="0"/>
              <a:t>.”</a:t>
            </a:r>
          </a:p>
          <a:p>
            <a:r>
              <a:rPr lang="tr-TR" dirty="0" smtClean="0">
                <a:solidFill>
                  <a:srgbClr val="FF0000"/>
                </a:solidFill>
              </a:rPr>
              <a:t> Kant </a:t>
            </a:r>
            <a:r>
              <a:rPr lang="tr-TR" dirty="0">
                <a:solidFill>
                  <a:srgbClr val="FF0000"/>
                </a:solidFill>
              </a:rPr>
              <a:t>Ahlâkı: </a:t>
            </a:r>
            <a:r>
              <a:rPr lang="tr-TR" dirty="0" err="1"/>
              <a:t>Immanuel</a:t>
            </a:r>
            <a:r>
              <a:rPr lang="tr-TR" dirty="0"/>
              <a:t> Kant (1724-1804)’</a:t>
            </a:r>
            <a:r>
              <a:rPr lang="tr-TR" dirty="0" err="1"/>
              <a:t>ın</a:t>
            </a:r>
            <a:r>
              <a:rPr lang="tr-TR" dirty="0"/>
              <a:t> ahlak anlayışı. Her yerde ve zamanda neyi yapmamız gerektiğini değil, neyi istememiz gerektiğini savunan ahlâk öğretisi. “Sana yapılmasını istemediğini, sen de başkasına yapma.” Kant’a göre insanlar aynı zamanda genel bir yasa ve evrensel bir kural olmasını isteyecekleri bir kurala göre hareket etmelidir</a:t>
            </a:r>
            <a:r>
              <a:rPr lang="tr-TR" dirty="0" smtClean="0"/>
              <a:t>.</a:t>
            </a:r>
          </a:p>
          <a:p>
            <a:r>
              <a:rPr lang="tr-TR" dirty="0" smtClean="0"/>
              <a:t> </a:t>
            </a:r>
            <a:r>
              <a:rPr lang="tr-TR" dirty="0"/>
              <a:t>Yunanca “karakter, ahlâk, gelenek ve alışkanlığı” ifade eden “</a:t>
            </a:r>
            <a:r>
              <a:rPr lang="tr-TR" dirty="0" err="1"/>
              <a:t>ethos</a:t>
            </a:r>
            <a:r>
              <a:rPr lang="tr-TR" dirty="0"/>
              <a:t>” sözcüğünden türetilmiş olan ve ahlak bilimi anlamına gelen etik kavramının tanımı </a:t>
            </a:r>
            <a:r>
              <a:rPr lang="tr-TR" dirty="0" err="1"/>
              <a:t>Websters</a:t>
            </a:r>
            <a:r>
              <a:rPr lang="tr-TR" dirty="0"/>
              <a:t> Üçüncü Yeni Uluslar arası Sözlüğü’ </a:t>
            </a:r>
            <a:r>
              <a:rPr lang="tr-TR" dirty="0" err="1"/>
              <a:t>nde</a:t>
            </a:r>
            <a:r>
              <a:rPr lang="tr-TR" dirty="0"/>
              <a:t> aşağıdaki gibi yapılmıştır: </a:t>
            </a:r>
            <a:endParaRPr lang="tr-TR" dirty="0" smtClean="0"/>
          </a:p>
          <a:p>
            <a:pPr marL="0" indent="0">
              <a:buNone/>
            </a:pPr>
            <a:r>
              <a:rPr lang="tr-TR" dirty="0" smtClean="0"/>
              <a:t>• </a:t>
            </a:r>
            <a:r>
              <a:rPr lang="tr-TR" dirty="0"/>
              <a:t>İyi/ kötünün veya doğru/ yanlışın ne olduğu ya da ahlâkî görev ve yükümlülüklerle ilgilenen bir disiplindir. </a:t>
            </a:r>
            <a:endParaRPr lang="tr-TR" dirty="0" smtClean="0"/>
          </a:p>
          <a:p>
            <a:pPr marL="0" indent="0">
              <a:buNone/>
            </a:pPr>
            <a:r>
              <a:rPr lang="tr-TR" dirty="0" smtClean="0"/>
              <a:t>• </a:t>
            </a:r>
            <a:r>
              <a:rPr lang="tr-TR" dirty="0"/>
              <a:t>Bir takım ahlâkî değerler/ prensipler setidir. </a:t>
            </a:r>
            <a:endParaRPr lang="tr-TR" dirty="0" smtClean="0"/>
          </a:p>
          <a:p>
            <a:pPr marL="0" indent="0">
              <a:buNone/>
            </a:pPr>
            <a:r>
              <a:rPr lang="tr-TR" dirty="0" smtClean="0"/>
              <a:t>• </a:t>
            </a:r>
            <a:r>
              <a:rPr lang="tr-TR" dirty="0"/>
              <a:t>Ahlâkî değerler sistemi/ teorileri. </a:t>
            </a:r>
            <a:endParaRPr lang="tr-TR" dirty="0" smtClean="0"/>
          </a:p>
          <a:p>
            <a:pPr marL="0" indent="0">
              <a:buNone/>
            </a:pPr>
            <a:r>
              <a:rPr lang="tr-TR" dirty="0" smtClean="0"/>
              <a:t>• </a:t>
            </a:r>
            <a:r>
              <a:rPr lang="tr-TR" dirty="0"/>
              <a:t>Davranışlarını yönlendiren prensip/davranış standartlarıdır</a:t>
            </a:r>
            <a:r>
              <a:rPr lang="tr-TR" dirty="0" smtClean="0"/>
              <a:t>.</a:t>
            </a:r>
          </a:p>
          <a:p>
            <a:pPr marL="0" indent="0">
              <a:buNone/>
            </a:pPr>
            <a:r>
              <a:rPr lang="tr-TR" dirty="0" smtClean="0"/>
              <a:t>• </a:t>
            </a:r>
            <a:r>
              <a:rPr lang="tr-TR" dirty="0"/>
              <a:t>Bir kişi veya grup tarafından gösterilmiş ideal bir karakterdir. </a:t>
            </a:r>
          </a:p>
        </p:txBody>
      </p:sp>
    </p:spTree>
    <p:extLst>
      <p:ext uri="{BB962C8B-B14F-4D97-AF65-F5344CB8AC3E}">
        <p14:creationId xmlns:p14="http://schemas.microsoft.com/office/powerpoint/2010/main" val="32142543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Autofit/>
          </a:bodyPr>
          <a:lstStyle/>
          <a:p>
            <a:r>
              <a:rPr lang="tr-TR" sz="4000" dirty="0"/>
              <a:t>1.3.Tarihsel Süreç İçinde Etiğin Tanımı</a:t>
            </a:r>
          </a:p>
        </p:txBody>
      </p:sp>
      <p:sp>
        <p:nvSpPr>
          <p:cNvPr id="3" name="İçerik Yer Tutucusu 2"/>
          <p:cNvSpPr>
            <a:spLocks noGrp="1"/>
          </p:cNvSpPr>
          <p:nvPr>
            <p:ph idx="1"/>
          </p:nvPr>
        </p:nvSpPr>
        <p:spPr>
          <a:xfrm>
            <a:off x="457200" y="1628800"/>
            <a:ext cx="8229600" cy="4695800"/>
          </a:xfrm>
        </p:spPr>
        <p:txBody>
          <a:bodyPr>
            <a:normAutofit fontScale="77500" lnSpcReduction="20000"/>
          </a:bodyPr>
          <a:lstStyle/>
          <a:p>
            <a:r>
              <a:rPr lang="tr-TR" dirty="0"/>
              <a:t>Etik hem çeşitli ahlâkları inceleyen hem de kendisi bir ahlâk olan veya bir ahlâk önererek fiili değerleri içine alan aynı disiplinin konularını ifade etmektedir. </a:t>
            </a:r>
            <a:endParaRPr lang="tr-TR" dirty="0" smtClean="0"/>
          </a:p>
          <a:p>
            <a:r>
              <a:rPr lang="tr-TR" dirty="0" smtClean="0"/>
              <a:t>Etik</a:t>
            </a:r>
            <a:r>
              <a:rPr lang="tr-TR" dirty="0"/>
              <a:t>, ansiklopedik olarak ise, insanlar arasında yer alan değerleri, ahlâkî bakımdan iyi ya da kötü, doğru ya da yanlış olanın niteliğini ve temellerini araştıran felsefe dalı olarak tanımlanmaktadır. </a:t>
            </a:r>
            <a:endParaRPr lang="tr-TR" dirty="0" smtClean="0"/>
          </a:p>
          <a:p>
            <a:r>
              <a:rPr lang="tr-TR" dirty="0" smtClean="0"/>
              <a:t>Etik </a:t>
            </a:r>
            <a:r>
              <a:rPr lang="tr-TR" dirty="0"/>
              <a:t>(İlmi Ahlâk, Ahlak Felsefesi), </a:t>
            </a:r>
            <a:r>
              <a:rPr lang="tr-TR" dirty="0" err="1"/>
              <a:t>ahlâksal</a:t>
            </a:r>
            <a:r>
              <a:rPr lang="tr-TR" dirty="0"/>
              <a:t> olanın özünü ve temellerini araştıran bilim, insanın kişisel ve toplumsal yaşamındaki </a:t>
            </a:r>
            <a:r>
              <a:rPr lang="tr-TR" dirty="0" err="1"/>
              <a:t>ahlâksal</a:t>
            </a:r>
            <a:r>
              <a:rPr lang="tr-TR" dirty="0"/>
              <a:t> davranışları ile ilgili sorunları ele alıp inceleyen ve “iyi nedir?” ya da “ne yapmalıyız?” gibi soruları kendisine ödev olarak alan felsefenin bir dalı olarak da tanımlanmaktadır. </a:t>
            </a:r>
            <a:endParaRPr lang="tr-TR" dirty="0" smtClean="0"/>
          </a:p>
          <a:p>
            <a:r>
              <a:rPr lang="tr-TR" dirty="0" smtClean="0"/>
              <a:t>Belirtilen </a:t>
            </a:r>
            <a:r>
              <a:rPr lang="tr-TR" dirty="0"/>
              <a:t>tanımlar, felsefe biliminin dışında etiği çalışma alanı olarak ele alan, tıp, işletme, hukuk gibi diğer bilim dallarında da temel olarak kullanılmaktadır. </a:t>
            </a:r>
            <a:endParaRPr lang="tr-TR" dirty="0" smtClean="0"/>
          </a:p>
          <a:p>
            <a:r>
              <a:rPr lang="tr-TR" dirty="0" smtClean="0"/>
              <a:t>Ancak </a:t>
            </a:r>
            <a:r>
              <a:rPr lang="tr-TR" dirty="0"/>
              <a:t>diğer bilim dallarında ve özellikle günlük kullanımda etik, kendisiyle iç içe girmiş olan çeşitli kavramlar ile genellikle karıştırılmakta veya birbirinin yerine kullanılmaktadır</a:t>
            </a:r>
          </a:p>
        </p:txBody>
      </p:sp>
    </p:spTree>
    <p:extLst>
      <p:ext uri="{BB962C8B-B14F-4D97-AF65-F5344CB8AC3E}">
        <p14:creationId xmlns:p14="http://schemas.microsoft.com/office/powerpoint/2010/main" val="11113658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704088"/>
            <a:ext cx="8892480" cy="636680"/>
          </a:xfrm>
        </p:spPr>
        <p:txBody>
          <a:bodyPr>
            <a:noAutofit/>
          </a:bodyPr>
          <a:lstStyle/>
          <a:p>
            <a:r>
              <a:rPr lang="tr-TR" sz="3600" dirty="0"/>
              <a:t>1.4. Etik ve Ahlak Kavramları Arasındaki Farklar</a:t>
            </a:r>
          </a:p>
        </p:txBody>
      </p:sp>
      <p:sp>
        <p:nvSpPr>
          <p:cNvPr id="3" name="İçerik Yer Tutucusu 2"/>
          <p:cNvSpPr>
            <a:spLocks noGrp="1"/>
          </p:cNvSpPr>
          <p:nvPr>
            <p:ph idx="1"/>
          </p:nvPr>
        </p:nvSpPr>
        <p:spPr>
          <a:xfrm>
            <a:off x="179512" y="1412776"/>
            <a:ext cx="8784976" cy="5184576"/>
          </a:xfrm>
        </p:spPr>
        <p:txBody>
          <a:bodyPr>
            <a:normAutofit fontScale="85000" lnSpcReduction="20000"/>
          </a:bodyPr>
          <a:lstStyle/>
          <a:p>
            <a:r>
              <a:rPr lang="tr-TR" dirty="0"/>
              <a:t>Ahlak ile etik arasındaki ilişkiyi açıklamak ve anlatmak bakımından edebiyat bilimi ile uğraşanlar ile edebiyatçılar, tiyatro eleştirmenleri ile tiyatrocular, futbol eleştirmenleri ya da hakemler ile futbolcular arasındaki ilişki verilebilir. </a:t>
            </a:r>
            <a:endParaRPr lang="tr-TR" dirty="0" smtClean="0"/>
          </a:p>
          <a:p>
            <a:r>
              <a:rPr lang="tr-TR" dirty="0" smtClean="0"/>
              <a:t>Bu </a:t>
            </a:r>
            <a:r>
              <a:rPr lang="tr-TR" dirty="0"/>
              <a:t>ikili ilişkilerde ilkler konulara eleştirel bir yaklaşımla değerlendirme yaparlarken, ikinciler ise bizzat uygulayıcılar olarak işlerini yerine getirmektedirler. </a:t>
            </a:r>
            <a:endParaRPr lang="tr-TR" dirty="0" smtClean="0"/>
          </a:p>
          <a:p>
            <a:r>
              <a:rPr lang="tr-TR" dirty="0" smtClean="0"/>
              <a:t>Eleştirmenler </a:t>
            </a:r>
            <a:r>
              <a:rPr lang="tr-TR" dirty="0"/>
              <a:t>uygulayıcıların yerlerine geçmeden değerlendirme yapmaktadırlar. </a:t>
            </a:r>
            <a:endParaRPr lang="tr-TR" dirty="0" smtClean="0"/>
          </a:p>
          <a:p>
            <a:r>
              <a:rPr lang="tr-TR" dirty="0" smtClean="0"/>
              <a:t>Buna </a:t>
            </a:r>
            <a:r>
              <a:rPr lang="tr-TR" dirty="0"/>
              <a:t>benzer şekilde etikle uğraşanlarda ahlak konusuna belli bir mesafeden yaklaşarak değerlendirmede bulunmaktadırlar. </a:t>
            </a:r>
            <a:endParaRPr lang="tr-TR" dirty="0" smtClean="0"/>
          </a:p>
          <a:p>
            <a:r>
              <a:rPr lang="tr-TR" dirty="0" smtClean="0"/>
              <a:t>Etikle </a:t>
            </a:r>
            <a:r>
              <a:rPr lang="tr-TR" dirty="0"/>
              <a:t>uğraşanlar bunu yapmakla ahlaki eylemlerde bulunmamakta, aksine sadece bir bilim adamı olarak eleştirel bir yaklaşımla ahlaki olanı ortaya koymakta ve yansıtmaktadırlar</a:t>
            </a:r>
            <a:r>
              <a:rPr lang="tr-TR" dirty="0" smtClean="0"/>
              <a:t>.</a:t>
            </a:r>
          </a:p>
          <a:p>
            <a:r>
              <a:rPr lang="tr-TR" dirty="0" smtClean="0"/>
              <a:t> </a:t>
            </a:r>
            <a:r>
              <a:rPr lang="tr-TR" dirty="0"/>
              <a:t>Bir başka deyişle etik, ahlaki pratiğin kuramı olarak bizzat ahlak pratiği değildir. </a:t>
            </a:r>
          </a:p>
        </p:txBody>
      </p:sp>
    </p:spTree>
    <p:extLst>
      <p:ext uri="{BB962C8B-B14F-4D97-AF65-F5344CB8AC3E}">
        <p14:creationId xmlns:p14="http://schemas.microsoft.com/office/powerpoint/2010/main" val="672208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251520" y="1412776"/>
            <a:ext cx="8640960" cy="5256584"/>
          </a:xfrm>
        </p:spPr>
        <p:txBody>
          <a:bodyPr>
            <a:normAutofit fontScale="77500" lnSpcReduction="20000"/>
          </a:bodyPr>
          <a:lstStyle/>
          <a:p>
            <a:r>
              <a:rPr lang="tr-TR" dirty="0"/>
              <a:t>Ahlak bir insanın yaradılışı gereği gerçekleştirdiği davranışları anlatmakta ve huy, adet, alışkanlık anlamına gelmektedir</a:t>
            </a:r>
            <a:r>
              <a:rPr lang="tr-TR" dirty="0" smtClean="0"/>
              <a:t>.</a:t>
            </a:r>
          </a:p>
          <a:p>
            <a:r>
              <a:rPr lang="tr-TR" dirty="0" smtClean="0"/>
              <a:t> </a:t>
            </a:r>
            <a:r>
              <a:rPr lang="tr-TR" dirty="0"/>
              <a:t>Etik ise insan davranışlarını ahlakilik kuralları içinde araştıran </a:t>
            </a:r>
            <a:r>
              <a:rPr lang="tr-TR" dirty="0" smtClean="0"/>
              <a:t> </a:t>
            </a:r>
            <a:r>
              <a:rPr lang="tr-TR" dirty="0"/>
              <a:t>ahlak bilimi anlamındadır. </a:t>
            </a:r>
            <a:r>
              <a:rPr lang="tr-TR" dirty="0" err="1"/>
              <a:t>Pieper</a:t>
            </a:r>
            <a:r>
              <a:rPr lang="tr-TR" dirty="0"/>
              <a:t> ise etik ile ahlak arasındaki ilişkiyi şu şekilde ortaya koymaktadır, “etik insanın eylemlerini konu alır, ancak etiğin konusunu her tür insan faaliyeti değil, öncelikle ahlakiliği sorgulayan, yani ahlaki eylemler oluşturur. Etik, bir eylemi ahlaki açıdan iyi bir eylem yapan niteliksel bir durumu sormaktadır ve bu bağlamda ahlak, iyi ödev, gereklilik ve müsaade vb. kavramları ele almaktadır”. </a:t>
            </a:r>
            <a:endParaRPr lang="tr-TR" dirty="0" smtClean="0"/>
          </a:p>
          <a:p>
            <a:r>
              <a:rPr lang="tr-TR" dirty="0" smtClean="0"/>
              <a:t>Etik</a:t>
            </a:r>
            <a:r>
              <a:rPr lang="tr-TR" dirty="0"/>
              <a:t>, kurallara uymayı getirir. Toplumsal kurumların etik anlayış ve bilinçle oluşması, o kurumda sağlıklı bir paylaşım ve iletişime olanak verir. </a:t>
            </a:r>
            <a:endParaRPr lang="tr-TR" dirty="0" smtClean="0"/>
          </a:p>
          <a:p>
            <a:r>
              <a:rPr lang="tr-TR" dirty="0" smtClean="0"/>
              <a:t>Bunun </a:t>
            </a:r>
            <a:r>
              <a:rPr lang="tr-TR" dirty="0"/>
              <a:t>tersi olduğu takdirde, toplum sağlıksız bir toplum olarak nitelendirilmektedir. Etik davranma ya da davranmama kişinin özerk kararlarına bağlıdır. </a:t>
            </a:r>
            <a:endParaRPr lang="tr-TR" dirty="0" smtClean="0"/>
          </a:p>
          <a:p>
            <a:r>
              <a:rPr lang="tr-TR" dirty="0" smtClean="0"/>
              <a:t>Etik </a:t>
            </a:r>
            <a:r>
              <a:rPr lang="tr-TR" dirty="0"/>
              <a:t>insanın sosyalleşme süresince bilince yerleşmektedir. Ahlak, insanların nasıl davranması gerektiği hakkındaki düsturlardır. </a:t>
            </a:r>
            <a:endParaRPr lang="tr-TR" dirty="0" smtClean="0"/>
          </a:p>
          <a:p>
            <a:r>
              <a:rPr lang="tr-TR" dirty="0" smtClean="0"/>
              <a:t>Etik </a:t>
            </a:r>
            <a:r>
              <a:rPr lang="tr-TR" dirty="0"/>
              <a:t>muhakeme ve akıl yürütme süreci, ahlak ise yaşanan bir olgudur. Ahlak yaşanan bir olgu, etik ise bu olguyu sorgulayan felsefedir. </a:t>
            </a:r>
          </a:p>
        </p:txBody>
      </p:sp>
    </p:spTree>
    <p:extLst>
      <p:ext uri="{BB962C8B-B14F-4D97-AF65-F5344CB8AC3E}">
        <p14:creationId xmlns:p14="http://schemas.microsoft.com/office/powerpoint/2010/main" val="34290523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457200" y="1412776"/>
            <a:ext cx="8229600" cy="4911824"/>
          </a:xfrm>
        </p:spPr>
        <p:txBody>
          <a:bodyPr>
            <a:normAutofit fontScale="70000" lnSpcReduction="20000"/>
          </a:bodyPr>
          <a:lstStyle/>
          <a:p>
            <a:r>
              <a:rPr lang="tr-TR" dirty="0"/>
              <a:t>Etik kavramı genel olarak ahlaki açıdan doğru - yanlış ya da iyi - kötü ile ilgilidir. </a:t>
            </a:r>
            <a:r>
              <a:rPr lang="tr-TR" dirty="0" err="1"/>
              <a:t>TDK’nın</a:t>
            </a:r>
            <a:r>
              <a:rPr lang="tr-TR" dirty="0"/>
              <a:t> Türkçe Sözlüğüne göre (1998) ahlak “bir toplum içinde kişilerin benimsedikleri, uymak zorunda bulundukları davranış biçim ve kuralları” ile “iyi nitelikler, güzel huylar” olarak tanımlanmaktadır. </a:t>
            </a:r>
            <a:endParaRPr lang="tr-TR" dirty="0" smtClean="0"/>
          </a:p>
          <a:p>
            <a:r>
              <a:rPr lang="tr-TR" dirty="0" smtClean="0"/>
              <a:t>Ahlakın </a:t>
            </a:r>
            <a:r>
              <a:rPr lang="tr-TR" dirty="0"/>
              <a:t>çıkış noktası bireylerin birbirleri ile ilişkilerini hakça esaslara göre düzenlemek, insanların ve kuruluşların eylemlerinin toplumsal hayata zarar vermesini önlemek gibi hayati bir nedene dayanmaktadır. </a:t>
            </a:r>
            <a:endParaRPr lang="tr-TR" dirty="0" smtClean="0"/>
          </a:p>
          <a:p>
            <a:r>
              <a:rPr lang="tr-TR" dirty="0" smtClean="0"/>
              <a:t>Zira </a:t>
            </a:r>
            <a:r>
              <a:rPr lang="tr-TR" dirty="0"/>
              <a:t>herhangi bir toplumsal kurum, ahlak ilkeleri olmadan yaşamını sürdüremez. Ahlaki ilkeler toplumun birleştiricileri olarak ortak yaşamı mümkün kılar, toplum düzenini sağlarlar. </a:t>
            </a:r>
            <a:endParaRPr lang="tr-TR" dirty="0" smtClean="0"/>
          </a:p>
          <a:p>
            <a:r>
              <a:rPr lang="tr-TR" dirty="0" smtClean="0"/>
              <a:t>Ahlak </a:t>
            </a:r>
            <a:r>
              <a:rPr lang="tr-TR" dirty="0"/>
              <a:t>teriminin ikinci anlamı ise ahlak bilgisi, ahlak felsefesi ya da yakın zamanlarda daha yaygın olarak kullanılan “etik” sözcüğüdür. </a:t>
            </a:r>
            <a:endParaRPr lang="tr-TR" dirty="0" smtClean="0"/>
          </a:p>
          <a:p>
            <a:r>
              <a:rPr lang="tr-TR" dirty="0" smtClean="0"/>
              <a:t>Bu </a:t>
            </a:r>
            <a:r>
              <a:rPr lang="tr-TR" dirty="0"/>
              <a:t>noktada cevap verilmesi gereken temel sorular: Doğru - yanlış, iyi - kötü, haklı - haksız, adil olan - adil olmayan nedir, nasıl ayırt edilir? Buna göre ilişkilerimizde nasıl davranmalıyız? Bu bağlamda, etik ya da ahlak felsefesi, insana ilişkin ahlaki sorunlarda doğrulanabilir - </a:t>
            </a:r>
            <a:r>
              <a:rPr lang="tr-TR" dirty="0" err="1"/>
              <a:t>yanlışlanabilir</a:t>
            </a:r>
            <a:r>
              <a:rPr lang="tr-TR" dirty="0"/>
              <a:t> bilgiler ortaya koymayı hedefleyen ve “Nasıl yaşamamız gerekir?” sorusuna yanıt arayan bir felsefe disiplinidir</a:t>
            </a:r>
            <a:r>
              <a:rPr lang="tr-TR" dirty="0" smtClean="0"/>
              <a:t>.</a:t>
            </a:r>
          </a:p>
          <a:p>
            <a:r>
              <a:rPr lang="tr-TR" dirty="0" smtClean="0"/>
              <a:t> </a:t>
            </a:r>
            <a:r>
              <a:rPr lang="tr-TR" dirty="0"/>
              <a:t>Dolayısıyla ahlak, etiğin inceleme </a:t>
            </a:r>
            <a:r>
              <a:rPr lang="tr-TR" dirty="0" smtClean="0"/>
              <a:t>konusudur. </a:t>
            </a:r>
            <a:r>
              <a:rPr lang="tr-TR" dirty="0"/>
              <a:t>Etik kavramı Yunanca “</a:t>
            </a:r>
            <a:r>
              <a:rPr lang="tr-TR" dirty="0" err="1"/>
              <a:t>ethos</a:t>
            </a:r>
            <a:r>
              <a:rPr lang="tr-TR" dirty="0"/>
              <a:t>” sözcüğünden gelmekte, karakter ve alışkanlık anlamlarını içermektedir. </a:t>
            </a:r>
          </a:p>
        </p:txBody>
      </p:sp>
    </p:spTree>
    <p:extLst>
      <p:ext uri="{BB962C8B-B14F-4D97-AF65-F5344CB8AC3E}">
        <p14:creationId xmlns:p14="http://schemas.microsoft.com/office/powerpoint/2010/main" val="34240903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564672"/>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457200" y="1268760"/>
            <a:ext cx="8229600" cy="5055840"/>
          </a:xfrm>
        </p:spPr>
        <p:txBody>
          <a:bodyPr>
            <a:normAutofit fontScale="62500" lnSpcReduction="20000"/>
          </a:bodyPr>
          <a:lstStyle/>
          <a:p>
            <a:r>
              <a:rPr lang="tr-TR" dirty="0"/>
              <a:t>TDK Türkçe Sözlüğü (1998) etik için önce “ahlak bilimi”, sonra da “ahlakla ilgili” sözcüklerini kullanmaktadır. Ahlak, daha çok “var olan” sosyolojik bir olguyu incelerken; etik, ilişkilerde ahlaki değerlere uygun ölçütlerin ve onlara rehberlik edecek davranış kurallarının “neler olması” gerektiğini inceleyerek “istenilir iyilere” odaklanır</a:t>
            </a:r>
            <a:r>
              <a:rPr lang="tr-TR" dirty="0" smtClean="0"/>
              <a:t>.</a:t>
            </a:r>
          </a:p>
          <a:p>
            <a:r>
              <a:rPr lang="tr-TR" dirty="0" smtClean="0"/>
              <a:t> </a:t>
            </a:r>
            <a:r>
              <a:rPr lang="tr-TR" dirty="0"/>
              <a:t>Bu bakımdan ahlak, toplum ve zaman boyutunda uyulması gereken davranış kuralları itibariyle farklılık gösterebilirken; etik, genel geçer evrensel kuralları içermektedir. </a:t>
            </a:r>
            <a:endParaRPr lang="tr-TR" dirty="0" smtClean="0"/>
          </a:p>
          <a:p>
            <a:r>
              <a:rPr lang="tr-TR" dirty="0" smtClean="0"/>
              <a:t>Yani </a:t>
            </a:r>
            <a:r>
              <a:rPr lang="tr-TR" dirty="0"/>
              <a:t>etik, “coğrafyaya, sınırlara ve topluluklara göre şekillenmez”. </a:t>
            </a:r>
            <a:endParaRPr lang="tr-TR" dirty="0" smtClean="0"/>
          </a:p>
          <a:p>
            <a:r>
              <a:rPr lang="tr-TR" dirty="0" smtClean="0"/>
              <a:t>Ayrıca</a:t>
            </a:r>
            <a:r>
              <a:rPr lang="tr-TR" dirty="0"/>
              <a:t>, günümüzde birçok etik ilke, ülkelerin mevzuatına ve işletmelerin etik davranış kodlarına geçirilerek yazılı hale dönüştürülmüş, yaptırımlara bağlanmıştır. </a:t>
            </a:r>
            <a:endParaRPr lang="tr-TR" dirty="0" smtClean="0"/>
          </a:p>
          <a:p>
            <a:r>
              <a:rPr lang="tr-TR" dirty="0" smtClean="0"/>
              <a:t>Buna </a:t>
            </a:r>
            <a:r>
              <a:rPr lang="tr-TR" dirty="0"/>
              <a:t>karşılık bazı etik ve ahlak kuralları yazılı olmayıp, ihlal edilmesi halinde toplumun “ayıplaması”, “kınaması”, hatta “dışlaması” gibi sosyal müeyyideler içermektedir</a:t>
            </a:r>
            <a:r>
              <a:rPr lang="tr-TR" dirty="0" smtClean="0"/>
              <a:t>.</a:t>
            </a:r>
          </a:p>
          <a:p>
            <a:r>
              <a:rPr lang="tr-TR" dirty="0" smtClean="0"/>
              <a:t> </a:t>
            </a:r>
            <a:r>
              <a:rPr lang="tr-TR" dirty="0"/>
              <a:t>Ahlak kurallarının yazılı olmaması, yazılı olanlardan daha az etkili olduğu anlamına gelmemektedir. </a:t>
            </a:r>
            <a:endParaRPr lang="tr-TR" dirty="0" smtClean="0"/>
          </a:p>
          <a:p>
            <a:r>
              <a:rPr lang="tr-TR" dirty="0" smtClean="0"/>
              <a:t>Ancak</a:t>
            </a:r>
            <a:r>
              <a:rPr lang="tr-TR" dirty="0"/>
              <a:t>, ahlak ve etik kavramları akademik çevre dışında çoğu kez birbirlerinin yerine kullanılmaktadır. İşletme yönetimi yazınında daha çok etik teriminin kullanıldığı görülmektedir. </a:t>
            </a:r>
            <a:endParaRPr lang="tr-TR" dirty="0" smtClean="0"/>
          </a:p>
          <a:p>
            <a:r>
              <a:rPr lang="tr-TR" dirty="0" smtClean="0"/>
              <a:t>Bunun </a:t>
            </a:r>
            <a:r>
              <a:rPr lang="tr-TR" dirty="0"/>
              <a:t>nedeni hakkında değişik yorumlar yapılmaktadır. Örneğin, kimilerine göre “ahlaksız” bir davranış, sadece “cinsel” içerikli “namussuz” bir davranış olarak görülmekte ve hatta “hakaret” içermektedir. </a:t>
            </a:r>
            <a:endParaRPr lang="tr-TR" dirty="0" smtClean="0"/>
          </a:p>
          <a:p>
            <a:r>
              <a:rPr lang="tr-TR" dirty="0" smtClean="0"/>
              <a:t>Buna </a:t>
            </a:r>
            <a:r>
              <a:rPr lang="tr-TR" dirty="0"/>
              <a:t>karşılık “etik - dışı” ifadesi daha “</a:t>
            </a:r>
            <a:r>
              <a:rPr lang="tr-TR" dirty="0" err="1"/>
              <a:t>nötral</a:t>
            </a:r>
            <a:r>
              <a:rPr lang="tr-TR" dirty="0"/>
              <a:t>”, daha rahat kullanılan bir kavram olarak görülmekte ve dolayısıyla tercih edilmektedir. </a:t>
            </a:r>
            <a:endParaRPr lang="tr-TR" dirty="0" smtClean="0"/>
          </a:p>
          <a:p>
            <a:r>
              <a:rPr lang="tr-TR" dirty="0" smtClean="0"/>
              <a:t>Ancak</a:t>
            </a:r>
            <a:r>
              <a:rPr lang="tr-TR" dirty="0"/>
              <a:t>, bu konuda kuvvetli eleştiriler de vardır. Etik sözcüğü daha bilimsel görünme gayretinin bir tezahürü olarak eleştirilmiştir</a:t>
            </a:r>
          </a:p>
        </p:txBody>
      </p:sp>
    </p:spTree>
    <p:extLst>
      <p:ext uri="{BB962C8B-B14F-4D97-AF65-F5344CB8AC3E}">
        <p14:creationId xmlns:p14="http://schemas.microsoft.com/office/powerpoint/2010/main" val="40936116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348648"/>
          </a:xfrm>
        </p:spPr>
        <p:txBody>
          <a:bodyPr>
            <a:noAutofit/>
          </a:bodyPr>
          <a:lstStyle/>
          <a:p>
            <a:r>
              <a:rPr lang="tr-TR" sz="2800" dirty="0"/>
              <a:t>1.4. Etik ve Ahlak Kavramları Arasındaki Farklar</a:t>
            </a:r>
          </a:p>
        </p:txBody>
      </p:sp>
      <p:sp>
        <p:nvSpPr>
          <p:cNvPr id="3" name="İçerik Yer Tutucusu 2"/>
          <p:cNvSpPr>
            <a:spLocks noGrp="1"/>
          </p:cNvSpPr>
          <p:nvPr>
            <p:ph idx="1"/>
          </p:nvPr>
        </p:nvSpPr>
        <p:spPr>
          <a:xfrm>
            <a:off x="179512" y="1196752"/>
            <a:ext cx="8712968" cy="5400600"/>
          </a:xfrm>
        </p:spPr>
        <p:txBody>
          <a:bodyPr>
            <a:normAutofit fontScale="62500" lnSpcReduction="20000"/>
          </a:bodyPr>
          <a:lstStyle/>
          <a:p>
            <a:r>
              <a:rPr lang="tr-TR" dirty="0"/>
              <a:t>Etik ve ahlâk arasında genişlik ve darlık, uygulama ve teori bakımından bir takım farklılıklar vardır. </a:t>
            </a:r>
            <a:endParaRPr lang="tr-TR" dirty="0" smtClean="0"/>
          </a:p>
          <a:p>
            <a:r>
              <a:rPr lang="tr-TR" dirty="0" smtClean="0"/>
              <a:t>Bir </a:t>
            </a:r>
            <a:r>
              <a:rPr lang="tr-TR" dirty="0"/>
              <a:t>disiplin olarak ahlâk, etiğin yaşama yansıyan bir kurallar setidir. Ahlâk, </a:t>
            </a:r>
            <a:r>
              <a:rPr lang="tr-TR" dirty="0" smtClean="0"/>
              <a:t> </a:t>
            </a:r>
            <a:r>
              <a:rPr lang="tr-TR" dirty="0"/>
              <a:t>doğru ve iyi alanıyla, yükümlülük sorunlarıyla, görev, adil olma, erdem, karakter, iyi yaşam ve iyi toplumum niteliğiyle ilgilidir. </a:t>
            </a:r>
            <a:endParaRPr lang="tr-TR" dirty="0" smtClean="0"/>
          </a:p>
          <a:p>
            <a:r>
              <a:rPr lang="tr-TR" dirty="0" smtClean="0"/>
              <a:t>Bu </a:t>
            </a:r>
            <a:r>
              <a:rPr lang="tr-TR" dirty="0"/>
              <a:t>kavramların arkasında yatan, insanın doğası, toplumsal yaşamın ön koşulları, bunun dönüştürülebilmesinin sınırları ve pratik yargının temelleri hakkındaki varsayımları kapsamaktadır. </a:t>
            </a:r>
            <a:endParaRPr lang="tr-TR" dirty="0" smtClean="0"/>
          </a:p>
          <a:p>
            <a:r>
              <a:rPr lang="tr-TR" dirty="0" smtClean="0"/>
              <a:t>Etik </a:t>
            </a:r>
            <a:r>
              <a:rPr lang="tr-TR" dirty="0"/>
              <a:t>ise, birey davranışlarıyla ilgili kullanılan ahlâk terimlerini, ahlâkî yargıları incelemekte, bireylerin ahlâkî tutumlarının ardında yatan yargıları ele almaktadır. Ahlâk ‘nasıl yaşamalı’ sorusuna verilecek olası cevaplarla ilgilidir</a:t>
            </a:r>
            <a:r>
              <a:rPr lang="tr-TR" dirty="0" smtClean="0"/>
              <a:t>.</a:t>
            </a:r>
          </a:p>
          <a:p>
            <a:r>
              <a:rPr lang="tr-TR" dirty="0" smtClean="0"/>
              <a:t> </a:t>
            </a:r>
            <a:r>
              <a:rPr lang="tr-TR" dirty="0"/>
              <a:t>Ayrıca ahlak, bu cevaplardan kaynaklanan soruları da kapsar. Bu soru etrafında dolaşan herhangi bir felsefi konu, etiğin konusu olarak ele alınabilir</a:t>
            </a:r>
            <a:r>
              <a:rPr lang="tr-TR" dirty="0" smtClean="0"/>
              <a:t>.</a:t>
            </a:r>
          </a:p>
          <a:p>
            <a:r>
              <a:rPr lang="tr-TR" dirty="0" smtClean="0"/>
              <a:t> </a:t>
            </a:r>
            <a:r>
              <a:rPr lang="tr-TR" dirty="0"/>
              <a:t>‘İyi bir yaşam sürmek’, bu ana soruya verildiği düşünülen kimi cevaplarla kavramsal bir bağlantı içinde olduğundan, bu ifade hakiki bir etik kavramdır. </a:t>
            </a:r>
            <a:endParaRPr lang="tr-TR" dirty="0" smtClean="0"/>
          </a:p>
          <a:p>
            <a:r>
              <a:rPr lang="tr-TR" dirty="0" smtClean="0"/>
              <a:t>Bu </a:t>
            </a:r>
            <a:r>
              <a:rPr lang="tr-TR" dirty="0"/>
              <a:t>bağlamda etik, ahlâkın teorik yansımaları iken, ahlâk ise günlük yaşamımızla ilgilenmektedir. Başka bir deyişle etik; doğru ve yanlış davranış teorisi, ahlâk ise onun pratiğidir</a:t>
            </a:r>
            <a:r>
              <a:rPr lang="tr-TR" dirty="0" smtClean="0"/>
              <a:t>.</a:t>
            </a:r>
          </a:p>
          <a:p>
            <a:r>
              <a:rPr lang="tr-TR" dirty="0" smtClean="0"/>
              <a:t> </a:t>
            </a:r>
            <a:r>
              <a:rPr lang="tr-TR" b="1" dirty="0"/>
              <a:t>Etik, bir kişinin belli bir durumda ifade etmek istediği değerlerle ilgilidir, ahlâk ise bunu hayata geçirme tarzıdır</a:t>
            </a:r>
            <a:r>
              <a:rPr lang="tr-TR" b="1" dirty="0" smtClean="0"/>
              <a:t>.</a:t>
            </a:r>
          </a:p>
          <a:p>
            <a:r>
              <a:rPr lang="tr-TR" dirty="0" smtClean="0"/>
              <a:t> </a:t>
            </a:r>
            <a:r>
              <a:rPr lang="tr-TR" dirty="0"/>
              <a:t>Etimolojik açıdan da, her iki sözcük de “töre”, “gelenek”, “alışkanlık” ve benzeri anlamlara sahiptir. </a:t>
            </a:r>
            <a:endParaRPr lang="tr-TR" dirty="0" smtClean="0"/>
          </a:p>
          <a:p>
            <a:r>
              <a:rPr lang="tr-TR" dirty="0" smtClean="0"/>
              <a:t>Töre</a:t>
            </a:r>
            <a:r>
              <a:rPr lang="tr-TR" dirty="0"/>
              <a:t>, ahlâk ve etik kavramlarının ortak yanı bireylerin birbirlerine karşı davranış kurallarını, birbirleriyle ilişkilerini düzenleyen davranış ilkelerini içermesidir. </a:t>
            </a:r>
          </a:p>
        </p:txBody>
      </p:sp>
    </p:spTree>
    <p:extLst>
      <p:ext uri="{BB962C8B-B14F-4D97-AF65-F5344CB8AC3E}">
        <p14:creationId xmlns:p14="http://schemas.microsoft.com/office/powerpoint/2010/main" val="3751586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792088"/>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179512" y="1268760"/>
            <a:ext cx="8712968" cy="5472608"/>
          </a:xfrm>
        </p:spPr>
        <p:txBody>
          <a:bodyPr>
            <a:normAutofit fontScale="77500" lnSpcReduction="20000"/>
          </a:bodyPr>
          <a:lstStyle/>
          <a:p>
            <a:r>
              <a:rPr lang="tr-TR" dirty="0"/>
              <a:t>Bir bireyin, bir halkın, bir toplumsal sınıfın, bir çağın bilinçli yaşamına egemen olan inanç ve tasarımlar topluluğuna ahlak(moral), bunların bir toplumsal olgu halinde yaşanmasına ahlaklılık (</a:t>
            </a:r>
            <a:r>
              <a:rPr lang="tr-TR" dirty="0" err="1"/>
              <a:t>moralite</a:t>
            </a:r>
            <a:r>
              <a:rPr lang="tr-TR" dirty="0"/>
              <a:t>, </a:t>
            </a:r>
            <a:r>
              <a:rPr lang="tr-TR" dirty="0" err="1"/>
              <a:t>morality</a:t>
            </a:r>
            <a:r>
              <a:rPr lang="tr-TR" dirty="0"/>
              <a:t>), bu inanç ve tasarımlara göre yönlenen insani tutumlara ve bu tutumlara göre yönlendirilen eylemler hakkında verilen(doğru veya yanlış, iyi veya kötü) yargılara ahlaksal yargı(</a:t>
            </a:r>
            <a:r>
              <a:rPr lang="tr-TR" dirty="0" err="1"/>
              <a:t>moralisch</a:t>
            </a:r>
            <a:r>
              <a:rPr lang="tr-TR" dirty="0"/>
              <a:t>) denmektedir</a:t>
            </a:r>
            <a:r>
              <a:rPr lang="tr-TR" dirty="0" smtClean="0"/>
              <a:t>.</a:t>
            </a:r>
          </a:p>
          <a:p>
            <a:r>
              <a:rPr lang="tr-TR" b="1" dirty="0" smtClean="0"/>
              <a:t> </a:t>
            </a:r>
            <a:r>
              <a:rPr lang="tr-TR" b="1" dirty="0"/>
              <a:t>Etik ve ahlak kavramlarının ilişkileri, farklılıkları ve sınırları birlikte değerlendirildiğinde aşağıdaki noktalar ortaya çıkmaktadır</a:t>
            </a:r>
            <a:r>
              <a:rPr lang="tr-TR" dirty="0"/>
              <a:t>: </a:t>
            </a:r>
            <a:endParaRPr lang="tr-TR" dirty="0" smtClean="0"/>
          </a:p>
          <a:p>
            <a:r>
              <a:rPr lang="tr-TR" dirty="0" smtClean="0"/>
              <a:t>1-Etik</a:t>
            </a:r>
            <a:r>
              <a:rPr lang="tr-TR" dirty="0"/>
              <a:t>; ahlak felsefesinin kavramsal boyutunu ve ahlakın teorik kısmını oluşturmakta, ilke ve kurallar oluşturmakta ve ahlak üzerinde felsefi çerçevede düşünmektedir. </a:t>
            </a:r>
            <a:endParaRPr lang="tr-TR" dirty="0" smtClean="0"/>
          </a:p>
          <a:p>
            <a:r>
              <a:rPr lang="tr-TR" dirty="0" smtClean="0"/>
              <a:t>2-Neyin </a:t>
            </a:r>
            <a:r>
              <a:rPr lang="tr-TR" dirty="0"/>
              <a:t>iyi neyin kötü, doğru ve yanlışın ne olduğu, insan yaşamının amacının ne olması gerektiği, ahlaklı ve erdemli bir yaşamın içeriğinin </a:t>
            </a:r>
            <a:r>
              <a:rPr lang="tr-TR" dirty="0" smtClean="0"/>
              <a:t>nelerden </a:t>
            </a:r>
            <a:r>
              <a:rPr lang="tr-TR" dirty="0"/>
              <a:t>oluştuğunu araştıran felsefenin bir dalı olarak etik, ahlaki kavramları analiz ederek, iyinin ve doğrunun ne anlama geldiği, bir eylemi iyi ya da yanlış yapan unsurların ne olduğu gibi konular üzerinde durmaktadır</a:t>
            </a:r>
            <a:r>
              <a:rPr lang="tr-TR" dirty="0" smtClean="0"/>
              <a:t>.</a:t>
            </a:r>
          </a:p>
          <a:p>
            <a:r>
              <a:rPr lang="tr-TR" dirty="0" smtClean="0"/>
              <a:t> </a:t>
            </a:r>
            <a:r>
              <a:rPr lang="tr-TR" dirty="0"/>
              <a:t>3-Etik, iyi ve doğru kavramlarının ne olduğunu araştırmaktadır. Ahlak ise kişinin sonradan edindiği tutum ve davranışlar için kullanılırken, aynı zamanda toplumun benimsediği değer sistemlerinin de adı olarak </a:t>
            </a:r>
            <a:r>
              <a:rPr lang="tr-TR" dirty="0" smtClean="0"/>
              <a:t>kullanılmaktadır</a:t>
            </a:r>
            <a:r>
              <a:rPr lang="tr-TR" dirty="0"/>
              <a:t>.</a:t>
            </a:r>
          </a:p>
        </p:txBody>
      </p:sp>
    </p:spTree>
    <p:extLst>
      <p:ext uri="{BB962C8B-B14F-4D97-AF65-F5344CB8AC3E}">
        <p14:creationId xmlns:p14="http://schemas.microsoft.com/office/powerpoint/2010/main" val="41415248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251520" y="1412776"/>
            <a:ext cx="8640960" cy="5256584"/>
          </a:xfrm>
        </p:spPr>
        <p:txBody>
          <a:bodyPr>
            <a:normAutofit fontScale="77500" lnSpcReduction="20000"/>
          </a:bodyPr>
          <a:lstStyle/>
          <a:p>
            <a:r>
              <a:rPr lang="tr-TR" dirty="0"/>
              <a:t>4-Etik daha çok kurallara dayalı davranışları ifade ederken, ahlak kavramı ise duygusal boyutu içermektedir </a:t>
            </a:r>
            <a:endParaRPr lang="tr-TR" dirty="0" smtClean="0"/>
          </a:p>
          <a:p>
            <a:r>
              <a:rPr lang="tr-TR" dirty="0" smtClean="0"/>
              <a:t>5-Etik </a:t>
            </a:r>
            <a:r>
              <a:rPr lang="tr-TR" dirty="0"/>
              <a:t>ahlakla, ahlaka ilişkin sorun ve yargılarla ya da ahlaki sorun ve yargılarla ilgili felsefe dalı olarak tanımlanabilmektedir. Ama etik sözcüğü her zaman bu felsefe dalına ilişkin olarak kullanılmamaktadır. Bazen tam anlamıyla ahlak sözcüğü gibi kullanılırken, bazen de bir bireyin ya da grubun ahlaki kodunu ya da normatif teorisini göstermek için kullanılmaktadır. Ahlaki ve etik kavramları çoğunlukla doğru ya da iyi ile aynı anlamda ve ahlaka aykırı veya etiğe aykırı ile karşıt anlamlarda kullanılmaktadır. </a:t>
            </a:r>
          </a:p>
          <a:p>
            <a:r>
              <a:rPr lang="tr-TR" dirty="0" smtClean="0"/>
              <a:t> </a:t>
            </a:r>
            <a:r>
              <a:rPr lang="tr-TR" dirty="0"/>
              <a:t>6-Etik ahlak üretmez ama ahlak üzerine konuşur. Etik ahlaksal olanla ilintili bütün sorunları çok genel, ilkesel ve soyut düzlemde tartışır. Etik iyi olana değil, bir şeyin iyi olduğu hükmüne nasıl varıldığını söyler. Etik, ahlak kavramından hareket ederek eylemlere ve davranışlara anlam kazandırır. </a:t>
            </a:r>
            <a:endParaRPr lang="tr-TR" dirty="0" smtClean="0"/>
          </a:p>
          <a:p>
            <a:r>
              <a:rPr lang="tr-TR" dirty="0" smtClean="0"/>
              <a:t>7-Ahlak </a:t>
            </a:r>
            <a:r>
              <a:rPr lang="tr-TR" dirty="0"/>
              <a:t>insanın değer ve tutumlarını içerirken, etik; insanların bireysel ve toplumsal anlamda kurdukları ilişkilerin temelinde var olan değerleri, kuralları, doğru-yanlış, iyi-kötü gibi kavramları ahlaksal açıdan araştıran felsefe disiplinidir. </a:t>
            </a:r>
          </a:p>
        </p:txBody>
      </p:sp>
    </p:spTree>
    <p:extLst>
      <p:ext uri="{BB962C8B-B14F-4D97-AF65-F5344CB8AC3E}">
        <p14:creationId xmlns:p14="http://schemas.microsoft.com/office/powerpoint/2010/main" val="18040170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179512" y="1484784"/>
            <a:ext cx="8784976" cy="5328592"/>
          </a:xfrm>
        </p:spPr>
        <p:txBody>
          <a:bodyPr>
            <a:normAutofit fontScale="70000" lnSpcReduction="20000"/>
          </a:bodyPr>
          <a:lstStyle/>
          <a:p>
            <a:r>
              <a:rPr lang="tr-TR" dirty="0"/>
              <a:t>8-Ahlak; toplumsal anlamda var olan davranış ve inançları yönlendiren bir </a:t>
            </a:r>
            <a:r>
              <a:rPr lang="tr-TR" dirty="0" smtClean="0"/>
              <a:t>değerler sistemidir</a:t>
            </a:r>
            <a:r>
              <a:rPr lang="tr-TR" dirty="0"/>
              <a:t>. Etik soyut ve kuramsal bakarken, ahlak ise tersine bireylerin günlük </a:t>
            </a:r>
            <a:r>
              <a:rPr lang="tr-TR" dirty="0" smtClean="0"/>
              <a:t>yaşamı içerisinde </a:t>
            </a:r>
            <a:r>
              <a:rPr lang="tr-TR" dirty="0"/>
              <a:t>nasıl yaşamaları gerektiğini ince ayrıntılar içinde pratik olarak düşünmektedir.</a:t>
            </a:r>
          </a:p>
          <a:p>
            <a:r>
              <a:rPr lang="tr-TR" dirty="0"/>
              <a:t> </a:t>
            </a:r>
            <a:r>
              <a:rPr lang="tr-TR" b="1" dirty="0"/>
              <a:t>9-Ahlak; etiğin yaşam pratiğine yansıyan kurallar demetidir. Bir başka ifadeyle </a:t>
            </a:r>
            <a:r>
              <a:rPr lang="tr-TR" b="1" dirty="0" smtClean="0"/>
              <a:t>ahlak ben</a:t>
            </a:r>
            <a:r>
              <a:rPr lang="tr-TR" b="1" dirty="0"/>
              <a:t>, etik ise biz anlamına gelmektedir.</a:t>
            </a:r>
          </a:p>
          <a:p>
            <a:r>
              <a:rPr lang="tr-TR" dirty="0"/>
              <a:t> 10-Etik; adeta bir pusulanın kuzeyi sabit olarak göstererek gidilecek yere </a:t>
            </a:r>
            <a:r>
              <a:rPr lang="tr-TR" dirty="0" smtClean="0"/>
              <a:t>ulaşılmasına olanak </a:t>
            </a:r>
            <a:r>
              <a:rPr lang="tr-TR" dirty="0"/>
              <a:t>sağlaması gibi; bir eylemi doğrudan buyurmaz veya yasaklamaz ancak bir eylemin </a:t>
            </a:r>
            <a:r>
              <a:rPr lang="tr-TR" dirty="0" smtClean="0"/>
              <a:t>veya davranışın </a:t>
            </a:r>
            <a:r>
              <a:rPr lang="tr-TR" dirty="0"/>
              <a:t>ahlakiliğini gösterip bunu talep eder. Pusula da insana sadece gideceği </a:t>
            </a:r>
            <a:r>
              <a:rPr lang="tr-TR" dirty="0" smtClean="0"/>
              <a:t>yeri bulmasında </a:t>
            </a:r>
            <a:r>
              <a:rPr lang="tr-TR" dirty="0"/>
              <a:t>yardımcı olur fakat doğrudan bunu göstermez veya fiilen izleme istemez.</a:t>
            </a:r>
          </a:p>
          <a:p>
            <a:r>
              <a:rPr lang="tr-TR" dirty="0"/>
              <a:t> 11-Etik insanı eylem yapmaya zorlamadan yalnızca eylem yapma düşüncesine </a:t>
            </a:r>
            <a:r>
              <a:rPr lang="tr-TR" dirty="0" smtClean="0"/>
              <a:t>ahlaki açıdan </a:t>
            </a:r>
            <a:r>
              <a:rPr lang="tr-TR" dirty="0"/>
              <a:t>katkı yapar. Gerçek yaşamda bireyler ahlaki eylem ve davranışları </a:t>
            </a:r>
            <a:r>
              <a:rPr lang="tr-TR" dirty="0" smtClean="0"/>
              <a:t>yapmaktan kaçınabilecekleri </a:t>
            </a:r>
            <a:r>
              <a:rPr lang="tr-TR" dirty="0"/>
              <a:t>gibi ona aykırı tutum ve davranış da sergileyebilirler.</a:t>
            </a:r>
          </a:p>
          <a:p>
            <a:r>
              <a:rPr lang="tr-TR" dirty="0"/>
              <a:t> 12-Etik eylem ve davranışları yapan kişileri aydınlatır, bilgilendirir ama doğrudan </a:t>
            </a:r>
            <a:r>
              <a:rPr lang="tr-TR" dirty="0" smtClean="0"/>
              <a:t>bu eylem </a:t>
            </a:r>
            <a:r>
              <a:rPr lang="tr-TR" dirty="0"/>
              <a:t>ve davranışı belirlemede etkin değildir. Bu eylem ve davranışı sorgulayarak saydam </a:t>
            </a:r>
            <a:r>
              <a:rPr lang="tr-TR" dirty="0" smtClean="0"/>
              <a:t>bir yapıya </a:t>
            </a:r>
            <a:r>
              <a:rPr lang="tr-TR" dirty="0"/>
              <a:t>kavuşturmaktadır.</a:t>
            </a:r>
          </a:p>
          <a:p>
            <a:r>
              <a:rPr lang="tr-TR" dirty="0"/>
              <a:t> 13-Etik ahlakilik konusunda çalışmakla birlikte, etik sorular ile ahlak </a:t>
            </a:r>
            <a:r>
              <a:rPr lang="tr-TR" dirty="0" smtClean="0"/>
              <a:t>soruları birbirlerinden </a:t>
            </a:r>
            <a:r>
              <a:rPr lang="tr-TR" dirty="0"/>
              <a:t>farklılaşmaktadır. Ahlak bireysel ve somut sorgulamalar yapmakta iken </a:t>
            </a:r>
            <a:r>
              <a:rPr lang="tr-TR" dirty="0" smtClean="0"/>
              <a:t>etik, ahlak </a:t>
            </a:r>
            <a:r>
              <a:rPr lang="tr-TR" dirty="0"/>
              <a:t>ilkesini ve ahlakiliği gösteren eylemleri ve davranışları sorgulamaktadır. Netice </a:t>
            </a:r>
            <a:r>
              <a:rPr lang="tr-TR" dirty="0" smtClean="0"/>
              <a:t>olarak etik</a:t>
            </a:r>
            <a:r>
              <a:rPr lang="tr-TR" dirty="0"/>
              <a:t>, ahlak eylemini konu alarak etik alanı oluşturmaktadır.</a:t>
            </a:r>
          </a:p>
        </p:txBody>
      </p:sp>
    </p:spTree>
    <p:extLst>
      <p:ext uri="{BB962C8B-B14F-4D97-AF65-F5344CB8AC3E}">
        <p14:creationId xmlns:p14="http://schemas.microsoft.com/office/powerpoint/2010/main" val="35430274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504056"/>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179512" y="1052736"/>
            <a:ext cx="8712968" cy="5271864"/>
          </a:xfrm>
        </p:spPr>
        <p:txBody>
          <a:bodyPr>
            <a:normAutofit fontScale="77500" lnSpcReduction="20000"/>
          </a:bodyPr>
          <a:lstStyle/>
          <a:p>
            <a:r>
              <a:rPr lang="tr-TR" dirty="0"/>
              <a:t>14-Etik, ahlaki eylemin yerini tutmak yerine bu eylemlerin bilgiye dayalı olan yapısını ortaya çıkarmaya çalışmaktadır</a:t>
            </a:r>
            <a:r>
              <a:rPr lang="tr-TR" dirty="0" smtClean="0"/>
              <a:t>.</a:t>
            </a:r>
          </a:p>
          <a:p>
            <a:r>
              <a:rPr lang="tr-TR" dirty="0" smtClean="0"/>
              <a:t> </a:t>
            </a:r>
            <a:r>
              <a:rPr lang="tr-TR" dirty="0"/>
              <a:t>Bir yandan ahlaki davranış modellerinin ve temel tutumların irdelenip anlaşılması, öte yandan da ahlaki gereksinimlerin yöntem olarak belirlenmesi amacıyla tutum ve davranışlar ile eylemlerin betimlenmesine dönük ölçütler ortaya koyar. </a:t>
            </a:r>
            <a:endParaRPr lang="tr-TR" dirty="0" smtClean="0"/>
          </a:p>
          <a:p>
            <a:r>
              <a:rPr lang="tr-TR" dirty="0" smtClean="0"/>
              <a:t>Bu </a:t>
            </a:r>
            <a:r>
              <a:rPr lang="tr-TR" dirty="0"/>
              <a:t>yönüyle karmaşık ahlaki eylemleri kavramsal olarak açıklayıp anlaşılmasına katkı yapar. </a:t>
            </a:r>
            <a:endParaRPr lang="tr-TR" dirty="0" smtClean="0"/>
          </a:p>
          <a:p>
            <a:r>
              <a:rPr lang="tr-TR" dirty="0" smtClean="0"/>
              <a:t>Böylece </a:t>
            </a:r>
            <a:r>
              <a:rPr lang="tr-TR" dirty="0"/>
              <a:t>etik; ahlak üzerinde sistemli bir düşünce, irdeleme, araştırma, soruşturma, tartışma aracılığı ile ahlaki problemlerle ilgilenmektedir. </a:t>
            </a:r>
            <a:endParaRPr lang="tr-TR" dirty="0" smtClean="0"/>
          </a:p>
          <a:p>
            <a:r>
              <a:rPr lang="tr-TR" dirty="0" smtClean="0"/>
              <a:t>15- </a:t>
            </a:r>
            <a:r>
              <a:rPr lang="tr-TR" dirty="0"/>
              <a:t>Etik, bir eylemin içeriği ne olursa olsun, ahlaki olarak tanımlanabilmesi için uyulması gereken koşulları biçimsel yollardan yeniden kurarak, ahlakla ilgili bütün sorunları çok genel, ilkesel ve soyut düzlemde </a:t>
            </a:r>
            <a:r>
              <a:rPr lang="tr-TR" dirty="0" smtClean="0"/>
              <a:t>tartışmaktadır</a:t>
            </a:r>
            <a:r>
              <a:rPr lang="tr-TR" dirty="0"/>
              <a:t>. </a:t>
            </a:r>
            <a:endParaRPr lang="tr-TR" dirty="0" smtClean="0"/>
          </a:p>
          <a:p>
            <a:r>
              <a:rPr lang="tr-TR" dirty="0" smtClean="0"/>
              <a:t>Bu </a:t>
            </a:r>
            <a:r>
              <a:rPr lang="tr-TR" dirty="0"/>
              <a:t>nedenle etik, hangi somut amaçların tek tek iyi ve herkes için ulaşılmaya değer amaçlar olduğunu belirlemez, daha çok ölçütleri belirler ve bu ölçütlere göre öncelikli ve iyi amacın hangisi olduğunun bağlayıcı bir </a:t>
            </a:r>
            <a:r>
              <a:rPr lang="tr-TR" dirty="0" smtClean="0"/>
              <a:t>şekilde </a:t>
            </a:r>
            <a:r>
              <a:rPr lang="tr-TR" dirty="0"/>
              <a:t>kabul edilmesi gerektiğini göstermektedir. </a:t>
            </a:r>
            <a:endParaRPr lang="tr-TR" dirty="0" smtClean="0"/>
          </a:p>
          <a:p>
            <a:r>
              <a:rPr lang="tr-TR" dirty="0" smtClean="0"/>
              <a:t>Özetle </a:t>
            </a:r>
            <a:r>
              <a:rPr lang="tr-TR" dirty="0"/>
              <a:t>etik ilkeler, iyi olanı değil, bir şeyin iyi olduğuna nasıl hükmedildiğini ve varıldığını ifade </a:t>
            </a:r>
            <a:r>
              <a:rPr lang="tr-TR" dirty="0" smtClean="0"/>
              <a:t>etmektedir</a:t>
            </a:r>
            <a:r>
              <a:rPr lang="tr-TR" dirty="0"/>
              <a:t>. </a:t>
            </a:r>
          </a:p>
        </p:txBody>
      </p:sp>
    </p:spTree>
    <p:extLst>
      <p:ext uri="{BB962C8B-B14F-4D97-AF65-F5344CB8AC3E}">
        <p14:creationId xmlns:p14="http://schemas.microsoft.com/office/powerpoint/2010/main" val="15718111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Autofit/>
          </a:bodyPr>
          <a:lstStyle/>
          <a:p>
            <a:r>
              <a:rPr lang="tr-TR" sz="3200" dirty="0"/>
              <a:t>1.4. Etik ve Ahlak Kavramları Arasındaki Farklar</a:t>
            </a:r>
          </a:p>
        </p:txBody>
      </p:sp>
      <p:sp>
        <p:nvSpPr>
          <p:cNvPr id="3" name="İçerik Yer Tutucusu 2"/>
          <p:cNvSpPr>
            <a:spLocks noGrp="1"/>
          </p:cNvSpPr>
          <p:nvPr>
            <p:ph idx="1"/>
          </p:nvPr>
        </p:nvSpPr>
        <p:spPr>
          <a:xfrm>
            <a:off x="107504" y="1196752"/>
            <a:ext cx="8928992" cy="5544616"/>
          </a:xfrm>
        </p:spPr>
        <p:txBody>
          <a:bodyPr>
            <a:normAutofit fontScale="77500" lnSpcReduction="20000"/>
          </a:bodyPr>
          <a:lstStyle/>
          <a:p>
            <a:r>
              <a:rPr lang="tr-TR" dirty="0"/>
              <a:t>16-Ahlaki sorular daha çok emir ve bildirme kipindeki ifadelerdir. Örneğin; yalan söylemeyeceğine söz ver, sadık kalacağına söz ver, işini düzenli ve titiz yap, saygılı davran, </a:t>
            </a:r>
            <a:r>
              <a:rPr lang="tr-TR" dirty="0" smtClean="0"/>
              <a:t> </a:t>
            </a:r>
            <a:r>
              <a:rPr lang="tr-TR" dirty="0"/>
              <a:t>yardım et gibi emir ifadeleri ile yardım etmek bir erdemdir, başarı için çok çalışmak gerekir gibi bildirme cümleleridir. Etik ise konu olarak daha temel ve genel soruları ele almaktadır. </a:t>
            </a:r>
            <a:endParaRPr lang="tr-TR" dirty="0" smtClean="0"/>
          </a:p>
          <a:p>
            <a:r>
              <a:rPr lang="tr-TR" dirty="0" smtClean="0"/>
              <a:t>17- </a:t>
            </a:r>
            <a:r>
              <a:rPr lang="tr-TR" dirty="0"/>
              <a:t>Etik ahlaktan farklı olarak somut eylem talimatları ve kurallar ortaya çıkarmaz, daha çok iyi davranmak isteyenleri farklı durumlarda önem taşıyan normları </a:t>
            </a:r>
            <a:r>
              <a:rPr lang="tr-TR" dirty="0" err="1"/>
              <a:t>sorunlaştırmaya</a:t>
            </a:r>
            <a:r>
              <a:rPr lang="tr-TR" dirty="0"/>
              <a:t> ve özel bir durumda yapılması gerekenin ne olduğuna karar vermeye çağırır. </a:t>
            </a:r>
            <a:endParaRPr lang="tr-TR" dirty="0" smtClean="0"/>
          </a:p>
          <a:p>
            <a:r>
              <a:rPr lang="tr-TR" dirty="0" smtClean="0"/>
              <a:t>18-Etik </a:t>
            </a:r>
            <a:r>
              <a:rPr lang="tr-TR" dirty="0"/>
              <a:t>insanları ahlaklı yapmaz, bir insan yalnızca kendiliğinden, kendi aracılığı ve kendi iradesiyle iyi ya da kötü insan olabilir. Etik bir süper ahlak da değildir ve insanlığa bağlayıcı eylem normları içeren bir katalog sunmamaktadır. </a:t>
            </a:r>
            <a:endParaRPr lang="tr-TR" dirty="0" smtClean="0"/>
          </a:p>
          <a:p>
            <a:r>
              <a:rPr lang="tr-TR" dirty="0" smtClean="0"/>
              <a:t>Etik </a:t>
            </a:r>
            <a:r>
              <a:rPr lang="tr-TR" dirty="0"/>
              <a:t>bir olaylar koleksiyonu değildir. Elde bir katalog olmadığı için, önceden belirlenmiş ahlaki normlara bakarak belli bir durumda neyin yapılması gerektiğini bildiren en yüksek ahlaki merci de değildir. </a:t>
            </a:r>
            <a:endParaRPr lang="tr-TR" dirty="0" smtClean="0"/>
          </a:p>
          <a:p>
            <a:r>
              <a:rPr lang="tr-TR" dirty="0" smtClean="0"/>
              <a:t>Böylelikle </a:t>
            </a:r>
            <a:r>
              <a:rPr lang="tr-TR" dirty="0"/>
              <a:t>etik, eylemdeki öznelerin yerini tutan, ahlaken onların üstünde yetkin bir konum alan bir olgu değildir</a:t>
            </a:r>
            <a:r>
              <a:rPr lang="tr-TR" dirty="0" smtClean="0"/>
              <a:t>.</a:t>
            </a:r>
          </a:p>
          <a:p>
            <a:r>
              <a:rPr lang="tr-TR" dirty="0" smtClean="0"/>
              <a:t> </a:t>
            </a:r>
            <a:r>
              <a:rPr lang="tr-TR" dirty="0"/>
              <a:t>Sadece eylemde bulunanların bizzat ahlaki yetkinlik kazanmalarını sağlamak ve onların uygulamalarını yönlendirmekle sınırlı bir fonksiyon üstlenebilir. Yapması gereken de yalnızca bundan ibaret olmalıdır. </a:t>
            </a:r>
          </a:p>
        </p:txBody>
      </p:sp>
    </p:spTree>
    <p:extLst>
      <p:ext uri="{BB962C8B-B14F-4D97-AF65-F5344CB8AC3E}">
        <p14:creationId xmlns:p14="http://schemas.microsoft.com/office/powerpoint/2010/main" val="12231363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fontScale="90000"/>
          </a:bodyPr>
          <a:lstStyle/>
          <a:p>
            <a:r>
              <a:rPr lang="tr-TR" dirty="0"/>
              <a:t>2.1.Etiğin İşlevleri</a:t>
            </a:r>
          </a:p>
        </p:txBody>
      </p:sp>
      <p:sp>
        <p:nvSpPr>
          <p:cNvPr id="3" name="İçerik Yer Tutucusu 2"/>
          <p:cNvSpPr>
            <a:spLocks noGrp="1"/>
          </p:cNvSpPr>
          <p:nvPr>
            <p:ph idx="1"/>
          </p:nvPr>
        </p:nvSpPr>
        <p:spPr>
          <a:xfrm>
            <a:off x="457200" y="1412776"/>
            <a:ext cx="8229600" cy="4911824"/>
          </a:xfrm>
        </p:spPr>
        <p:txBody>
          <a:bodyPr>
            <a:normAutofit fontScale="85000" lnSpcReduction="10000"/>
          </a:bodyPr>
          <a:lstStyle/>
          <a:p>
            <a:r>
              <a:rPr lang="tr-TR" dirty="0"/>
              <a:t>Ahlâkî davranışların rehberi olan fakat yasalarla düzenlenmeyen etiğin amacı; </a:t>
            </a:r>
            <a:r>
              <a:rPr lang="tr-TR" dirty="0" smtClean="0"/>
              <a:t>insanın iyi </a:t>
            </a:r>
            <a:r>
              <a:rPr lang="tr-TR" dirty="0"/>
              <a:t>temellendirilmiş ahlâkî kararları kendi başına vermek durumunda olduğunu ve başka </a:t>
            </a:r>
            <a:r>
              <a:rPr lang="tr-TR" dirty="0" smtClean="0"/>
              <a:t>hiç kimseye </a:t>
            </a:r>
            <a:r>
              <a:rPr lang="tr-TR" dirty="0"/>
              <a:t>teslim olmaması gerektiğini gösterebilmektir. </a:t>
            </a:r>
            <a:endParaRPr lang="tr-TR" dirty="0" smtClean="0"/>
          </a:p>
          <a:p>
            <a:r>
              <a:rPr lang="tr-TR" dirty="0" smtClean="0"/>
              <a:t>Temellendirilmiş </a:t>
            </a:r>
            <a:r>
              <a:rPr lang="tr-TR" dirty="0"/>
              <a:t>sonuçlara </a:t>
            </a:r>
            <a:r>
              <a:rPr lang="tr-TR" dirty="0" smtClean="0"/>
              <a:t>varmayı hedefleyen </a:t>
            </a:r>
            <a:r>
              <a:rPr lang="tr-TR" dirty="0"/>
              <a:t>etik, </a:t>
            </a:r>
            <a:r>
              <a:rPr lang="tr-TR" dirty="0" err="1"/>
              <a:t>ahlâkîleştirme</a:t>
            </a:r>
            <a:r>
              <a:rPr lang="tr-TR" dirty="0"/>
              <a:t>, ideolojiye dönüştürme veya dünya görüşü ortaya koyma </a:t>
            </a:r>
            <a:r>
              <a:rPr lang="tr-TR" dirty="0" smtClean="0"/>
              <a:t>gibi amaçlara </a:t>
            </a:r>
            <a:r>
              <a:rPr lang="tr-TR" dirty="0"/>
              <a:t>sahip değildir. </a:t>
            </a:r>
            <a:endParaRPr lang="tr-TR" dirty="0" smtClean="0"/>
          </a:p>
          <a:p>
            <a:r>
              <a:rPr lang="tr-TR" dirty="0" smtClean="0"/>
              <a:t>Etiğin </a:t>
            </a:r>
            <a:r>
              <a:rPr lang="tr-TR" dirty="0"/>
              <a:t>işlevi, sadece bireysel çıkarın kamusal yarar veya </a:t>
            </a:r>
            <a:r>
              <a:rPr lang="tr-TR" dirty="0" smtClean="0"/>
              <a:t>genelin mutluluğuyla </a:t>
            </a:r>
            <a:r>
              <a:rPr lang="tr-TR" dirty="0"/>
              <a:t>nasıl tamamlanacağını göstermekten meydana gelmediği gibi; ahlâk </a:t>
            </a:r>
            <a:r>
              <a:rPr lang="tr-TR" dirty="0" smtClean="0"/>
              <a:t>felsefesi deneyim </a:t>
            </a:r>
            <a:r>
              <a:rPr lang="tr-TR" dirty="0"/>
              <a:t>zenginliğinin ve karakter yetkinliğinin önemini vurgulamak suretiyle, bireye </a:t>
            </a:r>
            <a:r>
              <a:rPr lang="tr-TR" dirty="0" smtClean="0"/>
              <a:t>daha zengin </a:t>
            </a:r>
            <a:r>
              <a:rPr lang="tr-TR" dirty="0"/>
              <a:t>ve nitelikli bir hayata ulaşmanın yollarını da göstermelidir. </a:t>
            </a:r>
            <a:endParaRPr lang="tr-TR" dirty="0" smtClean="0"/>
          </a:p>
          <a:p>
            <a:r>
              <a:rPr lang="tr-TR" b="1" dirty="0" smtClean="0"/>
              <a:t>Etik</a:t>
            </a:r>
            <a:r>
              <a:rPr lang="tr-TR" b="1" dirty="0"/>
              <a:t>, iki temel konu </a:t>
            </a:r>
            <a:r>
              <a:rPr lang="tr-TR" b="1" dirty="0" smtClean="0"/>
              <a:t>ile ilgilidir</a:t>
            </a:r>
            <a:r>
              <a:rPr lang="tr-TR" b="1" dirty="0"/>
              <a:t>: </a:t>
            </a:r>
            <a:r>
              <a:rPr lang="tr-TR" dirty="0"/>
              <a:t>İyi insan olmanın gerektirdiği özellikler, Bireyin davranışlarını belirleyen </a:t>
            </a:r>
            <a:r>
              <a:rPr lang="tr-TR" dirty="0" smtClean="0"/>
              <a:t>ve sınırlayan </a:t>
            </a:r>
            <a:r>
              <a:rPr lang="tr-TR" dirty="0"/>
              <a:t>kurallardır.</a:t>
            </a:r>
          </a:p>
        </p:txBody>
      </p:sp>
    </p:spTree>
    <p:extLst>
      <p:ext uri="{BB962C8B-B14F-4D97-AF65-F5344CB8AC3E}">
        <p14:creationId xmlns:p14="http://schemas.microsoft.com/office/powerpoint/2010/main" val="30494022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fontScale="90000"/>
          </a:bodyPr>
          <a:lstStyle/>
          <a:p>
            <a:r>
              <a:rPr lang="tr-TR" dirty="0"/>
              <a:t>2.1.Etiğin İşlevleri</a:t>
            </a:r>
          </a:p>
        </p:txBody>
      </p:sp>
      <p:sp>
        <p:nvSpPr>
          <p:cNvPr id="3" name="İçerik Yer Tutucusu 2"/>
          <p:cNvSpPr>
            <a:spLocks noGrp="1"/>
          </p:cNvSpPr>
          <p:nvPr>
            <p:ph idx="1"/>
          </p:nvPr>
        </p:nvSpPr>
        <p:spPr>
          <a:xfrm>
            <a:off x="457200" y="1556792"/>
            <a:ext cx="8229600" cy="4767808"/>
          </a:xfrm>
        </p:spPr>
        <p:txBody>
          <a:bodyPr>
            <a:normAutofit fontScale="85000" lnSpcReduction="20000"/>
          </a:bodyPr>
          <a:lstStyle/>
          <a:p>
            <a:r>
              <a:rPr lang="tr-TR" dirty="0"/>
              <a:t>İnsan hakları, toplumsal adalet, barışçıl işbirliği ile kişisel yetke arasındaki denge, bireysel davranış ile </a:t>
            </a:r>
            <a:r>
              <a:rPr lang="tr-TR" dirty="0" err="1"/>
              <a:t>kollektif</a:t>
            </a:r>
            <a:r>
              <a:rPr lang="tr-TR" dirty="0"/>
              <a:t> refahı uyumlaştırmaya çalışan etiğin işlevleri şunlardır: </a:t>
            </a:r>
            <a:endParaRPr lang="tr-TR" dirty="0" smtClean="0"/>
          </a:p>
          <a:p>
            <a:r>
              <a:rPr lang="tr-TR" dirty="0" smtClean="0"/>
              <a:t>1</a:t>
            </a:r>
            <a:r>
              <a:rPr lang="tr-TR" dirty="0"/>
              <a:t>. </a:t>
            </a:r>
            <a:r>
              <a:rPr lang="tr-TR" dirty="0" err="1"/>
              <a:t>Ahlâksal</a:t>
            </a:r>
            <a:r>
              <a:rPr lang="tr-TR" dirty="0"/>
              <a:t> bilinci geliştirmek ve insanları burada neyin söz konusu olduğu konusunda aydınlatmak</a:t>
            </a:r>
            <a:r>
              <a:rPr lang="tr-TR" dirty="0" smtClean="0"/>
              <a:t>,</a:t>
            </a:r>
          </a:p>
          <a:p>
            <a:r>
              <a:rPr lang="tr-TR" dirty="0" smtClean="0"/>
              <a:t> </a:t>
            </a:r>
            <a:r>
              <a:rPr lang="tr-TR" dirty="0"/>
              <a:t>2. Etik kavramlara anlamlarını vermek, yani onların somut yaşantılar, durumlar ve olaylar içindeki rolünü göstermek ve konumlandırmak, </a:t>
            </a:r>
            <a:endParaRPr lang="tr-TR" dirty="0" smtClean="0"/>
          </a:p>
          <a:p>
            <a:r>
              <a:rPr lang="tr-TR" dirty="0" smtClean="0"/>
              <a:t>3</a:t>
            </a:r>
            <a:r>
              <a:rPr lang="tr-TR" dirty="0"/>
              <a:t>. Kişilerin ve grupların </a:t>
            </a:r>
            <a:r>
              <a:rPr lang="tr-TR" dirty="0" err="1"/>
              <a:t>ahlâksal</a:t>
            </a:r>
            <a:r>
              <a:rPr lang="tr-TR" dirty="0"/>
              <a:t> yaşamını bir temele bağlı olarak kurmaktır. Gelecekte etiğin görevi; teknolojik girişimin uzun erimli etkilerini tahayyül etmektir</a:t>
            </a:r>
            <a:r>
              <a:rPr lang="tr-TR" dirty="0" smtClean="0"/>
              <a:t>.</a:t>
            </a:r>
          </a:p>
          <a:p>
            <a:r>
              <a:rPr lang="tr-TR" dirty="0" smtClean="0"/>
              <a:t> </a:t>
            </a:r>
            <a:r>
              <a:rPr lang="tr-TR" dirty="0"/>
              <a:t>Etik henüz gerçekleşmemiş olanla, yerleşik olarak belirsizliğin alanı ve çatışan senaryoların oyun alanı olan bir gelecekle ilgilenmek zorunda olması açısından, bugünkü sıradan kriz yönetimi pratiğinden ayrılmaktadır</a:t>
            </a:r>
          </a:p>
        </p:txBody>
      </p:sp>
    </p:spTree>
    <p:extLst>
      <p:ext uri="{BB962C8B-B14F-4D97-AF65-F5344CB8AC3E}">
        <p14:creationId xmlns:p14="http://schemas.microsoft.com/office/powerpoint/2010/main" val="315662582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5297</Words>
  <Application>Microsoft Office PowerPoint</Application>
  <PresentationFormat>Ekran Gösterisi (4:3)</PresentationFormat>
  <Paragraphs>246</Paragraphs>
  <Slides>33</Slides>
  <Notes>0</Notes>
  <HiddenSlides>0</HiddenSlides>
  <MMClips>0</MMClips>
  <ScaleCrop>false</ScaleCrop>
  <HeadingPairs>
    <vt:vector size="4" baseType="variant">
      <vt:variant>
        <vt:lpstr>Tema</vt:lpstr>
      </vt:variant>
      <vt:variant>
        <vt:i4>2</vt:i4>
      </vt:variant>
      <vt:variant>
        <vt:lpstr>Slayt Başlıkları</vt:lpstr>
      </vt:variant>
      <vt:variant>
        <vt:i4>33</vt:i4>
      </vt:variant>
    </vt:vector>
  </HeadingPairs>
  <TitlesOfParts>
    <vt:vector size="35" baseType="lpstr">
      <vt:lpstr>Ofis Teması</vt:lpstr>
      <vt:lpstr>Akış</vt:lpstr>
      <vt:lpstr>Meslek Etiği</vt:lpstr>
      <vt:lpstr>İÇERİK</vt:lpstr>
      <vt:lpstr>1.Etik Kavramı </vt:lpstr>
      <vt:lpstr>Giriş</vt:lpstr>
      <vt:lpstr>1.1. Etik Kavramı</vt:lpstr>
      <vt:lpstr>1.1. Etik Kavramı</vt:lpstr>
      <vt:lpstr>1.1. Etik Kavramı</vt:lpstr>
      <vt:lpstr>1.1. Etik Kavramı</vt:lpstr>
      <vt:lpstr>1.1. Etik Kavramı</vt:lpstr>
      <vt:lpstr>1.1. Etik Kavramı</vt:lpstr>
      <vt:lpstr>1.1. Etik Kavramı</vt:lpstr>
      <vt:lpstr>1.1. Etik Kavramı</vt:lpstr>
      <vt:lpstr>1.1. Etik Kavramı</vt:lpstr>
      <vt:lpstr>1.1. Etik Kavramı</vt:lpstr>
      <vt:lpstr>1.2.Ahlak Kavramı</vt:lpstr>
      <vt:lpstr>1.2.Ahlak Kavramı</vt:lpstr>
      <vt:lpstr>1.2.Ahlak Kavramı</vt:lpstr>
      <vt:lpstr>1.3.Tarihsel Süreç İçinde Etiğin Tanımı</vt:lpstr>
      <vt:lpstr>1.3.Tarihsel Süreç İçinde Etiğin Tanımı</vt:lpstr>
      <vt:lpstr>1.3.Tarihsel Süreç İçinde Etiğin Tanımı</vt:lpstr>
      <vt:lpstr>1.3.Tarihsel Süreç İçinde Etiğin Tanımı</vt:lpstr>
      <vt:lpstr>1.4. Etik ve Ahlak Kavramları Arasındaki Farklar</vt:lpstr>
      <vt:lpstr>1.4. Etik ve Ahlak Kavramları Arasındaki Farklar</vt:lpstr>
      <vt:lpstr>1.4. Etik ve Ahlak Kavramları Arasındaki Farklar</vt:lpstr>
      <vt:lpstr>1.4. Etik ve Ahlak Kavramları Arasındaki Farklar</vt:lpstr>
      <vt:lpstr>1.4. Etik ve Ahlak Kavramları Arasındaki Farklar</vt:lpstr>
      <vt:lpstr>1.4. Etik ve Ahlak Kavramları Arasındaki Farklar</vt:lpstr>
      <vt:lpstr>1.4. Etik ve Ahlak Kavramları Arasındaki Farklar</vt:lpstr>
      <vt:lpstr>1.4. Etik ve Ahlak Kavramları Arasındaki Farklar</vt:lpstr>
      <vt:lpstr>1.4. Etik ve Ahlak Kavramları Arasındaki Farklar</vt:lpstr>
      <vt:lpstr>1.4. Etik ve Ahlak Kavramları Arasındaki Farklar</vt:lpstr>
      <vt:lpstr>2.1.Etiğin İşlevleri</vt:lpstr>
      <vt:lpstr>2.1.Etiğin İşlevleri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Meslek Etiği</dc:title>
  <dc:creator>AGE</dc:creator>
  <cp:lastModifiedBy>AGE</cp:lastModifiedBy>
  <cp:revision>1</cp:revision>
  <dcterms:created xsi:type="dcterms:W3CDTF">2021-11-03T11:21:56Z</dcterms:created>
  <dcterms:modified xsi:type="dcterms:W3CDTF">2021-11-03T11:25:55Z</dcterms:modified>
</cp:coreProperties>
</file>