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8" d="100"/>
          <a:sy n="58" d="100"/>
        </p:scale>
        <p:origin x="-67" y="-7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A23720DD-5B6D-40BF-8493-A6B52D484E6B}" type="datetimeFigureOut">
              <a:rPr lang="tr-TR" smtClean="0">
                <a:solidFill>
                  <a:srgbClr val="DBF5F9">
                    <a:shade val="90000"/>
                  </a:srgbClr>
                </a:solidFill>
              </a:rPr>
              <a:pPr/>
              <a:t>3.11.2021</a:t>
            </a:fld>
            <a:endParaRPr lang="tr-TR">
              <a:solidFill>
                <a:srgbClr val="DBF5F9">
                  <a:shade val="90000"/>
                </a:srgbClr>
              </a:solidFill>
            </a:endParaRPr>
          </a:p>
        </p:txBody>
      </p:sp>
      <p:sp>
        <p:nvSpPr>
          <p:cNvPr id="19" name="Footer Placeholder 18"/>
          <p:cNvSpPr>
            <a:spLocks noGrp="1"/>
          </p:cNvSpPr>
          <p:nvPr>
            <p:ph type="ftr" sz="quarter" idx="11"/>
          </p:nvPr>
        </p:nvSpPr>
        <p:spPr/>
        <p:txBody>
          <a:bodyPr/>
          <a:lstStyle/>
          <a:p>
            <a:endParaRPr lang="tr-TR">
              <a:solidFill>
                <a:srgbClr val="DBF5F9">
                  <a:shade val="90000"/>
                </a:srgbClr>
              </a:solidFill>
            </a:endParaRPr>
          </a:p>
        </p:txBody>
      </p:sp>
      <p:sp>
        <p:nvSpPr>
          <p:cNvPr id="27" name="Slide Number Placeholder 26"/>
          <p:cNvSpPr>
            <a:spLocks noGrp="1"/>
          </p:cNvSpPr>
          <p:nvPr>
            <p:ph type="sldNum" sz="quarter" idx="12"/>
          </p:nvPr>
        </p:nvSpPr>
        <p:spPr/>
        <p:txBody>
          <a:bodyPr/>
          <a:lstStyle/>
          <a:p>
            <a:fld id="{F302176B-0E47-46AC-8F43-DAB4B8A37D06}" type="slidenum">
              <a:rPr lang="tr-TR" smtClean="0">
                <a:solidFill>
                  <a:srgbClr val="DBF5F9">
                    <a:shade val="90000"/>
                  </a:srgbClr>
                </a:solidFill>
              </a:rPr>
              <a:pPr/>
              <a:t>‹#›</a:t>
            </a:fld>
            <a:endParaRPr lang="tr-TR">
              <a:solidFill>
                <a:srgbClr val="DBF5F9">
                  <a:shade val="90000"/>
                </a:srgbClr>
              </a:solidFill>
            </a:endParaRPr>
          </a:p>
        </p:txBody>
      </p:sp>
    </p:spTree>
    <p:extLst>
      <p:ext uri="{BB962C8B-B14F-4D97-AF65-F5344CB8AC3E}">
        <p14:creationId xmlns:p14="http://schemas.microsoft.com/office/powerpoint/2010/main" val="2844913674"/>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5" name="Footer Placeholder 4"/>
          <p:cNvSpPr>
            <a:spLocks noGrp="1"/>
          </p:cNvSpPr>
          <p:nvPr>
            <p:ph type="ftr" sz="quarter" idx="11"/>
          </p:nvPr>
        </p:nvSpPr>
        <p:spPr/>
        <p:txBody>
          <a:bodyPr/>
          <a:lstStyle/>
          <a:p>
            <a:endParaRPr lang="tr-TR">
              <a:solidFill>
                <a:srgbClr val="04617B">
                  <a:shade val="9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571243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DBF5F9">
                    <a:shade val="90000"/>
                  </a:srgbClr>
                </a:solidFill>
              </a:rPr>
              <a:pPr/>
              <a:t>3.11.2021</a:t>
            </a:fld>
            <a:endParaRPr lang="tr-TR">
              <a:solidFill>
                <a:srgbClr val="DBF5F9">
                  <a:shade val="90000"/>
                </a:srgbClr>
              </a:solidFill>
            </a:endParaRPr>
          </a:p>
        </p:txBody>
      </p:sp>
      <p:sp>
        <p:nvSpPr>
          <p:cNvPr id="5" name="Footer Placeholder 4"/>
          <p:cNvSpPr>
            <a:spLocks noGrp="1"/>
          </p:cNvSpPr>
          <p:nvPr>
            <p:ph type="ftr" sz="quarter" idx="11"/>
          </p:nvPr>
        </p:nvSpPr>
        <p:spPr/>
        <p:txBody>
          <a:bodyPr/>
          <a:lstStyle/>
          <a:p>
            <a:endParaRPr lang="tr-TR">
              <a:solidFill>
                <a:srgbClr val="DBF5F9">
                  <a:shade val="9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DBF5F9">
                    <a:shade val="90000"/>
                  </a:srgbClr>
                </a:solidFill>
              </a:rPr>
              <a:pPr/>
              <a:t>‹#›</a:t>
            </a:fld>
            <a:endParaRPr lang="tr-TR">
              <a:solidFill>
                <a:srgbClr val="DBF5F9">
                  <a:shade val="90000"/>
                </a:srgbClr>
              </a:solidFill>
            </a:endParaRPr>
          </a:p>
        </p:txBody>
      </p:sp>
    </p:spTree>
    <p:extLst>
      <p:ext uri="{BB962C8B-B14F-4D97-AF65-F5344CB8AC3E}">
        <p14:creationId xmlns:p14="http://schemas.microsoft.com/office/powerpoint/2010/main" val="374910520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6" name="Footer Placeholder 5"/>
          <p:cNvSpPr>
            <a:spLocks noGrp="1"/>
          </p:cNvSpPr>
          <p:nvPr>
            <p:ph type="ftr" sz="quarter" idx="11"/>
          </p:nvPr>
        </p:nvSpPr>
        <p:spPr/>
        <p:txBody>
          <a:bodyPr/>
          <a:lstStyle/>
          <a:p>
            <a:endParaRPr lang="tr-TR">
              <a:solidFill>
                <a:srgbClr val="04617B">
                  <a:shade val="9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1590366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8" name="Footer Placeholder 7"/>
          <p:cNvSpPr>
            <a:spLocks noGrp="1"/>
          </p:cNvSpPr>
          <p:nvPr>
            <p:ph type="ftr" sz="quarter" idx="11"/>
          </p:nvPr>
        </p:nvSpPr>
        <p:spPr/>
        <p:txBody>
          <a:bodyPr/>
          <a:lstStyle/>
          <a:p>
            <a:endParaRPr lang="tr-TR">
              <a:solidFill>
                <a:srgbClr val="04617B">
                  <a:shade val="90000"/>
                </a:srgbClr>
              </a:solidFill>
            </a:endParaRPr>
          </a:p>
        </p:txBody>
      </p:sp>
      <p:sp>
        <p:nvSpPr>
          <p:cNvPr id="9" name="Slide Number Placeholder 8"/>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9654040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4" name="Footer Placeholder 3"/>
          <p:cNvSpPr>
            <a:spLocks noGrp="1"/>
          </p:cNvSpPr>
          <p:nvPr>
            <p:ph type="ftr" sz="quarter" idx="11"/>
          </p:nvPr>
        </p:nvSpPr>
        <p:spPr/>
        <p:txBody>
          <a:bodyPr/>
          <a:lstStyle/>
          <a:p>
            <a:endParaRPr lang="tr-TR">
              <a:solidFill>
                <a:srgbClr val="04617B">
                  <a:shade val="90000"/>
                </a:srgbClr>
              </a:solidFill>
            </a:endParaRPr>
          </a:p>
        </p:txBody>
      </p:sp>
      <p:sp>
        <p:nvSpPr>
          <p:cNvPr id="5" name="Slide Number Placeholder 4"/>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24067842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3" name="Footer Placeholder 2"/>
          <p:cNvSpPr>
            <a:spLocks noGrp="1"/>
          </p:cNvSpPr>
          <p:nvPr>
            <p:ph type="ftr" sz="quarter" idx="11"/>
          </p:nvPr>
        </p:nvSpPr>
        <p:spPr/>
        <p:txBody>
          <a:bodyPr/>
          <a:lstStyle/>
          <a:p>
            <a:endParaRPr lang="tr-TR">
              <a:solidFill>
                <a:srgbClr val="04617B">
                  <a:shade val="90000"/>
                </a:srgbClr>
              </a:solidFill>
            </a:endParaRPr>
          </a:p>
        </p:txBody>
      </p:sp>
      <p:sp>
        <p:nvSpPr>
          <p:cNvPr id="4" name="Slide Number Placeholder 3"/>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38325647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6" name="Footer Placeholder 5"/>
          <p:cNvSpPr>
            <a:spLocks noGrp="1"/>
          </p:cNvSpPr>
          <p:nvPr>
            <p:ph type="ftr" sz="quarter" idx="11"/>
          </p:nvPr>
        </p:nvSpPr>
        <p:spPr/>
        <p:txBody>
          <a:bodyPr/>
          <a:lstStyle/>
          <a:p>
            <a:endParaRPr lang="tr-TR">
              <a:solidFill>
                <a:srgbClr val="04617B">
                  <a:shade val="9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3755980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6" name="Footer Placeholder 5"/>
          <p:cNvSpPr>
            <a:spLocks noGrp="1"/>
          </p:cNvSpPr>
          <p:nvPr>
            <p:ph type="ftr" sz="quarter" idx="11"/>
          </p:nvPr>
        </p:nvSpPr>
        <p:spPr/>
        <p:txBody>
          <a:bodyPr/>
          <a:lstStyle/>
          <a:p>
            <a:endParaRPr lang="tr-TR">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3089171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5" name="Footer Placeholder 4"/>
          <p:cNvSpPr>
            <a:spLocks noGrp="1"/>
          </p:cNvSpPr>
          <p:nvPr>
            <p:ph type="ftr" sz="quarter" idx="11"/>
          </p:nvPr>
        </p:nvSpPr>
        <p:spPr/>
        <p:txBody>
          <a:bodyPr/>
          <a:lstStyle/>
          <a:p>
            <a:endParaRPr lang="tr-TR">
              <a:solidFill>
                <a:srgbClr val="04617B">
                  <a:shade val="9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27067473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5" name="Footer Placeholder 4"/>
          <p:cNvSpPr>
            <a:spLocks noGrp="1"/>
          </p:cNvSpPr>
          <p:nvPr>
            <p:ph type="ftr" sz="quarter" idx="11"/>
          </p:nvPr>
        </p:nvSpPr>
        <p:spPr/>
        <p:txBody>
          <a:bodyPr/>
          <a:lstStyle/>
          <a:p>
            <a:endParaRPr lang="tr-TR">
              <a:solidFill>
                <a:srgbClr val="04617B">
                  <a:shade val="9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2756416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3.11.2021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22622757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420656"/>
          </a:xfrm>
        </p:spPr>
        <p:txBody>
          <a:bodyPr>
            <a:normAutofit fontScale="90000"/>
          </a:bodyPr>
          <a:lstStyle/>
          <a:p>
            <a:r>
              <a:rPr lang="tr-TR" dirty="0"/>
              <a:t>4.ETİK TÜRLERİ</a:t>
            </a:r>
          </a:p>
        </p:txBody>
      </p:sp>
      <p:sp>
        <p:nvSpPr>
          <p:cNvPr id="3" name="İçerik Yer Tutucusu 2"/>
          <p:cNvSpPr>
            <a:spLocks noGrp="1"/>
          </p:cNvSpPr>
          <p:nvPr>
            <p:ph idx="1"/>
          </p:nvPr>
        </p:nvSpPr>
        <p:spPr>
          <a:xfrm>
            <a:off x="457200" y="1196752"/>
            <a:ext cx="8229600" cy="5184576"/>
          </a:xfrm>
        </p:spPr>
        <p:txBody>
          <a:bodyPr>
            <a:normAutofit fontScale="92500" lnSpcReduction="20000"/>
          </a:bodyPr>
          <a:lstStyle/>
          <a:p>
            <a:r>
              <a:rPr lang="tr-TR" dirty="0" smtClean="0"/>
              <a:t>4.1.1</a:t>
            </a:r>
            <a:r>
              <a:rPr lang="tr-TR" dirty="0"/>
              <a:t>. </a:t>
            </a:r>
            <a:r>
              <a:rPr lang="tr-TR" dirty="0" err="1"/>
              <a:t>Metaetik</a:t>
            </a:r>
            <a:r>
              <a:rPr lang="tr-TR" dirty="0"/>
              <a:t> </a:t>
            </a:r>
            <a:endParaRPr lang="tr-TR" dirty="0" smtClean="0"/>
          </a:p>
          <a:p>
            <a:r>
              <a:rPr lang="tr-TR" dirty="0" smtClean="0"/>
              <a:t>4.1.2</a:t>
            </a:r>
            <a:r>
              <a:rPr lang="tr-TR" dirty="0"/>
              <a:t>. Normatif (Düzgüsel) </a:t>
            </a:r>
            <a:r>
              <a:rPr lang="tr-TR" dirty="0" smtClean="0"/>
              <a:t>Etik </a:t>
            </a:r>
          </a:p>
          <a:p>
            <a:r>
              <a:rPr lang="tr-TR" dirty="0" smtClean="0"/>
              <a:t>4.1.2.1</a:t>
            </a:r>
            <a:r>
              <a:rPr lang="tr-TR" dirty="0"/>
              <a:t>. </a:t>
            </a:r>
            <a:r>
              <a:rPr lang="tr-TR" dirty="0" smtClean="0"/>
              <a:t>Teleolojik </a:t>
            </a:r>
            <a:r>
              <a:rPr lang="tr-TR" dirty="0"/>
              <a:t>Etik </a:t>
            </a:r>
            <a:endParaRPr lang="tr-TR" dirty="0" smtClean="0"/>
          </a:p>
          <a:p>
            <a:r>
              <a:rPr lang="tr-TR" dirty="0" smtClean="0"/>
              <a:t>4.1.2.2</a:t>
            </a:r>
            <a:r>
              <a:rPr lang="tr-TR" dirty="0"/>
              <a:t>. Deontolojik Etik (Ödev Etiği) </a:t>
            </a:r>
            <a:endParaRPr lang="tr-TR" dirty="0" smtClean="0"/>
          </a:p>
          <a:p>
            <a:r>
              <a:rPr lang="tr-TR" dirty="0" smtClean="0"/>
              <a:t>4.1.2.3</a:t>
            </a:r>
            <a:r>
              <a:rPr lang="tr-TR" dirty="0"/>
              <a:t>. Erdem Etiği </a:t>
            </a:r>
            <a:endParaRPr lang="tr-TR" dirty="0" smtClean="0"/>
          </a:p>
          <a:p>
            <a:r>
              <a:rPr lang="tr-TR" dirty="0" smtClean="0"/>
              <a:t>4.1.3</a:t>
            </a:r>
            <a:r>
              <a:rPr lang="tr-TR" dirty="0"/>
              <a:t>. Uygulamalı </a:t>
            </a:r>
            <a:r>
              <a:rPr lang="tr-TR" dirty="0" smtClean="0"/>
              <a:t>Etik</a:t>
            </a:r>
          </a:p>
          <a:p>
            <a:r>
              <a:rPr lang="tr-TR" dirty="0" smtClean="0"/>
              <a:t> </a:t>
            </a:r>
            <a:r>
              <a:rPr lang="tr-TR" dirty="0"/>
              <a:t>4.1.3.1. İş Etiği </a:t>
            </a:r>
            <a:endParaRPr lang="tr-TR" dirty="0" smtClean="0"/>
          </a:p>
          <a:p>
            <a:r>
              <a:rPr lang="tr-TR" dirty="0" smtClean="0"/>
              <a:t>4.1.3.2</a:t>
            </a:r>
            <a:r>
              <a:rPr lang="tr-TR" dirty="0"/>
              <a:t>. </a:t>
            </a:r>
            <a:r>
              <a:rPr lang="tr-TR" dirty="0" err="1"/>
              <a:t>Biyoetik</a:t>
            </a:r>
            <a:r>
              <a:rPr lang="tr-TR" dirty="0"/>
              <a:t> </a:t>
            </a:r>
            <a:endParaRPr lang="tr-TR" dirty="0" smtClean="0"/>
          </a:p>
          <a:p>
            <a:r>
              <a:rPr lang="tr-TR" dirty="0" smtClean="0"/>
              <a:t>4.1.3.3</a:t>
            </a:r>
            <a:r>
              <a:rPr lang="tr-TR" dirty="0"/>
              <a:t>. Çevre Etiği </a:t>
            </a:r>
            <a:endParaRPr lang="tr-TR" dirty="0" smtClean="0"/>
          </a:p>
          <a:p>
            <a:r>
              <a:rPr lang="tr-TR" dirty="0" smtClean="0"/>
              <a:t>4.1.3.4</a:t>
            </a:r>
            <a:r>
              <a:rPr lang="tr-TR" dirty="0"/>
              <a:t>. Pazarlama Etiği </a:t>
            </a:r>
            <a:endParaRPr lang="tr-TR" dirty="0" smtClean="0"/>
          </a:p>
          <a:p>
            <a:r>
              <a:rPr lang="tr-TR" dirty="0" smtClean="0"/>
              <a:t>4.1.3.5</a:t>
            </a:r>
            <a:r>
              <a:rPr lang="tr-TR" dirty="0"/>
              <a:t>. Askeri Etik </a:t>
            </a:r>
            <a:endParaRPr lang="tr-TR" dirty="0" smtClean="0"/>
          </a:p>
          <a:p>
            <a:r>
              <a:rPr lang="tr-TR" dirty="0" smtClean="0"/>
              <a:t>4.1.3.6.Araştırma </a:t>
            </a:r>
            <a:r>
              <a:rPr lang="tr-TR" dirty="0"/>
              <a:t>Etiği </a:t>
            </a:r>
            <a:endParaRPr lang="tr-TR" dirty="0" smtClean="0"/>
          </a:p>
          <a:p>
            <a:r>
              <a:rPr lang="tr-TR" dirty="0" smtClean="0"/>
              <a:t>4.1.3.7</a:t>
            </a:r>
            <a:r>
              <a:rPr lang="tr-TR" dirty="0"/>
              <a:t>. Bilişim Etiği</a:t>
            </a:r>
          </a:p>
        </p:txBody>
      </p:sp>
    </p:spTree>
    <p:extLst>
      <p:ext uri="{BB962C8B-B14F-4D97-AF65-F5344CB8AC3E}">
        <p14:creationId xmlns:p14="http://schemas.microsoft.com/office/powerpoint/2010/main" val="3971085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08688"/>
          </a:xfrm>
        </p:spPr>
        <p:txBody>
          <a:bodyPr>
            <a:normAutofit fontScale="90000"/>
          </a:bodyPr>
          <a:lstStyle/>
          <a:p>
            <a:r>
              <a:rPr lang="tr-TR" dirty="0"/>
              <a:t>Giriş </a:t>
            </a:r>
          </a:p>
        </p:txBody>
      </p:sp>
      <p:sp>
        <p:nvSpPr>
          <p:cNvPr id="3" name="İçerik Yer Tutucusu 2"/>
          <p:cNvSpPr>
            <a:spLocks noGrp="1"/>
          </p:cNvSpPr>
          <p:nvPr>
            <p:ph idx="1"/>
          </p:nvPr>
        </p:nvSpPr>
        <p:spPr>
          <a:xfrm>
            <a:off x="457200" y="1412776"/>
            <a:ext cx="8229600" cy="4911824"/>
          </a:xfrm>
        </p:spPr>
        <p:txBody>
          <a:bodyPr>
            <a:normAutofit fontScale="92500" lnSpcReduction="10000"/>
          </a:bodyPr>
          <a:lstStyle/>
          <a:p>
            <a:r>
              <a:rPr lang="tr-TR" dirty="0"/>
              <a:t>Etik türleri literatürde temel olarak üç başlık altında ele alınmaktadır. </a:t>
            </a:r>
            <a:endParaRPr lang="tr-TR" dirty="0" smtClean="0"/>
          </a:p>
          <a:p>
            <a:r>
              <a:rPr lang="tr-TR" dirty="0" smtClean="0"/>
              <a:t>Bunlar </a:t>
            </a:r>
            <a:r>
              <a:rPr lang="tr-TR" dirty="0" err="1"/>
              <a:t>metaetik</a:t>
            </a:r>
            <a:r>
              <a:rPr lang="tr-TR" dirty="0"/>
              <a:t>, </a:t>
            </a:r>
            <a:r>
              <a:rPr lang="tr-TR" dirty="0" err="1"/>
              <a:t>normatik</a:t>
            </a:r>
            <a:r>
              <a:rPr lang="tr-TR" dirty="0"/>
              <a:t> etik ve uygulamalı etik olarak sınıflandırılmaktadır. </a:t>
            </a:r>
            <a:endParaRPr lang="tr-TR" dirty="0" smtClean="0"/>
          </a:p>
          <a:p>
            <a:r>
              <a:rPr lang="tr-TR" dirty="0" err="1" smtClean="0"/>
              <a:t>Normatik</a:t>
            </a:r>
            <a:r>
              <a:rPr lang="tr-TR" dirty="0" smtClean="0"/>
              <a:t> </a:t>
            </a:r>
            <a:r>
              <a:rPr lang="tr-TR" dirty="0"/>
              <a:t>etik teleolojik (</a:t>
            </a:r>
            <a:r>
              <a:rPr lang="tr-TR" dirty="0" err="1"/>
              <a:t>erekbilimsel</a:t>
            </a:r>
            <a:r>
              <a:rPr lang="tr-TR" dirty="0"/>
              <a:t>) etik ya da </a:t>
            </a:r>
            <a:r>
              <a:rPr lang="tr-TR" dirty="0" err="1"/>
              <a:t>sonuççuluk</a:t>
            </a:r>
            <a:r>
              <a:rPr lang="tr-TR" dirty="0"/>
              <a:t>, ahlaki doğruluğun işin sonuçlarına değil kendisine bağlı olduğuna inanan deontolojik etik ya da ödev etiği ve ahlakı, erdemli bir karaktere bağlayan erdem etiği şeklinde üçe ayrılmaktadır. </a:t>
            </a:r>
            <a:endParaRPr lang="tr-TR" dirty="0" smtClean="0"/>
          </a:p>
          <a:p>
            <a:r>
              <a:rPr lang="tr-TR" dirty="0" smtClean="0"/>
              <a:t>Uygulamalı </a:t>
            </a:r>
            <a:r>
              <a:rPr lang="tr-TR" dirty="0"/>
              <a:t>etik ise, iş etiği, </a:t>
            </a:r>
            <a:r>
              <a:rPr lang="tr-TR" dirty="0" err="1"/>
              <a:t>biyoetik</a:t>
            </a:r>
            <a:r>
              <a:rPr lang="tr-TR" dirty="0"/>
              <a:t>,, çevre etiği, pazarlama etiği, araştırma etiği, askeri etik vb. şeklinde ele alınmaktadır. Bu bölümde etik türleri bu kapsamda incelenecektir. </a:t>
            </a:r>
          </a:p>
        </p:txBody>
      </p:sp>
    </p:spTree>
    <p:extLst>
      <p:ext uri="{BB962C8B-B14F-4D97-AF65-F5344CB8AC3E}">
        <p14:creationId xmlns:p14="http://schemas.microsoft.com/office/powerpoint/2010/main" val="2781284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4.1.Etik Türleri</a:t>
            </a:r>
          </a:p>
        </p:txBody>
      </p:sp>
      <p:sp>
        <p:nvSpPr>
          <p:cNvPr id="3" name="İçerik Yer Tutucusu 2"/>
          <p:cNvSpPr>
            <a:spLocks noGrp="1"/>
          </p:cNvSpPr>
          <p:nvPr>
            <p:ph idx="1"/>
          </p:nvPr>
        </p:nvSpPr>
        <p:spPr>
          <a:xfrm>
            <a:off x="457200" y="1844824"/>
            <a:ext cx="8229600" cy="4479776"/>
          </a:xfrm>
        </p:spPr>
        <p:txBody>
          <a:bodyPr/>
          <a:lstStyle/>
          <a:p>
            <a:r>
              <a:rPr lang="tr-TR" dirty="0"/>
              <a:t>Sordukları sorular ve çalışma alanlarına göre etik geleneksel olarak üç ana başlıkta incelenmektedir: </a:t>
            </a:r>
            <a:endParaRPr lang="tr-TR" dirty="0" smtClean="0"/>
          </a:p>
          <a:p>
            <a:r>
              <a:rPr lang="tr-TR" dirty="0" smtClean="0"/>
              <a:t> </a:t>
            </a:r>
            <a:r>
              <a:rPr lang="tr-TR" dirty="0"/>
              <a:t>Ahlakın kökenini araştıran </a:t>
            </a:r>
            <a:r>
              <a:rPr lang="tr-TR" dirty="0" err="1"/>
              <a:t>Metaetik</a:t>
            </a:r>
            <a:r>
              <a:rPr lang="tr-TR" dirty="0"/>
              <a:t> </a:t>
            </a:r>
            <a:endParaRPr lang="tr-TR" dirty="0" smtClean="0"/>
          </a:p>
          <a:p>
            <a:r>
              <a:rPr lang="tr-TR" dirty="0" smtClean="0"/>
              <a:t> </a:t>
            </a:r>
            <a:r>
              <a:rPr lang="tr-TR" dirty="0"/>
              <a:t>Ahlaki doğruları ve yanlışları araştıran Normatif (</a:t>
            </a:r>
            <a:r>
              <a:rPr lang="tr-TR" dirty="0" err="1"/>
              <a:t>Düzgüsel</a:t>
            </a:r>
            <a:r>
              <a:rPr lang="tr-TR" dirty="0"/>
              <a:t>) </a:t>
            </a:r>
            <a:r>
              <a:rPr lang="tr-TR" dirty="0" smtClean="0"/>
              <a:t>Etik</a:t>
            </a:r>
          </a:p>
          <a:p>
            <a:r>
              <a:rPr lang="tr-TR" dirty="0" smtClean="0"/>
              <a:t> </a:t>
            </a:r>
            <a:r>
              <a:rPr lang="tr-TR" dirty="0"/>
              <a:t> Etiğin günlük hayattaki uygulamalarına odaklanan Uygulamalı Etik.</a:t>
            </a:r>
          </a:p>
        </p:txBody>
      </p:sp>
    </p:spTree>
    <p:extLst>
      <p:ext uri="{BB962C8B-B14F-4D97-AF65-F5344CB8AC3E}">
        <p14:creationId xmlns:p14="http://schemas.microsoft.com/office/powerpoint/2010/main" val="283362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276640"/>
          </a:xfrm>
        </p:spPr>
        <p:txBody>
          <a:bodyPr>
            <a:normAutofit fontScale="90000"/>
          </a:bodyPr>
          <a:lstStyle/>
          <a:p>
            <a:r>
              <a:rPr lang="tr-TR" dirty="0"/>
              <a:t>4.1.1. </a:t>
            </a:r>
            <a:r>
              <a:rPr lang="tr-TR" dirty="0" err="1"/>
              <a:t>Metaetik</a:t>
            </a:r>
            <a:endParaRPr lang="tr-TR" dirty="0"/>
          </a:p>
        </p:txBody>
      </p:sp>
      <p:sp>
        <p:nvSpPr>
          <p:cNvPr id="3" name="İçerik Yer Tutucusu 2"/>
          <p:cNvSpPr>
            <a:spLocks noGrp="1"/>
          </p:cNvSpPr>
          <p:nvPr>
            <p:ph idx="1"/>
          </p:nvPr>
        </p:nvSpPr>
        <p:spPr>
          <a:xfrm>
            <a:off x="457200" y="980728"/>
            <a:ext cx="8229600" cy="5877272"/>
          </a:xfrm>
        </p:spPr>
        <p:txBody>
          <a:bodyPr>
            <a:normAutofit fontScale="55000" lnSpcReduction="20000"/>
          </a:bodyPr>
          <a:lstStyle/>
          <a:p>
            <a:r>
              <a:rPr lang="tr-TR" dirty="0"/>
              <a:t>Etiğin diğer çalışma alanlarına kıyasla sınırları en belirsiz olan </a:t>
            </a:r>
            <a:r>
              <a:rPr lang="tr-TR" dirty="0" err="1"/>
              <a:t>metaetik</a:t>
            </a:r>
            <a:r>
              <a:rPr lang="tr-TR" dirty="0"/>
              <a:t> ahlakın kökeni, özü, doğası ve anlamı üzerinde durmaktadır. “Ahlak gerçek midir yoksa sanal mıdır? Kültürlere göre değişir mi yoksa insan varlığından bağımsız mıdır?” gibi sorulara yanıt aramaktadır. Hemen her sorusu soyut olarak nitelendirilen </a:t>
            </a:r>
            <a:r>
              <a:rPr lang="tr-TR" dirty="0" err="1"/>
              <a:t>metaetik</a:t>
            </a:r>
            <a:r>
              <a:rPr lang="tr-TR" dirty="0"/>
              <a:t> ahlaki yargıların kökenindeki varsayımlar ve bağlılıkların haklı çıkarılıp çıkarılamayacağı konusuna vurgu yapmaktadır</a:t>
            </a:r>
            <a:r>
              <a:rPr lang="tr-TR" dirty="0" smtClean="0"/>
              <a:t>.</a:t>
            </a:r>
          </a:p>
          <a:p>
            <a:r>
              <a:rPr lang="tr-TR" dirty="0" smtClean="0"/>
              <a:t> </a:t>
            </a:r>
            <a:r>
              <a:rPr lang="tr-TR" dirty="0"/>
              <a:t>Ahlakın kökenine ilişkin savundukları itibarıyla </a:t>
            </a:r>
            <a:r>
              <a:rPr lang="tr-TR" dirty="0" err="1"/>
              <a:t>metaetikçiler</a:t>
            </a:r>
            <a:r>
              <a:rPr lang="tr-TR" dirty="0"/>
              <a:t> “öbür dünyacılar” ve “bu dünyacılar” diye ayrılabilir. Öbür dünyacılar, </a:t>
            </a:r>
            <a:r>
              <a:rPr lang="tr-TR" dirty="0" err="1"/>
              <a:t>Plato’nun</a:t>
            </a:r>
            <a:r>
              <a:rPr lang="tr-TR" dirty="0"/>
              <a:t> idealar dünyası gibi daha mükemmel tinsel bir âlemin ahlakın kökeni olduğunu, ya da ahlakın ilahi bir varlığın – Tanrı’nın – iradesi ve isteğinin bir ürünü olduğunu savunanları kapsamaktadır. </a:t>
            </a:r>
            <a:endParaRPr lang="tr-TR" dirty="0" smtClean="0"/>
          </a:p>
          <a:p>
            <a:r>
              <a:rPr lang="tr-TR" dirty="0" smtClean="0"/>
              <a:t>Ortaçağ </a:t>
            </a:r>
            <a:r>
              <a:rPr lang="tr-TR" dirty="0"/>
              <a:t>filozoflarından William </a:t>
            </a:r>
            <a:r>
              <a:rPr lang="tr-TR" dirty="0" err="1"/>
              <a:t>Ockham</a:t>
            </a:r>
            <a:r>
              <a:rPr lang="tr-TR" dirty="0"/>
              <a:t>, ahlakın Tanrı isteği sonucu oluştuğunu ve bunun sonucu olarak hem insanın sezgilerinde yer bulduğunu hem de kutsal yazıtlarda yer aldığını söylemektedir</a:t>
            </a:r>
            <a:r>
              <a:rPr lang="tr-TR" dirty="0" smtClean="0"/>
              <a:t>.</a:t>
            </a:r>
          </a:p>
          <a:p>
            <a:r>
              <a:rPr lang="tr-TR" dirty="0" smtClean="0"/>
              <a:t> </a:t>
            </a:r>
            <a:r>
              <a:rPr lang="tr-TR" dirty="0"/>
              <a:t>El Gazali ise insan aklının ahlaki yargılamada sessiz kaldığını, ahlaki değer ile çıkarı karıştırma eğiliminde olduğunu savunmaktadır ve Gazali’ye göre insana her yarar sağlayanın değil, öteki yaşamda ödüllendirilecek olanın “iyi” ve bu bilginin de tek kaynağının “vahiy” olduğunu belirtmişlerdir</a:t>
            </a:r>
            <a:r>
              <a:rPr lang="tr-TR" dirty="0" smtClean="0"/>
              <a:t>.</a:t>
            </a:r>
          </a:p>
          <a:p>
            <a:r>
              <a:rPr lang="tr-TR" dirty="0" smtClean="0"/>
              <a:t> </a:t>
            </a:r>
            <a:r>
              <a:rPr lang="tr-TR" dirty="0"/>
              <a:t>İlk izleri M.Ö. 2. </a:t>
            </a:r>
            <a:r>
              <a:rPr lang="tr-TR" dirty="0" err="1"/>
              <a:t>yy.’da</a:t>
            </a:r>
            <a:r>
              <a:rPr lang="tr-TR" dirty="0"/>
              <a:t> yaşamış </a:t>
            </a:r>
            <a:r>
              <a:rPr lang="tr-TR" dirty="0" err="1"/>
              <a:t>Sextus</a:t>
            </a:r>
            <a:r>
              <a:rPr lang="tr-TR" dirty="0"/>
              <a:t> </a:t>
            </a:r>
            <a:r>
              <a:rPr lang="tr-TR" dirty="0" err="1"/>
              <a:t>Empricus’ta</a:t>
            </a:r>
            <a:r>
              <a:rPr lang="tr-TR" dirty="0"/>
              <a:t> görülebilen “bu dünyacılar” ise ahlakın kökenini doğada, toplumda ya da bireyde aramaktadır. Her türlü yargıyı olduğu gibi ahlaki değerleri de göreli gören kuşkucular, günümüzde “ahlaki kuşkuculuk” olarak da bilinen akıma da öncülük etmişlerdir. Bu dünyacılara göre, ahlaki yargılar vardır ama insan ürünüdür. Bireysel </a:t>
            </a:r>
            <a:r>
              <a:rPr lang="tr-TR" dirty="0" err="1"/>
              <a:t>göreciler</a:t>
            </a:r>
            <a:r>
              <a:rPr lang="tr-TR" dirty="0"/>
              <a:t> kişiden kişiye bu değerlerin değişeceğini savunur. Nietzsche’ye göre, üstün insanın kurtuluşu dayatılan yanlış ahlaki yargıları reddedip kendi ahlaki gerçekliğini oluşturmasıdır</a:t>
            </a:r>
            <a:r>
              <a:rPr lang="tr-TR" dirty="0" smtClean="0"/>
              <a:t>.</a:t>
            </a:r>
          </a:p>
          <a:p>
            <a:r>
              <a:rPr lang="tr-TR" dirty="0" smtClean="0"/>
              <a:t> </a:t>
            </a:r>
            <a:r>
              <a:rPr lang="tr-TR" dirty="0" err="1"/>
              <a:t>Sextus</a:t>
            </a:r>
            <a:r>
              <a:rPr lang="tr-TR" dirty="0"/>
              <a:t> </a:t>
            </a:r>
            <a:r>
              <a:rPr lang="tr-TR" dirty="0" err="1"/>
              <a:t>Empricus</a:t>
            </a:r>
            <a:r>
              <a:rPr lang="tr-TR" dirty="0"/>
              <a:t> ve Ortaçağ düşünürü Montaigne gibi kültürel </a:t>
            </a:r>
            <a:r>
              <a:rPr lang="tr-TR" dirty="0" err="1"/>
              <a:t>göreciler</a:t>
            </a:r>
            <a:r>
              <a:rPr lang="tr-TR" dirty="0"/>
              <a:t> ise ahlakın bireysel seçimlerin değil daha çok toplumsal kabul görmenin bir sonucu olduğunu belirtmektedirler. </a:t>
            </a:r>
            <a:r>
              <a:rPr lang="tr-TR" dirty="0" err="1"/>
              <a:t>Metaetik</a:t>
            </a:r>
            <a:r>
              <a:rPr lang="tr-TR" dirty="0"/>
              <a:t> kuramlarına ilişkin başka bir ayrım ise etik (ya da ahlaki) </a:t>
            </a:r>
            <a:r>
              <a:rPr lang="tr-TR" dirty="0" err="1"/>
              <a:t>tümelcilik</a:t>
            </a:r>
            <a:r>
              <a:rPr lang="tr-TR" dirty="0"/>
              <a:t> ve etik (ya da ahlaki) </a:t>
            </a:r>
            <a:r>
              <a:rPr lang="tr-TR" dirty="0" err="1"/>
              <a:t>tikelciliktir</a:t>
            </a:r>
            <a:r>
              <a:rPr lang="tr-TR" dirty="0"/>
              <a:t>. </a:t>
            </a:r>
            <a:endParaRPr lang="tr-TR" dirty="0" smtClean="0"/>
          </a:p>
          <a:p>
            <a:r>
              <a:rPr lang="tr-TR" dirty="0" smtClean="0"/>
              <a:t>Etik </a:t>
            </a:r>
            <a:r>
              <a:rPr lang="tr-TR" dirty="0" err="1"/>
              <a:t>tümelciler</a:t>
            </a:r>
            <a:r>
              <a:rPr lang="tr-TR" dirty="0"/>
              <a:t>, ahlaki yargıların genel geçer ahlaki ilkelere dayanması gerektiğine inanırken, etik </a:t>
            </a:r>
            <a:r>
              <a:rPr lang="tr-TR" dirty="0" err="1"/>
              <a:t>tikelciler</a:t>
            </a:r>
            <a:r>
              <a:rPr lang="tr-TR" dirty="0"/>
              <a:t> savunulabilir etik ilkelerin varlığına, ya da en azından ahlaki düşüncede gerekli olduklarına inanmamaktadır. </a:t>
            </a:r>
            <a:endParaRPr lang="tr-TR" dirty="0" smtClean="0"/>
          </a:p>
          <a:p>
            <a:r>
              <a:rPr lang="tr-TR" dirty="0" smtClean="0"/>
              <a:t>Etik </a:t>
            </a:r>
            <a:r>
              <a:rPr lang="tr-TR" dirty="0" err="1"/>
              <a:t>tikelcilere</a:t>
            </a:r>
            <a:r>
              <a:rPr lang="tr-TR" dirty="0"/>
              <a:t> göre bazı ahlaki ilkeler var olsa dahi, ahlaki açıdan duyarlı bir bireyin ahlaki yargısında nihai rolü oynamazlar, çünkü böyle bir bireyin teorik öğretinin ötesinde, doğru ahlaki algılara ve buna uygun bir </a:t>
            </a:r>
            <a:r>
              <a:rPr lang="tr-TR" dirty="0" smtClean="0"/>
              <a:t>eğitime </a:t>
            </a:r>
            <a:r>
              <a:rPr lang="tr-TR" dirty="0"/>
              <a:t>ihtiyacı vardır. </a:t>
            </a:r>
            <a:r>
              <a:rPr lang="tr-TR" dirty="0" err="1"/>
              <a:t>Metaetik</a:t>
            </a:r>
            <a:r>
              <a:rPr lang="tr-TR" dirty="0"/>
              <a:t>, insanların neden ahlaklı olmak istedikleri konusuna </a:t>
            </a:r>
            <a:r>
              <a:rPr lang="tr-TR" dirty="0" smtClean="0"/>
              <a:t>psikolojik açıdan </a:t>
            </a:r>
            <a:r>
              <a:rPr lang="tr-TR" dirty="0"/>
              <a:t>da cevap vermeye çalışır.</a:t>
            </a:r>
          </a:p>
        </p:txBody>
      </p:sp>
    </p:spTree>
    <p:extLst>
      <p:ext uri="{BB962C8B-B14F-4D97-AF65-F5344CB8AC3E}">
        <p14:creationId xmlns:p14="http://schemas.microsoft.com/office/powerpoint/2010/main" val="3623496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4.1.2. Normatif (</a:t>
            </a:r>
            <a:r>
              <a:rPr lang="tr-TR" dirty="0" err="1"/>
              <a:t>Düzgüsel</a:t>
            </a:r>
            <a:r>
              <a:rPr lang="tr-TR" dirty="0"/>
              <a:t>) Etik</a:t>
            </a:r>
          </a:p>
        </p:txBody>
      </p:sp>
      <p:sp>
        <p:nvSpPr>
          <p:cNvPr id="3" name="İçerik Yer Tutucusu 2"/>
          <p:cNvSpPr>
            <a:spLocks noGrp="1"/>
          </p:cNvSpPr>
          <p:nvPr>
            <p:ph idx="1"/>
          </p:nvPr>
        </p:nvSpPr>
        <p:spPr/>
        <p:txBody>
          <a:bodyPr>
            <a:normAutofit fontScale="85000" lnSpcReduction="20000"/>
          </a:bodyPr>
          <a:lstStyle/>
          <a:p>
            <a:r>
              <a:rPr lang="tr-TR" dirty="0" err="1"/>
              <a:t>Düzgüsel</a:t>
            </a:r>
            <a:r>
              <a:rPr lang="tr-TR" dirty="0"/>
              <a:t> etik, ahlak kavramının nereden geldiğinden çok neyin ahlaki açıdan doğru ya da yanlış olduğunu araştırmaktadır. </a:t>
            </a:r>
            <a:endParaRPr lang="tr-TR" dirty="0" smtClean="0"/>
          </a:p>
          <a:p>
            <a:r>
              <a:rPr lang="tr-TR" dirty="0" smtClean="0"/>
              <a:t>Etikçiler</a:t>
            </a:r>
            <a:r>
              <a:rPr lang="tr-TR" dirty="0"/>
              <a:t>, </a:t>
            </a:r>
            <a:r>
              <a:rPr lang="tr-TR" dirty="0" err="1"/>
              <a:t>düzgüsel</a:t>
            </a:r>
            <a:r>
              <a:rPr lang="tr-TR" dirty="0"/>
              <a:t> etik çerçevesinde, insan davranışına rehberlik edecek etik ilkelerin neler olması gerektiği ile bu ilkelerin sonuç odaklı mı yoksa ödev odaklı mı olması gerektiğine yanıt bulmaya çalışmaktadırlar. </a:t>
            </a:r>
            <a:endParaRPr lang="tr-TR" dirty="0" smtClean="0"/>
          </a:p>
          <a:p>
            <a:r>
              <a:rPr lang="tr-TR" dirty="0" smtClean="0"/>
              <a:t>Adından </a:t>
            </a:r>
            <a:r>
              <a:rPr lang="tr-TR" dirty="0"/>
              <a:t>da anlaşılacağı üzere düzgüsel etik, edimleri/faaliyetleri yargılarken referans olacak kuralları oluşturmaya çalışır ve ahlaki doğruluğu atfettiği yere göre genellikle üçe ayrılır: </a:t>
            </a:r>
            <a:endParaRPr lang="tr-TR" dirty="0" smtClean="0"/>
          </a:p>
          <a:p>
            <a:r>
              <a:rPr lang="tr-TR" dirty="0" smtClean="0"/>
              <a:t>o </a:t>
            </a:r>
            <a:r>
              <a:rPr lang="tr-TR" dirty="0"/>
              <a:t>Ahlaki doğruluğun bir işin sonuçlarına bağlı olduğunu savunan Teleolojik (Erekbilimsel) Etik ya da </a:t>
            </a:r>
            <a:r>
              <a:rPr lang="tr-TR" dirty="0" smtClean="0"/>
              <a:t>Sonuççuluk</a:t>
            </a:r>
            <a:r>
              <a:rPr lang="tr-TR" dirty="0"/>
              <a:t>, </a:t>
            </a:r>
            <a:endParaRPr lang="tr-TR" dirty="0" smtClean="0"/>
          </a:p>
          <a:p>
            <a:r>
              <a:rPr lang="tr-TR" dirty="0" smtClean="0"/>
              <a:t>o </a:t>
            </a:r>
            <a:r>
              <a:rPr lang="tr-TR" dirty="0"/>
              <a:t>Ahlaki doğruluğun işin sonuçlarına değil kendisine bağlı olduğuna inanan Deontolojik Etik ya da Ödev Etiği, </a:t>
            </a:r>
            <a:endParaRPr lang="tr-TR" dirty="0" smtClean="0"/>
          </a:p>
          <a:p>
            <a:r>
              <a:rPr lang="tr-TR" dirty="0" smtClean="0"/>
              <a:t>o </a:t>
            </a:r>
            <a:r>
              <a:rPr lang="tr-TR" dirty="0"/>
              <a:t>Ahlakı, erdemli bir karaktere bağlayan Erdem Etiği. </a:t>
            </a:r>
          </a:p>
        </p:txBody>
      </p:sp>
    </p:spTree>
    <p:extLst>
      <p:ext uri="{BB962C8B-B14F-4D97-AF65-F5344CB8AC3E}">
        <p14:creationId xmlns:p14="http://schemas.microsoft.com/office/powerpoint/2010/main" val="44125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564672"/>
          </a:xfrm>
        </p:spPr>
        <p:txBody>
          <a:bodyPr>
            <a:normAutofit fontScale="90000"/>
          </a:bodyPr>
          <a:lstStyle/>
          <a:p>
            <a:r>
              <a:rPr lang="tr-TR" dirty="0"/>
              <a:t>4.1.2.1. Teleolojik Etik </a:t>
            </a:r>
          </a:p>
        </p:txBody>
      </p:sp>
      <p:sp>
        <p:nvSpPr>
          <p:cNvPr id="3" name="İçerik Yer Tutucusu 2"/>
          <p:cNvSpPr>
            <a:spLocks noGrp="1"/>
          </p:cNvSpPr>
          <p:nvPr>
            <p:ph idx="1"/>
          </p:nvPr>
        </p:nvSpPr>
        <p:spPr>
          <a:xfrm>
            <a:off x="457200" y="1340768"/>
            <a:ext cx="8229600" cy="5328592"/>
          </a:xfrm>
        </p:spPr>
        <p:txBody>
          <a:bodyPr>
            <a:normAutofit fontScale="62500" lnSpcReduction="20000"/>
          </a:bodyPr>
          <a:lstStyle/>
          <a:p>
            <a:r>
              <a:rPr lang="tr-TR" dirty="0"/>
              <a:t>Teleolojik etik, neyin ahlaklı olduğuna ve etik teorilerin nasıl çerçevelenmesi gerektiği sorusuna yanıt olarak, sonuçları göstermektedir. Diğer bir deyişle ahlaki olarak neyin doğru neyin yanlış olduğuna ölçüt olarak bir işin ya da davranışın sonuçlarına bakma yöntemidir. Daha somut bir dille, “</a:t>
            </a:r>
            <a:r>
              <a:rPr lang="tr-TR" dirty="0" err="1"/>
              <a:t>Sonuççuluk</a:t>
            </a:r>
            <a:r>
              <a:rPr lang="tr-TR" dirty="0"/>
              <a:t>” olarak adlandırılan bu yaklaşımda, sonuç, yöntemi haklı çıkarır. </a:t>
            </a:r>
            <a:endParaRPr lang="tr-TR" dirty="0" smtClean="0"/>
          </a:p>
          <a:p>
            <a:r>
              <a:rPr lang="tr-TR" dirty="0" smtClean="0"/>
              <a:t>Ancak</a:t>
            </a:r>
            <a:r>
              <a:rPr lang="tr-TR" dirty="0"/>
              <a:t>, </a:t>
            </a:r>
            <a:r>
              <a:rPr lang="tr-TR" dirty="0" err="1"/>
              <a:t>sonuççuluk</a:t>
            </a:r>
            <a:r>
              <a:rPr lang="tr-TR" dirty="0"/>
              <a:t> özünde ne tür sonuçların iyi olduğunu söylemez. Neyin iyi sonuç neyin kötü sonuç olduğuna ise tarih boyunca farklı cevaplar verilmiştir. Teleolojik etik tartışmalarının ilk örneklerini Antik Yunan’daki Hazcılık (Hedonizm) ve </a:t>
            </a:r>
            <a:r>
              <a:rPr lang="tr-TR" dirty="0" err="1"/>
              <a:t>Epikurosçuluk’ta</a:t>
            </a:r>
            <a:r>
              <a:rPr lang="tr-TR" dirty="0"/>
              <a:t> görmek mümkündür. </a:t>
            </a:r>
            <a:endParaRPr lang="tr-TR" dirty="0" smtClean="0"/>
          </a:p>
          <a:p>
            <a:r>
              <a:rPr lang="tr-TR" dirty="0" smtClean="0"/>
              <a:t>Hayattan </a:t>
            </a:r>
            <a:r>
              <a:rPr lang="tr-TR" dirty="0"/>
              <a:t>alınan haz üzerine kurulan hazcılık, hazzı en yükseğe çıkaran ve yaşanılan acıyı en aza indirgeyen davranış ve işleri ahlaki açıdan en doğru sayar. </a:t>
            </a:r>
            <a:endParaRPr lang="tr-TR" dirty="0" smtClean="0"/>
          </a:p>
          <a:p>
            <a:r>
              <a:rPr lang="tr-TR" dirty="0" err="1" smtClean="0"/>
              <a:t>Epikuros</a:t>
            </a:r>
            <a:r>
              <a:rPr lang="tr-TR" dirty="0"/>
              <a:t>, her hazzın insana yararlı olmadığını ve bazı anlık hazların ileride büyük acılara sebep olacağını da düşünerek, uzun vadede en fazla sayıda insana gerçek hazzı ve mutluluğu sağlayacak olanın en doğru olduğunu savunur</a:t>
            </a:r>
            <a:r>
              <a:rPr lang="tr-TR" dirty="0" smtClean="0"/>
              <a:t>.</a:t>
            </a:r>
          </a:p>
          <a:p>
            <a:r>
              <a:rPr lang="tr-TR" dirty="0" smtClean="0"/>
              <a:t> </a:t>
            </a:r>
            <a:r>
              <a:rPr lang="tr-TR" dirty="0"/>
              <a:t>Modern çağlara yaklaşıldığında, </a:t>
            </a:r>
            <a:r>
              <a:rPr lang="tr-TR" dirty="0" err="1"/>
              <a:t>sonuççuluğun</a:t>
            </a:r>
            <a:r>
              <a:rPr lang="tr-TR" dirty="0"/>
              <a:t> önemli bir çeşidi olan “yararcılık” (</a:t>
            </a:r>
            <a:r>
              <a:rPr lang="tr-TR" dirty="0" err="1"/>
              <a:t>ütiliteryanizm</a:t>
            </a:r>
            <a:r>
              <a:rPr lang="tr-TR" dirty="0"/>
              <a:t>), ahlaki açıdan en doğru olanı, en fazla insana en fazla yararı sağlayan olarak ifade etmektedirler. </a:t>
            </a:r>
            <a:endParaRPr lang="tr-TR" dirty="0" smtClean="0"/>
          </a:p>
          <a:p>
            <a:r>
              <a:rPr lang="tr-TR" dirty="0" smtClean="0"/>
              <a:t>Klasik </a:t>
            </a:r>
            <a:r>
              <a:rPr lang="tr-TR" dirty="0"/>
              <a:t>yararcılardan olan </a:t>
            </a:r>
            <a:r>
              <a:rPr lang="tr-TR" dirty="0" err="1"/>
              <a:t>Jeremy</a:t>
            </a:r>
            <a:r>
              <a:rPr lang="tr-TR" dirty="0"/>
              <a:t> Bentham, John </a:t>
            </a:r>
            <a:r>
              <a:rPr lang="tr-TR" dirty="0" err="1"/>
              <a:t>Stuart</a:t>
            </a:r>
            <a:r>
              <a:rPr lang="tr-TR" dirty="0"/>
              <a:t> </a:t>
            </a:r>
            <a:r>
              <a:rPr lang="tr-TR" dirty="0" err="1"/>
              <a:t>Mill</a:t>
            </a:r>
            <a:r>
              <a:rPr lang="tr-TR" dirty="0"/>
              <a:t> ve Henry </a:t>
            </a:r>
            <a:r>
              <a:rPr lang="tr-TR" dirty="0" err="1"/>
              <a:t>Sidgwick</a:t>
            </a:r>
            <a:r>
              <a:rPr lang="tr-TR" dirty="0"/>
              <a:t>, ahlaki doğruluğun sonuçlar dışında başka bir yerde aranamayacağına, fakat bu “</a:t>
            </a:r>
            <a:r>
              <a:rPr lang="tr-TR" dirty="0" err="1"/>
              <a:t>sonuç”tan</a:t>
            </a:r>
            <a:r>
              <a:rPr lang="tr-TR" dirty="0"/>
              <a:t> anlaşılanın yalnızca bir işin bitiminden sonra meydana gelenler değil, işin kendisi de olduğuna inanmaktadırlar</a:t>
            </a:r>
            <a:r>
              <a:rPr lang="tr-TR" dirty="0" smtClean="0"/>
              <a:t>.</a:t>
            </a:r>
          </a:p>
          <a:p>
            <a:r>
              <a:rPr lang="tr-TR" dirty="0" smtClean="0"/>
              <a:t> </a:t>
            </a:r>
            <a:r>
              <a:rPr lang="tr-TR" dirty="0"/>
              <a:t>Klasik yararcılar, yararlı sonuçları hazla ilişkilendirmeleri nedeniyle ahlaki değerler açısından hazcı bulunmaktadırlar, fakat Eski Yunan’daki hazcılardan en önemli farkları hazzı bireysel düzeyde değil, toplumsal düzeyde ele alıyor olmalarıdır. </a:t>
            </a:r>
          </a:p>
        </p:txBody>
      </p:sp>
    </p:spTree>
    <p:extLst>
      <p:ext uri="{BB962C8B-B14F-4D97-AF65-F5344CB8AC3E}">
        <p14:creationId xmlns:p14="http://schemas.microsoft.com/office/powerpoint/2010/main" val="226371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564672"/>
          </a:xfrm>
        </p:spPr>
        <p:txBody>
          <a:bodyPr>
            <a:normAutofit fontScale="90000"/>
          </a:bodyPr>
          <a:lstStyle/>
          <a:p>
            <a:r>
              <a:rPr lang="tr-TR" dirty="0"/>
              <a:t>4.1.2.1. Teleolojik Etik </a:t>
            </a:r>
          </a:p>
        </p:txBody>
      </p:sp>
      <p:sp>
        <p:nvSpPr>
          <p:cNvPr id="3" name="İçerik Yer Tutucusu 2"/>
          <p:cNvSpPr>
            <a:spLocks noGrp="1"/>
          </p:cNvSpPr>
          <p:nvPr>
            <p:ph idx="1"/>
          </p:nvPr>
        </p:nvSpPr>
        <p:spPr>
          <a:xfrm>
            <a:off x="457200" y="1412776"/>
            <a:ext cx="8229600" cy="5256584"/>
          </a:xfrm>
        </p:spPr>
        <p:txBody>
          <a:bodyPr>
            <a:normAutofit fontScale="62500" lnSpcReduction="20000"/>
          </a:bodyPr>
          <a:lstStyle/>
          <a:p>
            <a:r>
              <a:rPr lang="tr-TR" dirty="0"/>
              <a:t>Klasik yararcı düşünceleri, bakış açılarındaki farklılıklara göre </a:t>
            </a:r>
            <a:r>
              <a:rPr lang="tr-TR" dirty="0" err="1"/>
              <a:t>Walter</a:t>
            </a:r>
            <a:r>
              <a:rPr lang="tr-TR" dirty="0"/>
              <a:t> </a:t>
            </a:r>
            <a:r>
              <a:rPr lang="tr-TR" dirty="0" err="1"/>
              <a:t>SinnottArmstrong</a:t>
            </a:r>
            <a:r>
              <a:rPr lang="tr-TR" dirty="0"/>
              <a:t> aşağıdaki gibi sıralamıştır: o </a:t>
            </a:r>
            <a:endParaRPr lang="tr-TR" dirty="0" smtClean="0"/>
          </a:p>
          <a:p>
            <a:r>
              <a:rPr lang="tr-TR" dirty="0" smtClean="0"/>
              <a:t>Edimsel </a:t>
            </a:r>
            <a:r>
              <a:rPr lang="tr-TR" dirty="0" err="1"/>
              <a:t>Sonuççuluk</a:t>
            </a:r>
            <a:r>
              <a:rPr lang="tr-TR" dirty="0"/>
              <a:t>: Bir davranışın ahlaki doğruluğunun öngörülen, kastedilen ya da olası sonuçlarından çok edimsel (aktüel) sonuçlarına dayanmasıdır. o Doğrudan </a:t>
            </a:r>
            <a:r>
              <a:rPr lang="tr-TR" dirty="0" err="1"/>
              <a:t>Sonuççuluk</a:t>
            </a:r>
            <a:r>
              <a:rPr lang="tr-TR" dirty="0"/>
              <a:t>: Bir davranışın ahlaki doğruluğunun davranışı gerçekleştirenin niyetinin sonuçları ya da benzer durumları kapsayan bir kural veya uygulamanın sonuçlarından çok salt o davranışın sonuçlarına dayanmasıdır. </a:t>
            </a:r>
            <a:r>
              <a:rPr lang="tr-TR" dirty="0" smtClean="0"/>
              <a:t>O</a:t>
            </a:r>
          </a:p>
          <a:p>
            <a:r>
              <a:rPr lang="tr-TR" dirty="0" smtClean="0"/>
              <a:t> </a:t>
            </a:r>
            <a:r>
              <a:rPr lang="tr-TR" dirty="0" err="1"/>
              <a:t>Değerlendirmeci</a:t>
            </a:r>
            <a:r>
              <a:rPr lang="tr-TR" dirty="0"/>
              <a:t> </a:t>
            </a:r>
            <a:r>
              <a:rPr lang="tr-TR" dirty="0" err="1"/>
              <a:t>Sonuççuluk</a:t>
            </a:r>
            <a:r>
              <a:rPr lang="tr-TR" dirty="0"/>
              <a:t>: Bir davranışın ahlaki doğruluğunun sonuçların diğer özelliklerinden çok yalnızca değerine dayanmasıdır. </a:t>
            </a:r>
            <a:r>
              <a:rPr lang="tr-TR" dirty="0" smtClean="0"/>
              <a:t> </a:t>
            </a:r>
          </a:p>
          <a:p>
            <a:r>
              <a:rPr lang="tr-TR" dirty="0" smtClean="0"/>
              <a:t>o </a:t>
            </a:r>
            <a:r>
              <a:rPr lang="tr-TR" dirty="0"/>
              <a:t>Hazcılık: Sonuçların değerinin özgürlük, bilgi, yaşam, vb. “iyilerden” çok yalnızca haz ve acı üzerinden belirlenmesidir. </a:t>
            </a:r>
            <a:endParaRPr lang="tr-TR" dirty="0" smtClean="0"/>
          </a:p>
          <a:p>
            <a:r>
              <a:rPr lang="tr-TR" dirty="0" smtClean="0"/>
              <a:t>o </a:t>
            </a:r>
            <a:r>
              <a:rPr lang="tr-TR" dirty="0"/>
              <a:t>En </a:t>
            </a:r>
            <a:r>
              <a:rPr lang="tr-TR" dirty="0" err="1"/>
              <a:t>Çokçu</a:t>
            </a:r>
            <a:r>
              <a:rPr lang="tr-TR" dirty="0"/>
              <a:t> </a:t>
            </a:r>
            <a:r>
              <a:rPr lang="tr-TR" dirty="0" err="1"/>
              <a:t>Sonuççuluk</a:t>
            </a:r>
            <a:r>
              <a:rPr lang="tr-TR" dirty="0"/>
              <a:t>: Ahlaki doğruluğun, sonuçların tatmin edici veya güncel durumu iyileştirici özelliklerinden çok yalnızca en iyi olanı üzerinden değerlendirilmesidir. </a:t>
            </a:r>
            <a:endParaRPr lang="tr-TR" dirty="0" smtClean="0"/>
          </a:p>
          <a:p>
            <a:r>
              <a:rPr lang="tr-TR" dirty="0" smtClean="0"/>
              <a:t>o </a:t>
            </a:r>
            <a:r>
              <a:rPr lang="tr-TR" dirty="0" err="1"/>
              <a:t>Toplamacı</a:t>
            </a:r>
            <a:r>
              <a:rPr lang="tr-TR" dirty="0"/>
              <a:t> </a:t>
            </a:r>
            <a:r>
              <a:rPr lang="tr-TR" dirty="0" err="1"/>
              <a:t>Sonuççuluk</a:t>
            </a:r>
            <a:r>
              <a:rPr lang="tr-TR" dirty="0"/>
              <a:t>: Sonuçların en iyi olma özelliğinin, evrendeki sonuçlar arası karşılaştırmadan çok sonucu oluşturan parçaların değerleri üzerinden belirlenmesidir. </a:t>
            </a:r>
            <a:endParaRPr lang="tr-TR" dirty="0" smtClean="0"/>
          </a:p>
          <a:p>
            <a:r>
              <a:rPr lang="tr-TR" dirty="0" smtClean="0"/>
              <a:t>o </a:t>
            </a:r>
            <a:r>
              <a:rPr lang="tr-TR" dirty="0"/>
              <a:t>Toplam </a:t>
            </a:r>
            <a:r>
              <a:rPr lang="tr-TR" dirty="0" err="1"/>
              <a:t>Sonuççuluk</a:t>
            </a:r>
            <a:r>
              <a:rPr lang="tr-TR" dirty="0"/>
              <a:t>: Ahlaki doğruluğun ortalama iyilikten çok sonuçların toplam net iyiliğine dayanmasıdır</a:t>
            </a:r>
            <a:r>
              <a:rPr lang="tr-TR" dirty="0" smtClean="0"/>
              <a:t>.</a:t>
            </a:r>
          </a:p>
          <a:p>
            <a:r>
              <a:rPr lang="tr-TR" dirty="0" smtClean="0"/>
              <a:t> </a:t>
            </a:r>
            <a:r>
              <a:rPr lang="tr-TR" dirty="0"/>
              <a:t>o Evrensel </a:t>
            </a:r>
            <a:r>
              <a:rPr lang="tr-TR" dirty="0" err="1"/>
              <a:t>Sonuççuluk</a:t>
            </a:r>
            <a:r>
              <a:rPr lang="tr-TR" dirty="0"/>
              <a:t>: Bir işin ahlaki doğruluğunun belli bir birey ya da gruptan çok tüm insanlık için sonuçlarına dayanmasıdır. </a:t>
            </a:r>
            <a:endParaRPr lang="tr-TR" dirty="0" smtClean="0"/>
          </a:p>
          <a:p>
            <a:r>
              <a:rPr lang="tr-TR" dirty="0" smtClean="0"/>
              <a:t>o </a:t>
            </a:r>
            <a:r>
              <a:rPr lang="tr-TR" dirty="0"/>
              <a:t>Eşitlikçi Değerlendirme: Ahlaki doğrulukla ilgili her bir tarafa sağlanan faydanın eşit görülmesidir. </a:t>
            </a:r>
            <a:endParaRPr lang="tr-TR" dirty="0" smtClean="0"/>
          </a:p>
          <a:p>
            <a:r>
              <a:rPr lang="tr-TR" dirty="0" smtClean="0"/>
              <a:t>o </a:t>
            </a:r>
            <a:r>
              <a:rPr lang="tr-TR" dirty="0"/>
              <a:t>Fail Yansızlığı: Bazı sonuçların diğerlerine göre daha iyi olmasının, bu sonuçların failin bakış açısından değerlendirilmeye bağlı olmamasıdır.</a:t>
            </a:r>
          </a:p>
        </p:txBody>
      </p:sp>
    </p:spTree>
    <p:extLst>
      <p:ext uri="{BB962C8B-B14F-4D97-AF65-F5344CB8AC3E}">
        <p14:creationId xmlns:p14="http://schemas.microsoft.com/office/powerpoint/2010/main" val="2776226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492664"/>
          </a:xfrm>
        </p:spPr>
        <p:txBody>
          <a:bodyPr>
            <a:noAutofit/>
          </a:bodyPr>
          <a:lstStyle/>
          <a:p>
            <a:r>
              <a:rPr lang="tr-TR" sz="4000" dirty="0"/>
              <a:t>4.1.2.2. Deontolojik Etik (Ödev Etiği)</a:t>
            </a:r>
          </a:p>
        </p:txBody>
      </p:sp>
      <p:sp>
        <p:nvSpPr>
          <p:cNvPr id="3" name="İçerik Yer Tutucusu 2"/>
          <p:cNvSpPr>
            <a:spLocks noGrp="1"/>
          </p:cNvSpPr>
          <p:nvPr>
            <p:ph idx="1"/>
          </p:nvPr>
        </p:nvSpPr>
        <p:spPr>
          <a:xfrm>
            <a:off x="457200" y="1340768"/>
            <a:ext cx="8229600" cy="5256584"/>
          </a:xfrm>
        </p:spPr>
        <p:txBody>
          <a:bodyPr>
            <a:normAutofit fontScale="70000" lnSpcReduction="20000"/>
          </a:bodyPr>
          <a:lstStyle/>
          <a:p>
            <a:r>
              <a:rPr lang="tr-TR" dirty="0" err="1"/>
              <a:t>Sonuççulara</a:t>
            </a:r>
            <a:r>
              <a:rPr lang="tr-TR" dirty="0"/>
              <a:t> karşın deontolojik (</a:t>
            </a:r>
            <a:r>
              <a:rPr lang="tr-TR" dirty="0" err="1"/>
              <a:t>deon</a:t>
            </a:r>
            <a:r>
              <a:rPr lang="tr-TR" dirty="0"/>
              <a:t> = ödev) etikçiler bir işin ahlaki doğruluğunun o işin özünde yattığına, sonuçlarına bağlı olmadığına inanmaktadır</a:t>
            </a:r>
            <a:r>
              <a:rPr lang="tr-TR" dirty="0" smtClean="0"/>
              <a:t>.</a:t>
            </a:r>
          </a:p>
          <a:p>
            <a:r>
              <a:rPr lang="tr-TR" dirty="0" smtClean="0"/>
              <a:t> </a:t>
            </a:r>
            <a:r>
              <a:rPr lang="tr-TR" dirty="0"/>
              <a:t>Örneğin, yalan söylemek bir </a:t>
            </a:r>
            <a:r>
              <a:rPr lang="tr-TR" dirty="0" err="1"/>
              <a:t>sonuççu</a:t>
            </a:r>
            <a:r>
              <a:rPr lang="tr-TR" dirty="0"/>
              <a:t> için yaratacağı sonuç kötü olursa (</a:t>
            </a:r>
            <a:r>
              <a:rPr lang="tr-TR" dirty="0" err="1"/>
              <a:t>örn</a:t>
            </a:r>
            <a:r>
              <a:rPr lang="tr-TR" dirty="0"/>
              <a:t>. Yanlış bilgilenmeye, kazalara, kayıplara sebep olursa) ahlaki olarak yanlıştır. </a:t>
            </a:r>
            <a:endParaRPr lang="tr-TR" dirty="0" smtClean="0"/>
          </a:p>
          <a:p>
            <a:r>
              <a:rPr lang="tr-TR" dirty="0" smtClean="0"/>
              <a:t>Bir </a:t>
            </a:r>
            <a:r>
              <a:rPr lang="tr-TR" dirty="0"/>
              <a:t>deontolojik etikçi ise yalan söylemenin özünde ahlaki bir yanlış olduğuna baştan inanarak, kötü değil iyi olsa dahi sonuçların bu yanlışı değiştiremeyeceğini savunmaktadır</a:t>
            </a:r>
            <a:r>
              <a:rPr lang="tr-TR" dirty="0" smtClean="0"/>
              <a:t>.</a:t>
            </a:r>
          </a:p>
          <a:p>
            <a:r>
              <a:rPr lang="tr-TR" dirty="0" smtClean="0"/>
              <a:t> </a:t>
            </a:r>
            <a:r>
              <a:rPr lang="tr-TR" dirty="0" err="1"/>
              <a:t>Immanuel</a:t>
            </a:r>
            <a:r>
              <a:rPr lang="tr-TR" dirty="0"/>
              <a:t> Kant, etik felsefesi açısından en önemli deontolojik etik savunucularındandır. Kant’a göre, kayıtsız şartsız ve sonuçlarından bağımsız tek iyi, iyi niyettir. </a:t>
            </a:r>
            <a:endParaRPr lang="tr-TR" dirty="0" smtClean="0"/>
          </a:p>
          <a:p>
            <a:r>
              <a:rPr lang="tr-TR" dirty="0" smtClean="0"/>
              <a:t>Ayrıca </a:t>
            </a:r>
            <a:r>
              <a:rPr lang="tr-TR" dirty="0"/>
              <a:t>Kant için, ahlaki doğruluk açısından nasıl davranılacağını “Koşulsuz Buyruk” (Kategorik </a:t>
            </a:r>
            <a:r>
              <a:rPr lang="tr-TR" dirty="0" err="1"/>
              <a:t>Emperatif</a:t>
            </a:r>
            <a:r>
              <a:rPr lang="tr-TR" dirty="0"/>
              <a:t>) belirler</a:t>
            </a:r>
            <a:r>
              <a:rPr lang="tr-TR" dirty="0" smtClean="0"/>
              <a:t>.</a:t>
            </a:r>
          </a:p>
          <a:p>
            <a:r>
              <a:rPr lang="tr-TR" dirty="0" smtClean="0"/>
              <a:t> </a:t>
            </a:r>
            <a:r>
              <a:rPr lang="tr-TR" dirty="0"/>
              <a:t>Koşulsuz buyruk, söz konusu davranışın evrensel bir yasa olup olamayacağı yönündeki şu soruya dayanmaktadır: Yalan söylemek her koşulda ve zamanda herkesçe uyulması gereken bir yasa olabilir mi? </a:t>
            </a:r>
            <a:endParaRPr lang="tr-TR" dirty="0" smtClean="0"/>
          </a:p>
          <a:p>
            <a:r>
              <a:rPr lang="tr-TR" dirty="0" smtClean="0"/>
              <a:t>Kant</a:t>
            </a:r>
            <a:r>
              <a:rPr lang="tr-TR" dirty="0"/>
              <a:t>, koşulsuz buyruk anlayışında herhangi ek bir şartı veya önkoşulu kabul etmediği için ve ona göre yalan söylemek bu buyruğa uymayacağı için ahlaki açıdan yanlıştır. </a:t>
            </a:r>
          </a:p>
        </p:txBody>
      </p:sp>
    </p:spTree>
    <p:extLst>
      <p:ext uri="{BB962C8B-B14F-4D97-AF65-F5344CB8AC3E}">
        <p14:creationId xmlns:p14="http://schemas.microsoft.com/office/powerpoint/2010/main" val="3495968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08688"/>
          </a:xfrm>
        </p:spPr>
        <p:txBody>
          <a:bodyPr>
            <a:normAutofit fontScale="90000"/>
          </a:bodyPr>
          <a:lstStyle/>
          <a:p>
            <a:r>
              <a:rPr lang="tr-TR" dirty="0"/>
              <a:t>4.1.2.3. Erdem Etiği</a:t>
            </a:r>
          </a:p>
        </p:txBody>
      </p:sp>
      <p:sp>
        <p:nvSpPr>
          <p:cNvPr id="3" name="İçerik Yer Tutucusu 2"/>
          <p:cNvSpPr>
            <a:spLocks noGrp="1"/>
          </p:cNvSpPr>
          <p:nvPr>
            <p:ph idx="1"/>
          </p:nvPr>
        </p:nvSpPr>
        <p:spPr>
          <a:xfrm>
            <a:off x="457200" y="1556792"/>
            <a:ext cx="8363272" cy="4767808"/>
          </a:xfrm>
        </p:spPr>
        <p:txBody>
          <a:bodyPr>
            <a:normAutofit fontScale="70000" lnSpcReduction="20000"/>
          </a:bodyPr>
          <a:lstStyle/>
          <a:p>
            <a:r>
              <a:rPr lang="tr-TR" dirty="0"/>
              <a:t>Kökeni Aristo’ya dayandırabilecek olan Erdem Etiği, ahlakın kurallara ya da sonuçlara bağlılığından çok erdemlere yani ahlaklı bir karaktere bağlı olduğunu öne sürmektedir. </a:t>
            </a:r>
            <a:endParaRPr lang="tr-TR" dirty="0" smtClean="0"/>
          </a:p>
          <a:p>
            <a:r>
              <a:rPr lang="tr-TR" dirty="0" smtClean="0"/>
              <a:t>Erdem </a:t>
            </a:r>
            <a:r>
              <a:rPr lang="tr-TR" dirty="0"/>
              <a:t>etiği, ahlaklı bir karakterin oluşmasında gereken erdemleri ve bu erdemler ışığında faaliyetlerin yargılanmasını araştırmaktadır</a:t>
            </a:r>
            <a:r>
              <a:rPr lang="tr-TR" dirty="0" smtClean="0"/>
              <a:t>.</a:t>
            </a:r>
          </a:p>
          <a:p>
            <a:r>
              <a:rPr lang="tr-TR" dirty="0" smtClean="0"/>
              <a:t> </a:t>
            </a:r>
            <a:r>
              <a:rPr lang="tr-TR" dirty="0"/>
              <a:t>Aristo, Plato gibi düşünürlerin vurguladığı bilgelik, cesaret ve adalet kavramlarından ortaçağdaki Hıristiyan Skolastik düşüncenin vurguladığı iman, umut ve sevgi gibi kavramlara kadar erdem etikçileri, hangi özelliklerin erdem kabul edilmesi gerektiği üzerine durmuştur</a:t>
            </a:r>
            <a:r>
              <a:rPr lang="tr-TR" dirty="0" smtClean="0"/>
              <a:t>.</a:t>
            </a:r>
          </a:p>
          <a:p>
            <a:r>
              <a:rPr lang="tr-TR" dirty="0" smtClean="0"/>
              <a:t> </a:t>
            </a:r>
            <a:r>
              <a:rPr lang="tr-TR" dirty="0"/>
              <a:t>Söz konusu erdemler kişinin karakterini oluşturan yapı taşları olduktan sonra her bir edime ilişkin sorulması gereken temel soru: “Erdemli bir insan bu edimde bulunur muydu?” şeklindedir. Aşağıda, </a:t>
            </a:r>
            <a:r>
              <a:rPr lang="tr-TR" dirty="0" err="1"/>
              <a:t>Sonuççuluk</a:t>
            </a:r>
            <a:r>
              <a:rPr lang="tr-TR" dirty="0"/>
              <a:t>, Deontoloji ve Erdem Etiğinin bakış açıları, “İşyerinde rüşvet almak ya da vermek” örneği üzerinden karşılaştırılmaktadır: Deontolojik bakış açısına göre: Rüşvet almak ya da vermek özünde kötü bir davranış olması sebebiyle yanlıştır. </a:t>
            </a:r>
            <a:endParaRPr lang="tr-TR" dirty="0" smtClean="0"/>
          </a:p>
          <a:p>
            <a:r>
              <a:rPr lang="tr-TR" dirty="0" smtClean="0"/>
              <a:t>Hiçbir </a:t>
            </a:r>
            <a:r>
              <a:rPr lang="tr-TR" dirty="0"/>
              <a:t>sonuç rüşveti haklı çıkaramaz. Çünkü, </a:t>
            </a:r>
            <a:r>
              <a:rPr lang="tr-TR" dirty="0" err="1"/>
              <a:t>Kantçılığa</a:t>
            </a:r>
            <a:r>
              <a:rPr lang="tr-TR" dirty="0"/>
              <a:t> göre de rüşvet, herkesin uygulaması gereken bir kural olsaydı, dünya kaotik bir ortam olurdu.</a:t>
            </a:r>
          </a:p>
        </p:txBody>
      </p:sp>
    </p:spTree>
    <p:extLst>
      <p:ext uri="{BB962C8B-B14F-4D97-AF65-F5344CB8AC3E}">
        <p14:creationId xmlns:p14="http://schemas.microsoft.com/office/powerpoint/2010/main" val="1961101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636680"/>
          </a:xfrm>
        </p:spPr>
        <p:txBody>
          <a:bodyPr>
            <a:normAutofit fontScale="90000"/>
          </a:bodyPr>
          <a:lstStyle/>
          <a:p>
            <a:r>
              <a:rPr lang="tr-TR" dirty="0">
                <a:solidFill>
                  <a:prstClr val="black"/>
                </a:solidFill>
              </a:rPr>
              <a:t>4.1.2.3. Erdem Etiği</a:t>
            </a:r>
            <a:endParaRPr lang="tr-TR" dirty="0"/>
          </a:p>
        </p:txBody>
      </p:sp>
      <p:sp>
        <p:nvSpPr>
          <p:cNvPr id="3" name="İçerik Yer Tutucusu 2"/>
          <p:cNvSpPr>
            <a:spLocks noGrp="1"/>
          </p:cNvSpPr>
          <p:nvPr>
            <p:ph idx="1"/>
          </p:nvPr>
        </p:nvSpPr>
        <p:spPr>
          <a:xfrm>
            <a:off x="457200" y="1484784"/>
            <a:ext cx="8229600" cy="5040560"/>
          </a:xfrm>
        </p:spPr>
        <p:txBody>
          <a:bodyPr>
            <a:normAutofit fontScale="70000" lnSpcReduction="20000"/>
          </a:bodyPr>
          <a:lstStyle/>
          <a:p>
            <a:r>
              <a:rPr lang="tr-TR" dirty="0" err="1"/>
              <a:t>Sonuççu</a:t>
            </a:r>
            <a:r>
              <a:rPr lang="tr-TR" dirty="0"/>
              <a:t> bakış açısına göre: Rüşveti yargılamadan önce sonuçlarına bakmak gerekmektedir. </a:t>
            </a:r>
            <a:endParaRPr lang="tr-TR" dirty="0" smtClean="0"/>
          </a:p>
          <a:p>
            <a:r>
              <a:rPr lang="tr-TR" dirty="0" smtClean="0"/>
              <a:t>Verdiği </a:t>
            </a:r>
            <a:r>
              <a:rPr lang="tr-TR" dirty="0"/>
              <a:t>rüşvet sonucu gerekli bilişsel kapasiteye veya yeteneğe sahip olmadığı bir yere gelecek olan bir birey, daha çok insanın refahını kötü yönde etkileyecek ise rüşvet “yanlıştır</a:t>
            </a:r>
            <a:r>
              <a:rPr lang="tr-TR" dirty="0" smtClean="0"/>
              <a:t>”.</a:t>
            </a:r>
          </a:p>
          <a:p>
            <a:r>
              <a:rPr lang="tr-TR" dirty="0" smtClean="0"/>
              <a:t> </a:t>
            </a:r>
            <a:r>
              <a:rPr lang="tr-TR" dirty="0"/>
              <a:t>Böyle bir durumda “deontolojik etik” ve “teleolojik etik”, rüşvet için aynı ahlaki yargıda bulunabilir. </a:t>
            </a:r>
            <a:endParaRPr lang="tr-TR" dirty="0" smtClean="0"/>
          </a:p>
          <a:p>
            <a:r>
              <a:rPr lang="tr-TR" dirty="0" smtClean="0"/>
              <a:t>Fakat </a:t>
            </a:r>
            <a:r>
              <a:rPr lang="tr-TR" dirty="0"/>
              <a:t>bir </a:t>
            </a:r>
            <a:r>
              <a:rPr lang="tr-TR" dirty="0" err="1"/>
              <a:t>sonuççu</a:t>
            </a:r>
            <a:r>
              <a:rPr lang="tr-TR" dirty="0"/>
              <a:t> için, yozlaşmış, rüşvetin sıradan bir pratik halini aldığı bir sistemde, rüşvet vermek bir insanın hayatını kurtarmakla birlikte, diğer insanların hayatında hiçbir değişikliğe neden olmayacak ise ahlaki açıdan yanlış değildir. </a:t>
            </a:r>
            <a:endParaRPr lang="tr-TR" dirty="0" smtClean="0"/>
          </a:p>
          <a:p>
            <a:r>
              <a:rPr lang="tr-TR" dirty="0" smtClean="0"/>
              <a:t>Erdem </a:t>
            </a:r>
            <a:r>
              <a:rPr lang="tr-TR" dirty="0"/>
              <a:t>etiğinin bakış açısına göre: Rüşvet, ilgili erdemler önünde yargılanır ve rüşvet vermek, elbette ki günümüzde erdem kabul edilen, dürüstlük, adalet, hakkaniyet, eşitlikçilik, vb. gibi kavramlara terstir. </a:t>
            </a:r>
            <a:endParaRPr lang="tr-TR" dirty="0" smtClean="0"/>
          </a:p>
          <a:p>
            <a:r>
              <a:rPr lang="tr-TR" dirty="0" smtClean="0"/>
              <a:t>Dolayısıyla </a:t>
            </a:r>
            <a:r>
              <a:rPr lang="tr-TR" dirty="0"/>
              <a:t>ahlaki açıdan “yanlış” olarak görülebilir. Ancak rüşvet vermenin ardında başka önemli bir erdem yatıyor olabilir</a:t>
            </a:r>
            <a:r>
              <a:rPr lang="tr-TR" dirty="0" smtClean="0"/>
              <a:t>.</a:t>
            </a:r>
          </a:p>
          <a:p>
            <a:r>
              <a:rPr lang="tr-TR" dirty="0" smtClean="0"/>
              <a:t> </a:t>
            </a:r>
            <a:r>
              <a:rPr lang="tr-TR" dirty="0"/>
              <a:t>Örneğin rüşveti kişinin kendisi için değil de başka birisinin hayatının kurtulması için vermesi yani yardımseverlik durumunda hangi erdemin diğerine göre daha önemli olduğu sorusu sorulmalıdır. </a:t>
            </a:r>
          </a:p>
        </p:txBody>
      </p:sp>
    </p:spTree>
    <p:extLst>
      <p:ext uri="{BB962C8B-B14F-4D97-AF65-F5344CB8AC3E}">
        <p14:creationId xmlns:p14="http://schemas.microsoft.com/office/powerpoint/2010/main" val="704017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4.1.3. Uygulamalı Etik</a:t>
            </a:r>
          </a:p>
        </p:txBody>
      </p:sp>
      <p:sp>
        <p:nvSpPr>
          <p:cNvPr id="3" name="İçerik Yer Tutucusu 2"/>
          <p:cNvSpPr>
            <a:spLocks noGrp="1"/>
          </p:cNvSpPr>
          <p:nvPr>
            <p:ph idx="1"/>
          </p:nvPr>
        </p:nvSpPr>
        <p:spPr>
          <a:xfrm>
            <a:off x="457200" y="1935480"/>
            <a:ext cx="8229600" cy="4805888"/>
          </a:xfrm>
        </p:spPr>
        <p:txBody>
          <a:bodyPr>
            <a:normAutofit fontScale="55000" lnSpcReduction="20000"/>
          </a:bodyPr>
          <a:lstStyle/>
          <a:p>
            <a:r>
              <a:rPr lang="tr-TR" dirty="0"/>
              <a:t>Uygulamalı etik, felsefenin yaşamın pratikleri ile buluştuğu önemli çalışma alanlarından birisidir. “Doğru-yanlış”, “iyi-kötü” sorularını, ahlaki ikilemleri belirginleşmiş, kamu yaşamının parçası unsurlara yöneltir. </a:t>
            </a:r>
            <a:endParaRPr lang="tr-TR" dirty="0" smtClean="0"/>
          </a:p>
          <a:p>
            <a:r>
              <a:rPr lang="tr-TR" dirty="0" smtClean="0"/>
              <a:t>Ötenaziden</a:t>
            </a:r>
            <a:r>
              <a:rPr lang="tr-TR" dirty="0"/>
              <a:t>, reklamcılığa, askeri yaşamdan, iş yaşamına, insan haklarından insan-çevre etkileşimine kadar güncel yaşamdaki birçok konu, ahlaki tartışmalara sahne olmaktadır. </a:t>
            </a:r>
            <a:endParaRPr lang="tr-TR" dirty="0" smtClean="0"/>
          </a:p>
          <a:p>
            <a:r>
              <a:rPr lang="tr-TR" dirty="0" smtClean="0"/>
              <a:t>Bazı </a:t>
            </a:r>
            <a:r>
              <a:rPr lang="tr-TR" dirty="0"/>
              <a:t>konular üzerinde toplumda fikir birliği sağlanabilirken bazı konuların ahlaki yönü belirsiz kalmıştır. </a:t>
            </a:r>
            <a:endParaRPr lang="tr-TR" dirty="0" smtClean="0"/>
          </a:p>
          <a:p>
            <a:r>
              <a:rPr lang="tr-TR" dirty="0" smtClean="0"/>
              <a:t>Uygulamalı </a:t>
            </a:r>
            <a:r>
              <a:rPr lang="tr-TR" dirty="0"/>
              <a:t>etiğin konusu olan alanlar aşağıda örneklendirilmiştir</a:t>
            </a:r>
            <a:r>
              <a:rPr lang="tr-TR" dirty="0" smtClean="0"/>
              <a:t>:</a:t>
            </a:r>
          </a:p>
          <a:p>
            <a:r>
              <a:rPr lang="tr-TR" dirty="0" smtClean="0"/>
              <a:t> </a:t>
            </a:r>
            <a:r>
              <a:rPr lang="tr-TR" dirty="0"/>
              <a:t> Hayvan </a:t>
            </a:r>
            <a:r>
              <a:rPr lang="tr-TR" dirty="0" smtClean="0"/>
              <a:t>Hakları</a:t>
            </a:r>
          </a:p>
          <a:p>
            <a:r>
              <a:rPr lang="tr-TR" dirty="0" smtClean="0"/>
              <a:t> </a:t>
            </a:r>
            <a:r>
              <a:rPr lang="tr-TR" dirty="0"/>
              <a:t> </a:t>
            </a:r>
            <a:r>
              <a:rPr lang="tr-TR" dirty="0" err="1"/>
              <a:t>Biyoetik</a:t>
            </a:r>
            <a:r>
              <a:rPr lang="tr-TR" dirty="0"/>
              <a:t> </a:t>
            </a:r>
            <a:endParaRPr lang="tr-TR" dirty="0" smtClean="0"/>
          </a:p>
          <a:p>
            <a:r>
              <a:rPr lang="tr-TR" dirty="0" smtClean="0"/>
              <a:t> </a:t>
            </a:r>
            <a:r>
              <a:rPr lang="tr-TR" dirty="0"/>
              <a:t>İş Etiği </a:t>
            </a:r>
            <a:endParaRPr lang="tr-TR" dirty="0" smtClean="0"/>
          </a:p>
          <a:p>
            <a:r>
              <a:rPr lang="tr-TR" dirty="0" smtClean="0"/>
              <a:t> </a:t>
            </a:r>
            <a:r>
              <a:rPr lang="tr-TR" dirty="0"/>
              <a:t>Bilgisayar/Bilişim </a:t>
            </a:r>
            <a:r>
              <a:rPr lang="tr-TR" dirty="0" smtClean="0"/>
              <a:t>Etiği</a:t>
            </a:r>
          </a:p>
          <a:p>
            <a:r>
              <a:rPr lang="tr-TR" dirty="0" smtClean="0"/>
              <a:t> </a:t>
            </a:r>
            <a:r>
              <a:rPr lang="tr-TR" dirty="0"/>
              <a:t> Eğitim Etiği </a:t>
            </a:r>
            <a:endParaRPr lang="tr-TR" dirty="0" smtClean="0"/>
          </a:p>
          <a:p>
            <a:r>
              <a:rPr lang="tr-TR" dirty="0" smtClean="0"/>
              <a:t> </a:t>
            </a:r>
            <a:r>
              <a:rPr lang="tr-TR" dirty="0"/>
              <a:t>Çevre Etiği </a:t>
            </a:r>
            <a:endParaRPr lang="tr-TR" dirty="0" smtClean="0"/>
          </a:p>
          <a:p>
            <a:r>
              <a:rPr lang="tr-TR" dirty="0" smtClean="0"/>
              <a:t> </a:t>
            </a:r>
            <a:r>
              <a:rPr lang="tr-TR" dirty="0"/>
              <a:t>Devlet </a:t>
            </a:r>
            <a:r>
              <a:rPr lang="tr-TR" dirty="0" smtClean="0"/>
              <a:t>Etiği</a:t>
            </a:r>
          </a:p>
          <a:p>
            <a:r>
              <a:rPr lang="tr-TR" dirty="0" smtClean="0"/>
              <a:t> </a:t>
            </a:r>
            <a:r>
              <a:rPr lang="tr-TR" dirty="0"/>
              <a:t> Ağırlama </a:t>
            </a:r>
            <a:r>
              <a:rPr lang="tr-TR" dirty="0" smtClean="0"/>
              <a:t>Etiği</a:t>
            </a:r>
          </a:p>
          <a:p>
            <a:r>
              <a:rPr lang="tr-TR" dirty="0" smtClean="0"/>
              <a:t> </a:t>
            </a:r>
            <a:r>
              <a:rPr lang="tr-TR" dirty="0"/>
              <a:t> İnsan Hakları (</a:t>
            </a:r>
            <a:r>
              <a:rPr lang="tr-TR" dirty="0" err="1"/>
              <a:t>örn</a:t>
            </a:r>
            <a:r>
              <a:rPr lang="tr-TR" dirty="0"/>
              <a:t>. cinsiyet etiği, idam) </a:t>
            </a:r>
            <a:endParaRPr lang="tr-TR" dirty="0" smtClean="0"/>
          </a:p>
          <a:p>
            <a:r>
              <a:rPr lang="tr-TR" dirty="0" smtClean="0"/>
              <a:t> </a:t>
            </a:r>
            <a:r>
              <a:rPr lang="tr-TR" dirty="0"/>
              <a:t>Pazarlama etiği </a:t>
            </a:r>
            <a:endParaRPr lang="tr-TR" dirty="0" smtClean="0"/>
          </a:p>
          <a:p>
            <a:r>
              <a:rPr lang="tr-TR" dirty="0" smtClean="0"/>
              <a:t> </a:t>
            </a:r>
            <a:r>
              <a:rPr lang="tr-TR" dirty="0"/>
              <a:t>Tıbbi etik </a:t>
            </a:r>
            <a:endParaRPr lang="tr-TR" dirty="0" smtClean="0"/>
          </a:p>
          <a:p>
            <a:r>
              <a:rPr lang="tr-TR" dirty="0" smtClean="0"/>
              <a:t> </a:t>
            </a:r>
            <a:r>
              <a:rPr lang="tr-TR" dirty="0"/>
              <a:t>Askeri </a:t>
            </a:r>
            <a:r>
              <a:rPr lang="tr-TR" dirty="0" smtClean="0"/>
              <a:t>etik</a:t>
            </a:r>
          </a:p>
          <a:p>
            <a:r>
              <a:rPr lang="tr-TR" dirty="0" smtClean="0"/>
              <a:t> </a:t>
            </a:r>
            <a:r>
              <a:rPr lang="tr-TR" dirty="0"/>
              <a:t> Araştırma Etiği</a:t>
            </a:r>
          </a:p>
        </p:txBody>
      </p:sp>
    </p:spTree>
    <p:extLst>
      <p:ext uri="{BB962C8B-B14F-4D97-AF65-F5344CB8AC3E}">
        <p14:creationId xmlns:p14="http://schemas.microsoft.com/office/powerpoint/2010/main" val="3576645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4.1.3.1. İş Etiği</a:t>
            </a:r>
          </a:p>
        </p:txBody>
      </p:sp>
      <p:sp>
        <p:nvSpPr>
          <p:cNvPr id="3" name="İçerik Yer Tutucusu 2"/>
          <p:cNvSpPr>
            <a:spLocks noGrp="1"/>
          </p:cNvSpPr>
          <p:nvPr>
            <p:ph idx="1"/>
          </p:nvPr>
        </p:nvSpPr>
        <p:spPr>
          <a:xfrm>
            <a:off x="457200" y="1935480"/>
            <a:ext cx="8229600" cy="4517856"/>
          </a:xfrm>
        </p:spPr>
        <p:txBody>
          <a:bodyPr>
            <a:normAutofit fontScale="62500" lnSpcReduction="20000"/>
          </a:bodyPr>
          <a:lstStyle/>
          <a:p>
            <a:r>
              <a:rPr lang="tr-TR" dirty="0"/>
              <a:t>İnsan ilişkilerinin yoğunluğu ve çok boyutluluğu uygulamalı etiğin meslek hayatını ayrı bir çalışma alanı olarak incelemesine neden olmuştur ve uygulamalı etiğin bir alt dalı olarak iş etiği ve mesleki etik, profesyonel ortamlardaki örgütsel ve bireysel davranışlara yönelik etik prensipleri incelemektedir</a:t>
            </a:r>
            <a:r>
              <a:rPr lang="tr-TR" dirty="0" smtClean="0"/>
              <a:t>.</a:t>
            </a:r>
          </a:p>
          <a:p>
            <a:r>
              <a:rPr lang="tr-TR" dirty="0" smtClean="0"/>
              <a:t> </a:t>
            </a:r>
            <a:r>
              <a:rPr lang="tr-TR" dirty="0"/>
              <a:t>Gelişen teknoloji, değişen değerler ve küreselleşme gibi birçok etken, mesleki yaşamda doğru ve yanlışın, iyi ve kötünün ayrımını güçleştirmekte, yeni “gri alanlar” ortaya çıkarmaktadır. İmajı hizmet kalitesi üzerine konumlanmış bir şirketin </a:t>
            </a:r>
            <a:r>
              <a:rPr lang="tr-TR" dirty="0" smtClean="0"/>
              <a:t>çalışanının</a:t>
            </a:r>
            <a:r>
              <a:rPr lang="tr-TR" dirty="0"/>
              <a:t>, hizmetin aksaması halinde müşteriye karşı dürüst olmak ile şirket politikasına uygun hareket etmek için eksik ve yanlış nedenler gösterme arasında kalması, ya da arkadaşlık geçmişi olan meslektaşlarının çalışma düzensizliklerini üst makamlara rapor etmesinin beklenmesi gibi durumlar, bireyin kendi değerleri ile şirketin aktardığı kurumsal değerlerin çakıştığı, diğer bir deyişle dar ölçekte doğru ile yanlışın belirsizleştiği durumlara örnektir. </a:t>
            </a:r>
            <a:endParaRPr lang="tr-TR" dirty="0" smtClean="0"/>
          </a:p>
          <a:p>
            <a:r>
              <a:rPr lang="tr-TR" dirty="0" smtClean="0"/>
              <a:t>Ayrıca</a:t>
            </a:r>
            <a:r>
              <a:rPr lang="tr-TR" dirty="0"/>
              <a:t>, dar ölçekte etik bir ikilem olarak görülmese de, geniş ölçekte belirginleşen gri alanlar da mevcuttur. Bölgeye kayda değer istihdam ve altyapı getirme potansiyeli bulunan bir fabrikanın, aynı zamanda ekosisteme ciddi olumsuz etkilerinin söz konusu olması; sendikal hakların tanınması sonucu, belli bir endüstriyel alanda bariyerlerin oluşması ve işe alımlarda kaçınılmaz düşüşlerin yaşanması ihtimali, geniş ölçekteki söz konusu durumlara örnek olarak verilebilir</a:t>
            </a:r>
          </a:p>
        </p:txBody>
      </p:sp>
    </p:spTree>
    <p:extLst>
      <p:ext uri="{BB962C8B-B14F-4D97-AF65-F5344CB8AC3E}">
        <p14:creationId xmlns:p14="http://schemas.microsoft.com/office/powerpoint/2010/main" val="594913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4.1.3.1. İş Etiği</a:t>
            </a:r>
          </a:p>
        </p:txBody>
      </p:sp>
      <p:sp>
        <p:nvSpPr>
          <p:cNvPr id="3" name="İçerik Yer Tutucusu 2"/>
          <p:cNvSpPr>
            <a:spLocks noGrp="1"/>
          </p:cNvSpPr>
          <p:nvPr>
            <p:ph idx="1"/>
          </p:nvPr>
        </p:nvSpPr>
        <p:spPr/>
        <p:txBody>
          <a:bodyPr>
            <a:normAutofit fontScale="55000" lnSpcReduction="20000"/>
          </a:bodyPr>
          <a:lstStyle/>
          <a:p>
            <a:r>
              <a:rPr lang="tr-TR" dirty="0"/>
              <a:t>İş etiği kavramı (</a:t>
            </a:r>
            <a:r>
              <a:rPr lang="tr-TR" dirty="0" err="1"/>
              <a:t>business</a:t>
            </a:r>
            <a:r>
              <a:rPr lang="tr-TR" dirty="0"/>
              <a:t> </a:t>
            </a:r>
            <a:r>
              <a:rPr lang="tr-TR" dirty="0" err="1"/>
              <a:t>ethics</a:t>
            </a:r>
            <a:r>
              <a:rPr lang="tr-TR" dirty="0"/>
              <a:t>), esasında çalışma etiğini (</a:t>
            </a:r>
            <a:r>
              <a:rPr lang="tr-TR" dirty="0" err="1"/>
              <a:t>work</a:t>
            </a:r>
            <a:r>
              <a:rPr lang="tr-TR" dirty="0"/>
              <a:t> </a:t>
            </a:r>
            <a:r>
              <a:rPr lang="tr-TR" dirty="0" err="1"/>
              <a:t>ethics</a:t>
            </a:r>
            <a:r>
              <a:rPr lang="tr-TR" dirty="0"/>
              <a:t>) ve meslek etiğini (</a:t>
            </a:r>
            <a:r>
              <a:rPr lang="tr-TR" dirty="0" err="1"/>
              <a:t>professional</a:t>
            </a:r>
            <a:r>
              <a:rPr lang="tr-TR" dirty="0"/>
              <a:t> </a:t>
            </a:r>
            <a:r>
              <a:rPr lang="tr-TR" dirty="0" err="1"/>
              <a:t>ethics</a:t>
            </a:r>
            <a:r>
              <a:rPr lang="tr-TR" dirty="0"/>
              <a:t>) de kapsamaktadır. Çalışma etiği bir toplumda işe ve çalışmaya ilişkin değerler ve tutumlardır. </a:t>
            </a:r>
            <a:endParaRPr lang="tr-TR" dirty="0" smtClean="0"/>
          </a:p>
          <a:p>
            <a:r>
              <a:rPr lang="tr-TR" dirty="0" smtClean="0"/>
              <a:t>Çalışma </a:t>
            </a:r>
            <a:r>
              <a:rPr lang="tr-TR" dirty="0"/>
              <a:t>etiği toplumun kültür ve değerlerinden etkilenir. Bu bakımdan bir toplumun işe yönelik tavrı bir başka toplumdan farklılıklar gösterebileceği gibi, toplumun çeşitli katmanları arasında da farklı yaklaşımlar söz konusu olabilmektedir. </a:t>
            </a:r>
            <a:endParaRPr lang="tr-TR" dirty="0" smtClean="0"/>
          </a:p>
          <a:p>
            <a:r>
              <a:rPr lang="tr-TR" dirty="0" smtClean="0"/>
              <a:t>Bazı </a:t>
            </a:r>
            <a:r>
              <a:rPr lang="tr-TR" dirty="0"/>
              <a:t>toplumlar ya da toplumsal kesimler işe ilişkin olumlu bir tutum sergilerken ve çalışmayı yaşamanın amacı gibi nitelerken, bazıları işi ve çalışmayı bu derece ön plana almamaktadır. </a:t>
            </a:r>
            <a:endParaRPr lang="tr-TR" dirty="0" smtClean="0"/>
          </a:p>
          <a:p>
            <a:r>
              <a:rPr lang="tr-TR" dirty="0" smtClean="0"/>
              <a:t>Çalışma </a:t>
            </a:r>
            <a:r>
              <a:rPr lang="tr-TR" dirty="0"/>
              <a:t>etiği disiplini, verimliliği, kaliteyi ve etkinliği önemser ve kişilerin çalışkan, tutumlu, dakik, disiplinli ve dürüst olmalarını öngörür</a:t>
            </a:r>
            <a:r>
              <a:rPr lang="tr-TR" dirty="0" smtClean="0"/>
              <a:t>.</a:t>
            </a:r>
          </a:p>
          <a:p>
            <a:r>
              <a:rPr lang="tr-TR" dirty="0" smtClean="0"/>
              <a:t> </a:t>
            </a:r>
            <a:r>
              <a:rPr lang="tr-TR" dirty="0"/>
              <a:t>Çalışma etiğinin yüksek olduğu toplumlarda gelişmişlik düzeyi de genellikle yüksektir. Zira, çalışma etiğine sahip olmak bir kişilik özelliği olduğu kadar aynı zamanda kültürel bir olgudur ve her kültürel olgu gibi sosyalizasyon ve eğitim süreçleri ile aktarılabilir. </a:t>
            </a:r>
            <a:endParaRPr lang="tr-TR" dirty="0" smtClean="0"/>
          </a:p>
          <a:p>
            <a:r>
              <a:rPr lang="tr-TR" dirty="0" smtClean="0"/>
              <a:t>Çalışma </a:t>
            </a:r>
            <a:r>
              <a:rPr lang="tr-TR" dirty="0"/>
              <a:t>etiğinin temelleri şu ifadeler ile özetlenebilir: </a:t>
            </a:r>
            <a:endParaRPr lang="tr-TR" dirty="0" smtClean="0"/>
          </a:p>
          <a:p>
            <a:r>
              <a:rPr lang="tr-TR" dirty="0" smtClean="0"/>
              <a:t>• </a:t>
            </a:r>
            <a:r>
              <a:rPr lang="tr-TR" dirty="0"/>
              <a:t>Çalışma, yaşamın en merkezdeki uğraşıdır</a:t>
            </a:r>
            <a:r>
              <a:rPr lang="tr-TR" dirty="0" smtClean="0"/>
              <a:t>.</a:t>
            </a:r>
          </a:p>
          <a:p>
            <a:r>
              <a:rPr lang="tr-TR" dirty="0" smtClean="0"/>
              <a:t> </a:t>
            </a:r>
            <a:r>
              <a:rPr lang="tr-TR" dirty="0"/>
              <a:t>• Çalışma, sosyal bir görevdir. </a:t>
            </a:r>
            <a:endParaRPr lang="tr-TR" dirty="0" smtClean="0"/>
          </a:p>
          <a:p>
            <a:r>
              <a:rPr lang="tr-TR" dirty="0" smtClean="0"/>
              <a:t>• </a:t>
            </a:r>
            <a:r>
              <a:rPr lang="tr-TR" dirty="0"/>
              <a:t>Çalışma, boş zamandan daha önemlidir. </a:t>
            </a:r>
            <a:endParaRPr lang="tr-TR" dirty="0" smtClean="0"/>
          </a:p>
          <a:p>
            <a:r>
              <a:rPr lang="tr-TR" dirty="0" smtClean="0"/>
              <a:t>• </a:t>
            </a:r>
            <a:r>
              <a:rPr lang="tr-TR" dirty="0"/>
              <a:t>Çalışma, zamanı düzene sokan bir eylemdir. </a:t>
            </a:r>
            <a:endParaRPr lang="tr-TR" dirty="0" smtClean="0"/>
          </a:p>
          <a:p>
            <a:r>
              <a:rPr lang="tr-TR" dirty="0" smtClean="0"/>
              <a:t>• </a:t>
            </a:r>
            <a:r>
              <a:rPr lang="tr-TR" dirty="0"/>
              <a:t>Çalışma, kişiyi dakik, tutumlu ve disiplinli yapar</a:t>
            </a:r>
            <a:r>
              <a:rPr lang="tr-TR" dirty="0" smtClean="0"/>
              <a:t>.</a:t>
            </a:r>
          </a:p>
          <a:p>
            <a:r>
              <a:rPr lang="tr-TR" dirty="0" smtClean="0"/>
              <a:t> </a:t>
            </a:r>
            <a:r>
              <a:rPr lang="tr-TR" dirty="0"/>
              <a:t>• Kişi kimlik, saygı, psikolojik tatmini ve statüyü çalışma ile kazanır. • Çalışma, yaratıcılığın ve yeteneklerin geliştirilmesine imkan verir.</a:t>
            </a:r>
          </a:p>
        </p:txBody>
      </p:sp>
    </p:spTree>
    <p:extLst>
      <p:ext uri="{BB962C8B-B14F-4D97-AF65-F5344CB8AC3E}">
        <p14:creationId xmlns:p14="http://schemas.microsoft.com/office/powerpoint/2010/main" val="426795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4.1.3.1. İş Etiği</a:t>
            </a:r>
          </a:p>
        </p:txBody>
      </p:sp>
      <p:sp>
        <p:nvSpPr>
          <p:cNvPr id="3" name="İçerik Yer Tutucusu 2"/>
          <p:cNvSpPr>
            <a:spLocks noGrp="1"/>
          </p:cNvSpPr>
          <p:nvPr>
            <p:ph idx="1"/>
          </p:nvPr>
        </p:nvSpPr>
        <p:spPr/>
        <p:txBody>
          <a:bodyPr>
            <a:normAutofit fontScale="62500" lnSpcReduction="20000"/>
          </a:bodyPr>
          <a:lstStyle/>
          <a:p>
            <a:r>
              <a:rPr lang="tr-TR" dirty="0"/>
              <a:t>İşin ve çalışmanın anlamını ve toplumsal yaşamdaki rolünü iş sosyolojisi inceler. Bu çalışmalar endüstriyel sosyoloji, mesleki sosyoloji, iş sosyolojisi olarak da adlandırılmıştır. Bu çalışmaların kapsamında genellikle şu konular yer almıştır</a:t>
            </a:r>
            <a:r>
              <a:rPr lang="tr-TR" dirty="0" smtClean="0"/>
              <a:t>:</a:t>
            </a:r>
          </a:p>
          <a:p>
            <a:r>
              <a:rPr lang="tr-TR" dirty="0" smtClean="0"/>
              <a:t> </a:t>
            </a:r>
            <a:r>
              <a:rPr lang="tr-TR" dirty="0"/>
              <a:t>• Sanayi toplumunun değerleri ve ögeleri </a:t>
            </a:r>
            <a:endParaRPr lang="tr-TR" dirty="0" smtClean="0"/>
          </a:p>
          <a:p>
            <a:r>
              <a:rPr lang="tr-TR" dirty="0" smtClean="0"/>
              <a:t>• </a:t>
            </a:r>
            <a:r>
              <a:rPr lang="tr-TR" dirty="0"/>
              <a:t>İş örgütlerinin yapısı ve endüstri ilişkilerinin niteliği </a:t>
            </a:r>
            <a:endParaRPr lang="tr-TR" dirty="0" smtClean="0"/>
          </a:p>
          <a:p>
            <a:r>
              <a:rPr lang="tr-TR" dirty="0" smtClean="0"/>
              <a:t>• </a:t>
            </a:r>
            <a:r>
              <a:rPr lang="tr-TR" dirty="0"/>
              <a:t>İş örgütlerinde/işletmelerde çalışma grupları </a:t>
            </a:r>
            <a:endParaRPr lang="tr-TR" dirty="0" smtClean="0"/>
          </a:p>
          <a:p>
            <a:r>
              <a:rPr lang="tr-TR" dirty="0" smtClean="0"/>
              <a:t>• </a:t>
            </a:r>
            <a:r>
              <a:rPr lang="tr-TR" dirty="0"/>
              <a:t>Farklı uğraş ve meslekleri karakterize eden roller ve statüler. Yine bu bağlamda işkoliklik, yabancılaşma, maddi ve manevi motivasyon teknikleri, liderlik - ekip çalışması, tekdüze ve sorumluluk gerektiren işler, mavi yakalı - beyaz yakalı çalışanlar - meslek sahibi çalışanlar araştırma ve inceleme konuları olmuştur. </a:t>
            </a:r>
            <a:endParaRPr lang="tr-TR" dirty="0" smtClean="0"/>
          </a:p>
          <a:p>
            <a:r>
              <a:rPr lang="tr-TR" dirty="0" smtClean="0"/>
              <a:t>Meslek </a:t>
            </a:r>
            <a:r>
              <a:rPr lang="tr-TR" dirty="0"/>
              <a:t>etiği </a:t>
            </a:r>
            <a:r>
              <a:rPr lang="tr-TR" dirty="0" smtClean="0"/>
              <a:t>de </a:t>
            </a:r>
            <a:r>
              <a:rPr lang="tr-TR" dirty="0"/>
              <a:t>iş etiği ve çalışma etiği ile ilintilidir ve belirli ölçüde örtüşmektedir. “Profesyonel” ve “profesyonellik” sözcükleri bir işin maharetli ve gereklerine uygun bir biçimde yürütüldüğünü ifade eder</a:t>
            </a:r>
            <a:r>
              <a:rPr lang="tr-TR" dirty="0" smtClean="0"/>
              <a:t>.</a:t>
            </a:r>
          </a:p>
          <a:p>
            <a:r>
              <a:rPr lang="tr-TR" dirty="0" smtClean="0"/>
              <a:t> </a:t>
            </a:r>
            <a:r>
              <a:rPr lang="tr-TR" dirty="0"/>
              <a:t>Ancak bir işin meslek sayılabilmesi, </a:t>
            </a:r>
            <a:endParaRPr lang="tr-TR" dirty="0" smtClean="0"/>
          </a:p>
          <a:p>
            <a:r>
              <a:rPr lang="tr-TR" dirty="0" smtClean="0"/>
              <a:t>• </a:t>
            </a:r>
            <a:r>
              <a:rPr lang="tr-TR" dirty="0"/>
              <a:t>Belirli bir akademik eğitim süresi </a:t>
            </a:r>
            <a:endParaRPr lang="tr-TR" dirty="0" smtClean="0"/>
          </a:p>
          <a:p>
            <a:r>
              <a:rPr lang="tr-TR" dirty="0" smtClean="0"/>
              <a:t>• </a:t>
            </a:r>
            <a:r>
              <a:rPr lang="tr-TR" dirty="0"/>
              <a:t>Belirli bir ihtisaslaşma eğitimi gerektirir. </a:t>
            </a:r>
            <a:endParaRPr lang="tr-TR" dirty="0" smtClean="0"/>
          </a:p>
          <a:p>
            <a:r>
              <a:rPr lang="tr-TR" dirty="0" smtClean="0"/>
              <a:t>• </a:t>
            </a:r>
            <a:r>
              <a:rPr lang="tr-TR" dirty="0"/>
              <a:t>Meslek üyelerinin yer aldığı meslek örgütünü gerektirir. Örgüt, üyelerini denetler, mesleki uygulamalar için standartlar geliştirir ve bunlara uyulmasını izler. </a:t>
            </a:r>
            <a:endParaRPr lang="tr-TR" dirty="0" smtClean="0"/>
          </a:p>
          <a:p>
            <a:r>
              <a:rPr lang="tr-TR" dirty="0" smtClean="0"/>
              <a:t>• </a:t>
            </a:r>
            <a:r>
              <a:rPr lang="tr-TR" dirty="0"/>
              <a:t>Meslek mensuplarının birincil amacı kendilerine ihtiyaç duyanlara hizmet etmektir</a:t>
            </a:r>
          </a:p>
        </p:txBody>
      </p:sp>
    </p:spTree>
    <p:extLst>
      <p:ext uri="{BB962C8B-B14F-4D97-AF65-F5344CB8AC3E}">
        <p14:creationId xmlns:p14="http://schemas.microsoft.com/office/powerpoint/2010/main" val="4079659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4.1.3.1. İş Etiği</a:t>
            </a:r>
          </a:p>
        </p:txBody>
      </p:sp>
      <p:sp>
        <p:nvSpPr>
          <p:cNvPr id="3" name="İçerik Yer Tutucusu 2"/>
          <p:cNvSpPr>
            <a:spLocks noGrp="1"/>
          </p:cNvSpPr>
          <p:nvPr>
            <p:ph idx="1"/>
          </p:nvPr>
        </p:nvSpPr>
        <p:spPr/>
        <p:txBody>
          <a:bodyPr>
            <a:normAutofit fontScale="62500" lnSpcReduction="20000"/>
          </a:bodyPr>
          <a:lstStyle/>
          <a:p>
            <a:r>
              <a:rPr lang="tr-TR" dirty="0"/>
              <a:t>Tıp, hukuk, mühendislik, akademisyenlik, gazetecilik, askerlik, mali müşavirlik gibi tüm mesleklerin kendilerine özgü etik kuralları vardır. </a:t>
            </a:r>
            <a:endParaRPr lang="tr-TR" dirty="0" smtClean="0"/>
          </a:p>
          <a:p>
            <a:r>
              <a:rPr lang="tr-TR" dirty="0" smtClean="0"/>
              <a:t>Peki </a:t>
            </a:r>
            <a:r>
              <a:rPr lang="tr-TR" dirty="0"/>
              <a:t>bu meslekler farklı bir iş etiği mi oluşturmaktadırlar? Bu sorunun yanıtı “</a:t>
            </a:r>
            <a:r>
              <a:rPr lang="tr-TR" dirty="0" err="1"/>
              <a:t>hayır”dır</a:t>
            </a:r>
            <a:r>
              <a:rPr lang="tr-TR" dirty="0"/>
              <a:t>. Zira değerler ve ilkeler kaynağını genel etikten alır, standartlar ve kurallar ise ilgili mesleğe özgü olarak oluşturulur. </a:t>
            </a:r>
            <a:endParaRPr lang="tr-TR" dirty="0" smtClean="0"/>
          </a:p>
          <a:p>
            <a:r>
              <a:rPr lang="tr-TR" dirty="0" smtClean="0"/>
              <a:t>Diğer </a:t>
            </a:r>
            <a:r>
              <a:rPr lang="tr-TR" dirty="0"/>
              <a:t>bir deyişle doğruluk, dürüstlük ilkeleri tüm meslekler için geçerlidir, ancak bunun yanında bir doktorun, hakimin, avukatın, öğretmenin, medya mensubunun mesleğini icra ederken izlemesi ve uyması gereken kurallar, standartlar ve yöntemler vardır</a:t>
            </a:r>
            <a:r>
              <a:rPr lang="tr-TR" dirty="0" smtClean="0"/>
              <a:t>.</a:t>
            </a:r>
          </a:p>
          <a:p>
            <a:r>
              <a:rPr lang="tr-TR" dirty="0" smtClean="0"/>
              <a:t> </a:t>
            </a:r>
            <a:r>
              <a:rPr lang="tr-TR" dirty="0"/>
              <a:t>Meslek etiğindeki farklılıklar buradadır. Sanayi toplumuna geçiş ile birlikte daha farklılaşan meslekler ve meslek ahlakı için </a:t>
            </a:r>
            <a:r>
              <a:rPr lang="tr-TR" dirty="0" err="1"/>
              <a:t>Durkheim’ın</a:t>
            </a:r>
            <a:r>
              <a:rPr lang="tr-TR" dirty="0"/>
              <a:t> 1900’lerin başında yazdığı “Meslek Ahlakı” eserine bakılabilir. </a:t>
            </a:r>
            <a:endParaRPr lang="tr-TR" dirty="0" smtClean="0"/>
          </a:p>
          <a:p>
            <a:r>
              <a:rPr lang="tr-TR" dirty="0" smtClean="0"/>
              <a:t>Ayrıca </a:t>
            </a:r>
            <a:r>
              <a:rPr lang="tr-TR" dirty="0"/>
              <a:t>meslek etiği ilkeleri genellikle toplumsal kültür ve değerlerden bağımsız olup, evrensellik arz ederler</a:t>
            </a:r>
            <a:r>
              <a:rPr lang="tr-TR" dirty="0" smtClean="0"/>
              <a:t>.</a:t>
            </a:r>
          </a:p>
          <a:p>
            <a:r>
              <a:rPr lang="tr-TR" dirty="0" smtClean="0"/>
              <a:t> </a:t>
            </a:r>
            <a:r>
              <a:rPr lang="tr-TR" dirty="0"/>
              <a:t>Örneğin, doktorların, avukatların, mühendislerin mesleki ilkeleri hemen her yerde aynıdır. Bir doktorun işine zamanında gelmesi çalışma etiği, yanında çalışanlara adil davranması iş etiği, hastalarına gereken ihtimamı göstermesi ise meslek etiği örnekleridir. </a:t>
            </a:r>
            <a:endParaRPr lang="tr-TR" dirty="0" smtClean="0"/>
          </a:p>
          <a:p>
            <a:r>
              <a:rPr lang="tr-TR" dirty="0" smtClean="0"/>
              <a:t>Günümüzde </a:t>
            </a:r>
            <a:r>
              <a:rPr lang="tr-TR" dirty="0"/>
              <a:t>kamu hizmeti etiği, bilişim etiği, medya etiği, bilim - teknoloji etiği ya da siyasette etik, kamu yönetiminde etik, yargıda etik, sporda etik, eğitimde etik, denizcilikte etik ve hatta jandarmada etik gibi çeşitli etik alanları oluşmuştur.</a:t>
            </a:r>
          </a:p>
        </p:txBody>
      </p:sp>
    </p:spTree>
    <p:extLst>
      <p:ext uri="{BB962C8B-B14F-4D97-AF65-F5344CB8AC3E}">
        <p14:creationId xmlns:p14="http://schemas.microsoft.com/office/powerpoint/2010/main" val="3586356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852704"/>
          </a:xfrm>
        </p:spPr>
        <p:txBody>
          <a:bodyPr/>
          <a:lstStyle/>
          <a:p>
            <a:r>
              <a:rPr lang="tr-TR" dirty="0"/>
              <a:t>4.1.3.1. İş Etiği</a:t>
            </a:r>
          </a:p>
        </p:txBody>
      </p:sp>
      <p:sp>
        <p:nvSpPr>
          <p:cNvPr id="3" name="İçerik Yer Tutucusu 2"/>
          <p:cNvSpPr>
            <a:spLocks noGrp="1"/>
          </p:cNvSpPr>
          <p:nvPr>
            <p:ph idx="1"/>
          </p:nvPr>
        </p:nvSpPr>
        <p:spPr>
          <a:xfrm>
            <a:off x="457200" y="1556792"/>
            <a:ext cx="8229600" cy="4767808"/>
          </a:xfrm>
        </p:spPr>
        <p:txBody>
          <a:bodyPr>
            <a:normAutofit fontScale="92500" lnSpcReduction="20000"/>
          </a:bodyPr>
          <a:lstStyle/>
          <a:p>
            <a:r>
              <a:rPr lang="tr-TR" dirty="0"/>
              <a:t>Bu alanların etik konularına ilişkin birer örnek aşağıda verilmiştir: </a:t>
            </a:r>
            <a:endParaRPr lang="tr-TR" dirty="0" smtClean="0"/>
          </a:p>
          <a:p>
            <a:r>
              <a:rPr lang="tr-TR" dirty="0" smtClean="0"/>
              <a:t>• </a:t>
            </a:r>
            <a:r>
              <a:rPr lang="tr-TR" dirty="0"/>
              <a:t>Siyasette Etik: Siyasetçilerin gerçekleştiremeyecekleri vaatlerde bulunmamaları </a:t>
            </a:r>
            <a:endParaRPr lang="tr-TR" dirty="0" smtClean="0"/>
          </a:p>
          <a:p>
            <a:r>
              <a:rPr lang="tr-TR" dirty="0" smtClean="0"/>
              <a:t>• </a:t>
            </a:r>
            <a:r>
              <a:rPr lang="tr-TR" dirty="0"/>
              <a:t>Kamu Yönetiminde Etik: Vatandaşlara eşit muamele yapılması ve hizmette </a:t>
            </a:r>
            <a:r>
              <a:rPr lang="tr-TR" dirty="0" smtClean="0"/>
              <a:t>bulunulması</a:t>
            </a:r>
          </a:p>
          <a:p>
            <a:r>
              <a:rPr lang="tr-TR" dirty="0" smtClean="0"/>
              <a:t> </a:t>
            </a:r>
            <a:r>
              <a:rPr lang="tr-TR" dirty="0"/>
              <a:t>• Yargıda Etik: Yargı organlarının kararlarında devlet-birey dengesinin gözetilmesi ve süreçlerin daha hızlı </a:t>
            </a:r>
            <a:r>
              <a:rPr lang="tr-TR" dirty="0" smtClean="0"/>
              <a:t>çalışması</a:t>
            </a:r>
          </a:p>
          <a:p>
            <a:r>
              <a:rPr lang="tr-TR" dirty="0" smtClean="0"/>
              <a:t> </a:t>
            </a:r>
            <a:r>
              <a:rPr lang="tr-TR" dirty="0"/>
              <a:t>• Eğitimde Etik: Öğretmenlerin öğrencilerine özel ders vermemeleri </a:t>
            </a:r>
            <a:endParaRPr lang="tr-TR" dirty="0" smtClean="0"/>
          </a:p>
          <a:p>
            <a:r>
              <a:rPr lang="tr-TR" dirty="0" smtClean="0"/>
              <a:t>• </a:t>
            </a:r>
            <a:r>
              <a:rPr lang="tr-TR" dirty="0"/>
              <a:t>Bilim Etiği: Araştırma bulgularının saptırılmaması </a:t>
            </a:r>
            <a:endParaRPr lang="tr-TR" dirty="0" smtClean="0"/>
          </a:p>
          <a:p>
            <a:r>
              <a:rPr lang="tr-TR" dirty="0" smtClean="0"/>
              <a:t>• </a:t>
            </a:r>
            <a:r>
              <a:rPr lang="tr-TR" dirty="0"/>
              <a:t>Medya Etiği: Haber ile yorum ayrımının yapılması </a:t>
            </a:r>
            <a:endParaRPr lang="tr-TR" dirty="0" smtClean="0"/>
          </a:p>
          <a:p>
            <a:r>
              <a:rPr lang="tr-TR" dirty="0" smtClean="0"/>
              <a:t>• </a:t>
            </a:r>
            <a:r>
              <a:rPr lang="tr-TR" dirty="0"/>
              <a:t>Sporda Etik: Doping ve şike yapılmaması </a:t>
            </a:r>
          </a:p>
        </p:txBody>
      </p:sp>
    </p:spTree>
    <p:extLst>
      <p:ext uri="{BB962C8B-B14F-4D97-AF65-F5344CB8AC3E}">
        <p14:creationId xmlns:p14="http://schemas.microsoft.com/office/powerpoint/2010/main" val="3574621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420656"/>
          </a:xfrm>
        </p:spPr>
        <p:txBody>
          <a:bodyPr>
            <a:normAutofit fontScale="90000"/>
          </a:bodyPr>
          <a:lstStyle/>
          <a:p>
            <a:r>
              <a:rPr lang="tr-TR" dirty="0"/>
              <a:t>4.1.3.1. İş Etiği</a:t>
            </a:r>
          </a:p>
        </p:txBody>
      </p:sp>
      <p:sp>
        <p:nvSpPr>
          <p:cNvPr id="3" name="İçerik Yer Tutucusu 2"/>
          <p:cNvSpPr>
            <a:spLocks noGrp="1"/>
          </p:cNvSpPr>
          <p:nvPr>
            <p:ph idx="1"/>
          </p:nvPr>
        </p:nvSpPr>
        <p:spPr>
          <a:xfrm>
            <a:off x="457200" y="1052736"/>
            <a:ext cx="8229600" cy="5616624"/>
          </a:xfrm>
        </p:spPr>
        <p:txBody>
          <a:bodyPr>
            <a:normAutofit fontScale="55000" lnSpcReduction="20000"/>
          </a:bodyPr>
          <a:lstStyle/>
          <a:p>
            <a:r>
              <a:rPr lang="tr-TR" dirty="0"/>
              <a:t>İş etiği, işletmeciliğin işlevsel alanları itibariyle de bir sınıflandırmaya tabii tutulmuştur. </a:t>
            </a:r>
            <a:endParaRPr lang="tr-TR" dirty="0" smtClean="0"/>
          </a:p>
          <a:p>
            <a:r>
              <a:rPr lang="tr-TR" dirty="0" smtClean="0"/>
              <a:t>Bu </a:t>
            </a:r>
            <a:r>
              <a:rPr lang="tr-TR" dirty="0"/>
              <a:t>bağlamda, üretim etiği, pazarlama etiği, finans etiği, muhasebe etiği, yönetim etiğinden söz edilebilir, etik ve etik dışı eylemler bu çerçevede incelenebilir. </a:t>
            </a:r>
            <a:endParaRPr lang="tr-TR" dirty="0" smtClean="0"/>
          </a:p>
          <a:p>
            <a:r>
              <a:rPr lang="tr-TR" dirty="0" smtClean="0"/>
              <a:t>Ürünün </a:t>
            </a:r>
            <a:r>
              <a:rPr lang="tr-TR" dirty="0"/>
              <a:t>ve hizmetin güvenliği ve kalitesi, satış sonrası hizmet ve garanti koşulları, reklamların içeriği ve niteliği, yatırımcıların hakları ve menfaatleri, bilançoların niteliği ve gerçekliği, insan kaynakları yönetimi ve işletmelerin çevreye ilişkin politikaları işlevsel alanlardaki etik konularına birer örnektir</a:t>
            </a:r>
            <a:r>
              <a:rPr lang="tr-TR" dirty="0" smtClean="0"/>
              <a:t>..</a:t>
            </a:r>
          </a:p>
          <a:p>
            <a:r>
              <a:rPr lang="tr-TR" dirty="0" smtClean="0"/>
              <a:t> </a:t>
            </a:r>
            <a:r>
              <a:rPr lang="tr-TR" dirty="0"/>
              <a:t>Yönetim - Yönetici Etiği (Yönetsel Etik) ilintili olumsuz örnekler genellikle haksız rekabete </a:t>
            </a:r>
            <a:r>
              <a:rPr lang="tr-TR" dirty="0" smtClean="0"/>
              <a:t> </a:t>
            </a:r>
            <a:r>
              <a:rPr lang="tr-TR" dirty="0"/>
              <a:t>yönelmek, keyfilik, hesap vermemek ve kişisel çıkardan kaynaklanmaktadır. Yaygın bazı örnekler aşağıda verilmiştir</a:t>
            </a:r>
            <a:r>
              <a:rPr lang="tr-TR" dirty="0" smtClean="0"/>
              <a:t>:</a:t>
            </a:r>
          </a:p>
          <a:p>
            <a:r>
              <a:rPr lang="tr-TR" dirty="0" smtClean="0"/>
              <a:t> </a:t>
            </a:r>
            <a:r>
              <a:rPr lang="tr-TR" dirty="0"/>
              <a:t>• Sigortasız işçi çalıştırmak </a:t>
            </a:r>
            <a:endParaRPr lang="tr-TR" dirty="0" smtClean="0"/>
          </a:p>
          <a:p>
            <a:r>
              <a:rPr lang="tr-TR" dirty="0" smtClean="0"/>
              <a:t>• </a:t>
            </a:r>
            <a:r>
              <a:rPr lang="tr-TR" dirty="0"/>
              <a:t>Finansal raporlarda hile </a:t>
            </a:r>
            <a:r>
              <a:rPr lang="tr-TR" dirty="0" smtClean="0"/>
              <a:t>yapmak</a:t>
            </a:r>
          </a:p>
          <a:p>
            <a:r>
              <a:rPr lang="tr-TR" dirty="0" smtClean="0"/>
              <a:t> </a:t>
            </a:r>
            <a:r>
              <a:rPr lang="tr-TR" dirty="0"/>
              <a:t>• Fikri Hak İhlalleri </a:t>
            </a:r>
            <a:endParaRPr lang="tr-TR" dirty="0" smtClean="0"/>
          </a:p>
          <a:p>
            <a:r>
              <a:rPr lang="tr-TR" dirty="0" smtClean="0"/>
              <a:t>• </a:t>
            </a:r>
            <a:r>
              <a:rPr lang="tr-TR" dirty="0"/>
              <a:t>Ürün sorumluluğundan her koşulda </a:t>
            </a:r>
            <a:r>
              <a:rPr lang="tr-TR" dirty="0" smtClean="0"/>
              <a:t>kaçınmak</a:t>
            </a:r>
          </a:p>
          <a:p>
            <a:r>
              <a:rPr lang="tr-TR" dirty="0" smtClean="0"/>
              <a:t> </a:t>
            </a:r>
            <a:r>
              <a:rPr lang="tr-TR" dirty="0"/>
              <a:t>• Terfilerde liyakat ilkelerine uymamak ve ayrımcılık yapmak Jandarma Genel Komutanlığı 2001 yılında “Jandarma Etiği” başlıklı kapsamlı bir kitap yayınlamıştır. Pazarlama Etiği ilintili örnekler özünde müşterinin ya da tüketicinin haklarına saygı duyulmaması ve ihlal edilmesi sonucu ortaya çıkmaktadır. </a:t>
            </a:r>
            <a:endParaRPr lang="tr-TR" dirty="0" smtClean="0"/>
          </a:p>
          <a:p>
            <a:r>
              <a:rPr lang="tr-TR" dirty="0" smtClean="0"/>
              <a:t>• </a:t>
            </a:r>
            <a:r>
              <a:rPr lang="tr-TR" dirty="0"/>
              <a:t>Niteliksiz, ayıplı, güvensiz ya da tehlikeli ürün veya hizmeti piyasaya sürmek</a:t>
            </a:r>
            <a:r>
              <a:rPr lang="tr-TR" dirty="0" smtClean="0"/>
              <a:t>,</a:t>
            </a:r>
          </a:p>
          <a:p>
            <a:r>
              <a:rPr lang="tr-TR" dirty="0" smtClean="0"/>
              <a:t> </a:t>
            </a:r>
            <a:r>
              <a:rPr lang="tr-TR" dirty="0"/>
              <a:t>• Ürün veya hizmet hakkında eksik ya da yanıltıcı bilgilendirme veya etiketleme yapmak, (örneğin, ürünün veya hizmetin içerdiklerine ve kullanımında dikkat edilmesi gereken hususlara değinmemek</a:t>
            </a:r>
            <a:r>
              <a:rPr lang="tr-TR" dirty="0" smtClean="0"/>
              <a:t>)</a:t>
            </a:r>
          </a:p>
          <a:p>
            <a:r>
              <a:rPr lang="tr-TR" dirty="0" smtClean="0"/>
              <a:t> </a:t>
            </a:r>
            <a:r>
              <a:rPr lang="tr-TR" dirty="0"/>
              <a:t>• Rakip firmalar hakkında asılsız suçlamalarda bulunmak</a:t>
            </a:r>
            <a:r>
              <a:rPr lang="tr-TR" dirty="0" smtClean="0"/>
              <a:t>,</a:t>
            </a:r>
          </a:p>
          <a:p>
            <a:r>
              <a:rPr lang="tr-TR" dirty="0" smtClean="0"/>
              <a:t> </a:t>
            </a:r>
            <a:r>
              <a:rPr lang="tr-TR" dirty="0"/>
              <a:t>• Satış sonrası hizmete ilişkin bilinçli eksiklikler bırakmak</a:t>
            </a:r>
            <a:r>
              <a:rPr lang="tr-TR" dirty="0" smtClean="0"/>
              <a:t>,</a:t>
            </a:r>
          </a:p>
          <a:p>
            <a:r>
              <a:rPr lang="tr-TR" dirty="0" smtClean="0"/>
              <a:t> </a:t>
            </a:r>
            <a:r>
              <a:rPr lang="tr-TR" dirty="0"/>
              <a:t>• Garanti koşullarına ilişkin karmaşık düzenleme ve sürünceme yöntemleri uygulamak. Pazarlama etiği kapsamında sayılan örnekler yöneticilerin sorumluluğuna da girdiği için yönetici etiği ile ilintili düşünülmelidir. </a:t>
            </a:r>
          </a:p>
        </p:txBody>
      </p:sp>
    </p:spTree>
    <p:extLst>
      <p:ext uri="{BB962C8B-B14F-4D97-AF65-F5344CB8AC3E}">
        <p14:creationId xmlns:p14="http://schemas.microsoft.com/office/powerpoint/2010/main" val="776042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06090"/>
          </a:xfrm>
        </p:spPr>
        <p:txBody>
          <a:bodyPr>
            <a:normAutofit fontScale="90000"/>
          </a:bodyPr>
          <a:lstStyle/>
          <a:p>
            <a:r>
              <a:rPr lang="tr-TR" dirty="0"/>
              <a:t>4.1.3.2. </a:t>
            </a:r>
            <a:r>
              <a:rPr lang="tr-TR" dirty="0" err="1"/>
              <a:t>Biyoetik</a:t>
            </a:r>
            <a:r>
              <a:rPr lang="tr-TR" dirty="0"/>
              <a:t> </a:t>
            </a:r>
          </a:p>
        </p:txBody>
      </p:sp>
      <p:sp>
        <p:nvSpPr>
          <p:cNvPr id="3" name="İçerik Yer Tutucusu 2"/>
          <p:cNvSpPr>
            <a:spLocks noGrp="1"/>
          </p:cNvSpPr>
          <p:nvPr>
            <p:ph idx="1"/>
          </p:nvPr>
        </p:nvSpPr>
        <p:spPr>
          <a:xfrm>
            <a:off x="457200" y="908720"/>
            <a:ext cx="8435280" cy="5832648"/>
          </a:xfrm>
        </p:spPr>
        <p:txBody>
          <a:bodyPr>
            <a:normAutofit fontScale="55000" lnSpcReduction="20000"/>
          </a:bodyPr>
          <a:lstStyle/>
          <a:p>
            <a:r>
              <a:rPr lang="tr-TR" dirty="0" err="1"/>
              <a:t>Biyoetik</a:t>
            </a:r>
            <a:r>
              <a:rPr lang="tr-TR" dirty="0"/>
              <a:t> terimi Hollandalı biyokimyacı Van </a:t>
            </a:r>
            <a:r>
              <a:rPr lang="tr-TR" dirty="0" err="1"/>
              <a:t>Rensselaer</a:t>
            </a:r>
            <a:r>
              <a:rPr lang="tr-TR" dirty="0"/>
              <a:t> Potter tarafından, 1970 yılında bilimde hızla cereyan eden yeni gelişmelere değerler sisteminden de karşılık gelebilmesi düşüncesiyle </a:t>
            </a:r>
            <a:r>
              <a:rPr lang="tr-TR" dirty="0" err="1"/>
              <a:t>icad</a:t>
            </a:r>
            <a:r>
              <a:rPr lang="tr-TR" dirty="0"/>
              <a:t> edilmiştir. Bir süre terim bilimsel veriler ile değerler sistemi arasında bağ kurma amacıyla kullanılmıştır. </a:t>
            </a:r>
            <a:endParaRPr lang="tr-TR" dirty="0" smtClean="0"/>
          </a:p>
          <a:p>
            <a:r>
              <a:rPr lang="tr-TR" dirty="0" smtClean="0"/>
              <a:t>Günümüzde </a:t>
            </a:r>
            <a:r>
              <a:rPr lang="tr-TR" dirty="0"/>
              <a:t>ise tıp etiği ve sağlık etiği faaliyetleri ile ilgili daha geniş bir terminolojik anlam kazanmıştır. </a:t>
            </a:r>
            <a:endParaRPr lang="tr-TR" dirty="0" smtClean="0"/>
          </a:p>
          <a:p>
            <a:r>
              <a:rPr lang="tr-TR" dirty="0" smtClean="0"/>
              <a:t>Çağlar </a:t>
            </a:r>
            <a:r>
              <a:rPr lang="tr-TR" dirty="0"/>
              <a:t>boyunca, tıbbi uygulamaların etik boyutu üzerine fikir üreten pek çok yaklaşım bulunmakla beraber, </a:t>
            </a:r>
            <a:r>
              <a:rPr lang="tr-TR" dirty="0" err="1"/>
              <a:t>biyoetik</a:t>
            </a:r>
            <a:r>
              <a:rPr lang="tr-TR" dirty="0"/>
              <a:t> etiğin alt dalı olarak ortaya çıkarak filizlenmiştir. </a:t>
            </a:r>
            <a:endParaRPr lang="tr-TR" dirty="0" smtClean="0"/>
          </a:p>
          <a:p>
            <a:r>
              <a:rPr lang="tr-TR" dirty="0" smtClean="0"/>
              <a:t>Özellikle </a:t>
            </a:r>
            <a:r>
              <a:rPr lang="tr-TR" dirty="0"/>
              <a:t>II. Dünya Savaşı esnasında kamu değerlerini tahrip eden uygulamalar bu alana ilgiyi arttırmıştır. Potter bu yeni disiplini gerçek veriler ile değerler arasında köprü, bağ kuracak unsur olarak önermişti. </a:t>
            </a:r>
            <a:endParaRPr lang="tr-TR" dirty="0" smtClean="0"/>
          </a:p>
          <a:p>
            <a:r>
              <a:rPr lang="tr-TR" dirty="0" smtClean="0"/>
              <a:t>Özellikle </a:t>
            </a:r>
            <a:r>
              <a:rPr lang="tr-TR" dirty="0"/>
              <a:t>20. yüzyılın ikinci yarısında ve 21. yüzyılda yaşam ve sağlık bilimlerindeki bilginin ve teknik olanaklar ve donanımın çığ gibi büyümesine karşın, bu gelişmelerin değer sisteminde yaratacağı etkiler ve sonuçlar üzerinde aynı ölçüde düşünülüp fikir üretilmemesi gerçeğine işaret etmişti. Terim “</a:t>
            </a:r>
            <a:r>
              <a:rPr lang="tr-TR" dirty="0" err="1"/>
              <a:t>bios</a:t>
            </a:r>
            <a:r>
              <a:rPr lang="tr-TR" dirty="0"/>
              <a:t>” yaşam ve “</a:t>
            </a:r>
            <a:r>
              <a:rPr lang="tr-TR" dirty="0" err="1"/>
              <a:t>ethos</a:t>
            </a:r>
            <a:r>
              <a:rPr lang="tr-TR" dirty="0"/>
              <a:t>” ahlak kavramlarının birleşiminden oluşmuştur</a:t>
            </a:r>
            <a:r>
              <a:rPr lang="tr-TR" dirty="0" smtClean="0"/>
              <a:t>.</a:t>
            </a:r>
          </a:p>
          <a:p>
            <a:r>
              <a:rPr lang="tr-TR" dirty="0" smtClean="0"/>
              <a:t> </a:t>
            </a:r>
            <a:r>
              <a:rPr lang="tr-TR" dirty="0"/>
              <a:t>İnsan yaşamı ile doğrudan ilgili uğraş alanlarından biri tıptır. Ancak tıp alanındaki değer çatışmalarını inceleyen “tıp etiği” </a:t>
            </a:r>
            <a:r>
              <a:rPr lang="tr-TR" dirty="0" err="1"/>
              <a:t>biyoetiğin</a:t>
            </a:r>
            <a:r>
              <a:rPr lang="tr-TR" dirty="0"/>
              <a:t> alt dallarından sadece biridir, ikisi birbirinin yerine kullanılmamalıdır. Ekolojik etik, çevre etiği, tıp etiği tıbbi </a:t>
            </a:r>
            <a:r>
              <a:rPr lang="tr-TR" dirty="0" err="1"/>
              <a:t>biyoetik</a:t>
            </a:r>
            <a:r>
              <a:rPr lang="tr-TR" dirty="0"/>
              <a:t>, klinik etik, klinik </a:t>
            </a:r>
            <a:r>
              <a:rPr lang="tr-TR" dirty="0" err="1"/>
              <a:t>biyoetik</a:t>
            </a:r>
            <a:r>
              <a:rPr lang="tr-TR" dirty="0"/>
              <a:t> bu alt dallardandır. Hepsi </a:t>
            </a:r>
            <a:r>
              <a:rPr lang="tr-TR" dirty="0" err="1"/>
              <a:t>biyoetiğin</a:t>
            </a:r>
            <a:r>
              <a:rPr lang="tr-TR" dirty="0"/>
              <a:t> kapsamı altına girer</a:t>
            </a:r>
            <a:r>
              <a:rPr lang="tr-TR" dirty="0" smtClean="0"/>
              <a:t>.</a:t>
            </a:r>
          </a:p>
          <a:p>
            <a:r>
              <a:rPr lang="tr-TR" dirty="0" smtClean="0"/>
              <a:t> </a:t>
            </a:r>
            <a:r>
              <a:rPr lang="tr-TR" dirty="0"/>
              <a:t>Potter bu terminolojiyi, teknik olarak mümkün olan her şeyin etik olarak da haklı çıkarılabileceği anlamına gelmediği; tam tersine </a:t>
            </a:r>
            <a:r>
              <a:rPr lang="tr-TR" dirty="0" err="1"/>
              <a:t>başdöndürücü</a:t>
            </a:r>
            <a:r>
              <a:rPr lang="tr-TR" dirty="0"/>
              <a:t> bilimsel (tıbbi) ilerlemelerin doğayı, çevreyi, insan ve hayvan varlığına olumsuz anlamda müdahaleyi getirdiğini ve hayvanların ve insan türünün geleceğinin tehlikede olduğu endişesiyle önermişti</a:t>
            </a:r>
            <a:r>
              <a:rPr lang="tr-TR" dirty="0" smtClean="0"/>
              <a:t>.</a:t>
            </a:r>
          </a:p>
          <a:p>
            <a:r>
              <a:rPr lang="tr-TR" dirty="0" smtClean="0"/>
              <a:t> </a:t>
            </a:r>
            <a:r>
              <a:rPr lang="tr-TR" dirty="0" err="1"/>
              <a:t>Biyoetik</a:t>
            </a:r>
            <a:r>
              <a:rPr lang="tr-TR" dirty="0"/>
              <a:t> etik konusunda “global”, küresel düşünmeyi de getirir. </a:t>
            </a:r>
            <a:endParaRPr lang="tr-TR" dirty="0" smtClean="0"/>
          </a:p>
          <a:p>
            <a:r>
              <a:rPr lang="tr-TR" dirty="0" smtClean="0"/>
              <a:t>Aslında </a:t>
            </a:r>
            <a:r>
              <a:rPr lang="tr-TR" dirty="0"/>
              <a:t>Potter’ın kitaplarından birinin ismi </a:t>
            </a:r>
            <a:r>
              <a:rPr lang="tr-TR" dirty="0" smtClean="0"/>
              <a:t>“Global </a:t>
            </a:r>
            <a:r>
              <a:rPr lang="tr-TR" dirty="0" err="1"/>
              <a:t>Bioethics</a:t>
            </a:r>
            <a:r>
              <a:rPr lang="tr-TR" dirty="0"/>
              <a:t>” (1988)’ </a:t>
            </a:r>
            <a:r>
              <a:rPr lang="tr-TR" dirty="0" err="1"/>
              <a:t>dir</a:t>
            </a:r>
            <a:r>
              <a:rPr lang="tr-TR" dirty="0"/>
              <a:t>. Tarih boyunca bakıldığında etiğin küresel karakter taşıdığı söylenemez. Aslında “evrensel” anlamda düşünme Alman düşünür “</a:t>
            </a:r>
            <a:r>
              <a:rPr lang="tr-TR" dirty="0" err="1"/>
              <a:t>Immanuel</a:t>
            </a:r>
            <a:r>
              <a:rPr lang="tr-TR" dirty="0"/>
              <a:t> Kant (1724- 1804) tarafından ilk kez ortaya konmuştur</a:t>
            </a:r>
            <a:r>
              <a:rPr lang="tr-TR" dirty="0" smtClean="0"/>
              <a:t>.</a:t>
            </a:r>
          </a:p>
          <a:p>
            <a:r>
              <a:rPr lang="tr-TR" dirty="0" smtClean="0"/>
              <a:t> </a:t>
            </a:r>
            <a:r>
              <a:rPr lang="tr-TR" dirty="0"/>
              <a:t>“Yapacağın eylemin evrensel anlamda geçerli olmasına dikkat et” diyen Kant, küresel bir çağrışımda bulunmakla birlikte sadece insan eylemini kastediyordu. </a:t>
            </a:r>
            <a:endParaRPr lang="tr-TR" dirty="0" smtClean="0"/>
          </a:p>
          <a:p>
            <a:r>
              <a:rPr lang="tr-TR" dirty="0" smtClean="0"/>
              <a:t>Günümüzde </a:t>
            </a:r>
            <a:r>
              <a:rPr lang="tr-TR" dirty="0" err="1"/>
              <a:t>biyoetiğin</a:t>
            </a:r>
            <a:r>
              <a:rPr lang="tr-TR" dirty="0"/>
              <a:t> dayandığı küreselleşme, sadece insanı değil doğayı, evrendeki tüm canlıları, çevreyi gelecek kuşakları ilgilendiren değerler üzerinde çalışır. </a:t>
            </a:r>
          </a:p>
        </p:txBody>
      </p:sp>
    </p:spTree>
    <p:extLst>
      <p:ext uri="{BB962C8B-B14F-4D97-AF65-F5344CB8AC3E}">
        <p14:creationId xmlns:p14="http://schemas.microsoft.com/office/powerpoint/2010/main" val="82592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fontScale="90000"/>
          </a:bodyPr>
          <a:lstStyle/>
          <a:p>
            <a:r>
              <a:rPr lang="tr-TR" dirty="0"/>
              <a:t>4.1.3.3. Çevre Etiği</a:t>
            </a:r>
          </a:p>
        </p:txBody>
      </p:sp>
      <p:sp>
        <p:nvSpPr>
          <p:cNvPr id="3" name="İçerik Yer Tutucusu 2"/>
          <p:cNvSpPr>
            <a:spLocks noGrp="1"/>
          </p:cNvSpPr>
          <p:nvPr>
            <p:ph idx="1"/>
          </p:nvPr>
        </p:nvSpPr>
        <p:spPr>
          <a:xfrm>
            <a:off x="457200" y="1124744"/>
            <a:ext cx="8229600" cy="5001419"/>
          </a:xfrm>
        </p:spPr>
        <p:txBody>
          <a:bodyPr>
            <a:normAutofit fontScale="55000" lnSpcReduction="20000"/>
          </a:bodyPr>
          <a:lstStyle/>
          <a:p>
            <a:r>
              <a:rPr lang="tr-TR" dirty="0"/>
              <a:t>Genel olarak düşünüldüğünde, “çevre </a:t>
            </a:r>
            <a:r>
              <a:rPr lang="tr-TR" dirty="0" err="1"/>
              <a:t>etiği”nin</a:t>
            </a:r>
            <a:r>
              <a:rPr lang="tr-TR" dirty="0"/>
              <a:t> insanın doğayla, ya da geniş anlamda kendi dışındaki dünya ile nasıl ilişkide bulunması gerektiğini incelediğini söyleyebiliriz</a:t>
            </a:r>
            <a:r>
              <a:rPr lang="tr-TR" dirty="0" smtClean="0"/>
              <a:t>.</a:t>
            </a:r>
          </a:p>
          <a:p>
            <a:r>
              <a:rPr lang="tr-TR" dirty="0" smtClean="0"/>
              <a:t> </a:t>
            </a:r>
            <a:r>
              <a:rPr lang="tr-TR" dirty="0"/>
              <a:t>Tarihsel olarak, çevre etiğinin konusunu genellikle vahşi doğal alanlar, bu alanlarda yasayan vahşi hayvanlar, organizmalar, ekosistemler ve biyolojik çeşitlilik oluşturmasına rağmen özellikle son yıllarda insanın içinde yasadığı yakın çevresi ve bu çevreyle kurduğu yakın ilişki de çevre etiğinin konusunu oluşturmaktadır </a:t>
            </a:r>
            <a:endParaRPr lang="tr-TR" dirty="0" smtClean="0"/>
          </a:p>
          <a:p>
            <a:r>
              <a:rPr lang="tr-TR" dirty="0" smtClean="0"/>
              <a:t>Çevre </a:t>
            </a:r>
            <a:r>
              <a:rPr lang="tr-TR" dirty="0"/>
              <a:t>etiğini, insanın içinde yasadığı çevreyle, onun doğal dengesini bozmadan, nasıl bir ilişki geliştirmesi gerektiğini araştıran bir felsefe disiplini olarak tanımlayabiliriz. </a:t>
            </a:r>
            <a:endParaRPr lang="tr-TR" dirty="0" smtClean="0"/>
          </a:p>
          <a:p>
            <a:r>
              <a:rPr lang="tr-TR" dirty="0" smtClean="0"/>
              <a:t>Geleceğin </a:t>
            </a:r>
            <a:r>
              <a:rPr lang="tr-TR" dirty="0"/>
              <a:t>yönü sorununa, yeterli bir toplumsal ve siyasal gelecek için yapılacak planlamada, etik ve ekonominin yanı sıra çevresel sorunlarla da ilgilenmenin zorunlu olduğunu kabul ederek yaklaşmak gerekir</a:t>
            </a:r>
            <a:r>
              <a:rPr lang="tr-TR" dirty="0" smtClean="0"/>
              <a:t>.</a:t>
            </a:r>
          </a:p>
          <a:p>
            <a:r>
              <a:rPr lang="tr-TR" dirty="0" smtClean="0"/>
              <a:t> </a:t>
            </a:r>
            <a:r>
              <a:rPr lang="tr-TR" dirty="0"/>
              <a:t>Çevre sorunlarına sebep olarak nüfus artışı, sanayileşme ve kentleşme yanında, son çeyrek asırda bu sorunları arttıran faktörler arasına turizm de girmiştir. </a:t>
            </a:r>
            <a:endParaRPr lang="tr-TR" dirty="0" smtClean="0"/>
          </a:p>
          <a:p>
            <a:r>
              <a:rPr lang="tr-TR" dirty="0" smtClean="0"/>
              <a:t>İktisadi</a:t>
            </a:r>
            <a:r>
              <a:rPr lang="tr-TR" dirty="0"/>
              <a:t>, sosyal, kültürel pek çok faydası olan bu olgunun doğal ve tarihi zenginliklerin yok edilmesinden kıyı bölgelerinde deniz ve kıyıların tahrip edilmesine kadar çeşitli soruna sebep olduğu da bir gerçek olarak ortada bulunmaktadır</a:t>
            </a:r>
            <a:r>
              <a:rPr lang="tr-TR" dirty="0" smtClean="0"/>
              <a:t>.</a:t>
            </a:r>
          </a:p>
          <a:p>
            <a:r>
              <a:rPr lang="tr-TR" dirty="0" smtClean="0"/>
              <a:t> </a:t>
            </a:r>
            <a:r>
              <a:rPr lang="tr-TR" dirty="0"/>
              <a:t>Çevre etiğinin ortaya çıkmasında genel etikteki farklı yaklaşımların etkisi yanında artan çevre sorunlarının büyük rolü olduğu inkar edilemez bir gerçektir. </a:t>
            </a:r>
            <a:endParaRPr lang="tr-TR" dirty="0" smtClean="0"/>
          </a:p>
          <a:p>
            <a:r>
              <a:rPr lang="tr-TR" dirty="0" smtClean="0"/>
              <a:t>Çevre </a:t>
            </a:r>
            <a:r>
              <a:rPr lang="tr-TR" dirty="0"/>
              <a:t>etiği, insanlar ile doğal çevreleri arasındaki ahlaki ilişkilerin sistemli olarak incelenmesidir. Çevre etiği aynı zamanda insanların çevreye karşı ne tür bir sorumluluğu olduğunu göstermektedir</a:t>
            </a:r>
            <a:r>
              <a:rPr lang="tr-TR" dirty="0" smtClean="0"/>
              <a:t>.</a:t>
            </a:r>
          </a:p>
          <a:p>
            <a:r>
              <a:rPr lang="tr-TR" dirty="0" smtClean="0"/>
              <a:t> </a:t>
            </a:r>
            <a:r>
              <a:rPr lang="tr-TR" dirty="0"/>
              <a:t>Çevre ahlakı ya da çevre bilinci, herkesin yaşanabilir bir çevre yaratılması ve bunun sürekliliğinin sağlanması için kendisinin de sorumlu olduğunun bilincine sahip olması ve bu hususta kendini vicdanen görevli ve sorumlu hissetmesi olarak ifade edilmektedir</a:t>
            </a:r>
          </a:p>
        </p:txBody>
      </p:sp>
    </p:spTree>
    <p:extLst>
      <p:ext uri="{BB962C8B-B14F-4D97-AF65-F5344CB8AC3E}">
        <p14:creationId xmlns:p14="http://schemas.microsoft.com/office/powerpoint/2010/main" val="3488415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fontScale="90000"/>
          </a:bodyPr>
          <a:lstStyle/>
          <a:p>
            <a:r>
              <a:rPr lang="tr-TR" dirty="0"/>
              <a:t>4.1.3.3. Çevre Etiği</a:t>
            </a:r>
          </a:p>
        </p:txBody>
      </p:sp>
      <p:sp>
        <p:nvSpPr>
          <p:cNvPr id="3" name="İçerik Yer Tutucusu 2"/>
          <p:cNvSpPr>
            <a:spLocks noGrp="1"/>
          </p:cNvSpPr>
          <p:nvPr>
            <p:ph idx="1"/>
          </p:nvPr>
        </p:nvSpPr>
        <p:spPr>
          <a:xfrm>
            <a:off x="457200" y="1124744"/>
            <a:ext cx="8229600" cy="5400600"/>
          </a:xfrm>
        </p:spPr>
        <p:txBody>
          <a:bodyPr>
            <a:normAutofit fontScale="62500" lnSpcReduction="20000"/>
          </a:bodyPr>
          <a:lstStyle/>
          <a:p>
            <a:r>
              <a:rPr lang="tr-TR" dirty="0"/>
              <a:t>Çevre etiği ise, bireylerin doğayla ya da geniş anlamda kendi dışındaki dünyayla nasıl ilişkide bulunması gerektiğini göstermekte ve insan-doğa ilişkilerinin ahlaki yönünü vurgularken, bireyin doğal çevreye ve diğer varlıklara karşı sorumluluk geliştirmesi gerektiğine de önemle vurgu yapmaktadır. </a:t>
            </a:r>
            <a:endParaRPr lang="tr-TR" dirty="0" smtClean="0"/>
          </a:p>
          <a:p>
            <a:r>
              <a:rPr lang="tr-TR" dirty="0" smtClean="0"/>
              <a:t>Son </a:t>
            </a:r>
            <a:r>
              <a:rPr lang="tr-TR" dirty="0"/>
              <a:t>yıllarda turizmin geliştiği ülkelerde, </a:t>
            </a:r>
            <a:r>
              <a:rPr lang="tr-TR" dirty="0" err="1"/>
              <a:t>GSMH’nın</a:t>
            </a:r>
            <a:r>
              <a:rPr lang="tr-TR" dirty="0"/>
              <a:t> belirleyici alt sektörlerinden birisi konumuna gelmiş olan, turizm sektörüne ilişkin yeni eğilimler incelendiğinde; tatilcilerin tercihlerinin, deniz-kum-güneş (3S) üçlüsünden, eğlence, eğitim, çevre (3E) üçlüsüne kaydığı gözlenmektedir. </a:t>
            </a:r>
            <a:endParaRPr lang="tr-TR" dirty="0" smtClean="0"/>
          </a:p>
          <a:p>
            <a:r>
              <a:rPr lang="tr-TR" dirty="0" smtClean="0"/>
              <a:t>Dokuzuncu </a:t>
            </a:r>
            <a:r>
              <a:rPr lang="tr-TR" dirty="0"/>
              <a:t>Kalkınma Planında çevreye duyarlı planlamadan, </a:t>
            </a:r>
            <a:r>
              <a:rPr lang="tr-TR" dirty="0" err="1"/>
              <a:t>sektörel</a:t>
            </a:r>
            <a:r>
              <a:rPr lang="tr-TR" dirty="0"/>
              <a:t> yer seçimlerinin ekolojik ayak izi yöntemi ile belirlenerek turizm kapasitesinin, fonksiyonlarının, varış noktalarının ve destinasyonlarının belirlenmesi ve çevreye yönelik önlemlerin alınmasından söz edilmektedir. </a:t>
            </a:r>
            <a:endParaRPr lang="tr-TR" dirty="0" smtClean="0"/>
          </a:p>
          <a:p>
            <a:r>
              <a:rPr lang="tr-TR" dirty="0" smtClean="0"/>
              <a:t>Turizmin </a:t>
            </a:r>
            <a:r>
              <a:rPr lang="tr-TR" dirty="0"/>
              <a:t>birçok ülkede ekonomik, sosyal, çevresel gelişmenin önemli bir nedeni olarak anılması ile birlikte temel amaç, gelişiminin sürdürülebilir olması, kaynakların doğru kullanımı ile bugünkü ve gelecekteki toplumların yaşam kalitesinin iyileştirilmesidir. </a:t>
            </a:r>
            <a:endParaRPr lang="tr-TR" dirty="0" smtClean="0"/>
          </a:p>
          <a:p>
            <a:r>
              <a:rPr lang="tr-TR" dirty="0" smtClean="0"/>
              <a:t>Küresel </a:t>
            </a:r>
            <a:r>
              <a:rPr lang="tr-TR" dirty="0"/>
              <a:t>olarak artan çevresel farkındalık, turizm sektöründekiler de dahil olmak üzere işletmelerin daha “çevre dostu” ve “etik açıdan doğru” ürün ve hizmet üretmeye başlamaları anlamına gelmektedir. </a:t>
            </a:r>
            <a:endParaRPr lang="tr-TR" dirty="0" smtClean="0"/>
          </a:p>
          <a:p>
            <a:r>
              <a:rPr lang="tr-TR" dirty="0" smtClean="0"/>
              <a:t>Sürdürülebilir </a:t>
            </a:r>
            <a:r>
              <a:rPr lang="tr-TR" dirty="0"/>
              <a:t>kalkınma düşüncesi her ne kadar gelecekteki ekonomik kaygılar nedeniyle ortaya atılmışsa da, giderek daha kapsamlı bütüncül nitelikte etik bir yaklaşıma dönüşmüştür. </a:t>
            </a:r>
            <a:endParaRPr lang="tr-TR" dirty="0" smtClean="0"/>
          </a:p>
          <a:p>
            <a:r>
              <a:rPr lang="tr-TR" dirty="0" smtClean="0"/>
              <a:t>Çevre </a:t>
            </a:r>
            <a:r>
              <a:rPr lang="tr-TR" dirty="0"/>
              <a:t>etiği ile doğrudan ilişkilendirilebilecek “ekolojik sorumluluk hedefi”, gelişmenin ve doğal kaynakları kullanmanın yok edici ve bozucu bir biçimde değil, gelecek için endişe yaratmayacak, devamlılığı ve sürdürülebilirliği sağlayacak biçimde sürdürülmesi anlayışına dayanmaktadır. </a:t>
            </a:r>
          </a:p>
        </p:txBody>
      </p:sp>
    </p:spTree>
    <p:extLst>
      <p:ext uri="{BB962C8B-B14F-4D97-AF65-F5344CB8AC3E}">
        <p14:creationId xmlns:p14="http://schemas.microsoft.com/office/powerpoint/2010/main" val="820205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fontScale="90000"/>
          </a:bodyPr>
          <a:lstStyle/>
          <a:p>
            <a:r>
              <a:rPr lang="tr-TR" dirty="0"/>
              <a:t>4.1.3.3. Çevre Etiği</a:t>
            </a:r>
          </a:p>
        </p:txBody>
      </p:sp>
      <p:sp>
        <p:nvSpPr>
          <p:cNvPr id="3" name="İçerik Yer Tutucusu 2"/>
          <p:cNvSpPr>
            <a:spLocks noGrp="1"/>
          </p:cNvSpPr>
          <p:nvPr>
            <p:ph idx="1"/>
          </p:nvPr>
        </p:nvSpPr>
        <p:spPr>
          <a:xfrm>
            <a:off x="457200" y="1124744"/>
            <a:ext cx="8229600" cy="5001419"/>
          </a:xfrm>
        </p:spPr>
        <p:txBody>
          <a:bodyPr>
            <a:normAutofit lnSpcReduction="10000"/>
          </a:bodyPr>
          <a:lstStyle/>
          <a:p>
            <a:r>
              <a:rPr lang="tr-TR" dirty="0"/>
              <a:t>Çevrenin korunması kamu otoritelerinin, yerel yönetimlerin, sendikaların, sivil toplum örgütlerinin ve halkın, çevresel değerler olmadan turizm etkinliğinin sürdürülebilir olamayacağını anladıkları ve bu yönde eylem planları geliştirdikleri ölçüde mümkündür</a:t>
            </a:r>
            <a:r>
              <a:rPr lang="tr-TR" dirty="0" smtClean="0"/>
              <a:t>.</a:t>
            </a:r>
          </a:p>
          <a:p>
            <a:r>
              <a:rPr lang="tr-TR" dirty="0" smtClean="0"/>
              <a:t> </a:t>
            </a:r>
            <a:r>
              <a:rPr lang="tr-TR" dirty="0"/>
              <a:t>Turizm, her kaynak gibi dikkatle ve sürdürülebilir bir yaklaşımla yönetilmesi gereken bir alandır. </a:t>
            </a:r>
            <a:endParaRPr lang="tr-TR" dirty="0" smtClean="0"/>
          </a:p>
          <a:p>
            <a:r>
              <a:rPr lang="tr-TR" dirty="0" smtClean="0"/>
              <a:t>Sürdürülebilir </a:t>
            </a:r>
            <a:r>
              <a:rPr lang="tr-TR" dirty="0"/>
              <a:t>turizm ancak, çevresel ve ekolojik anlamda sürdürülebilir, ekonomik anlamda uygulanabilir ve sosyal anlamda ise kabul edilebilir özelliklere bağlı olarak çevreci bir yönetim ve planlama ile gerçekleştirilmesi mümkün olan bir turizm çeşididir. </a:t>
            </a:r>
          </a:p>
        </p:txBody>
      </p:sp>
    </p:spTree>
    <p:extLst>
      <p:ext uri="{BB962C8B-B14F-4D97-AF65-F5344CB8AC3E}">
        <p14:creationId xmlns:p14="http://schemas.microsoft.com/office/powerpoint/2010/main" val="2970267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636680"/>
          </a:xfrm>
        </p:spPr>
        <p:txBody>
          <a:bodyPr>
            <a:normAutofit fontScale="90000"/>
          </a:bodyPr>
          <a:lstStyle/>
          <a:p>
            <a:r>
              <a:rPr lang="tr-TR" dirty="0"/>
              <a:t>4.1.3.4. Pazarlama Etiği</a:t>
            </a:r>
          </a:p>
        </p:txBody>
      </p:sp>
      <p:sp>
        <p:nvSpPr>
          <p:cNvPr id="3" name="İçerik Yer Tutucusu 2"/>
          <p:cNvSpPr>
            <a:spLocks noGrp="1"/>
          </p:cNvSpPr>
          <p:nvPr>
            <p:ph idx="1"/>
          </p:nvPr>
        </p:nvSpPr>
        <p:spPr>
          <a:xfrm>
            <a:off x="457200" y="1412776"/>
            <a:ext cx="8229600" cy="5256584"/>
          </a:xfrm>
        </p:spPr>
        <p:txBody>
          <a:bodyPr>
            <a:normAutofit fontScale="55000" lnSpcReduction="20000"/>
          </a:bodyPr>
          <a:lstStyle/>
          <a:p>
            <a:r>
              <a:rPr lang="tr-TR" dirty="0"/>
              <a:t>Pazarlama etiği, pazarlamada karar alma üzerine </a:t>
            </a:r>
            <a:r>
              <a:rPr lang="tr-TR" dirty="0" err="1"/>
              <a:t>etiksel</a:t>
            </a:r>
            <a:r>
              <a:rPr lang="tr-TR" dirty="0"/>
              <a:t> düşüncenin bir uygulamasını kapsar. Bir diğer deyişle pazarlama etiği; pazarlama kararlarına etik teorilerin uygulanması yoluyla, işletmelerde pazarlama yöneticilerinin doğru davranışları benimsemelerine rehberlik eder</a:t>
            </a:r>
            <a:r>
              <a:rPr lang="tr-TR" dirty="0" smtClean="0"/>
              <a:t>.</a:t>
            </a:r>
          </a:p>
          <a:p>
            <a:r>
              <a:rPr lang="tr-TR" dirty="0" smtClean="0"/>
              <a:t> </a:t>
            </a:r>
            <a:r>
              <a:rPr lang="tr-TR" dirty="0"/>
              <a:t>Pazarlamada </a:t>
            </a:r>
            <a:r>
              <a:rPr lang="tr-TR" dirty="0" err="1"/>
              <a:t>etiksel</a:t>
            </a:r>
            <a:r>
              <a:rPr lang="tr-TR" dirty="0"/>
              <a:t> düşünce, felsefeciler tarafından eski zamanlardan beri ele alınmakla birlikte, son yıllarda bu konudaki ilginin dikkat çekici bir şekilde arttığı gözlenmektedir</a:t>
            </a:r>
            <a:r>
              <a:rPr lang="tr-TR" dirty="0" smtClean="0"/>
              <a:t>.</a:t>
            </a:r>
          </a:p>
          <a:p>
            <a:r>
              <a:rPr lang="tr-TR" dirty="0" smtClean="0"/>
              <a:t> </a:t>
            </a:r>
            <a:r>
              <a:rPr lang="tr-TR" dirty="0"/>
              <a:t>Pazarlama etiği artık, sadece felsefecilerin ilgilendiği bir konu olmaktan çıkmış, pazarlama profesyonelleri tarafından araştırılır hale gelmiştir. Pazarlama etiğinin günümüzde artan öneminin önde gelen nedenleri, küreselleşme ve beraberinde getirdiği acımasız rekabet ortamıdır</a:t>
            </a:r>
            <a:r>
              <a:rPr lang="tr-TR" dirty="0" smtClean="0"/>
              <a:t>.</a:t>
            </a:r>
          </a:p>
          <a:p>
            <a:r>
              <a:rPr lang="tr-TR" dirty="0" smtClean="0"/>
              <a:t> </a:t>
            </a:r>
            <a:r>
              <a:rPr lang="tr-TR" dirty="0"/>
              <a:t>Endüstrinin küreselleşmesine neden olan en önemli iki etkenden ilkinin, yerli ve yabancı pazarlarda pay elde etme ihtiyacı; diğer etkenin ise, yerli pazarlarda rekabet üstünlüğü kazanmak için uluslararası arenada ucuz ürün kaynakları arayışına gidilmesi olduğunu belirtmiştir</a:t>
            </a:r>
            <a:r>
              <a:rPr lang="tr-TR" dirty="0" smtClean="0"/>
              <a:t>.</a:t>
            </a:r>
          </a:p>
          <a:p>
            <a:r>
              <a:rPr lang="tr-TR" dirty="0" smtClean="0"/>
              <a:t> </a:t>
            </a:r>
            <a:r>
              <a:rPr lang="tr-TR" dirty="0"/>
              <a:t>Her geçen gün daha rekabetçi hale gelen pazarlama ortamı, </a:t>
            </a:r>
            <a:r>
              <a:rPr lang="tr-TR" dirty="0" err="1"/>
              <a:t>etiksel</a:t>
            </a:r>
            <a:r>
              <a:rPr lang="tr-TR" dirty="0"/>
              <a:t> olmayan pazarlama davranışları için fırsatlar sunmaktadır</a:t>
            </a:r>
            <a:r>
              <a:rPr lang="tr-TR" dirty="0" smtClean="0"/>
              <a:t>.</a:t>
            </a:r>
          </a:p>
          <a:p>
            <a:r>
              <a:rPr lang="tr-TR" dirty="0" smtClean="0"/>
              <a:t> </a:t>
            </a:r>
            <a:r>
              <a:rPr lang="tr-TR" dirty="0"/>
              <a:t>Ancak, iletişim teknolojisindeki gelişmeler sayesinde bu fırsatları değerlendiren firmalar hakkındaki bilgilere ulaşmak kolaylaşmış, işletmelerin uygulamaları daha görünür hale gelmiştir. </a:t>
            </a:r>
            <a:endParaRPr lang="tr-TR" dirty="0" smtClean="0"/>
          </a:p>
          <a:p>
            <a:r>
              <a:rPr lang="tr-TR" dirty="0" smtClean="0"/>
              <a:t>Pazarlama </a:t>
            </a:r>
            <a:r>
              <a:rPr lang="tr-TR" dirty="0"/>
              <a:t>etiğinin bu gün önemli bir tartışma konusu olmasında, küreselleşen dünyada birbirini tetikleyen </a:t>
            </a:r>
            <a:r>
              <a:rPr lang="tr-TR" dirty="0" err="1"/>
              <a:t>etiksel</a:t>
            </a:r>
            <a:r>
              <a:rPr lang="tr-TR" dirty="0"/>
              <a:t> olmayan pazarlama uygulamaları ile bunların sonuçlarının kitle iletişim araçlarıyla hızlı bir şekilde çok sayıda insana ulaşıyor olmasının rolü büyüktür</a:t>
            </a:r>
            <a:r>
              <a:rPr lang="tr-TR" dirty="0" smtClean="0"/>
              <a:t>.</a:t>
            </a:r>
          </a:p>
          <a:p>
            <a:r>
              <a:rPr lang="tr-TR" dirty="0" smtClean="0"/>
              <a:t> </a:t>
            </a:r>
            <a:r>
              <a:rPr lang="tr-TR" dirty="0"/>
              <a:t>Bilgilerin ulaşılabilir hale gelmesi kamuoyu tepkisini de beraberinde getirmiştir. Günümüzde tüketici hareketi ve çevreci lobi, topluma zarar verecek hareketlere karşı tetikte bekleyen güçlü bir oluşum haline gelmiştir. </a:t>
            </a:r>
          </a:p>
        </p:txBody>
      </p:sp>
    </p:spTree>
    <p:extLst>
      <p:ext uri="{BB962C8B-B14F-4D97-AF65-F5344CB8AC3E}">
        <p14:creationId xmlns:p14="http://schemas.microsoft.com/office/powerpoint/2010/main" val="2680294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08688"/>
          </a:xfrm>
        </p:spPr>
        <p:txBody>
          <a:bodyPr>
            <a:normAutofit fontScale="90000"/>
          </a:bodyPr>
          <a:lstStyle/>
          <a:p>
            <a:r>
              <a:rPr lang="tr-TR" dirty="0"/>
              <a:t>4.1.3.5. Askeri Etik</a:t>
            </a:r>
          </a:p>
        </p:txBody>
      </p:sp>
      <p:sp>
        <p:nvSpPr>
          <p:cNvPr id="3" name="İçerik Yer Tutucusu 2"/>
          <p:cNvSpPr>
            <a:spLocks noGrp="1"/>
          </p:cNvSpPr>
          <p:nvPr>
            <p:ph idx="1"/>
          </p:nvPr>
        </p:nvSpPr>
        <p:spPr>
          <a:xfrm>
            <a:off x="457200" y="1484784"/>
            <a:ext cx="8229600" cy="5112568"/>
          </a:xfrm>
        </p:spPr>
        <p:txBody>
          <a:bodyPr>
            <a:normAutofit fontScale="70000" lnSpcReduction="20000"/>
          </a:bodyPr>
          <a:lstStyle/>
          <a:p>
            <a:r>
              <a:rPr lang="tr-TR" dirty="0"/>
              <a:t>Askeri Etik kavramı, askerlik mesleğine ilişkin normları, kuralları tanımlayan meslek içi rekabeti düzenleyen, bireyin sosyal sorumluluk duygusu içinde kanunlara hizmet etmesini sağlayan etik kodların bütününü ifade etmek için kullanılmalıdır. </a:t>
            </a:r>
            <a:endParaRPr lang="tr-TR" dirty="0" smtClean="0"/>
          </a:p>
          <a:p>
            <a:r>
              <a:rPr lang="tr-TR" dirty="0" smtClean="0"/>
              <a:t>Bu </a:t>
            </a:r>
            <a:r>
              <a:rPr lang="tr-TR" dirty="0"/>
              <a:t>etik kodlar, askerin mesleğini ifasında ona yol gösterici birer rehberdir. Asker, askeri etik sayesinde meslektaşlarına, topluma ve sorumlu olduğu kurumsal yapıya (devlet) karşı vazifeleri konusunda bilgi sahibi olur</a:t>
            </a:r>
            <a:r>
              <a:rPr lang="tr-TR" dirty="0" smtClean="0"/>
              <a:t>.</a:t>
            </a:r>
          </a:p>
          <a:p>
            <a:r>
              <a:rPr lang="tr-TR" dirty="0" smtClean="0"/>
              <a:t> </a:t>
            </a:r>
            <a:r>
              <a:rPr lang="tr-TR" dirty="0"/>
              <a:t>Aynı zamanda iyi ile kötü, doğru ile yanlış arasında keskin renklerle yapılmış bu ayrım askerlik kurumunun bozulmasını ve yozlaşmasını engelleyici rol oynar</a:t>
            </a:r>
            <a:r>
              <a:rPr lang="tr-TR" dirty="0" smtClean="0"/>
              <a:t>.</a:t>
            </a:r>
          </a:p>
          <a:p>
            <a:r>
              <a:rPr lang="tr-TR" dirty="0" smtClean="0"/>
              <a:t> </a:t>
            </a:r>
            <a:r>
              <a:rPr lang="tr-TR" dirty="0"/>
              <a:t>Harp Okulları ise bir eğitim kurumu olarak askeri etiğin sistematik ve programlı olarak sunulduğu bir eğitim kurumu olarak hizmet sunmaktadır. Verilmekte olan ‘etik eğitimin’ amacı ise çalışanın, verilen görevi yerine getirirken askerlik mesleğin etik kodlarını, değerlerini, amacını, bir asker olarak sorumluluklarını ve farklı durumlardaki yaklaşım metotlarını anlamasını sağlamakla ilgilidir. </a:t>
            </a:r>
            <a:endParaRPr lang="tr-TR" dirty="0" smtClean="0"/>
          </a:p>
          <a:p>
            <a:r>
              <a:rPr lang="tr-TR" dirty="0" smtClean="0"/>
              <a:t>Etik </a:t>
            </a:r>
            <a:r>
              <a:rPr lang="tr-TR" dirty="0"/>
              <a:t>eğitimi, bireylerin etik karar alma süreçlerinde yaptığı katkının yanı sıra, askerlik gibi bürokratik kurumların idari karar alma mekanizmalarında söz sahibi olan yöneticilerin etik standartta karar vermeye teşvik etmesi açısından kurumsal devamlılığa ve kurumsal kültüre de katkıda bulunmaktadır.</a:t>
            </a:r>
          </a:p>
        </p:txBody>
      </p:sp>
    </p:spTree>
    <p:extLst>
      <p:ext uri="{BB962C8B-B14F-4D97-AF65-F5344CB8AC3E}">
        <p14:creationId xmlns:p14="http://schemas.microsoft.com/office/powerpoint/2010/main" val="308624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4.1.3.6.Araştırma Etiği</a:t>
            </a:r>
          </a:p>
        </p:txBody>
      </p:sp>
      <p:sp>
        <p:nvSpPr>
          <p:cNvPr id="3" name="İçerik Yer Tutucusu 2"/>
          <p:cNvSpPr>
            <a:spLocks noGrp="1"/>
          </p:cNvSpPr>
          <p:nvPr>
            <p:ph idx="1"/>
          </p:nvPr>
        </p:nvSpPr>
        <p:spPr/>
        <p:txBody>
          <a:bodyPr>
            <a:normAutofit fontScale="62500" lnSpcReduction="20000"/>
          </a:bodyPr>
          <a:lstStyle/>
          <a:p>
            <a:r>
              <a:rPr lang="tr-TR" dirty="0"/>
              <a:t>Sosyolojik araştırmalarda uygun bir araştırma metodolojisi kadar önemli bir diğer konu da etik ile ilgili davranış ve kurallardır. Sosyologlarda tıpkı doğa bilimlerinde olduğu gibi istedikleri her türlü araştırmayı istedikleri biçimde yapamazlar. </a:t>
            </a:r>
            <a:endParaRPr lang="tr-TR" dirty="0" smtClean="0"/>
          </a:p>
          <a:p>
            <a:r>
              <a:rPr lang="tr-TR" dirty="0" smtClean="0"/>
              <a:t>Her </a:t>
            </a:r>
            <a:r>
              <a:rPr lang="tr-TR" dirty="0"/>
              <a:t>araştırmada araştırıcının etik açısından uyması gerekli bazı kural ve kaideler vardır. </a:t>
            </a:r>
            <a:endParaRPr lang="tr-TR" dirty="0" smtClean="0"/>
          </a:p>
          <a:p>
            <a:r>
              <a:rPr lang="tr-TR" dirty="0" smtClean="0"/>
              <a:t>Her </a:t>
            </a:r>
            <a:r>
              <a:rPr lang="tr-TR" dirty="0"/>
              <a:t>araştırmacı profesyonel bir kişi olarak bazı etik standartlara bilim ve ahlak açısından uymak zorundadır. Araştırma etiğinin birinci kuralı açıklıktır. </a:t>
            </a:r>
            <a:endParaRPr lang="tr-TR" dirty="0" smtClean="0"/>
          </a:p>
          <a:p>
            <a:r>
              <a:rPr lang="tr-TR" dirty="0" smtClean="0"/>
              <a:t>Diğer </a:t>
            </a:r>
            <a:r>
              <a:rPr lang="tr-TR" dirty="0"/>
              <a:t>bir deyimle araştırmacı bulduklarını bilimsel bir toplulukla paylaşmak zorundadır. İkincisi ise dürüstlüktür ve gerçekçiliktir. </a:t>
            </a:r>
            <a:endParaRPr lang="tr-TR" dirty="0" smtClean="0"/>
          </a:p>
          <a:p>
            <a:r>
              <a:rPr lang="tr-TR" dirty="0" smtClean="0"/>
              <a:t>Yani </a:t>
            </a:r>
            <a:r>
              <a:rPr lang="tr-TR" dirty="0"/>
              <a:t>araştırıcı bulgularını uydurmayacak veya başka bir yerden çalmayacaktır. Kendi bulgularım diye bir başkasının bulgularını veri olarak kullanıyorsa, bu bilim etiğine aykırı bir davranış olur. </a:t>
            </a:r>
            <a:endParaRPr lang="tr-TR" dirty="0" smtClean="0"/>
          </a:p>
          <a:p>
            <a:r>
              <a:rPr lang="tr-TR" dirty="0" smtClean="0"/>
              <a:t>Bir </a:t>
            </a:r>
            <a:r>
              <a:rPr lang="tr-TR" dirty="0"/>
              <a:t>diğer kural ise araştırmacının ilgilendiği objeye veya konuya bir zarar vermemesidir. Yani araştırmacı eğer cinsel taciz üzerinde çalışıyorsa bu tacize uğrayanları rahatsız etmeyecek bir biçimde olmalıdır. </a:t>
            </a:r>
            <a:endParaRPr lang="tr-TR" dirty="0" smtClean="0"/>
          </a:p>
          <a:p>
            <a:r>
              <a:rPr lang="tr-TR" dirty="0" smtClean="0"/>
              <a:t>Buna </a:t>
            </a:r>
            <a:r>
              <a:rPr lang="tr-TR" dirty="0"/>
              <a:t>bağlı olarak araştırmacı insanların mahremiyetlerine ve sırlarına saygılı olmalı, onları açıklamamalı, araştırmasında izin verilmediği sürece şahıs isimlerini kullanmamalıdır. Bir diğer önemli nokta ise araştırmacı kimliğini saklamamalıdır</a:t>
            </a:r>
            <a:r>
              <a:rPr lang="tr-TR" dirty="0" smtClean="0"/>
              <a:t>.</a:t>
            </a:r>
          </a:p>
          <a:p>
            <a:r>
              <a:rPr lang="tr-TR" dirty="0" smtClean="0"/>
              <a:t> </a:t>
            </a:r>
            <a:r>
              <a:rPr lang="tr-TR" dirty="0"/>
              <a:t>Genelde bu konu bazı sosyologlar tarafından benimsenmese de, araştırmacı kimliğini açıkça ortaya koymalı ve insanları kandıracak davranışlarda bulunmamalıdır.</a:t>
            </a:r>
          </a:p>
        </p:txBody>
      </p:sp>
    </p:spTree>
    <p:extLst>
      <p:ext uri="{BB962C8B-B14F-4D97-AF65-F5344CB8AC3E}">
        <p14:creationId xmlns:p14="http://schemas.microsoft.com/office/powerpoint/2010/main" val="217371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08688"/>
          </a:xfrm>
        </p:spPr>
        <p:txBody>
          <a:bodyPr>
            <a:normAutofit fontScale="90000"/>
          </a:bodyPr>
          <a:lstStyle/>
          <a:p>
            <a:r>
              <a:rPr lang="tr-TR" dirty="0"/>
              <a:t>4.1.3.7. Bilişim Etiği</a:t>
            </a:r>
          </a:p>
        </p:txBody>
      </p:sp>
      <p:sp>
        <p:nvSpPr>
          <p:cNvPr id="3" name="İçerik Yer Tutucusu 2"/>
          <p:cNvSpPr>
            <a:spLocks noGrp="1"/>
          </p:cNvSpPr>
          <p:nvPr>
            <p:ph idx="1"/>
          </p:nvPr>
        </p:nvSpPr>
        <p:spPr>
          <a:xfrm>
            <a:off x="457200" y="1412776"/>
            <a:ext cx="8229600" cy="5256584"/>
          </a:xfrm>
        </p:spPr>
        <p:txBody>
          <a:bodyPr>
            <a:normAutofit fontScale="62500" lnSpcReduction="20000"/>
          </a:bodyPr>
          <a:lstStyle/>
          <a:p>
            <a:r>
              <a:rPr lang="tr-TR" dirty="0"/>
              <a:t>Bilişim etiği kavramı bilgisayar dünyası içindeki insanların davranışlarını inceleyen felsefe dalıdır. Bilişim etiği alanında </a:t>
            </a:r>
            <a:r>
              <a:rPr lang="tr-TR" dirty="0" err="1"/>
              <a:t>Luciano</a:t>
            </a:r>
            <a:r>
              <a:rPr lang="tr-TR" dirty="0"/>
              <a:t> </a:t>
            </a:r>
            <a:r>
              <a:rPr lang="tr-TR" dirty="0" err="1"/>
              <a:t>Floridi</a:t>
            </a:r>
            <a:r>
              <a:rPr lang="tr-TR" dirty="0"/>
              <a:t> ve Michael </a:t>
            </a:r>
            <a:r>
              <a:rPr lang="tr-TR" dirty="0" err="1"/>
              <a:t>Davis</a:t>
            </a:r>
            <a:r>
              <a:rPr lang="tr-TR" dirty="0"/>
              <a:t> önemli isimlerdir</a:t>
            </a:r>
            <a:r>
              <a:rPr lang="tr-TR" dirty="0" smtClean="0"/>
              <a:t>.</a:t>
            </a:r>
          </a:p>
          <a:p>
            <a:r>
              <a:rPr lang="tr-TR" dirty="0" smtClean="0"/>
              <a:t> </a:t>
            </a:r>
            <a:r>
              <a:rPr lang="tr-TR" dirty="0"/>
              <a:t>Bilişim etiği konusunda </a:t>
            </a:r>
            <a:r>
              <a:rPr lang="tr-TR" dirty="0" err="1"/>
              <a:t>hackerlık</a:t>
            </a:r>
            <a:r>
              <a:rPr lang="tr-TR" dirty="0"/>
              <a:t>, dosya paylaşımı, internetin demokratik olup olmaması, lisanslar sıklıkla tartışılan konulardır. </a:t>
            </a:r>
            <a:r>
              <a:rPr lang="tr-TR" dirty="0" err="1"/>
              <a:t>Computer</a:t>
            </a:r>
            <a:r>
              <a:rPr lang="tr-TR" dirty="0"/>
              <a:t> </a:t>
            </a:r>
            <a:r>
              <a:rPr lang="tr-TR" dirty="0" err="1"/>
              <a:t>Ethics</a:t>
            </a:r>
            <a:r>
              <a:rPr lang="tr-TR" dirty="0"/>
              <a:t> </a:t>
            </a:r>
            <a:r>
              <a:rPr lang="tr-TR" dirty="0" err="1"/>
              <a:t>Institute</a:t>
            </a:r>
            <a:r>
              <a:rPr lang="tr-TR" dirty="0"/>
              <a:t> (Bilgisayar Etik Enstitüsü) tarafından geliştirilen ve bilgisayar kullanım etik ilkelerinin temelini oluşturan 10 ilke; </a:t>
            </a:r>
            <a:endParaRPr lang="tr-TR" dirty="0" smtClean="0"/>
          </a:p>
          <a:p>
            <a:r>
              <a:rPr lang="tr-TR" dirty="0" smtClean="0"/>
              <a:t>1</a:t>
            </a:r>
            <a:r>
              <a:rPr lang="tr-TR" dirty="0"/>
              <a:t>. Bilgisayar başka insanlara zarar vermek için kullanılamaz. </a:t>
            </a:r>
            <a:endParaRPr lang="tr-TR" dirty="0" smtClean="0"/>
          </a:p>
          <a:p>
            <a:r>
              <a:rPr lang="tr-TR" dirty="0" smtClean="0"/>
              <a:t>2</a:t>
            </a:r>
            <a:r>
              <a:rPr lang="tr-TR" dirty="0"/>
              <a:t>. Başka insanların bilgisayar çalışmaları karıştırılamaz. </a:t>
            </a:r>
            <a:endParaRPr lang="tr-TR" dirty="0" smtClean="0"/>
          </a:p>
          <a:p>
            <a:r>
              <a:rPr lang="tr-TR" dirty="0" smtClean="0"/>
              <a:t>3</a:t>
            </a:r>
            <a:r>
              <a:rPr lang="tr-TR" dirty="0"/>
              <a:t>. Bilgisayar ortamında başka insanların dosyaları karıştırılamaz . </a:t>
            </a:r>
            <a:endParaRPr lang="tr-TR" dirty="0" smtClean="0"/>
          </a:p>
          <a:p>
            <a:r>
              <a:rPr lang="tr-TR" dirty="0" smtClean="0"/>
              <a:t>4</a:t>
            </a:r>
            <a:r>
              <a:rPr lang="tr-TR" dirty="0"/>
              <a:t>. Bilgisayar hırsızlık yapmak için kullanılamaz. </a:t>
            </a:r>
            <a:endParaRPr lang="tr-TR" dirty="0" smtClean="0"/>
          </a:p>
          <a:p>
            <a:r>
              <a:rPr lang="tr-TR" dirty="0" smtClean="0"/>
              <a:t>5</a:t>
            </a:r>
            <a:r>
              <a:rPr lang="tr-TR" dirty="0"/>
              <a:t>. Bilgisayar yalan bilgiyi yaymak için kullanılamaz</a:t>
            </a:r>
            <a:r>
              <a:rPr lang="tr-TR" dirty="0" smtClean="0"/>
              <a:t>.</a:t>
            </a:r>
          </a:p>
          <a:p>
            <a:r>
              <a:rPr lang="tr-TR" dirty="0" smtClean="0"/>
              <a:t> </a:t>
            </a:r>
            <a:r>
              <a:rPr lang="tr-TR" dirty="0"/>
              <a:t>6. Bedeli ödenmeyen yazılım kopyalanamaz ve kullanılamaz. </a:t>
            </a:r>
            <a:endParaRPr lang="tr-TR" dirty="0" smtClean="0"/>
          </a:p>
          <a:p>
            <a:r>
              <a:rPr lang="tr-TR" dirty="0" smtClean="0"/>
              <a:t>7</a:t>
            </a:r>
            <a:r>
              <a:rPr lang="tr-TR" dirty="0"/>
              <a:t>. Başka insanların bilgisayar kaynakları izin almadan kullanılamaz</a:t>
            </a:r>
            <a:r>
              <a:rPr lang="tr-TR" dirty="0" smtClean="0"/>
              <a:t>.</a:t>
            </a:r>
          </a:p>
          <a:p>
            <a:r>
              <a:rPr lang="tr-TR" dirty="0" smtClean="0"/>
              <a:t> </a:t>
            </a:r>
            <a:r>
              <a:rPr lang="tr-TR" dirty="0"/>
              <a:t>8. Başka insanların entelektüel bilgileri başkasına mal edilemez. </a:t>
            </a:r>
            <a:endParaRPr lang="tr-TR" dirty="0" smtClean="0"/>
          </a:p>
          <a:p>
            <a:r>
              <a:rPr lang="tr-TR" dirty="0" smtClean="0"/>
              <a:t>9</a:t>
            </a:r>
            <a:r>
              <a:rPr lang="tr-TR" dirty="0"/>
              <a:t>. Kişi yazdığı programın sosyal hayata etkilerini dikkate almalıdır</a:t>
            </a:r>
            <a:r>
              <a:rPr lang="tr-TR" dirty="0" smtClean="0"/>
              <a:t>.</a:t>
            </a:r>
          </a:p>
          <a:p>
            <a:r>
              <a:rPr lang="tr-TR" dirty="0" smtClean="0"/>
              <a:t> </a:t>
            </a:r>
            <a:r>
              <a:rPr lang="tr-TR" dirty="0"/>
              <a:t>10.Kişi, bilgisayarı, diğer insanları dikkate alarak ve saygı göstererek kullanmalıdır</a:t>
            </a:r>
            <a:r>
              <a:rPr lang="tr-TR" dirty="0" smtClean="0"/>
              <a:t>.</a:t>
            </a:r>
          </a:p>
          <a:p>
            <a:r>
              <a:rPr lang="tr-TR" dirty="0" smtClean="0"/>
              <a:t> </a:t>
            </a:r>
            <a:r>
              <a:rPr lang="tr-TR" dirty="0"/>
              <a:t>Uygulamalı etik metafizik ve </a:t>
            </a:r>
            <a:r>
              <a:rPr lang="tr-TR" dirty="0" err="1"/>
              <a:t>düzgüsel</a:t>
            </a:r>
            <a:r>
              <a:rPr lang="tr-TR" dirty="0"/>
              <a:t> etikten farklı olarak, ahlakın kökenlerini veya iyi ile kötünün ne olduğuna işaret edecek ahlaki referansları keşfetmekten çok, bu referansları kullanarak yaşamın ahlaki önem taşıyan sorunlarına ışık tutmaya çalışmakta ve bu nedenle </a:t>
            </a:r>
            <a:r>
              <a:rPr lang="tr-TR" dirty="0" smtClean="0"/>
              <a:t>geleneksel </a:t>
            </a:r>
            <a:r>
              <a:rPr lang="tr-TR" dirty="0"/>
              <a:t>olarak </a:t>
            </a:r>
            <a:r>
              <a:rPr lang="tr-TR" dirty="0" err="1"/>
              <a:t>düzgüsel</a:t>
            </a:r>
            <a:r>
              <a:rPr lang="tr-TR" dirty="0"/>
              <a:t> etiğin çalışma yöntemlerini kullanmaktadır</a:t>
            </a:r>
            <a:r>
              <a:rPr lang="tr-TR" dirty="0" smtClean="0"/>
              <a:t>.</a:t>
            </a:r>
          </a:p>
          <a:p>
            <a:r>
              <a:rPr lang="tr-TR" dirty="0" smtClean="0"/>
              <a:t> </a:t>
            </a:r>
            <a:r>
              <a:rPr lang="tr-TR" dirty="0"/>
              <a:t>Diğer bir deyişle yararcılık, deontolojik etik ve erdem etiği, uygulamalı etiğin savlarını geliştirirken kullandığı başlıca araçlardır</a:t>
            </a:r>
          </a:p>
        </p:txBody>
      </p:sp>
    </p:spTree>
    <p:extLst>
      <p:ext uri="{BB962C8B-B14F-4D97-AF65-F5344CB8AC3E}">
        <p14:creationId xmlns:p14="http://schemas.microsoft.com/office/powerpoint/2010/main" val="3858065384"/>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5055</Words>
  <Application>Microsoft Office PowerPoint</Application>
  <PresentationFormat>Ekran Gösterisi (4:3)</PresentationFormat>
  <Paragraphs>233</Paragraphs>
  <Slides>25</Slides>
  <Notes>0</Notes>
  <HiddenSlides>0</HiddenSlides>
  <MMClips>0</MMClips>
  <ScaleCrop>false</ScaleCrop>
  <HeadingPairs>
    <vt:vector size="4" baseType="variant">
      <vt:variant>
        <vt:lpstr>Tema</vt:lpstr>
      </vt:variant>
      <vt:variant>
        <vt:i4>2</vt:i4>
      </vt:variant>
      <vt:variant>
        <vt:lpstr>Slayt Başlıkları</vt:lpstr>
      </vt:variant>
      <vt:variant>
        <vt:i4>25</vt:i4>
      </vt:variant>
    </vt:vector>
  </HeadingPairs>
  <TitlesOfParts>
    <vt:vector size="27" baseType="lpstr">
      <vt:lpstr>Ofis Teması</vt:lpstr>
      <vt:lpstr>Akış</vt:lpstr>
      <vt:lpstr>4.ETİK TÜRLERİ</vt:lpstr>
      <vt:lpstr>Giriş </vt:lpstr>
      <vt:lpstr>4.1.Etik Türleri</vt:lpstr>
      <vt:lpstr>4.1.1. Metaetik</vt:lpstr>
      <vt:lpstr>4.1.2. Normatif (Düzgüsel) Etik</vt:lpstr>
      <vt:lpstr>4.1.2.1. Teleolojik Etik </vt:lpstr>
      <vt:lpstr>4.1.2.1. Teleolojik Etik </vt:lpstr>
      <vt:lpstr>4.1.2.2. Deontolojik Etik (Ödev Etiği)</vt:lpstr>
      <vt:lpstr>4.1.2.3. Erdem Etiği</vt:lpstr>
      <vt:lpstr>4.1.2.3. Erdem Etiği</vt:lpstr>
      <vt:lpstr>4.1.3. Uygulamalı Etik</vt:lpstr>
      <vt:lpstr>4.1.3.1. İş Etiği</vt:lpstr>
      <vt:lpstr>4.1.3.1. İş Etiği</vt:lpstr>
      <vt:lpstr>4.1.3.1. İş Etiği</vt:lpstr>
      <vt:lpstr>4.1.3.1. İş Etiği</vt:lpstr>
      <vt:lpstr>4.1.3.1. İş Etiği</vt:lpstr>
      <vt:lpstr>4.1.3.1. İş Etiği</vt:lpstr>
      <vt:lpstr>4.1.3.2. Biyoetik </vt:lpstr>
      <vt:lpstr>4.1.3.3. Çevre Etiği</vt:lpstr>
      <vt:lpstr>4.1.3.3. Çevre Etiği</vt:lpstr>
      <vt:lpstr>4.1.3.3. Çevre Etiği</vt:lpstr>
      <vt:lpstr>4.1.3.4. Pazarlama Etiği</vt:lpstr>
      <vt:lpstr>4.1.3.5. Askeri Etik</vt:lpstr>
      <vt:lpstr>4.1.3.6.Araştırma Etiği</vt:lpstr>
      <vt:lpstr>4.1.3.7. Bilişim Etiği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4.ETİK TÜRLERİ</dc:title>
  <dc:creator>AGE</dc:creator>
  <cp:lastModifiedBy>AGE</cp:lastModifiedBy>
  <cp:revision>1</cp:revision>
  <dcterms:created xsi:type="dcterms:W3CDTF">2021-11-03T11:28:14Z</dcterms:created>
  <dcterms:modified xsi:type="dcterms:W3CDTF">2021-11-03T11:30:01Z</dcterms:modified>
</cp:coreProperties>
</file>