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72" y="-7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19" name="Footer Placeholder 18"/>
          <p:cNvSpPr>
            <a:spLocks noGrp="1"/>
          </p:cNvSpPr>
          <p:nvPr>
            <p:ph type="ftr" sz="quarter" idx="11"/>
          </p:nvPr>
        </p:nvSpPr>
        <p:spPr/>
        <p:txBody>
          <a:bodyPr/>
          <a:lstStyle/>
          <a:p>
            <a:endParaRPr lang="tr-TR">
              <a:solidFill>
                <a:srgbClr val="DBF5F9">
                  <a:shade val="9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302828386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58512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5" name="Footer Placeholder 4"/>
          <p:cNvSpPr>
            <a:spLocks noGrp="1"/>
          </p:cNvSpPr>
          <p:nvPr>
            <p:ph type="ftr" sz="quarter" idx="11"/>
          </p:nvPr>
        </p:nvSpPr>
        <p:spPr/>
        <p:txBody>
          <a:bodyPr/>
          <a:lstStyle/>
          <a:p>
            <a:endParaRPr lang="tr-TR">
              <a:solidFill>
                <a:srgbClr val="DBF5F9">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59915106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46889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8" name="Footer Placeholder 7"/>
          <p:cNvSpPr>
            <a:spLocks noGrp="1"/>
          </p:cNvSpPr>
          <p:nvPr>
            <p:ph type="ftr" sz="quarter" idx="11"/>
          </p:nvPr>
        </p:nvSpPr>
        <p:spPr/>
        <p:txBody>
          <a:bodyPr/>
          <a:lstStyle/>
          <a:p>
            <a:endParaRPr lang="tr-TR">
              <a:solidFill>
                <a:srgbClr val="04617B">
                  <a:shade val="9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260180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4" name="Footer Placeholder 3"/>
          <p:cNvSpPr>
            <a:spLocks noGrp="1"/>
          </p:cNvSpPr>
          <p:nvPr>
            <p:ph type="ftr" sz="quarter" idx="11"/>
          </p:nvPr>
        </p:nvSpPr>
        <p:spPr/>
        <p:txBody>
          <a:bodyPr/>
          <a:lstStyle/>
          <a:p>
            <a:endParaRPr lang="tr-TR">
              <a:solidFill>
                <a:srgbClr val="04617B">
                  <a:shade val="9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866122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3" name="Footer Placeholder 2"/>
          <p:cNvSpPr>
            <a:spLocks noGrp="1"/>
          </p:cNvSpPr>
          <p:nvPr>
            <p:ph type="ftr" sz="quarter" idx="11"/>
          </p:nvPr>
        </p:nvSpPr>
        <p:spPr/>
        <p:txBody>
          <a:bodyPr/>
          <a:lstStyle/>
          <a:p>
            <a:endParaRPr lang="tr-TR">
              <a:solidFill>
                <a:srgbClr val="04617B">
                  <a:shade val="9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997473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62753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482711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112532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22061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3.11.2021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2294768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8.AHİLİK</a:t>
            </a:r>
          </a:p>
        </p:txBody>
      </p:sp>
      <p:sp>
        <p:nvSpPr>
          <p:cNvPr id="3" name="İçerik Yer Tutucusu 2"/>
          <p:cNvSpPr>
            <a:spLocks noGrp="1"/>
          </p:cNvSpPr>
          <p:nvPr>
            <p:ph idx="1"/>
          </p:nvPr>
        </p:nvSpPr>
        <p:spPr/>
        <p:txBody>
          <a:bodyPr/>
          <a:lstStyle/>
          <a:p>
            <a:r>
              <a:rPr lang="tr-TR" dirty="0"/>
              <a:t>8.1.Ahilik </a:t>
            </a:r>
            <a:endParaRPr lang="tr-TR" dirty="0" smtClean="0"/>
          </a:p>
          <a:p>
            <a:r>
              <a:rPr lang="tr-TR" dirty="0" smtClean="0"/>
              <a:t>8.2.Ahi </a:t>
            </a:r>
            <a:r>
              <a:rPr lang="tr-TR" dirty="0"/>
              <a:t>Evran Kimdir ? </a:t>
            </a:r>
            <a:endParaRPr lang="tr-TR" dirty="0" smtClean="0"/>
          </a:p>
          <a:p>
            <a:r>
              <a:rPr lang="tr-TR" dirty="0" smtClean="0"/>
              <a:t>8.3</a:t>
            </a:r>
            <a:r>
              <a:rPr lang="tr-TR" dirty="0"/>
              <a:t>. Ahiliğin Görgü </a:t>
            </a:r>
            <a:r>
              <a:rPr lang="tr-TR" dirty="0" smtClean="0"/>
              <a:t>Kuralları</a:t>
            </a:r>
          </a:p>
          <a:p>
            <a:r>
              <a:rPr lang="tr-TR" dirty="0" smtClean="0"/>
              <a:t> </a:t>
            </a:r>
            <a:r>
              <a:rPr lang="tr-TR" dirty="0"/>
              <a:t>8.4. Ahilikte Meslek </a:t>
            </a:r>
            <a:r>
              <a:rPr lang="tr-TR" dirty="0" smtClean="0"/>
              <a:t>Eğitimi</a:t>
            </a:r>
          </a:p>
          <a:p>
            <a:r>
              <a:rPr lang="tr-TR" dirty="0" smtClean="0"/>
              <a:t> </a:t>
            </a:r>
            <a:r>
              <a:rPr lang="tr-TR" dirty="0"/>
              <a:t>8.5. Ahilik İş Ahlakının Genel Hatları ve Günümüz Türk İş Ahlakına Katkıları</a:t>
            </a:r>
          </a:p>
        </p:txBody>
      </p:sp>
    </p:spTree>
    <p:extLst>
      <p:ext uri="{BB962C8B-B14F-4D97-AF65-F5344CB8AC3E}">
        <p14:creationId xmlns:p14="http://schemas.microsoft.com/office/powerpoint/2010/main" val="1042860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a:t>
            </a:r>
          </a:p>
        </p:txBody>
      </p:sp>
      <p:sp>
        <p:nvSpPr>
          <p:cNvPr id="3" name="İçerik Yer Tutucusu 2"/>
          <p:cNvSpPr>
            <a:spLocks noGrp="1"/>
          </p:cNvSpPr>
          <p:nvPr>
            <p:ph idx="1"/>
          </p:nvPr>
        </p:nvSpPr>
        <p:spPr/>
        <p:txBody>
          <a:bodyPr>
            <a:normAutofit fontScale="47500" lnSpcReduction="20000"/>
          </a:bodyPr>
          <a:lstStyle/>
          <a:p>
            <a:r>
              <a:rPr lang="tr-TR" dirty="0"/>
              <a:t>Ahilik, başlangıçta Türklerin Anadolu’da yerli Bizans ekonomisine karşı karşılaştıkları sosyal ve ekonomik sıkıntıları çözmek ve rekabet gücünü arttırmak ihtiyacından doğmuş bir esnaf ve sanatkarlar birliği olma özelliğindeyken, zamanla toplumun tüm katmanlarını etkileyecek, meslek ve ahlak eğitiminin bir arada verildiği bir kurum olmuştur. Koyduğu ilkelerin, eğitimlerin amacı bireyin ahlaki, mesleki bilgi ve becerilerini arttırmak ve onu bu yönde yetiştirmektir. Ahilikte iş ahlakını meydana getiren kurallardan bazıları şöyle sıralanmıştır (Demir, 2001:78): • Ahiler, birkaç iş veya sanatla değil yeteneklerine en uygun olan sadece bir iş veya sanatla uğraşmalıdır. • Ahinin, emeğini değerlendirecek ve onurunu koruyacak bir işi, özellikle bir sanatı olmalıdır. • Ahi doğru olmalı, emeğiyle hak ettiğinden fazlasını kazanma yoluna sapmamalıdır. Görüldüğü gibi günümüzde iş dünyasında uygulanması beklenen ve yerleştirilmeye çalışılan etik değerlerin temelleri, Ahilik Kurumu’nun da temelini oluşturmaktadır. Ahiliğin temel şartları olan cömertlik, tevazu sahibi, konuksever ve sofrası açık olmak, dilini tutmak, dedikodu yapmamak, kötü söz söylememek, kimsenin ayıbını görmemek, kimsenin onuruna, namusuna göz dikmemek şeklinde sıralanan özellikler adeta günümüz iş dünyasında, bireylerden beklenenlerin bir özeti niteliği taşımaktadır. Kişilerin kendi mesleklerine ve toplumun söz konusu mesleğin üyelerine saygı ve güvenini sağlamak amacıyla, örneğin; doğru çalışmayan, hile yapan esnafın cezalandırılması ve böyle esnaftan alışveriş yapılmaması için halka duyuru yapılması gibi uygulamalar da Ahilik Kurumu içerisinde yer almıştır Ahilik Kurumu’nun bir başka özelliği de tüketiciyi koruyan yaklaşımı ve uygulamalarıdır. Örneğin; tüketicinin temel ihtiyaçları olan birçok ürün, aracı kullanılmadan, doğrudan doğruya üretim yapan iş yerinde pazarlanmakta ve ürünün fiyatı, o üründe kullanılan işçilik ve hammaddenin değerinin toplamından oluşmaktaydı. Ayrıca, üretim esnasında çırağın veya kalfanın herhangi bir hatası ustasına bildirilir ve yapılan hata düzeltilirdi. Ürünün kalitesi konusundaki titizlik ve standart üretim elde etmek için geliştirilen yöntem ve kurallar, bugünkü “Toplam Kalite Yönetiminin” ilk hayata geçirilişi olarak da değerlendirilmektedir. Selçuklu </a:t>
            </a:r>
            <a:r>
              <a:rPr lang="tr-TR" dirty="0" err="1"/>
              <a:t>Türkleri’nde</a:t>
            </a:r>
            <a:r>
              <a:rPr lang="tr-TR" dirty="0"/>
              <a:t>, dinî ve millî birliğin muhafazasında, Osmanlı Devleti'nin kuruluşunda ve Osmanlı insanının yetişmesi ve terbiyesinde büyük hizmetler gören içtimaî (sosyal) bir teşkilattır. </a:t>
            </a:r>
          </a:p>
        </p:txBody>
      </p:sp>
    </p:spTree>
    <p:extLst>
      <p:ext uri="{BB962C8B-B14F-4D97-AF65-F5344CB8AC3E}">
        <p14:creationId xmlns:p14="http://schemas.microsoft.com/office/powerpoint/2010/main" val="2023747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8.1.Ahilik </a:t>
            </a:r>
          </a:p>
        </p:txBody>
      </p:sp>
      <p:sp>
        <p:nvSpPr>
          <p:cNvPr id="3" name="İçerik Yer Tutucusu 2"/>
          <p:cNvSpPr>
            <a:spLocks noGrp="1"/>
          </p:cNvSpPr>
          <p:nvPr>
            <p:ph idx="1"/>
          </p:nvPr>
        </p:nvSpPr>
        <p:spPr/>
        <p:txBody>
          <a:bodyPr>
            <a:normAutofit fontScale="62500" lnSpcReduction="20000"/>
          </a:bodyPr>
          <a:lstStyle/>
          <a:p>
            <a:r>
              <a:rPr lang="tr-TR" dirty="0"/>
              <a:t>Arapça "kardeşim" manasına gelen ahî ile Türkçe "cömert, eli açık" </a:t>
            </a:r>
            <a:r>
              <a:rPr lang="tr-TR" dirty="0" err="1"/>
              <a:t>manâsında</a:t>
            </a:r>
            <a:r>
              <a:rPr lang="tr-TR" dirty="0"/>
              <a:t> olan akı kelimeleri ile yakınlık göstermekte ise de, hangisinden geldiği belli değildir. Her iki kelimeden de gelmesi ihtimal dâhilindedir. Dil bilimciler arasında “Ahi” sözcüğünün kökeni konusunda görüş birliği yoktur. Ahi kelimesinin kaynağının Türkçe olduğu görüşünde olanlar “Akı” kelimesinin Anadolu’daki söyleniş tarzından kaynaklandığını kabul ederler. Öz Türkçe akı kelimesinin eli açık, cömert, yiğit anlamlarına geldiğini bildiren Fransız Türkolog </a:t>
            </a:r>
            <a:r>
              <a:rPr lang="tr-TR" dirty="0" err="1"/>
              <a:t>Denny</a:t>
            </a:r>
            <a:r>
              <a:rPr lang="tr-TR" dirty="0"/>
              <a:t> ve Fuat Köprülü, akı kelimesinin zamanla değişerek “ahi” şekline geldiğini ileri sürerler. </a:t>
            </a:r>
            <a:r>
              <a:rPr lang="tr-TR" dirty="0" err="1"/>
              <a:t>Divanü</a:t>
            </a:r>
            <a:r>
              <a:rPr lang="tr-TR" dirty="0"/>
              <a:t> </a:t>
            </a:r>
            <a:r>
              <a:rPr lang="tr-TR" dirty="0" err="1"/>
              <a:t>Lûgat</a:t>
            </a:r>
            <a:r>
              <a:rPr lang="tr-TR" dirty="0"/>
              <a:t>-i Türk’te Ahi kelimesinin yiğit, eli açık, cömert anlamına gelen akı kelimesinden türediği kaydedilmiştir. Ahi kelimesinin Türkçe olduğunu ileri süren dil bilimciler, kelimedeki “k” harfi genelde “h” şekline dönüşerek çakı-</a:t>
            </a:r>
            <a:r>
              <a:rPr lang="tr-TR" dirty="0" err="1"/>
              <a:t>çahı</a:t>
            </a:r>
            <a:r>
              <a:rPr lang="tr-TR" dirty="0"/>
              <a:t>, yakı-</a:t>
            </a:r>
            <a:r>
              <a:rPr lang="tr-TR" dirty="0" err="1"/>
              <a:t>yahı</a:t>
            </a:r>
            <a:r>
              <a:rPr lang="tr-TR" dirty="0"/>
              <a:t>, </a:t>
            </a:r>
            <a:r>
              <a:rPr lang="tr-TR" dirty="0" err="1"/>
              <a:t>okumakohumah</a:t>
            </a:r>
            <a:r>
              <a:rPr lang="tr-TR" dirty="0"/>
              <a:t>, şeklinde telâffuz edildiği gibi, akı da </a:t>
            </a:r>
            <a:r>
              <a:rPr lang="tr-TR" dirty="0" err="1"/>
              <a:t>ahıya</a:t>
            </a:r>
            <a:r>
              <a:rPr lang="tr-TR" dirty="0"/>
              <a:t> dönüşmüştür. Anadolu’da hâlen birçok 169 yerleşim birimine verilmiş olan “ahi” adı halk arasında “ahı” olarak telâffuz edilmektedir. Ahı baba, Ahılar köyü gibi. Bizim kanaatimiz de ahiliğin “</a:t>
            </a:r>
            <a:r>
              <a:rPr lang="tr-TR" dirty="0" err="1"/>
              <a:t>akılıktan</a:t>
            </a:r>
            <a:r>
              <a:rPr lang="tr-TR" dirty="0"/>
              <a:t>” geldiği yolundadır. Fakat ahi kelimesini tetkik eden bir kısım bilim adamı ise ahiliğin “kardeşim” anlamına gelen Arapça kökenli bir kelime olduğunu belirtirler. Kardeş kökünden türeyen kardeşlik, dostluk, yardımlaşma, birlik, beraberlik anlamıyla ahiliğe yaklaşılmakta, fakat Ahilik adına bir kuruma Arabistan’da rastlanmadığından, Ahilik, </a:t>
            </a:r>
            <a:r>
              <a:rPr lang="tr-TR" dirty="0" err="1"/>
              <a:t>akılıktan</a:t>
            </a:r>
            <a:r>
              <a:rPr lang="tr-TR" dirty="0"/>
              <a:t> gelen ve Anadolu’da kurulan bir Türk Kurumu olarak kabul edilir. </a:t>
            </a:r>
            <a:r>
              <a:rPr lang="tr-TR" dirty="0" err="1"/>
              <a:t>XIII.Yüzyılda</a:t>
            </a:r>
            <a:r>
              <a:rPr lang="tr-TR" dirty="0"/>
              <a:t> Anadolu’da, Balkanlar’da, Kırım’da Türkler tarafından kurulan esnaf, sanatkâr ve üretici (sanayi) birlikleri ile bu birliklerin uyguladıkları ahlâkî, siyasî, iktisadî, felsefî duygu ve prensipler anlamına gelir. </a:t>
            </a:r>
          </a:p>
        </p:txBody>
      </p:sp>
    </p:spTree>
    <p:extLst>
      <p:ext uri="{BB962C8B-B14F-4D97-AF65-F5344CB8AC3E}">
        <p14:creationId xmlns:p14="http://schemas.microsoft.com/office/powerpoint/2010/main" val="2209862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8.1.Ahilik </a:t>
            </a:r>
          </a:p>
        </p:txBody>
      </p:sp>
      <p:sp>
        <p:nvSpPr>
          <p:cNvPr id="3" name="İçerik Yer Tutucusu 2"/>
          <p:cNvSpPr>
            <a:spLocks noGrp="1"/>
          </p:cNvSpPr>
          <p:nvPr>
            <p:ph idx="1"/>
          </p:nvPr>
        </p:nvSpPr>
        <p:spPr/>
        <p:txBody>
          <a:bodyPr>
            <a:normAutofit fontScale="47500" lnSpcReduction="20000"/>
          </a:bodyPr>
          <a:lstStyle/>
          <a:p>
            <a:r>
              <a:rPr lang="tr-TR" dirty="0"/>
              <a:t>Teşkilat Anlamında Ahilik: Anadolu’da birliği, refahı, toplum düzenini sağlayan ve halkın maddî, manevî tüm ihtiyaçlarına cevap verecek tarzda teşkilatlanan sivil toplum kuruluşudur. Ahiliğin teşkilât yönünü yoğun bir şekilde karşılaştıkları Ahi birliklerinin benzerlerini diğer İslâm ülkelerinde de rastladıklarını söylemektedirler. Fakat bu kurumlarla Ahi birlikleri arasında önemli farklılıklar tespit edilmiştir. Miladi 1277 (Hicri 676) tarihli vakfiye suretinde (yukarıda görülen) Ahi Evran vakfından bahsedilmektedir. Ahi Evran’ın vefatından sonra tanzim edilen vakıf senedinde vakfın nasıl idame ettirileceği bildirilmektedir. Bu bilgiler, Ahilik geleneğinin Türk Toplumunda, ne kadar derinlere indiğini göstermektedir. Genel yaklaşım olarak Ahilik, 13. yüzyılda Anadolu'da yaşayan Türklerin, esnaf ve sanatkârlarının birliğini, çalışma esas ve usullerini teşkil eden, </a:t>
            </a:r>
            <a:r>
              <a:rPr lang="tr-TR" dirty="0" err="1"/>
              <a:t>sosyo</a:t>
            </a:r>
            <a:r>
              <a:rPr lang="tr-TR" dirty="0"/>
              <a:t>-ekonomik bir Türk kurumudur. Ahilik, ihtiva ettiği hizmetler bakımından cömertlik, mertlik ve mürüvvet manalarına gelen fütüvvet teşkilatının daha da gelişmiş bir şekli olarak görülmektedir. Sonraları esnaf ve sanatkârlar birliğine </a:t>
            </a:r>
            <a:r>
              <a:rPr lang="tr-TR" dirty="0" err="1"/>
              <a:t>ünvan</a:t>
            </a:r>
            <a:r>
              <a:rPr lang="tr-TR" dirty="0"/>
              <a:t> olarak verilmiştir. On birinci asrın ikinci yarısından itibaren Anadolu'ya girmeye başlayan Müslüman Türkler (Selçuklular), Türkistan'da ticaret ve sanayi merkezlerinde yaygın fütüvvet ilkelerini de beraberlerinde getirdiler. Bu ilkeler arasında bilhassa; Müslüman kardeşinin işini görmek, onun yardımında bulunmak, hata ve kusurlarını affedip, husumet ve düşmanlık beslememek, ayıp ve kusurlarını örtmek, kendisini başkasından üstün görmemek, musibete uğrayan düşman bile olsa sevinmemek, başta gelmektedir. Diğer taraftan Horasan ve </a:t>
            </a:r>
            <a:r>
              <a:rPr lang="tr-TR" dirty="0" err="1"/>
              <a:t>Mâverâünnehir'deyken</a:t>
            </a:r>
            <a:r>
              <a:rPr lang="tr-TR" dirty="0"/>
              <a:t> Fahreddin-i </a:t>
            </a:r>
            <a:r>
              <a:rPr lang="tr-TR" dirty="0" err="1"/>
              <a:t>Razî</a:t>
            </a:r>
            <a:r>
              <a:rPr lang="tr-TR" dirty="0"/>
              <a:t>, </a:t>
            </a:r>
            <a:r>
              <a:rPr lang="tr-TR" dirty="0" err="1"/>
              <a:t>Ahmed</a:t>
            </a:r>
            <a:r>
              <a:rPr lang="tr-TR" dirty="0"/>
              <a:t> </a:t>
            </a:r>
            <a:r>
              <a:rPr lang="tr-TR" dirty="0" err="1"/>
              <a:t>Yesevî</a:t>
            </a:r>
            <a:r>
              <a:rPr lang="tr-TR" dirty="0"/>
              <a:t> ve </a:t>
            </a:r>
            <a:r>
              <a:rPr lang="tr-TR" dirty="0" err="1"/>
              <a:t>Şihabüddin</a:t>
            </a:r>
            <a:r>
              <a:rPr lang="tr-TR" dirty="0"/>
              <a:t> </a:t>
            </a:r>
            <a:r>
              <a:rPr lang="tr-TR" dirty="0" err="1"/>
              <a:t>Sühreverdî</a:t>
            </a:r>
            <a:r>
              <a:rPr lang="tr-TR" dirty="0"/>
              <a:t> gibi büyük âlimlerden ders alan Ahi Evran (1171-1261), daha sonra Anadolu’ya gelerek, Kayseri’de yerleşmiş ve halkı </a:t>
            </a:r>
            <a:r>
              <a:rPr lang="tr-TR" dirty="0" err="1"/>
              <a:t>irşad</a:t>
            </a:r>
            <a:r>
              <a:rPr lang="tr-TR" dirty="0"/>
              <a:t> vazifesine başlamıştı. Kayseri'de </a:t>
            </a:r>
            <a:r>
              <a:rPr lang="tr-TR" dirty="0" err="1"/>
              <a:t>debbağlık</a:t>
            </a:r>
            <a:r>
              <a:rPr lang="tr-TR" dirty="0"/>
              <a:t> yapıp, elinin emeği ile geçinen Ahi Evran, Türkistan'dan gelen bilhassa esnaf teşekküllerini bir çatı altında toplayıp teşkilatlandırdı. </a:t>
            </a:r>
            <a:r>
              <a:rPr lang="tr-TR" dirty="0" err="1"/>
              <a:t>Fütüvvetnamelerden</a:t>
            </a:r>
            <a:r>
              <a:rPr lang="tr-TR" dirty="0"/>
              <a:t> faydalanarak, teşkilatın bir nevi yönetmeliğini yazdı. İslam ahlâkını esas alan bu yönetmeliği, esnaf ve sanatkârlar arasında tatbik etti. Onlar arasında İslam ahlâkına dayalı bir birlik ve kardeşlik kurdu. Böylece ''ahilik teşkilatı'' ortaya çıktı. Diğer taraftan, hocası </a:t>
            </a:r>
            <a:r>
              <a:rPr lang="tr-TR" dirty="0" err="1"/>
              <a:t>Evhadüddin</a:t>
            </a:r>
            <a:r>
              <a:rPr lang="tr-TR" dirty="0"/>
              <a:t> </a:t>
            </a:r>
            <a:r>
              <a:rPr lang="tr-TR" dirty="0" err="1"/>
              <a:t>Kirmanî'nin</a:t>
            </a:r>
            <a:r>
              <a:rPr lang="tr-TR" dirty="0"/>
              <a:t> kızı olan hanımı Fatma Bacı da kadınları yetiştirip ‘</a:t>
            </a:r>
            <a:r>
              <a:rPr lang="tr-TR" dirty="0" err="1"/>
              <a:t>Baciyan</a:t>
            </a:r>
            <a:r>
              <a:rPr lang="tr-TR" dirty="0"/>
              <a:t>’ grubunu teşkil etti. Ahilik teşkilatı sayesinde, Anadolu'da Rumlar ile Ermenilerin elinde olan sanat ve ticaret hayatına, zamanla Türkler de katılıp, söz sahibi olmaya başladılar. Ayrıca ahiler, yaptıkları zaviyelerde, Müslüman tüccar ve esnafın ahlaki terbiyesi ile de uğraştılar. Ahi zaviyeleri zamanla memleketin her tarafına </a:t>
            </a:r>
            <a:r>
              <a:rPr lang="tr-TR" dirty="0" smtClean="0"/>
              <a:t>yayıldı.</a:t>
            </a:r>
            <a:endParaRPr lang="tr-TR" dirty="0"/>
          </a:p>
        </p:txBody>
      </p:sp>
    </p:spTree>
    <p:extLst>
      <p:ext uri="{BB962C8B-B14F-4D97-AF65-F5344CB8AC3E}">
        <p14:creationId xmlns:p14="http://schemas.microsoft.com/office/powerpoint/2010/main" val="3049182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8.1.Ahilik </a:t>
            </a:r>
          </a:p>
        </p:txBody>
      </p:sp>
      <p:sp>
        <p:nvSpPr>
          <p:cNvPr id="3" name="İçerik Yer Tutucusu 2"/>
          <p:cNvSpPr>
            <a:spLocks noGrp="1"/>
          </p:cNvSpPr>
          <p:nvPr>
            <p:ph idx="1"/>
          </p:nvPr>
        </p:nvSpPr>
        <p:spPr/>
        <p:txBody>
          <a:bodyPr>
            <a:normAutofit fontScale="55000" lnSpcReduction="20000"/>
          </a:bodyPr>
          <a:lstStyle/>
          <a:p>
            <a:r>
              <a:rPr lang="tr-TR" dirty="0"/>
              <a:t>Ahiler, içtimaî hayattaki bu hizmetleri yanında ihtiyaç halinde gazalara ve memleket savunmasına da katıldılar. </a:t>
            </a:r>
            <a:r>
              <a:rPr lang="tr-TR" dirty="0" err="1"/>
              <a:t>Onüçüncü</a:t>
            </a:r>
            <a:r>
              <a:rPr lang="tr-TR" dirty="0"/>
              <a:t> asrın ilk yıllarında Çinin kuzey-batısında katliamlara başlayan, kısa bir müddet içerisinde dünyanın siyasî haritasını alt üst eden ve Anadolu'ya doğru yaklaşan Moğol tehlikesine karşı tedbir aldılar. Moğolların önlerinden kaçıp gelenlere kucak 170 açarak, Anadolu insanını, Moğollara karşı gaza aşkı ile doldurarak; </a:t>
            </a:r>
            <a:r>
              <a:rPr lang="tr-TR" dirty="0" err="1"/>
              <a:t>cihad</a:t>
            </a:r>
            <a:r>
              <a:rPr lang="tr-TR" dirty="0"/>
              <a:t> yolunda Allah rızasından başka bir şey düşünmeyen kimseler olarak yetiştirmeye çalıştılar ve bu insafsız düşman karşısında kahramanca mücadele ettiler. Nihayet Moğollar, 1243 yılında Kayseri'yi muhasara edip, çetin bir muharebe sonunda şehri ele geçirince, binlerce ahiyi </a:t>
            </a:r>
            <a:r>
              <a:rPr lang="tr-TR" dirty="0" err="1"/>
              <a:t>şehid</a:t>
            </a:r>
            <a:r>
              <a:rPr lang="tr-TR" dirty="0"/>
              <a:t> ettiler. Anadolu'nun karışıklıklar içerisinde olduğu bu sırada, Ahi Evren'i de Kırşehir'de öldürdüler. Kısaca "sulhta muallim, muharebede asker" olan ve Anadolu'nun her tarafına yayılmış bulunan ahiler, gerek Moğol zulmü ve gerekse başka karışıklıklarla sıkılan ve bunalan insanlara, maddî ve manevî güç ve moral vererek Osmanlı Devletinin kuruluşuna kadar Anadolu'yu dinî ve millî birlik içinde tutmaya muvaffak oldular. Bu sırada Söğüt civarında gelişmekte olan Osmanlı Beyliği’nin emrine koşan ahilerin bir kısmı, uçlara yerleşip zaviyeler kurdular. Doğudan bu mıntıkaya gelen Türkmenlerin erkeklerini, ahi erkekleri, kadınlarını da Fatıma Bacının yetiştirdiği </a:t>
            </a:r>
            <a:r>
              <a:rPr lang="tr-TR" dirty="0" err="1"/>
              <a:t>bacıyan</a:t>
            </a:r>
            <a:r>
              <a:rPr lang="tr-TR" dirty="0"/>
              <a:t> grubu terbiye etti. Böylece, üç kıtada altı asır at koşturacak olan, istikbaldeki Osmanlı neslinin temelini attılar. Bu esnada itibarlı bir ahi olan Şeyh Edebali, Osman Gazi ile yakın münasebetler kurup, kızını ona verdi. Orhan Gazi ve Murad-ı </a:t>
            </a:r>
            <a:r>
              <a:rPr lang="tr-TR" dirty="0" err="1"/>
              <a:t>Hüdavendigâr</a:t>
            </a:r>
            <a:r>
              <a:rPr lang="tr-TR" dirty="0"/>
              <a:t>, ahilerden olup, vezirleri Alâeddin ve Çandarlı Kara Halil de ahi idiler. Böylece ahilerden bir kısmı âlim, kadı olarak ilim sahasında, bir kısmı vali ve komutan olarak idarî ve askerî alanda, bir kısmı da ticaret ve sanat alanında hizmet vermeye başladılar. Ahilerin; İslam'ın emri olan, zamanın kıymetini bilmek, disiplinli bir hayata sahip olmak, istişare etmek (karşılıklı danışmak, tartışmak), adil olmak ve adalet esaslarını aşıladıkları küçücük bir aşiret, kısa zamanda büyük bir devlet olmaya başladı.</a:t>
            </a:r>
          </a:p>
        </p:txBody>
      </p:sp>
    </p:spTree>
    <p:extLst>
      <p:ext uri="{BB962C8B-B14F-4D97-AF65-F5344CB8AC3E}">
        <p14:creationId xmlns:p14="http://schemas.microsoft.com/office/powerpoint/2010/main" val="2328485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8.1.Ahilik </a:t>
            </a:r>
          </a:p>
        </p:txBody>
      </p:sp>
      <p:sp>
        <p:nvSpPr>
          <p:cNvPr id="3" name="İçerik Yer Tutucusu 2"/>
          <p:cNvSpPr>
            <a:spLocks noGrp="1"/>
          </p:cNvSpPr>
          <p:nvPr>
            <p:ph idx="1"/>
          </p:nvPr>
        </p:nvSpPr>
        <p:spPr/>
        <p:txBody>
          <a:bodyPr>
            <a:normAutofit fontScale="62500" lnSpcReduction="20000"/>
          </a:bodyPr>
          <a:lstStyle/>
          <a:p>
            <a:r>
              <a:rPr lang="tr-TR" dirty="0"/>
              <a:t>Zaman zaman devletin yükünü hafifletici hizmetlerde de bulunan ahiler, Bursa'yı Düzmece Mustafa'nın hücumundan korudukları gibi, 1360 yılında idareleri altındaki Ankara'yı Sultan Birinci Murad’a teslim ettiler. Bu hizmetlerine karşılık Osmanlılar, ahilere yardımcı olup hürmet göstererek halkı yetiştirmeleri için teşvikte bulundular. Bu yüzden, daha sonra Birinci Murad'ın ahilerin başı olduğu ve kendisinden Ahi Murad diye bahsedildiği de bilinmektedir. Osmanlı Devleti kuvvetlenip Anadolu'ya hakim olduktan sonra, ahiler daha ziyade hayırsever bir cemiyet, bir esnaf teşkilatı şeklinde faaliyetlerini devam ettirdiler. Ahiler arasında, sanatın okumakla değil, ahinin yetişmesi için, üstattan öğrenmesi şartı getirilip; yamaklık, çıraklık, kalfalık, ustalık, </a:t>
            </a:r>
            <a:r>
              <a:rPr lang="tr-TR" dirty="0" err="1"/>
              <a:t>yiğitbaşılık</a:t>
            </a:r>
            <a:r>
              <a:rPr lang="tr-TR" dirty="0"/>
              <a:t>, ahi babalık ve </a:t>
            </a:r>
            <a:r>
              <a:rPr lang="tr-TR" dirty="0" err="1"/>
              <a:t>kethüdalık</a:t>
            </a:r>
            <a:r>
              <a:rPr lang="tr-TR" dirty="0"/>
              <a:t> safhalarından geçmesi şartı vardı. Gündüz işinde çalışan ahiler, akşamları kendilerine mahsus binalarda sohbetlere katılırlardı. Böylece ahilerin ahlaki terbiyesi, ihmal edilmezdi. Ahilerin kendilerine mahsus kıyafetleri vardı. </a:t>
            </a:r>
            <a:r>
              <a:rPr lang="tr-TR" dirty="0" err="1"/>
              <a:t>Ondördüncü</a:t>
            </a:r>
            <a:r>
              <a:rPr lang="tr-TR" dirty="0"/>
              <a:t> asır seyyahlarından </a:t>
            </a:r>
            <a:r>
              <a:rPr lang="tr-TR" dirty="0" err="1"/>
              <a:t>İbni</a:t>
            </a:r>
            <a:r>
              <a:rPr lang="tr-TR" dirty="0"/>
              <a:t> Battuta, üstlerine hırka, başlarına sarık sarılı beyaz yünden bir külah ve ayaklarına mest gibi ayakkabı giydiklerini bildirmektedir. Ahiliğe kabul edilen namzede (adaya), şeyh tarafından </a:t>
            </a:r>
            <a:r>
              <a:rPr lang="tr-TR" dirty="0" err="1"/>
              <a:t>şedd</a:t>
            </a:r>
            <a:r>
              <a:rPr lang="tr-TR" dirty="0"/>
              <a:t>-i </a:t>
            </a:r>
            <a:r>
              <a:rPr lang="tr-TR" dirty="0" err="1"/>
              <a:t>bend</a:t>
            </a:r>
            <a:r>
              <a:rPr lang="tr-TR" dirty="0"/>
              <a:t> denilen ve ahiliğin nişanı kabul edilen bir kuşak kuşatılırdı. Ahiler kuşaklarında, büyükçe bir bıçak taşırlardı. Ahilik teşkilatında şu mertebeler bulunurdu: 1) Teşkilata yeni giren yiğitler, 2) Ahi bölükleri (Altı bölük olup ilk üç bölüğe ''</a:t>
            </a:r>
            <a:r>
              <a:rPr lang="tr-TR" dirty="0" err="1"/>
              <a:t>eshab</a:t>
            </a:r>
            <a:r>
              <a:rPr lang="tr-TR" dirty="0"/>
              <a:t>-ı tarik'', diğer üçüne de ''</a:t>
            </a:r>
            <a:r>
              <a:rPr lang="tr-TR" dirty="0" err="1"/>
              <a:t>nakib</a:t>
            </a:r>
            <a:r>
              <a:rPr lang="tr-TR" dirty="0"/>
              <a:t>'' denirdi), 3) Halife, 4) Şeyh, 5) Şeyh-</a:t>
            </a:r>
            <a:r>
              <a:rPr lang="tr-TR" dirty="0" err="1"/>
              <a:t>ül</a:t>
            </a:r>
            <a:r>
              <a:rPr lang="tr-TR" dirty="0"/>
              <a:t>-</a:t>
            </a:r>
            <a:r>
              <a:rPr lang="tr-TR" dirty="0" err="1"/>
              <a:t>meşayıh</a:t>
            </a:r>
            <a:r>
              <a:rPr lang="tr-TR" dirty="0"/>
              <a:t>. </a:t>
            </a:r>
          </a:p>
        </p:txBody>
      </p:sp>
    </p:spTree>
    <p:extLst>
      <p:ext uri="{BB962C8B-B14F-4D97-AF65-F5344CB8AC3E}">
        <p14:creationId xmlns:p14="http://schemas.microsoft.com/office/powerpoint/2010/main" val="3656332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8.1.Ahilik </a:t>
            </a:r>
            <a:endParaRPr lang="tr-TR" dirty="0"/>
          </a:p>
        </p:txBody>
      </p:sp>
      <p:sp>
        <p:nvSpPr>
          <p:cNvPr id="3" name="İçerik Yer Tutucusu 2"/>
          <p:cNvSpPr>
            <a:spLocks noGrp="1"/>
          </p:cNvSpPr>
          <p:nvPr>
            <p:ph idx="1"/>
          </p:nvPr>
        </p:nvSpPr>
        <p:spPr/>
        <p:txBody>
          <a:bodyPr>
            <a:normAutofit fontScale="85000" lnSpcReduction="10000"/>
          </a:bodyPr>
          <a:lstStyle/>
          <a:p>
            <a:r>
              <a:rPr lang="tr-TR" dirty="0"/>
              <a:t>Ahilerin idare heyeti, her sanat kolunda, kendi azaları arasından seçilmiş beş kişiden meydana geliyordu. Kendilerine, kadı tarafından, seçimden sonra resmi vesika, icazet verilip, icraatları ve neticeleri büyük meclise bildirilirdi. Birlik idare heyeti, her ay üç gün toplanırdı. İdare heyeti, birliğin hazinesi mahiyetinde olan orta sandığını idare ederdi. Ahilerin kendilerine has merasimleri vardı. Bunlardan bazıları şöyledir: 171 1. An'anevi Ahi Evren merasimleri: Senelik olup, Ahi Evren'in türbesinin bulunduğu Kırşehir’de yapılırdı. 2. Yol atası ve yol kardeşliği merasimi: Ahiliğe girmek talebinde bulunan gençlerin, birliğe kabul edilmesi mahiyetindeki bir merasim olup, zamanla çırak kabul etme merasimi halini aldı. 3. Yol sahibi olma merasimi: Çıraklık müddetini tamamlayanların, kalfalığa yükseltilmesi için yapılan merasimdi.</a:t>
            </a:r>
          </a:p>
        </p:txBody>
      </p:sp>
    </p:spTree>
    <p:extLst>
      <p:ext uri="{BB962C8B-B14F-4D97-AF65-F5344CB8AC3E}">
        <p14:creationId xmlns:p14="http://schemas.microsoft.com/office/powerpoint/2010/main" val="974100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8.1.Ahilik </a:t>
            </a:r>
            <a:endParaRPr lang="tr-TR" dirty="0"/>
          </a:p>
        </p:txBody>
      </p:sp>
      <p:sp>
        <p:nvSpPr>
          <p:cNvPr id="3" name="İçerik Yer Tutucusu 2"/>
          <p:cNvSpPr>
            <a:spLocks noGrp="1"/>
          </p:cNvSpPr>
          <p:nvPr>
            <p:ph idx="1"/>
          </p:nvPr>
        </p:nvSpPr>
        <p:spPr/>
        <p:txBody>
          <a:bodyPr>
            <a:normAutofit fontScale="77500" lnSpcReduction="20000"/>
          </a:bodyPr>
          <a:lstStyle/>
          <a:p>
            <a:r>
              <a:rPr lang="tr-TR" dirty="0"/>
              <a:t>Ahilerin yönetmeliğine göre, ahinin üç şeyi açık olmalıydı: Eli açık, yani cömert olmalı; kapısı açık, yani misafirperver olmalı; sofrası açık, yani aç geleni tok göndermeli. Üç şeyi de kapalı olmalıydı: Gözü kapalı olmalı, yani kimseye kötü nazarla bakmamalı; kimsenin ayıbını görmemeli; dili bağlı olmalı, yani kimseye kötü söz söylememeli; beli bağlı olmalı, yani kimsenin namusuna ve şerefine göz dikmemeli. Ahilik mensuplarının, takdir edilmelerinin yanında cezalandırıldıkları da olurdu. </a:t>
            </a:r>
            <a:r>
              <a:rPr lang="tr-TR" dirty="0" err="1"/>
              <a:t>Fütüvvetnamelerde</a:t>
            </a:r>
            <a:r>
              <a:rPr lang="tr-TR" dirty="0"/>
              <a:t>, şu </a:t>
            </a:r>
            <a:r>
              <a:rPr lang="tr-TR" dirty="0" err="1"/>
              <a:t>onsekiz</a:t>
            </a:r>
            <a:r>
              <a:rPr lang="tr-TR" dirty="0"/>
              <a:t> şeyin, ahiyi ahilikten çıkarma sebebi olduğu, ayrıca Cehennemlik yapacağı yazılıdır: 1) Şarap içmek, 2) Zina yapmak, 3) </a:t>
            </a:r>
            <a:r>
              <a:rPr lang="tr-TR" dirty="0" err="1"/>
              <a:t>Livata</a:t>
            </a:r>
            <a:r>
              <a:rPr lang="tr-TR" dirty="0"/>
              <a:t> yapmak, 4) Dedikodu ve iftira etmek, 5) Münafıklık etmek 6) Gururlanıp kibirlenmek, 7) Sert ve merhametsiz olmak, 8) Haset etmek, kıskanmak, 9) Kin tutmak, affetmemek, 10) Sözünde durmamak, 11) Kadınlara şehvetle bakmak, 12) Yalan söylemek, 13) Hıyanet etmek, 14) Emanete riayet etmemek, 15) İnsanların ayıbını örtmeyip, açığa vurmak, 16) Cimrilik etmek, 17) </a:t>
            </a:r>
            <a:r>
              <a:rPr lang="tr-TR" dirty="0" err="1"/>
              <a:t>Koğuculuk</a:t>
            </a:r>
            <a:r>
              <a:rPr lang="tr-TR" dirty="0"/>
              <a:t> ve gıybet etmek, 18) Hırsızlık etmek. </a:t>
            </a:r>
          </a:p>
        </p:txBody>
      </p:sp>
    </p:spTree>
    <p:extLst>
      <p:ext uri="{BB962C8B-B14F-4D97-AF65-F5344CB8AC3E}">
        <p14:creationId xmlns:p14="http://schemas.microsoft.com/office/powerpoint/2010/main" val="1386639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8.1.Ahilik </a:t>
            </a:r>
            <a:endParaRPr lang="tr-TR" dirty="0"/>
          </a:p>
        </p:txBody>
      </p:sp>
      <p:sp>
        <p:nvSpPr>
          <p:cNvPr id="3" name="İçerik Yer Tutucusu 2"/>
          <p:cNvSpPr>
            <a:spLocks noGrp="1"/>
          </p:cNvSpPr>
          <p:nvPr>
            <p:ph idx="1"/>
          </p:nvPr>
        </p:nvSpPr>
        <p:spPr/>
        <p:txBody>
          <a:bodyPr>
            <a:normAutofit fontScale="85000" lnSpcReduction="10000"/>
          </a:bodyPr>
          <a:lstStyle/>
          <a:p>
            <a:r>
              <a:rPr lang="tr-TR" dirty="0"/>
              <a:t>Yine ahi yönetmeliği olan </a:t>
            </a:r>
            <a:r>
              <a:rPr lang="tr-TR" dirty="0" err="1"/>
              <a:t>fütüvvetnamelere</a:t>
            </a:r>
            <a:r>
              <a:rPr lang="tr-TR" dirty="0"/>
              <a:t> göre; ahi, helalinden kazanmalıdır. Hepsinin bir sanatı olmalıdır. Yoksul ve düşkünlere yardım etmeli, cömert olmalıdır. Alimleri sevmeli, hoş tutmalıdır. Fakirleri sevmeli, alçak gönüllü olmalıdır. Temiz, iyi kimselerle sohbet etmeli, namazını kazaya bırakmamalı, haya sahibi olup, nefsine hakim olmalı, dünyaya düşkün olanlarla düşüp kalkmamalıdır. Bunlar, asırlarca Osmanlı insanının ahlâkının temel taşı olan hasletler hâline geldi. Osmanlı Devletinin bünyesinde, bu hizmetleri hakkıyla yapmış, sanat ve ticaret hayatını Osmanlının maddi ve manevi yapısına göre düzenlemiş olan ahilik teşkilatı, diğer kıymetli müesseseler gibi, bilhassa İngilizlerin desteklediği Mustafa Reşit Paşa'nın hazırladığı Tanzimat Fermanı’ndan sonra, büyük bir sarsıntı geçirmiş ve eski işlevini kaybetmiştir. </a:t>
            </a:r>
          </a:p>
        </p:txBody>
      </p:sp>
    </p:spTree>
    <p:extLst>
      <p:ext uri="{BB962C8B-B14F-4D97-AF65-F5344CB8AC3E}">
        <p14:creationId xmlns:p14="http://schemas.microsoft.com/office/powerpoint/2010/main" val="398666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8.2.Ahi Evran Kimdir ? </a:t>
            </a:r>
          </a:p>
        </p:txBody>
      </p:sp>
      <p:sp>
        <p:nvSpPr>
          <p:cNvPr id="3" name="İçerik Yer Tutucusu 2"/>
          <p:cNvSpPr>
            <a:spLocks noGrp="1"/>
          </p:cNvSpPr>
          <p:nvPr>
            <p:ph idx="1"/>
          </p:nvPr>
        </p:nvSpPr>
        <p:spPr/>
        <p:txBody>
          <a:bodyPr>
            <a:normAutofit fontScale="62500" lnSpcReduction="20000"/>
          </a:bodyPr>
          <a:lstStyle/>
          <a:p>
            <a:r>
              <a:rPr lang="tr-TR" dirty="0"/>
              <a:t>Ahi Evran 1171 yılında Azerbaycan'ın Hoy şehrinde doğmuş ve 1261 yılında Kırşehir'de vefat etmiştir. Asıl adı </a:t>
            </a:r>
            <a:r>
              <a:rPr lang="tr-TR" dirty="0" err="1"/>
              <a:t>Nasıruddin</a:t>
            </a:r>
            <a:r>
              <a:rPr lang="tr-TR" dirty="0"/>
              <a:t> </a:t>
            </a:r>
            <a:r>
              <a:rPr lang="tr-TR" dirty="0" err="1"/>
              <a:t>Mahmud</a:t>
            </a:r>
            <a:r>
              <a:rPr lang="tr-TR" dirty="0"/>
              <a:t> Ahi Evran bin </a:t>
            </a:r>
            <a:r>
              <a:rPr lang="tr-TR" dirty="0" err="1"/>
              <a:t>Abbas'dır</a:t>
            </a:r>
            <a:r>
              <a:rPr lang="tr-TR" dirty="0"/>
              <a:t>. Ahi Evran, ilk eğitimini Hoy'da alıp Ahmet </a:t>
            </a:r>
            <a:r>
              <a:rPr lang="tr-TR" dirty="0" err="1"/>
              <a:t>Yesevi'nin</a:t>
            </a:r>
            <a:r>
              <a:rPr lang="tr-TR" dirty="0"/>
              <a:t> talebelerinin sohbetlerinde bulunmuştur. Hacı Bektaş-ı Veli ve Mevlana ile aynı dönemde yaşamıştır. Ahi Evran'ın adı kayıtlara Nasir </a:t>
            </a:r>
            <a:r>
              <a:rPr lang="tr-TR" dirty="0" err="1"/>
              <a:t>üd</a:t>
            </a:r>
            <a:r>
              <a:rPr lang="tr-TR" dirty="0"/>
              <a:t>-din </a:t>
            </a:r>
            <a:r>
              <a:rPr lang="tr-TR" dirty="0" err="1"/>
              <a:t>EbüI-Hakäyik</a:t>
            </a:r>
            <a:r>
              <a:rPr lang="tr-TR" dirty="0"/>
              <a:t> </a:t>
            </a:r>
            <a:r>
              <a:rPr lang="tr-TR" dirty="0" err="1"/>
              <a:t>Mahmud</a:t>
            </a:r>
            <a:r>
              <a:rPr lang="tr-TR" dirty="0"/>
              <a:t> El Hoy olarak geçmiştir. Evran ismi ise herkesi korkutan yılanın onu görünce sakinleşmesi sebebiyle insanlar tarafından anılmaya başlanmıştır. Orta Asya'dan Anadolu'ya gelen alperenlerden biri de Ahi Evran'dır. Denizli, Konya ve Kayseri gibi şehirleri gezerek Ahilik teşkilatının kurulması ve yayılmasında önemli rol oynamıştır. Asıl mesleği “</a:t>
            </a:r>
            <a:r>
              <a:rPr lang="tr-TR" dirty="0" err="1"/>
              <a:t>debbağlık”tır</a:t>
            </a:r>
            <a:r>
              <a:rPr lang="tr-TR" dirty="0"/>
              <a:t>. Osmanlı Devleti zamanında Ahi Evran'ın esnafın piri olarak kazandığı ün Anadolu, Rumeli, Balkanlar ve Kırım'a kadar yayılmıştır. Ahi Evran, Moğol istilasından kaçarak Anadolu'ya gelen sanatkâr ve tüccarların dayanışmasını sağlamıştır. Onlar arasında sağlam bir birlik oluşturarak kaliteli mal üretmelerini teşvik etmiştir. Daha sonra Kırşehir'e yerleşerek vefat edinceye kadar burada yaşamıştır. Ömrünün sonlarına doğru Anadolu Selçuklu Devletindeki taht mücadelelerine karışmış ve II. İzzeddin Keykavus tarafını tutmuştur. Mevlana ve çevresi ile siyasi ihtilafa düşmüş olup, bu ihtilafta da Mevlana'nın oğlu </a:t>
            </a:r>
            <a:r>
              <a:rPr lang="tr-TR" dirty="0" err="1"/>
              <a:t>Alaaddin</a:t>
            </a:r>
            <a:r>
              <a:rPr lang="tr-TR" dirty="0"/>
              <a:t> Çelebi Ahi </a:t>
            </a:r>
            <a:r>
              <a:rPr lang="tr-TR" dirty="0" err="1"/>
              <a:t>Evran'in</a:t>
            </a:r>
            <a:r>
              <a:rPr lang="tr-TR" dirty="0"/>
              <a:t> yanında yer almıştır. Mevlana'nın diğer oğlu Sultan </a:t>
            </a:r>
            <a:r>
              <a:rPr lang="tr-TR" dirty="0" err="1"/>
              <a:t>Veled'in</a:t>
            </a:r>
            <a:r>
              <a:rPr lang="tr-TR" dirty="0"/>
              <a:t>, Ahi </a:t>
            </a:r>
            <a:r>
              <a:rPr lang="tr-TR" dirty="0" err="1"/>
              <a:t>Evran'in</a:t>
            </a:r>
            <a:r>
              <a:rPr lang="tr-TR" dirty="0"/>
              <a:t> ölümü üzerine yazdığı rubaide geçen ay tutulmasına dayanarak 12 Nisan 1261'deki meydana gelen parçalı ay tutulması aynı zamanda Ahi Evren'in ölüm günüdür. </a:t>
            </a:r>
          </a:p>
        </p:txBody>
      </p:sp>
    </p:spTree>
    <p:extLst>
      <p:ext uri="{BB962C8B-B14F-4D97-AF65-F5344CB8AC3E}">
        <p14:creationId xmlns:p14="http://schemas.microsoft.com/office/powerpoint/2010/main" val="2494117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490066"/>
          </a:xfrm>
        </p:spPr>
        <p:txBody>
          <a:bodyPr>
            <a:normAutofit fontScale="90000"/>
          </a:bodyPr>
          <a:lstStyle/>
          <a:p>
            <a:r>
              <a:rPr lang="tr-TR" dirty="0"/>
              <a:t>Ahi Birliklerinde Yönetim, Organizasyon ve Görev Dağılımı Şeması</a:t>
            </a:r>
          </a:p>
        </p:txBody>
      </p:sp>
      <p:sp>
        <p:nvSpPr>
          <p:cNvPr id="3" name="İçerik Yer Tutucusu 2"/>
          <p:cNvSpPr>
            <a:spLocks noGrp="1"/>
          </p:cNvSpPr>
          <p:nvPr>
            <p:ph idx="1"/>
          </p:nvPr>
        </p:nvSpPr>
        <p:spPr>
          <a:xfrm>
            <a:off x="457200" y="1600200"/>
            <a:ext cx="8579296" cy="3845024"/>
          </a:xfrm>
        </p:spPr>
        <p:txBody>
          <a:bodyPr>
            <a:normAutofit/>
          </a:bodyPr>
          <a:lstStyle/>
          <a:p>
            <a:r>
              <a:rPr lang="tr-TR" dirty="0" smtClean="0">
                <a:solidFill>
                  <a:srgbClr val="FF0000"/>
                </a:solidFill>
              </a:rPr>
              <a:t>Şemayı yapıştır</a:t>
            </a:r>
            <a:endParaRPr lang="tr-TR" dirty="0">
              <a:solidFill>
                <a:srgbClr val="FF0000"/>
              </a:solidFill>
            </a:endParaRPr>
          </a:p>
        </p:txBody>
      </p:sp>
    </p:spTree>
    <p:extLst>
      <p:ext uri="{BB962C8B-B14F-4D97-AF65-F5344CB8AC3E}">
        <p14:creationId xmlns:p14="http://schemas.microsoft.com/office/powerpoint/2010/main" val="967817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8.3. Ahiliğin Görgü Kuralları</a:t>
            </a:r>
          </a:p>
        </p:txBody>
      </p:sp>
      <p:sp>
        <p:nvSpPr>
          <p:cNvPr id="3" name="İçerik Yer Tutucusu 2"/>
          <p:cNvSpPr>
            <a:spLocks noGrp="1"/>
          </p:cNvSpPr>
          <p:nvPr>
            <p:ph idx="1"/>
          </p:nvPr>
        </p:nvSpPr>
        <p:spPr/>
        <p:txBody>
          <a:bodyPr>
            <a:normAutofit fontScale="40000" lnSpcReduction="20000"/>
          </a:bodyPr>
          <a:lstStyle/>
          <a:p>
            <a:r>
              <a:rPr lang="tr-TR" dirty="0"/>
              <a:t>Ahilik örgütündeki eğitimin asıl amaçlarından biri de kişiyi sosyalleştirerek bir şahsiyet haline getirmek ve üstün insan kılmaktır. Kişinin sosyalleşmesi için gerekli kabul edilen ve “görgü kralları” olarak ifade edilen bütün kuralların Ahi zaviyelerinde, Ahi örgütü üyelerine kazandırılmaya çalışılmıştır. Bu kuralların kişiye benimsetilmesi için Ahi örgütlerinde belirli zamanlarda dersler verilmiş ve uygulaması mümkün olanlar </a:t>
            </a:r>
            <a:r>
              <a:rPr lang="tr-TR" dirty="0" err="1"/>
              <a:t>tatbikli</a:t>
            </a:r>
            <a:r>
              <a:rPr lang="tr-TR" dirty="0"/>
              <a:t> olarak gösterilmiştir. Fütüvvetin ancak bu kurallarla bütünlüğe ereceği beyan edilmiş ve “nefis terbiyesi ders terbiyesinden hayırlıdır” hadisi esas alınarak kurallar benimsetilmeye çalışılmıştır. İşte bu kuralların bir kısmını oluşturan görgü kurallarını aşağıdaki ana başlıklar altında sıralayabiliriz. • Yemekte edepler 12 tanedir; sağ dizin yukarı dikilmesi, sol ayağın aşağıda olması, lokmanın çiğnenmesi, lokmanın küçük olması, yemeği dökmemesi, ağzında lokma varken konuşmaması, başkasının lokmasını gözetmemesi, ekmeği ısırıp bırakmaması, sümkürmemek, ekmeği yemeğin suyuna batırmamak, ağzının şapırdatmamak, yemekten sonra elleri yıkamak ve silmek. • Su içmekle ilgili edepler 3 tanedir; bardağı iki el ile tutmak, dinlene dinlene içmek ve bitirmek, dökmemek. • Söz söylemekteki edepler 4 tanedir; sert konuşmamak, konuşurken sağa sola bakmamak, sen ben değil de siz, biz olarak hitap etmek, el kol hareketleri ile bir şeyi ifade etmemek. • Elbise giymekte 4 edep vardır; sağdan başlamak, sarığı oturarak sarmak, yürüyerek bir şey giymemek, dururken giymek. • Evden çıkmaktaki edepler; çıkarken sol ayakla çıkmak, neşeli çıkmak, endişeli çıkmamak, çıkarken yukarıya bakmamak. • Yürümekteki edepler; sert yürümemek, çukurlara basmamak, yanlara bakarak yürüme, taştan taşa seğirme, yol ortasında yürümemek, kimsenin ardından bakamamak, büyüğünün önünde yürümemek, birisiyle giderken bir işle meşgul olup, onu bekletmemek. • Mahallede; işi olmadıkça mahallede gezmemek, açık kapı ve pencerelerden bakmamak, çocuklara uymamak. • Pazarda; omuzunu kimseye vurmamak, uzaktakileri çağırmamak, kahkaha ile gülmemek, tükürmemek, sümkürmemek, bir şey yememek ve içmemek. • Alış-veriş; yumuşak söylemek, az almak, aldığı şeyi geri vermemek, 175 • Eve bir şey getirmede; elbisesini taşıma vasıtası yapmama, açıktan getirmeme, eve varır varmaz yememe. • Eve girerken; haber verme, sağ ayakla girme, selam vermek, çevreye bakmamak, besmele ile eve girmek. • Oturmaktaki edepler; sağ dizi dikmek ve sol ayağın yerde olması, kendi yerini bilmek, ayağı örtmek, ev sahibi konuşmadan konuşmamak. • Misafirlikte; çağırmaya gelenin önünde yürümemek, yiyecek ne var diye sormamak, yemekten sonra çok oturmamak. • Hasta ziyareti; ikindiden sonra gitmek, güler yüzlü olmak, hastanın sağ yanına oturmak, çok oturmamak, Fatiha okumak. Bütün bu kurallar Ahilikte, talip için gerekli temel dersleri esas alan sistemli bir programla beraber teşkilat içindeki çeşitli toplantı ve merasimlerde uygulamalı olarak verilerek, teşkilat adap ve erkânını öğrenme ve yaşatma hedeflenir. Teşkilat mensubunun hayat tarzı teşkilatta öğrenilen dini-ahlaki kurallar doğrultusunda şekillenir. Böylece kişi, evrensel ahlak ve tevhit inancına bağlı, kendisini tanıma ve tanıtma yolunu bilen, kabiliyetlerini kullanabilen, insanlık fıtratını koruyabilen şahsiyetli ve iyi insan olur. (Tokgöz, Arzu, 2012)</a:t>
            </a:r>
          </a:p>
        </p:txBody>
      </p:sp>
    </p:spTree>
    <p:extLst>
      <p:ext uri="{BB962C8B-B14F-4D97-AF65-F5344CB8AC3E}">
        <p14:creationId xmlns:p14="http://schemas.microsoft.com/office/powerpoint/2010/main" val="197012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8.4. Ahilikte Meslek Eğitimi</a:t>
            </a:r>
          </a:p>
        </p:txBody>
      </p:sp>
      <p:sp>
        <p:nvSpPr>
          <p:cNvPr id="3" name="İçerik Yer Tutucusu 2"/>
          <p:cNvSpPr>
            <a:spLocks noGrp="1"/>
          </p:cNvSpPr>
          <p:nvPr>
            <p:ph idx="1"/>
          </p:nvPr>
        </p:nvSpPr>
        <p:spPr/>
        <p:txBody>
          <a:bodyPr>
            <a:normAutofit fontScale="62500" lnSpcReduction="20000"/>
          </a:bodyPr>
          <a:lstStyle/>
          <a:p>
            <a:r>
              <a:rPr lang="tr-TR" dirty="0"/>
              <a:t>Ahilik İslam inancıyla Türk örf ve adetlerini kaynaştıran bir düşüncedir. Bu düşünce sisteminde “insan” sistemin merkezine konulmuş, her şey onun dünya ve ahret mutluluğu için düzenlenmiştir. İnsanın bir bütün olarak ele alındığı bu anlayış, ahiliğin eğitim faaliyetlerinin bir unsurudur. Ahilikte eğitim faaliyetlerinin, tamamen hayata dönük olarak İslam dininin esaslarına göre iş dışında ve iş başında olmak üzere düzenlendiği görülmektedir. Nitekim İslam dininde, bireyin içinde yaşadığı dünyası ile uğraşması istenirken, ahretinin de bu dünyada kazanılacağı ifade edilmektedir. Şu halde ahilikte çalışma sistemi, İslam dini prensiplerine uygun olma esasına dayanmakta ve gene bu prensiplere uygun olarak kurulup geliştirilmektedir. Ahilik eğitimi, Ahilik prensiplerine uymayı kabul eden herkese açık olup, ücretsizdir. Derslerin ise yetkili kişilerce verilmesi esastır. Sistemin en çarpıcı özelliği; mesleki eğitim, genel eğitim ve sosyal yaşamın bir bütün içinde uygulamaya konmasıdır. Mesleki eğitim iş başında yapılır, kalfalar ve ustalar tarafından verilirdi. Mesleki dereceler, yamak, çırak, kalfa, usta olmak üzere dört kademeden oluşur. Ahi Birliklerinin kurdukları ve geliştirerek uyguladıkları eğitim sisteminde; insan bir bütün olarak ele alınmış, ona yalnız mesleki eğitim değil, sosyal, kültürel ve ahlaki bilgiler de verilmiş, iş başında yapılan eğitimin iş dışında yapılan eğitimle bütünleşmesine çalışılmış, eğitimin belli bir dönem için değil, ömür boyu süren bir faaliyet olması öngörülmüş ve bu faaliyetin en küçük yerleşim birimlerine kadar ulaştırılması sağlanmıştır.</a:t>
            </a:r>
          </a:p>
        </p:txBody>
      </p:sp>
    </p:spTree>
    <p:extLst>
      <p:ext uri="{BB962C8B-B14F-4D97-AF65-F5344CB8AC3E}">
        <p14:creationId xmlns:p14="http://schemas.microsoft.com/office/powerpoint/2010/main" val="2308510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 İşbaşında Eğitim :</a:t>
            </a:r>
          </a:p>
        </p:txBody>
      </p:sp>
      <p:sp>
        <p:nvSpPr>
          <p:cNvPr id="3" name="İçerik Yer Tutucusu 2"/>
          <p:cNvSpPr>
            <a:spLocks noGrp="1"/>
          </p:cNvSpPr>
          <p:nvPr>
            <p:ph idx="1"/>
          </p:nvPr>
        </p:nvSpPr>
        <p:spPr/>
        <p:txBody>
          <a:bodyPr>
            <a:normAutofit lnSpcReduction="10000"/>
          </a:bodyPr>
          <a:lstStyle/>
          <a:p>
            <a:r>
              <a:rPr lang="tr-TR" dirty="0"/>
              <a:t>Ahilik kurumundaki, meslek eğitiminde izlenen "işbaşında eğitim" metodunun bir diğer adı da, "usta-çırak eğitimi" metodudur. Ahiliğe girenler aynı zamanda çırak sınıfından sayılır ve bir ustanın yanında sanat öğrenmeye başlar. Çırak ustasının yanında işin yapılış tarzını öğrenir ve istendiğinde kendisi uygular. Sanatta belirli bir yol alındığı zaman, usta çırağına iş verir ve kendisinden yapması istenir. İstenilen düzeye gelen çırak bir törenle kalfalığa terfi ettirilir. Bu eğitim tarzı ustalığa kadar devam eder, olgunlaştığı kabul edilen ve usta olan kişi dilediği takdirde kendi işyerini açar. </a:t>
            </a:r>
          </a:p>
        </p:txBody>
      </p:sp>
    </p:spTree>
    <p:extLst>
      <p:ext uri="{BB962C8B-B14F-4D97-AF65-F5344CB8AC3E}">
        <p14:creationId xmlns:p14="http://schemas.microsoft.com/office/powerpoint/2010/main" val="1465748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 İş Dışında Eğitim : </a:t>
            </a:r>
          </a:p>
        </p:txBody>
      </p:sp>
      <p:sp>
        <p:nvSpPr>
          <p:cNvPr id="3" name="İçerik Yer Tutucusu 2"/>
          <p:cNvSpPr>
            <a:spLocks noGrp="1"/>
          </p:cNvSpPr>
          <p:nvPr>
            <p:ph idx="1"/>
          </p:nvPr>
        </p:nvSpPr>
        <p:spPr/>
        <p:txBody>
          <a:bodyPr>
            <a:normAutofit fontScale="85000" lnSpcReduction="10000"/>
          </a:bodyPr>
          <a:lstStyle/>
          <a:p>
            <a:r>
              <a:rPr lang="tr-TR" dirty="0"/>
              <a:t>Akşamları ahilik zaviyelerinde işin uzmanı eğitimciler ve mesleğin ileri gelenlerince verilen eğitmelerde; </a:t>
            </a:r>
            <a:r>
              <a:rPr lang="tr-TR" dirty="0" err="1"/>
              <a:t>adab</a:t>
            </a:r>
            <a:r>
              <a:rPr lang="tr-TR" dirty="0"/>
              <a:t>-ı muaşeret kuralları öğretilir, okuma yazma, dini bilgiler ve Kuran-ı Kerim, Türk tarihi ve destanları, spor(okçuluk, ata binme), kendini savunacak kadar askeri bilgiler (kılıç kullanma) öğretilirdi. Ahi Evran’ın kitapları ve ahiliğin anayasası, ahlak nizamnamesi fütüvvet kitapları ders kitabı olarak okutulurdu. Örneğin, yemek yemenin (taam </a:t>
            </a:r>
            <a:r>
              <a:rPr lang="tr-TR" dirty="0" err="1"/>
              <a:t>yimenin</a:t>
            </a:r>
            <a:r>
              <a:rPr lang="tr-TR" dirty="0"/>
              <a:t>) yirmi erkânı vardır; Yemeğe başlamadan ve yemekten sonra eller yıkanır, yemeğin helal olup olmadığına dikkat edilir, büyükler başlamadan yemeğe başlanmaz, yemek yenen yere ayakkabıyla girilmez, önündeki yemekten yenir, öksüreceği zaman ağzını eliyle değil mendil ile kapatılır, başkalarının yediğine bakılmaz vb.</a:t>
            </a:r>
          </a:p>
        </p:txBody>
      </p:sp>
    </p:spTree>
    <p:extLst>
      <p:ext uri="{BB962C8B-B14F-4D97-AF65-F5344CB8AC3E}">
        <p14:creationId xmlns:p14="http://schemas.microsoft.com/office/powerpoint/2010/main" val="174081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 Sanat Eğitimi :</a:t>
            </a:r>
          </a:p>
        </p:txBody>
      </p:sp>
      <p:sp>
        <p:nvSpPr>
          <p:cNvPr id="3" name="İçerik Yer Tutucusu 2"/>
          <p:cNvSpPr>
            <a:spLocks noGrp="1"/>
          </p:cNvSpPr>
          <p:nvPr>
            <p:ph idx="1"/>
          </p:nvPr>
        </p:nvSpPr>
        <p:spPr/>
        <p:txBody>
          <a:bodyPr>
            <a:normAutofit fontScale="70000" lnSpcReduction="20000"/>
          </a:bodyPr>
          <a:lstStyle/>
          <a:p>
            <a:r>
              <a:rPr lang="tr-TR" dirty="0"/>
              <a:t>Ahilik sisteminde gençlere ahlâk ve sanat eğitimi birlikte veriliyordu. Ahlâka ait usul ve erkân kuralları eğitim müfredatına göre düzenlenirdi. Gençlere yaşlarına ve öğrenim sürelerine göre verilecek bilgiler de programlanmıştı. Zamanı gelmedikçe ne sanata ne de </a:t>
            </a:r>
            <a:r>
              <a:rPr lang="tr-TR" dirty="0" err="1"/>
              <a:t>ahlâki</a:t>
            </a:r>
            <a:r>
              <a:rPr lang="tr-TR" dirty="0"/>
              <a:t> kurallara ait bilgiler verilmezdi. Ancak öğrenci olgunlaştıkça ve sanattaki yetenekleri arttıkça, bilgiler belirlenen ölçülerde arttırılırdı. Örneğin, Osmanlı döneminde, çırakların okuma yazmayı öğrenmeleri için, “Fatih </a:t>
            </a:r>
            <a:r>
              <a:rPr lang="tr-TR" dirty="0" err="1"/>
              <a:t>Medresesi"nde</a:t>
            </a:r>
            <a:r>
              <a:rPr lang="tr-TR" dirty="0"/>
              <a:t> okutulan derslerin saraçhanede de okutulmasına önem verilirdi. Ahiliğin, uygulandığı bir sanat dalı da Nakışçılıktı. Anadolu Selçuklu devleti zamanından beri görülen </a:t>
            </a:r>
            <a:r>
              <a:rPr lang="tr-TR" dirty="0" err="1"/>
              <a:t>nakışhaneler</a:t>
            </a:r>
            <a:r>
              <a:rPr lang="tr-TR" dirty="0"/>
              <a:t>, Osmanlı Devleti zamanında da gelişerek devam etmiştir. Bu atölyelerde hattatlar, nakkaşlar, kitap süsü, ülkede yapılan binaların süslemesi gibi işlerin esaslarını hazırlardı. Bu </a:t>
            </a:r>
            <a:r>
              <a:rPr lang="tr-TR" dirty="0" err="1"/>
              <a:t>nakışhaneler</a:t>
            </a:r>
            <a:r>
              <a:rPr lang="tr-TR" dirty="0"/>
              <a:t> sanat öğreten bir okul gibiydi. Burada baş usta (okulun müdürü), kalfalar ve çıraklar vardı. Çırak ustasının tarifleriyle değil, onun nasıl çalıştığını görmekle ve ona dikkat etmekle sanatı öğrenebilirdi. Öğrenciler hep birlikte bir atölyede çalışırlar, herkes birbirine bakarak görerek bir şeyler öğrenirdi. İyi bilenler, yeni gelenlere bu hususta yardımcı olurdu. </a:t>
            </a:r>
          </a:p>
        </p:txBody>
      </p:sp>
    </p:spTree>
    <p:extLst>
      <p:ext uri="{BB962C8B-B14F-4D97-AF65-F5344CB8AC3E}">
        <p14:creationId xmlns:p14="http://schemas.microsoft.com/office/powerpoint/2010/main" val="4074135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 Ahlak Eğitimi :</a:t>
            </a:r>
          </a:p>
        </p:txBody>
      </p:sp>
      <p:sp>
        <p:nvSpPr>
          <p:cNvPr id="3" name="İçerik Yer Tutucusu 2"/>
          <p:cNvSpPr>
            <a:spLocks noGrp="1"/>
          </p:cNvSpPr>
          <p:nvPr>
            <p:ph idx="1"/>
          </p:nvPr>
        </p:nvSpPr>
        <p:spPr/>
        <p:txBody>
          <a:bodyPr>
            <a:normAutofit fontScale="70000" lnSpcReduction="20000"/>
          </a:bodyPr>
          <a:lstStyle/>
          <a:p>
            <a:r>
              <a:rPr lang="tr-TR" dirty="0"/>
              <a:t>Ahi Evran kurmuş olduğu teşkilatta her şeyden önce bireysel ahlaka, iyi bir eğitim alınmasına ve iş ahlakına önem vermiştir. Eğitimsiz yapılan hiçbir işin başarıya ulaşması mümkün değildir. Ahi Evran’ın, hangi meslek grubu olursa olsun ahi teşkilatına üye olabilmenin şartını ahlaklı olmaya ve iyi bir eğitim almaya bağlamasının nedeni bu iki disiplinin nitelikli insan yetiştirmede ön koşul oluşturmasıdır. İyi bir ahlak eğitimi, insanı nitelikli yaptığı gibi, iş ahlakı da aynı amaca ve beraberinde nitelikli üretim ve tüketim sağlamaya yöneliktir. Ahilik, birbirine saygı duyan, yardım eden, fakiri gözeten, yoksulu barındıran, ilmi ve çalışmayı ibadet sayan din ve ahlak kurallarına sıkı sıkıya bağlı esnaf-sanatkârların teşkilatı anlamını ifade eder. Ahilik çalışmayı, ibadet ve dürüstlüğü bir bütün olarak ele almış ahlâka büyük önem vermiştir. Ahiliğe göre güzel ahlâkın olduğu yerde kardeşlik, eşitlik, özgürlük, sevgi, hak ve adalet vardır. Ahi teşkilatlarında </a:t>
            </a:r>
            <a:r>
              <a:rPr lang="tr-TR" dirty="0" err="1"/>
              <a:t>ahlâki</a:t>
            </a:r>
            <a:r>
              <a:rPr lang="tr-TR" dirty="0"/>
              <a:t> eğitim zaviyelerde verilirdi. Ahi zaviyelerinde verilen eğitim sadece gençlere yönelik olmayıp, her yaştan insanların istifade edebileceği özellikteydi. Bu nezih mekânlarda öğretilen ahlâk kuralları daha sonra da tüm toplumun ortak değerleri olarak hayata geçiriliyordu. </a:t>
            </a:r>
          </a:p>
        </p:txBody>
      </p:sp>
    </p:spTree>
    <p:extLst>
      <p:ext uri="{BB962C8B-B14F-4D97-AF65-F5344CB8AC3E}">
        <p14:creationId xmlns:p14="http://schemas.microsoft.com/office/powerpoint/2010/main" val="419029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8.5. Ahilik İş Ahlakının Genel Hatları ve Günümüz Türk İş Ahlakına Katkıları</a:t>
            </a:r>
          </a:p>
        </p:txBody>
      </p:sp>
      <p:sp>
        <p:nvSpPr>
          <p:cNvPr id="3" name="İçerik Yer Tutucusu 2"/>
          <p:cNvSpPr>
            <a:spLocks noGrp="1"/>
          </p:cNvSpPr>
          <p:nvPr>
            <p:ph idx="1"/>
          </p:nvPr>
        </p:nvSpPr>
        <p:spPr/>
        <p:txBody>
          <a:bodyPr>
            <a:normAutofit fontScale="70000" lnSpcReduction="20000"/>
          </a:bodyPr>
          <a:lstStyle/>
          <a:p>
            <a:r>
              <a:rPr lang="tr-TR" dirty="0"/>
              <a:t>Ahilik iş ahlakını anlamak için </a:t>
            </a:r>
            <a:r>
              <a:rPr lang="tr-TR" dirty="0" err="1"/>
              <a:t>fütüvvetnameleri</a:t>
            </a:r>
            <a:r>
              <a:rPr lang="tr-TR" dirty="0"/>
              <a:t> ve onun ahlaki ilkelerini incelemek ve bilmek gerekir. Ahiliğin temel değerlerini oluşturan, iş ahlakını sistemleştiren bu maddeler 740 tanedir. Ancak bazı </a:t>
            </a:r>
            <a:r>
              <a:rPr lang="tr-TR" dirty="0" err="1"/>
              <a:t>fütüvvetnamelerde</a:t>
            </a:r>
            <a:r>
              <a:rPr lang="tr-TR" dirty="0"/>
              <a:t> ise </a:t>
            </a:r>
            <a:r>
              <a:rPr lang="tr-TR" dirty="0" err="1"/>
              <a:t>Ahi‟nin</a:t>
            </a:r>
            <a:r>
              <a:rPr lang="tr-TR" dirty="0"/>
              <a:t> ahlakının 6 temelde oluştuğu yazılır. Buna göre </a:t>
            </a:r>
            <a:r>
              <a:rPr lang="tr-TR" dirty="0" err="1"/>
              <a:t>Ahi‟nin</a:t>
            </a:r>
            <a:r>
              <a:rPr lang="tr-TR" dirty="0"/>
              <a:t> 3 Şeyi bağlanır, 3 Şeyi açılır. Gözü haram olan şeylere, ağzı günah olan sözlere, eli zulümlere bağlanır. Kapısı konuklara, kesesi kardeşlerden ihtiyacı olanlara, sofrası ise bütün açlara açılır. Görüldüğü üzere ahilerin ahlaki tüzük olarak kabul ettikleri </a:t>
            </a:r>
            <a:r>
              <a:rPr lang="tr-TR" dirty="0" err="1"/>
              <a:t>fütüvvetnameleri</a:t>
            </a:r>
            <a:r>
              <a:rPr lang="tr-TR" dirty="0"/>
              <a:t> de geçen bu ilkelerin toplumun tümünü şahsi ve toplumsal istikrara kavuşturma, iş ve meslek hayatlarına ahlaki sorumluluk yükleme misyonu icra ettiğini söyleyebiliriz. </a:t>
            </a:r>
            <a:r>
              <a:rPr lang="tr-TR" dirty="0" err="1"/>
              <a:t>Farabi‟nin</a:t>
            </a:r>
            <a:r>
              <a:rPr lang="tr-TR" dirty="0"/>
              <a:t> de ifade ettiği gibi tüm bu ahlaki ilkeler, ahi teşkilatının </a:t>
            </a:r>
            <a:r>
              <a:rPr lang="tr-TR" dirty="0" err="1"/>
              <a:t>Medinet‟ül</a:t>
            </a:r>
            <a:r>
              <a:rPr lang="tr-TR" dirty="0"/>
              <a:t> </a:t>
            </a:r>
            <a:r>
              <a:rPr lang="tr-TR" dirty="0" err="1"/>
              <a:t>Fadıla‟yı</a:t>
            </a:r>
            <a:r>
              <a:rPr lang="tr-TR" dirty="0"/>
              <a:t> yani “mükemmel ve müreffeh bir toplumu oluşturmak” hedefinin bir neticesidir. Diğer bir ifade ile “Âleme nizam vermek” ahilerin değişmez gayesini oluşturur. Hedef mükemmeli oluşturmak ve genel ahlak ilkelerini sistemleştirmek olunca bu ahlak ilkelerinin kaynağı olan İslam ahlak ilkelerinin etkisi şüphesiz çok önemli olacaktır.</a:t>
            </a:r>
          </a:p>
        </p:txBody>
      </p:sp>
    </p:spTree>
    <p:extLst>
      <p:ext uri="{BB962C8B-B14F-4D97-AF65-F5344CB8AC3E}">
        <p14:creationId xmlns:p14="http://schemas.microsoft.com/office/powerpoint/2010/main" val="183572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8.5. Ahilik İş Ahlakının Genel Hatları ve Günümüz Türk İş Ahlakına Katkıları</a:t>
            </a:r>
          </a:p>
        </p:txBody>
      </p:sp>
      <p:sp>
        <p:nvSpPr>
          <p:cNvPr id="3" name="İçerik Yer Tutucusu 2"/>
          <p:cNvSpPr>
            <a:spLocks noGrp="1"/>
          </p:cNvSpPr>
          <p:nvPr>
            <p:ph idx="1"/>
          </p:nvPr>
        </p:nvSpPr>
        <p:spPr/>
        <p:txBody>
          <a:bodyPr>
            <a:normAutofit fontScale="55000" lnSpcReduction="20000"/>
          </a:bodyPr>
          <a:lstStyle/>
          <a:p>
            <a:r>
              <a:rPr lang="tr-TR" dirty="0"/>
              <a:t>Bu hassasiyet sonucu oluşan biçimsel olmayan ahilik iş ahlakı ilkelerini ana başlıklar altında şöyle sıralayabiliriz. 1) İyi huylu, tatlı dilli ve güler yüzlü olmak. Bu ilke insana, iş yerinde çalışan yamaktan tüketiciye kadar herkese iyi davranma sonucunu doğurur. 2) İçi dışı, özü sözü bir olmak. Muhataba güven verme sonucunu doğurur. 3) Sözünde durmak, sözünü bilip yerine göre konuşmak. İnsanın güvenini sarsmamayı ve ona saygı duyma sonucunu çıkarır. 4) Cömert ve ikram sahibi olmak. İhtiyaç sahibi tüketicilere önem verme sonucunu doğurur. 5) Başkasının malına hıyanet etmemek, hile yapmamak. Tüketicinin haklarını korumayı sağlar. 6) Öfkesine hakim olup sabırlı olmak. Müşteri velinimetimizdir ilkesini doğurur ve tüketiciye saygılı olmayı öğretir. 7) Hizmette ayrım yapmamak. Adaletli davranmayı sağlar. Aynı zamanda Ahi; 1) Birkaç iş veya sınıfla değil, yeteneklerine en uygun olan tek bir iş veya sanatla uğraşmalıdır. Bu anlayışa göre birden fazla sanatla uğraşmak, hiçbir sanatla uğraşmamakla aynıdır. 2) Doğru olmalı, emeğinin hakkı olandan fazlasını kazanma yoluna sapmamalıdır. 3) Gelenek ve otoriteye bağlı kalmalıdır. 4) Dayanışmacı olmalıdır. Burada dayanışmadan kasıt can ve mal güvenliği noktasında değil de kazançların müşterek hale getirilmesi ile ilgilidir. 5) Yanlarında çalışan çırak ve kalfalara emekleri sömürülecek varlıklar gibi değil, yetiştirilecek ve ilerde işyeri temin edilecek birer insan olarak bakarlar. 6) Ahilik mal biriktirme ve yağma peşinde koşan haris ve istismarcı ticarete karşıdır. 178 7) Kardeşini kendine tercih edendir. Ahilikte ahlak ve ekonomi anlayışı sanatkârların işleri ile bütünleşmelerini sağlayarak işlerini ve çalışma şartlarını zevkli ve huzurlu hale getirmiştir. Sanatkârların işine kendi ruhlarını yansıttığı bu çalışma şartları içinde rekabet daha fazla mal üretme şeklinde değil, daha mükemmel eser yapma şeklinde ortaya çıkmıştır. 8) Ahinin 18 dirhem gümüşten fazla dünyalığı olmamalıdır. Ahilik sermayenin ataletine karşıdır. Sermaye atıl bırakılmayıp, ekonomik hayata kazandırılmalıdır. Dolayısıyla bu düstur, sermayenin atalete bırakılmayıp, ekonomik hayatın canlı tutulmasına matuf bir düsturdur.</a:t>
            </a:r>
          </a:p>
        </p:txBody>
      </p:sp>
    </p:spTree>
    <p:extLst>
      <p:ext uri="{BB962C8B-B14F-4D97-AF65-F5344CB8AC3E}">
        <p14:creationId xmlns:p14="http://schemas.microsoft.com/office/powerpoint/2010/main" val="2471833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8.5. Ahilik İş Ahlakının Genel Hatları ve Günümüz Türk İş Ahlakına Katkıları</a:t>
            </a:r>
          </a:p>
        </p:txBody>
      </p:sp>
      <p:sp>
        <p:nvSpPr>
          <p:cNvPr id="3" name="İçerik Yer Tutucusu 2"/>
          <p:cNvSpPr>
            <a:spLocks noGrp="1"/>
          </p:cNvSpPr>
          <p:nvPr>
            <p:ph idx="1"/>
          </p:nvPr>
        </p:nvSpPr>
        <p:spPr/>
        <p:txBody>
          <a:bodyPr>
            <a:normAutofit fontScale="70000" lnSpcReduction="20000"/>
          </a:bodyPr>
          <a:lstStyle/>
          <a:p>
            <a:r>
              <a:rPr lang="tr-TR" dirty="0"/>
              <a:t>Hem felsefi hem de dini bilgileri tahsis etmiş olan Ahi Evran’ın iş ahlakının en temel ilkelerinin eğitim, bilgi, dayanışma, çalışma, kanaatkâr olmak, tüketici haklarını korumak ve doğruluk olduğunu söyleyebiliriz. Bu ilkeler bize amacın para kazanma ve biriktirme değil mükemmel ve müreffeh bir toplumu oluşturmayı hedeflediğini gösterir. Ahiler için para kazanmanın gaye olmadığı, mükemmel ve müreffeh bir toplumu meydana getirmede vasıta oluşturduğunu ve örgütün toplumsal sorumluluğu olarak, hizmette mükemmellikten, doğruluktan, dürüstlükten asla ödün verilmediğine vurgu yapar.. Esasen toplumsal değerlerin yaptırımları birtakım roller oynayarak muhataplar üzerinde baskı unsurları oluştururlar. Moral ve toplum değerlerinin belirlediğinin dışına çıkan esnaf veya tüccarın toplum nezdinde değerinin azalması, sadece gelirinin eksilmesi değil aynı zamanda toplumsal statüsünün de gerilemesi demektir. Bu halde ahi tavrı, hem esnaf loncalarına hem de tüketiciye ahlaki değerler aşılamakta, çarşıda gerçekleşen ideal toplumsal vasıflar bireylerin günlük davranışlarına sirayet etmektedir. Ahiliğin geliştirdiği ahlak ilkelerinin önemli amaçlarından biri de erdemli bir toplum oluşturmaktır. Ahiliğin iş hayatına ve toplumsal ahlaka yönelik ilkelerini, modern Türk toplumuna uyarlayarak, geçmişle gelecek arasında bir bağ kurabiliriz</a:t>
            </a:r>
          </a:p>
        </p:txBody>
      </p:sp>
    </p:spTree>
    <p:extLst>
      <p:ext uri="{BB962C8B-B14F-4D97-AF65-F5344CB8AC3E}">
        <p14:creationId xmlns:p14="http://schemas.microsoft.com/office/powerpoint/2010/main" val="138937787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4547</Words>
  <Application>Microsoft Office PowerPoint</Application>
  <PresentationFormat>Ekran Gösterisi (4:3)</PresentationFormat>
  <Paragraphs>44</Paragraphs>
  <Slides>20</Slides>
  <Notes>0</Notes>
  <HiddenSlides>0</HiddenSlides>
  <MMClips>0</MMClips>
  <ScaleCrop>false</ScaleCrop>
  <HeadingPairs>
    <vt:vector size="4" baseType="variant">
      <vt:variant>
        <vt:lpstr>Tema</vt:lpstr>
      </vt:variant>
      <vt:variant>
        <vt:i4>2</vt:i4>
      </vt:variant>
      <vt:variant>
        <vt:lpstr>Slayt Başlıkları</vt:lpstr>
      </vt:variant>
      <vt:variant>
        <vt:i4>20</vt:i4>
      </vt:variant>
    </vt:vector>
  </HeadingPairs>
  <TitlesOfParts>
    <vt:vector size="22" baseType="lpstr">
      <vt:lpstr>Ofis Teması</vt:lpstr>
      <vt:lpstr>Akış</vt:lpstr>
      <vt:lpstr>8.AHİLİK</vt:lpstr>
      <vt:lpstr>Giriş</vt:lpstr>
      <vt:lpstr>8.1.Ahilik </vt:lpstr>
      <vt:lpstr>8.1.Ahilik </vt:lpstr>
      <vt:lpstr>8.1.Ahilik </vt:lpstr>
      <vt:lpstr>8.1.Ahilik </vt:lpstr>
      <vt:lpstr>8.1.Ahilik </vt:lpstr>
      <vt:lpstr>8.1.Ahilik </vt:lpstr>
      <vt:lpstr>8.1.Ahilik </vt:lpstr>
      <vt:lpstr>8.2.Ahi Evran Kimdir ? </vt:lpstr>
      <vt:lpstr>Ahi Birliklerinde Yönetim, Organizasyon ve Görev Dağılımı Şeması</vt:lpstr>
      <vt:lpstr>8.3. Ahiliğin Görgü Kuralları</vt:lpstr>
      <vt:lpstr>8.4. Ahilikte Meslek Eğitimi</vt:lpstr>
      <vt:lpstr>a) İşbaşında Eğitim :</vt:lpstr>
      <vt:lpstr>b) İş Dışında Eğitim : </vt:lpstr>
      <vt:lpstr>c) Sanat Eğitimi :</vt:lpstr>
      <vt:lpstr>d) Ahlak Eğitimi :</vt:lpstr>
      <vt:lpstr>8.5. Ahilik İş Ahlakının Genel Hatları ve Günümüz Türk İş Ahlakına Katkıları</vt:lpstr>
      <vt:lpstr>8.5. Ahilik İş Ahlakının Genel Hatları ve Günümüz Türk İş Ahlakına Katkıları</vt:lpstr>
      <vt:lpstr>8.5. Ahilik İş Ahlakının Genel Hatları ve Günümüz Türk İş Ahlakına Katkıları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8.AHİLİK</dc:title>
  <dc:creator>AGE</dc:creator>
  <cp:lastModifiedBy>AGE</cp:lastModifiedBy>
  <cp:revision>1</cp:revision>
  <dcterms:created xsi:type="dcterms:W3CDTF">2021-11-03T11:35:11Z</dcterms:created>
  <dcterms:modified xsi:type="dcterms:W3CDTF">2021-11-03T11:36:11Z</dcterms:modified>
</cp:coreProperties>
</file>