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85" r:id="rId8"/>
    <p:sldId id="262" r:id="rId9"/>
    <p:sldId id="263" r:id="rId10"/>
    <p:sldId id="286" r:id="rId11"/>
    <p:sldId id="264" r:id="rId12"/>
    <p:sldId id="265" r:id="rId13"/>
    <p:sldId id="266" r:id="rId14"/>
    <p:sldId id="267" r:id="rId15"/>
    <p:sldId id="268" r:id="rId16"/>
    <p:sldId id="287" r:id="rId17"/>
    <p:sldId id="269" r:id="rId18"/>
    <p:sldId id="270" r:id="rId19"/>
    <p:sldId id="288" r:id="rId20"/>
    <p:sldId id="271" r:id="rId21"/>
    <p:sldId id="272" r:id="rId22"/>
    <p:sldId id="273" r:id="rId23"/>
    <p:sldId id="274" r:id="rId24"/>
    <p:sldId id="275" r:id="rId25"/>
    <p:sldId id="289" r:id="rId26"/>
    <p:sldId id="276" r:id="rId27"/>
    <p:sldId id="277" r:id="rId28"/>
    <p:sldId id="278" r:id="rId29"/>
    <p:sldId id="279" r:id="rId30"/>
    <p:sldId id="280" r:id="rId31"/>
    <p:sldId id="282" r:id="rId32"/>
    <p:sldId id="283" r:id="rId33"/>
    <p:sldId id="284" r:id="rId34"/>
    <p:sldId id="281"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9" name="Dikdörtgen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Başlık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tr-TR" smtClean="0"/>
              <a:t>Asıl başlık stili için tıklatın</a:t>
            </a:r>
            <a:endParaRPr kumimoji="0" lang="en-US"/>
          </a:p>
        </p:txBody>
      </p:sp>
      <p:sp>
        <p:nvSpPr>
          <p:cNvPr id="3" name="Alt Başlık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tr-TR" smtClean="0"/>
              <a:t>Asıl alt başlık stilini düzenlemek için tıklatın</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14.09.2020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
        <p:nvSpPr>
          <p:cNvPr id="10" name="Dikdörtgen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55448"/>
            <a:ext cx="8229600" cy="1252728"/>
          </a:xfrm>
        </p:spPr>
        <p:txBody>
          <a:bodyPr/>
          <a:lstStyle>
            <a:extLst/>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14.09.2020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2"/>
      </p:bgRef>
    </p:bg>
    <p:spTree>
      <p:nvGrpSpPr>
        <p:cNvPr id="1" name=""/>
        <p:cNvGrpSpPr/>
        <p:nvPr/>
      </p:nvGrpSpPr>
      <p:grpSpPr>
        <a:xfrm>
          <a:off x="0" y="0"/>
          <a:ext cx="0" cy="0"/>
          <a:chOff x="0" y="0"/>
          <a:chExt cx="0" cy="0"/>
        </a:xfrm>
      </p:grpSpPr>
      <p:sp>
        <p:nvSpPr>
          <p:cNvPr id="9" name="Dikdörtgen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Dikdörtgen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Başlık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A23720DD-5B6D-40BF-8493-A6B52D484E6B}" type="datetimeFigureOut">
              <a:rPr lang="tr-TR" smtClean="0"/>
              <a:t>14.09.2020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t>14.09.2020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Metin Yer Tutucusu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tr-TR" smtClean="0"/>
              <a:t>Asıl metin stillerini düzenlemek için tıklatın</a:t>
            </a:r>
          </a:p>
        </p:txBody>
      </p:sp>
      <p:sp>
        <p:nvSpPr>
          <p:cNvPr id="6" name="İçerik Yer Tutucusu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p>
            <a:fld id="{A23720DD-5B6D-40BF-8493-A6B52D484E6B}" type="datetimeFigureOut">
              <a:rPr lang="tr-TR" smtClean="0"/>
              <a:t>14.09.2020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A23720DD-5B6D-40BF-8493-A6B52D484E6B}" type="datetimeFigureOut">
              <a:rPr lang="tr-TR" smtClean="0"/>
              <a:t>14.09.2020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23720DD-5B6D-40BF-8493-A6B52D484E6B}" type="datetimeFigureOut">
              <a:rPr lang="tr-TR" smtClean="0"/>
              <a:t>14.09.2020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tr-TR" smtClean="0"/>
              <a:t>Asıl başlık stili için tıklatın</a:t>
            </a:r>
            <a:endParaRPr kumimoji="0" lang="en-US"/>
          </a:p>
        </p:txBody>
      </p:sp>
      <p:sp>
        <p:nvSpPr>
          <p:cNvPr id="3" name="İçerik Yer Tutucusu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Metin Yer Tutucusu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14.09.2020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
        <p:nvSpPr>
          <p:cNvPr id="12" name="Dikdörtgen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Dikdörtgen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tr-TR" smtClean="0"/>
              <a:t>Asıl başlık stili için tıklatın</a:t>
            </a:r>
            <a:endParaRPr kumimoji="0" lang="en-US"/>
          </a:p>
        </p:txBody>
      </p:sp>
      <p:sp>
        <p:nvSpPr>
          <p:cNvPr id="3" name="Resim Yer Tutucusu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a:xfrm>
            <a:off x="164592" y="1170432"/>
            <a:ext cx="2523744" cy="201168"/>
          </a:xfrm>
        </p:spPr>
        <p:txBody>
          <a:bodyPr/>
          <a:lstStyle/>
          <a:p>
            <a:fld id="{A23720DD-5B6D-40BF-8493-A6B52D484E6B}" type="datetimeFigureOut">
              <a:rPr lang="tr-TR" smtClean="0"/>
              <a:t>14.09.2020</a:t>
            </a:fld>
            <a:endParaRPr lang="tr-TR"/>
          </a:p>
        </p:txBody>
      </p:sp>
      <p:sp>
        <p:nvSpPr>
          <p:cNvPr id="11" name="Dikdörtgen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Dikdörtgen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Altbilgi Yer Tutucusu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tr-TR"/>
          </a:p>
        </p:txBody>
      </p:sp>
      <p:sp>
        <p:nvSpPr>
          <p:cNvPr id="7" name="Slayt Numarası Yer Tutucusu 6"/>
          <p:cNvSpPr>
            <a:spLocks noGrp="1"/>
          </p:cNvSpPr>
          <p:nvPr>
            <p:ph type="sldNum" sz="quarter" idx="12"/>
          </p:nvPr>
        </p:nvSpPr>
        <p:spPr>
          <a:xfrm>
            <a:off x="8339328" y="1170432"/>
            <a:ext cx="733864" cy="201168"/>
          </a:xfrm>
        </p:spPr>
        <p:txBody>
          <a:bodyPr/>
          <a:lstStyle/>
          <a:p>
            <a:fld id="{F302176B-0E47-46AC-8F43-DAB4B8A37D06}"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14.09.2020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9" name="Dikdörtgen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Dikdörtgen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Dikey Başlık 1"/>
          <p:cNvSpPr>
            <a:spLocks noGrp="1"/>
          </p:cNvSpPr>
          <p:nvPr>
            <p:ph type="title" orient="vert"/>
          </p:nvPr>
        </p:nvSpPr>
        <p:spPr>
          <a:xfrm>
            <a:off x="6781800" y="274640"/>
            <a:ext cx="1905000" cy="5851525"/>
          </a:xfrm>
        </p:spPr>
        <p:txBody>
          <a:bodyPr vert="eaVert"/>
          <a:lstStyle>
            <a:extLs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304800"/>
            <a:ext cx="6019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14.09.2020</a:t>
            </a:fld>
            <a:endParaRPr lang="tr-TR"/>
          </a:p>
        </p:txBody>
      </p:sp>
      <p:sp>
        <p:nvSpPr>
          <p:cNvPr id="5" name="Altbilgi Yer Tutucusu 4"/>
          <p:cNvSpPr>
            <a:spLocks noGrp="1"/>
          </p:cNvSpPr>
          <p:nvPr>
            <p:ph type="ftr" sz="quarter" idx="11"/>
          </p:nvPr>
        </p:nvSpPr>
        <p:spPr>
          <a:xfrm>
            <a:off x="2640597" y="6377459"/>
            <a:ext cx="3836404" cy="365125"/>
          </a:xfrm>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ikdörtgen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Dikdörtgen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Başlık Yer Tutucusu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4" name="Veri Yer Tutucusu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A23720DD-5B6D-40BF-8493-A6B52D484E6B}" type="datetimeFigureOut">
              <a:rPr lang="tr-TR" smtClean="0"/>
              <a:t>14.09.2020</a:t>
            </a:fld>
            <a:endParaRPr lang="tr-TR"/>
          </a:p>
        </p:txBody>
      </p:sp>
      <p:sp>
        <p:nvSpPr>
          <p:cNvPr id="5" name="Altbilgi Yer Tutucusu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tr-TR"/>
          </a:p>
        </p:txBody>
      </p:sp>
      <p:sp>
        <p:nvSpPr>
          <p:cNvPr id="6" name="Slayt Numarası Yer Tutucusu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187624" y="764705"/>
            <a:ext cx="7270576" cy="2376264"/>
          </a:xfrm>
        </p:spPr>
        <p:txBody>
          <a:bodyPr/>
          <a:lstStyle/>
          <a:p>
            <a:r>
              <a:rPr lang="tr-TR" dirty="0"/>
              <a:t>Turizmin Mekânsal Yapısı</a:t>
            </a:r>
          </a:p>
        </p:txBody>
      </p:sp>
      <p:sp>
        <p:nvSpPr>
          <p:cNvPr id="3" name="Alt Başlık 2"/>
          <p:cNvSpPr>
            <a:spLocks noGrp="1"/>
          </p:cNvSpPr>
          <p:nvPr>
            <p:ph type="subTitle" idx="1"/>
          </p:nvPr>
        </p:nvSpPr>
        <p:spPr>
          <a:xfrm>
            <a:off x="1371600" y="3068960"/>
            <a:ext cx="6400800" cy="1080120"/>
          </a:xfrm>
        </p:spPr>
        <p:txBody>
          <a:bodyPr>
            <a:normAutofit/>
          </a:bodyPr>
          <a:lstStyle/>
          <a:p>
            <a:r>
              <a:rPr lang="tr-TR" dirty="0" smtClean="0">
                <a:solidFill>
                  <a:schemeClr val="tx1"/>
                </a:solidFill>
              </a:rPr>
              <a:t>COĞRAFİ MEKÂN</a:t>
            </a:r>
            <a:endParaRPr lang="tr-TR" dirty="0">
              <a:solidFill>
                <a:schemeClr val="tx1"/>
              </a:solidFill>
            </a:endParaRPr>
          </a:p>
          <a:p>
            <a:endParaRPr lang="tr-TR" dirty="0" smtClean="0">
              <a:solidFill>
                <a:schemeClr val="tx1"/>
              </a:solidFill>
            </a:endParaRPr>
          </a:p>
          <a:p>
            <a:r>
              <a:rPr lang="tr-TR" dirty="0" smtClean="0">
                <a:solidFill>
                  <a:schemeClr val="tx1"/>
                </a:solidFill>
              </a:rPr>
              <a:t>TURİZMDE</a:t>
            </a:r>
            <a:r>
              <a:rPr lang="tr-TR" dirty="0">
                <a:solidFill>
                  <a:schemeClr val="tx1"/>
                </a:solidFill>
              </a:rPr>
              <a:t> </a:t>
            </a:r>
            <a:r>
              <a:rPr lang="tr-TR" dirty="0" smtClean="0">
                <a:solidFill>
                  <a:schemeClr val="tx1"/>
                </a:solidFill>
              </a:rPr>
              <a:t> </a:t>
            </a:r>
            <a:r>
              <a:rPr lang="tr-TR" dirty="0" smtClean="0">
                <a:solidFill>
                  <a:schemeClr val="tx1"/>
                </a:solidFill>
              </a:rPr>
              <a:t>COĞRAFİ</a:t>
            </a:r>
            <a:r>
              <a:rPr lang="tr-TR" dirty="0">
                <a:solidFill>
                  <a:schemeClr val="tx1"/>
                </a:solidFill>
              </a:rPr>
              <a:t> </a:t>
            </a:r>
            <a:r>
              <a:rPr lang="tr-TR" dirty="0" smtClean="0">
                <a:solidFill>
                  <a:schemeClr val="tx1"/>
                </a:solidFill>
              </a:rPr>
              <a:t>MEKÂN </a:t>
            </a:r>
            <a:endParaRPr lang="tr-TR" dirty="0">
              <a:solidFill>
                <a:schemeClr val="tx1"/>
              </a:solidFill>
            </a:endParaRPr>
          </a:p>
          <a:p>
            <a:endParaRPr lang="tr-TR" dirty="0">
              <a:solidFill>
                <a:schemeClr val="tx1"/>
              </a:solidFill>
            </a:endParaRPr>
          </a:p>
        </p:txBody>
      </p:sp>
      <p:sp>
        <p:nvSpPr>
          <p:cNvPr id="4" name="Dikdörtgen 3"/>
          <p:cNvSpPr/>
          <p:nvPr/>
        </p:nvSpPr>
        <p:spPr>
          <a:xfrm>
            <a:off x="3851920" y="5445224"/>
            <a:ext cx="5040560" cy="707886"/>
          </a:xfrm>
          <a:prstGeom prst="rect">
            <a:avLst/>
          </a:prstGeom>
        </p:spPr>
        <p:txBody>
          <a:bodyPr wrap="square">
            <a:spAutoFit/>
          </a:bodyPr>
          <a:lstStyle/>
          <a:p>
            <a:pPr lvl="0">
              <a:buClr>
                <a:srgbClr val="F0AD00"/>
              </a:buClr>
              <a:buSzPct val="80000"/>
            </a:pPr>
            <a:r>
              <a:rPr lang="tr-TR" sz="2000" dirty="0" smtClean="0">
                <a:solidFill>
                  <a:prstClr val="white"/>
                </a:solidFill>
              </a:rPr>
              <a:t>Öğr. Gör.  Ayşen  Gönül EKŞİOĞLU</a:t>
            </a:r>
            <a:endParaRPr lang="tr-TR" sz="2000" dirty="0">
              <a:solidFill>
                <a:prstClr val="white"/>
              </a:solidFill>
            </a:endParaRPr>
          </a:p>
          <a:p>
            <a:pPr lvl="0">
              <a:buClr>
                <a:srgbClr val="F0AD00"/>
              </a:buClr>
              <a:buSzPct val="80000"/>
            </a:pPr>
            <a:endParaRPr lang="tr-TR" sz="2000" dirty="0">
              <a:solidFill>
                <a:prstClr val="white"/>
              </a:solidFill>
            </a:endParaRPr>
          </a:p>
        </p:txBody>
      </p:sp>
    </p:spTree>
    <p:extLst>
      <p:ext uri="{BB962C8B-B14F-4D97-AF65-F5344CB8AC3E}">
        <p14:creationId xmlns:p14="http://schemas.microsoft.com/office/powerpoint/2010/main" val="281264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fontScale="90000"/>
          </a:bodyPr>
          <a:lstStyle/>
          <a:p>
            <a:r>
              <a:rPr lang="tr-TR" dirty="0"/>
              <a:t>GİRİŞ </a:t>
            </a:r>
          </a:p>
        </p:txBody>
      </p:sp>
      <p:sp>
        <p:nvSpPr>
          <p:cNvPr id="3" name="İçerik Yer Tutucusu 2"/>
          <p:cNvSpPr>
            <a:spLocks noGrp="1"/>
          </p:cNvSpPr>
          <p:nvPr>
            <p:ph idx="1"/>
          </p:nvPr>
        </p:nvSpPr>
        <p:spPr>
          <a:xfrm>
            <a:off x="457200" y="1628800"/>
            <a:ext cx="8229600" cy="4497363"/>
          </a:xfrm>
        </p:spPr>
        <p:txBody>
          <a:bodyPr>
            <a:normAutofit fontScale="55000" lnSpcReduction="20000"/>
          </a:bodyPr>
          <a:lstStyle/>
          <a:p>
            <a:r>
              <a:rPr lang="tr-TR" dirty="0"/>
              <a:t>Yeryüzünde çeşitli doğal coğrafi birimlerde (dağlar, tepeler, ovalar, platolar, vadiler, kıyılar vb.), kırsal ve kentsel mekânlar ile onların arasında kalan kontak bölgeleri üzerinde birçok sektör ve onların işlevsel alanları (ticaret, sanayi, tarım, ulaşım, yönetim, yerleşme, turizm vb.) gelişim gösterir</a:t>
            </a:r>
            <a:r>
              <a:rPr lang="tr-TR" dirty="0" smtClean="0"/>
              <a:t>.</a:t>
            </a:r>
          </a:p>
          <a:p>
            <a:r>
              <a:rPr lang="tr-TR" dirty="0" smtClean="0"/>
              <a:t> </a:t>
            </a:r>
            <a:r>
              <a:rPr lang="tr-TR" dirty="0"/>
              <a:t>Bir mekân bilimi olan ve mekânda gerçekleşen karşılıklı ilişkileri inceleyen coğrafya bilimi ile birlikte daha birçok bilim ve bilim dalı mekânla yakından ilgilidir. </a:t>
            </a:r>
            <a:endParaRPr lang="tr-TR" dirty="0" smtClean="0"/>
          </a:p>
          <a:p>
            <a:r>
              <a:rPr lang="tr-TR" dirty="0" smtClean="0"/>
              <a:t>Özellikle </a:t>
            </a:r>
            <a:r>
              <a:rPr lang="tr-TR" dirty="0"/>
              <a:t>mimarlık, peyzaj mimarlığı, sosyoloji, psikoloji, antropoloji ve turizm, mekânı çeşitli yönlerden ele almakta ve araştırmaktadır. </a:t>
            </a:r>
            <a:endParaRPr lang="tr-TR" dirty="0" smtClean="0"/>
          </a:p>
          <a:p>
            <a:r>
              <a:rPr lang="tr-TR" dirty="0" smtClean="0"/>
              <a:t>İnsan</a:t>
            </a:r>
            <a:r>
              <a:rPr lang="tr-TR" dirty="0"/>
              <a:t>, coğrafi mekânı kullanmadan ve düzenlemeden önce onu tanımalıdır</a:t>
            </a:r>
            <a:r>
              <a:rPr lang="tr-TR" dirty="0" smtClean="0"/>
              <a:t>.</a:t>
            </a:r>
          </a:p>
          <a:p>
            <a:r>
              <a:rPr lang="tr-TR" dirty="0" smtClean="0"/>
              <a:t> </a:t>
            </a:r>
            <a:r>
              <a:rPr lang="tr-TR" dirty="0"/>
              <a:t>Mekân sahip olduğu potansiyel göz önüne alınarak değerlendirilmeli ve “koruma”, daha geniş ifadeyle “sürdürülebilirlik” kriterlerinden asla ödün verilmemelidir. </a:t>
            </a:r>
            <a:endParaRPr lang="tr-TR" dirty="0" smtClean="0"/>
          </a:p>
          <a:p>
            <a:r>
              <a:rPr lang="tr-TR" dirty="0" smtClean="0"/>
              <a:t>Mekânsal </a:t>
            </a:r>
            <a:r>
              <a:rPr lang="tr-TR" dirty="0"/>
              <a:t>düzenlemeler kısa ve uzun dönemli stratejik ve eylemsel planlar çerçevesinde yapılmalıdır</a:t>
            </a:r>
            <a:r>
              <a:rPr lang="tr-TR" dirty="0" smtClean="0"/>
              <a:t>.</a:t>
            </a:r>
          </a:p>
          <a:p>
            <a:r>
              <a:rPr lang="tr-TR" dirty="0" smtClean="0"/>
              <a:t> </a:t>
            </a:r>
            <a:r>
              <a:rPr lang="tr-TR" dirty="0"/>
              <a:t>Planlamada ekonomik, sosyal ve siyasal faktörler etkili olduğu kadar mekânın coğrafyası da en temeldeki faktördür. </a:t>
            </a:r>
          </a:p>
        </p:txBody>
      </p:sp>
    </p:spTree>
    <p:extLst>
      <p:ext uri="{BB962C8B-B14F-4D97-AF65-F5344CB8AC3E}">
        <p14:creationId xmlns:p14="http://schemas.microsoft.com/office/powerpoint/2010/main" val="3820183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GİRİŞ </a:t>
            </a:r>
          </a:p>
        </p:txBody>
      </p:sp>
      <p:sp>
        <p:nvSpPr>
          <p:cNvPr id="3" name="İçerik Yer Tutucusu 2"/>
          <p:cNvSpPr>
            <a:spLocks noGrp="1"/>
          </p:cNvSpPr>
          <p:nvPr>
            <p:ph idx="1"/>
          </p:nvPr>
        </p:nvSpPr>
        <p:spPr>
          <a:xfrm>
            <a:off x="457200" y="1700808"/>
            <a:ext cx="8229600" cy="4752528"/>
          </a:xfrm>
        </p:spPr>
        <p:txBody>
          <a:bodyPr>
            <a:normAutofit fontScale="55000" lnSpcReduction="20000"/>
          </a:bodyPr>
          <a:lstStyle/>
          <a:p>
            <a:r>
              <a:rPr lang="tr-TR" dirty="0"/>
              <a:t>Coğrafi mekân ile iç içe olan bir diğer kavram da “coğrafi görünüm”dür. </a:t>
            </a:r>
            <a:endParaRPr lang="tr-TR" dirty="0" smtClean="0"/>
          </a:p>
          <a:p>
            <a:r>
              <a:rPr lang="tr-TR" dirty="0" smtClean="0"/>
              <a:t>İngilizce </a:t>
            </a:r>
            <a:r>
              <a:rPr lang="tr-TR" dirty="0"/>
              <a:t>landscape; Fransızca paysage (peyzaj) ve Türkçe manzara, coğrafi görünüm ile eş anlamlıdır. </a:t>
            </a:r>
            <a:endParaRPr lang="tr-TR" dirty="0" smtClean="0"/>
          </a:p>
          <a:p>
            <a:r>
              <a:rPr lang="tr-TR" dirty="0" smtClean="0"/>
              <a:t>Coğrafi </a:t>
            </a:r>
            <a:r>
              <a:rPr lang="tr-TR" dirty="0"/>
              <a:t>görünümün yerine, bilimsel dilde en yaygın olarak “peyzaj” kullanılmaktadır (peyzaj mimarlığı gibi). </a:t>
            </a:r>
            <a:endParaRPr lang="tr-TR" dirty="0" smtClean="0"/>
          </a:p>
          <a:p>
            <a:r>
              <a:rPr lang="tr-TR" dirty="0" smtClean="0"/>
              <a:t>Ülkemiz </a:t>
            </a:r>
            <a:r>
              <a:rPr lang="tr-TR" dirty="0"/>
              <a:t>coğrafyacıları, önceleri peyzaj kelimesini kullanırken günümüzde coğrafi görünümü tercih etmektedirler, ancak “landscape” de dilimize yerleşmiştir. </a:t>
            </a:r>
            <a:endParaRPr lang="tr-TR" dirty="0" smtClean="0"/>
          </a:p>
          <a:p>
            <a:r>
              <a:rPr lang="tr-TR" dirty="0" smtClean="0"/>
              <a:t>Manzara </a:t>
            </a:r>
            <a:r>
              <a:rPr lang="tr-TR" dirty="0"/>
              <a:t>ise daha çok günlük hayatta ve konuşma dilinde yer almaktadır. </a:t>
            </a:r>
            <a:endParaRPr lang="tr-TR" dirty="0" smtClean="0"/>
          </a:p>
          <a:p>
            <a:r>
              <a:rPr lang="tr-TR" dirty="0" smtClean="0"/>
              <a:t>Coğrafi </a:t>
            </a:r>
            <a:r>
              <a:rPr lang="tr-TR" dirty="0"/>
              <a:t>mekân ve coğrafi görünüm, turizmle yakından ilgili iki kavramdır. </a:t>
            </a:r>
            <a:endParaRPr lang="tr-TR" dirty="0" smtClean="0"/>
          </a:p>
          <a:p>
            <a:r>
              <a:rPr lang="tr-TR" dirty="0" smtClean="0"/>
              <a:t>Mekândan </a:t>
            </a:r>
            <a:r>
              <a:rPr lang="tr-TR" dirty="0"/>
              <a:t>kastedilen; turizm kaynakları ya da çekiciliklerin ve turistik hizmetlerin yer aldıkları ortamlardır. </a:t>
            </a:r>
            <a:endParaRPr lang="tr-TR" dirty="0" smtClean="0"/>
          </a:p>
          <a:p>
            <a:r>
              <a:rPr lang="tr-TR" dirty="0" smtClean="0"/>
              <a:t>Buraları </a:t>
            </a:r>
            <a:r>
              <a:rPr lang="tr-TR" dirty="0"/>
              <a:t>turizmin başlangıcında ve gelişmesinde rol oynayan, turizm için potansiyel taşıyan ve sonra da bu potansiyelin değerlendirildiği alanlardır. </a:t>
            </a:r>
            <a:endParaRPr lang="tr-TR" dirty="0" smtClean="0"/>
          </a:p>
          <a:p>
            <a:r>
              <a:rPr lang="tr-TR" dirty="0" smtClean="0"/>
              <a:t>Aynı </a:t>
            </a:r>
            <a:r>
              <a:rPr lang="tr-TR" dirty="0"/>
              <a:t>zamanda turizmin etkilerinin görüldükleri yerlerdir. </a:t>
            </a:r>
            <a:endParaRPr lang="tr-TR" dirty="0" smtClean="0"/>
          </a:p>
          <a:p>
            <a:r>
              <a:rPr lang="tr-TR" dirty="0" smtClean="0"/>
              <a:t>Coğrafi </a:t>
            </a:r>
            <a:r>
              <a:rPr lang="tr-TR" dirty="0"/>
              <a:t>görünüm; turizm söz konusu olduğunda, mekân üzerinde turizm yoluyla meydana gelen değişikliklerin mekâna yansıması ve görsel yolla algılanmasıdır</a:t>
            </a:r>
            <a:r>
              <a:rPr lang="tr-TR" dirty="0" smtClean="0"/>
              <a:t>.</a:t>
            </a:r>
          </a:p>
          <a:p>
            <a:r>
              <a:rPr lang="tr-TR" dirty="0" smtClean="0"/>
              <a:t> </a:t>
            </a:r>
            <a:r>
              <a:rPr lang="tr-TR" dirty="0"/>
              <a:t>Turistik coğrafi görünüm, bir sonuç, bir tablo, mekân ve turizm sentezidir</a:t>
            </a:r>
            <a:r>
              <a:rPr lang="tr-TR" dirty="0" smtClean="0"/>
              <a:t>.</a:t>
            </a:r>
          </a:p>
          <a:p>
            <a:r>
              <a:rPr lang="tr-TR" dirty="0" smtClean="0"/>
              <a:t> </a:t>
            </a:r>
            <a:r>
              <a:rPr lang="tr-TR" dirty="0"/>
              <a:t>Turizmin etkisiyle mekânda ortaya çıkan coğrafi görünümler, yeni bir kimlik, yeni bir kompozisyondur.</a:t>
            </a:r>
          </a:p>
          <a:p>
            <a:endParaRPr lang="tr-TR" dirty="0"/>
          </a:p>
        </p:txBody>
      </p:sp>
    </p:spTree>
    <p:extLst>
      <p:ext uri="{BB962C8B-B14F-4D97-AF65-F5344CB8AC3E}">
        <p14:creationId xmlns:p14="http://schemas.microsoft.com/office/powerpoint/2010/main" val="60969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COĞRAFİ MEKÂN </a:t>
            </a:r>
          </a:p>
        </p:txBody>
      </p:sp>
      <p:sp>
        <p:nvSpPr>
          <p:cNvPr id="3" name="İçerik Yer Tutucusu 2"/>
          <p:cNvSpPr>
            <a:spLocks noGrp="1"/>
          </p:cNvSpPr>
          <p:nvPr>
            <p:ph idx="1"/>
          </p:nvPr>
        </p:nvSpPr>
        <p:spPr>
          <a:xfrm>
            <a:off x="323528" y="1772816"/>
            <a:ext cx="8568952" cy="4824536"/>
          </a:xfrm>
        </p:spPr>
        <p:txBody>
          <a:bodyPr>
            <a:normAutofit fontScale="62500" lnSpcReduction="20000"/>
          </a:bodyPr>
          <a:lstStyle/>
          <a:p>
            <a:r>
              <a:rPr lang="tr-TR" dirty="0"/>
              <a:t>Mekân, beşeri coğrafyanın merkezinde yer alan bir kavramdır. </a:t>
            </a:r>
            <a:endParaRPr lang="tr-TR" dirty="0" smtClean="0"/>
          </a:p>
          <a:p>
            <a:r>
              <a:rPr lang="tr-TR" dirty="0" smtClean="0"/>
              <a:t>Mekâna </a:t>
            </a:r>
            <a:r>
              <a:rPr lang="tr-TR" dirty="0"/>
              <a:t>yüklenen anlam, coğrafyanın nasıl yapılacağını belirler. </a:t>
            </a:r>
            <a:endParaRPr lang="tr-TR" dirty="0" smtClean="0"/>
          </a:p>
          <a:p>
            <a:r>
              <a:rPr lang="tr-TR" dirty="0" smtClean="0"/>
              <a:t>Coğrafyacıların </a:t>
            </a:r>
            <a:r>
              <a:rPr lang="tr-TR" dirty="0"/>
              <a:t>mekân konusundaki kavrayış ve anlayışı, aslında geleneksel mekân kavrayış ve anlayışlarından farklı değildir. </a:t>
            </a:r>
            <a:endParaRPr lang="tr-TR" dirty="0" smtClean="0"/>
          </a:p>
          <a:p>
            <a:r>
              <a:rPr lang="tr-TR" dirty="0" smtClean="0"/>
              <a:t>Bu </a:t>
            </a:r>
            <a:r>
              <a:rPr lang="tr-TR" dirty="0"/>
              <a:t>anlamda bazı coğrafyacılar mekânı yer olarak tanımlayıp analizlerinin parçası yaparken, bazıları da daha çok matematiksel bir olgu olarak görmüş ve yorumlamışlardır. </a:t>
            </a:r>
            <a:endParaRPr lang="tr-TR" dirty="0" smtClean="0"/>
          </a:p>
          <a:p>
            <a:r>
              <a:rPr lang="tr-TR" dirty="0" smtClean="0"/>
              <a:t>Mekân </a:t>
            </a:r>
            <a:r>
              <a:rPr lang="tr-TR" dirty="0"/>
              <a:t>ve yer kavramları, kimi zaman birbirinin yerine kullanılmakta, bazen de birbirlerinden ayrı tutulduklarına tanık olunmaktadır</a:t>
            </a:r>
            <a:r>
              <a:rPr lang="tr-TR" dirty="0" smtClean="0"/>
              <a:t>.</a:t>
            </a:r>
          </a:p>
          <a:p>
            <a:r>
              <a:rPr lang="tr-TR" dirty="0" smtClean="0"/>
              <a:t>Bazı </a:t>
            </a:r>
            <a:r>
              <a:rPr lang="tr-TR" dirty="0"/>
              <a:t>coğrafyacılara göre yer; daha yerel ve kişisel, mekân ise daha büyük ve daha az kişiseldir. Yer “burası” (dar çevre) iken mekân “orası”dır (geniş çevre</a:t>
            </a:r>
            <a:r>
              <a:rPr lang="tr-TR" dirty="0" smtClean="0"/>
              <a:t>).</a:t>
            </a:r>
          </a:p>
          <a:p>
            <a:r>
              <a:rPr lang="tr-TR" dirty="0" smtClean="0"/>
              <a:t> </a:t>
            </a:r>
            <a:r>
              <a:rPr lang="tr-TR" dirty="0"/>
              <a:t>Bir diğer görüşte yer; mekâna göre daha fazla deneyim, daha çok yaşama ve sıkı etkileşim demektir</a:t>
            </a:r>
            <a:r>
              <a:rPr lang="tr-TR" dirty="0" smtClean="0"/>
              <a:t>.</a:t>
            </a:r>
          </a:p>
          <a:p>
            <a:r>
              <a:rPr lang="tr-TR" dirty="0" smtClean="0"/>
              <a:t> </a:t>
            </a:r>
            <a:r>
              <a:rPr lang="tr-TR" dirty="0"/>
              <a:t>Bazılarına göre ise yer; sınırlandırılmış ve özel, mekân ise daha açık ve geniş alanlardır. </a:t>
            </a:r>
            <a:endParaRPr lang="tr-TR" dirty="0" smtClean="0"/>
          </a:p>
          <a:p>
            <a:r>
              <a:rPr lang="tr-TR" dirty="0" smtClean="0"/>
              <a:t>Yerler </a:t>
            </a:r>
            <a:r>
              <a:rPr lang="tr-TR" dirty="0"/>
              <a:t>arasındaki farklılıklar, mekânsal karşılıklı etkilenmenin temel nedenidir, o yüzden etkilenmenin boyutu da değişir</a:t>
            </a:r>
            <a:r>
              <a:rPr lang="tr-TR" dirty="0" smtClean="0"/>
              <a:t>.</a:t>
            </a:r>
          </a:p>
          <a:p>
            <a:r>
              <a:rPr lang="tr-TR" dirty="0" smtClean="0"/>
              <a:t> </a:t>
            </a:r>
            <a:r>
              <a:rPr lang="tr-TR" dirty="0"/>
              <a:t>Mekânsal etkileşim, insan faaliyetlerinden doğan her türlü hareket ve akış demektir (Elden, 2009’a göre Kaya, 2013). </a:t>
            </a:r>
          </a:p>
        </p:txBody>
      </p:sp>
    </p:spTree>
    <p:extLst>
      <p:ext uri="{BB962C8B-B14F-4D97-AF65-F5344CB8AC3E}">
        <p14:creationId xmlns:p14="http://schemas.microsoft.com/office/powerpoint/2010/main" val="3730059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COĞRAFİ MEKÂN </a:t>
            </a:r>
          </a:p>
        </p:txBody>
      </p:sp>
      <p:sp>
        <p:nvSpPr>
          <p:cNvPr id="3" name="İçerik Yer Tutucusu 2"/>
          <p:cNvSpPr>
            <a:spLocks noGrp="1"/>
          </p:cNvSpPr>
          <p:nvPr>
            <p:ph idx="1"/>
          </p:nvPr>
        </p:nvSpPr>
        <p:spPr>
          <a:xfrm>
            <a:off x="107504" y="1628800"/>
            <a:ext cx="8856984" cy="4968552"/>
          </a:xfrm>
        </p:spPr>
        <p:txBody>
          <a:bodyPr>
            <a:normAutofit fontScale="55000" lnSpcReduction="20000"/>
          </a:bodyPr>
          <a:lstStyle/>
          <a:p>
            <a:r>
              <a:rPr lang="tr-TR" dirty="0"/>
              <a:t>Kimlik, kültür, toplumsal güç, ekonomi ve siyasetin herbirini ve aralarındaki karmaşık ilişkiyi anlamak için mekân kavramının farklı anlamlarını, mekânsal örgütlenmeyi, mekânsal değişimi, mekânsal organizasyonu, mekânsal biçimlenmeyi anlamak gerekir. </a:t>
            </a:r>
            <a:endParaRPr lang="tr-TR" dirty="0" smtClean="0"/>
          </a:p>
          <a:p>
            <a:r>
              <a:rPr lang="tr-TR" dirty="0" smtClean="0"/>
              <a:t>Bilindiği </a:t>
            </a:r>
            <a:r>
              <a:rPr lang="tr-TR" dirty="0"/>
              <a:t>üzere doğal ve kültürel mekânlarda çeşitli hareketler, etkileşimler, geçişler, sosyal ağlar, güç ilişkileri sürekli bir dinamizm yaratmaktadır. </a:t>
            </a:r>
            <a:endParaRPr lang="tr-TR" dirty="0" smtClean="0"/>
          </a:p>
          <a:p>
            <a:r>
              <a:rPr lang="tr-TR" dirty="0" smtClean="0"/>
              <a:t>Günümüz </a:t>
            </a:r>
            <a:r>
              <a:rPr lang="tr-TR" dirty="0"/>
              <a:t>coğrafyacıları da mekânı, “karmaşık ilişkiler ağı ve şekillendirici bir dinamik güç” olarak kabul ederler. İnsan, yalnızca fiziki mekânla değil, diğer insanlarla karşılıklı etkileşim içinde olduğu için, ekonomik, toplumsal ve siyasal ilişkiler içindedir</a:t>
            </a:r>
            <a:r>
              <a:rPr lang="tr-TR" dirty="0" smtClean="0"/>
              <a:t>.</a:t>
            </a:r>
          </a:p>
          <a:p>
            <a:r>
              <a:rPr lang="tr-TR" dirty="0" smtClean="0"/>
              <a:t> </a:t>
            </a:r>
            <a:r>
              <a:rPr lang="tr-TR" dirty="0"/>
              <a:t>Bu karşılıklı etkileşim, insanların gittikçe artan orandaki bir kısmını, özellikle de kentlerde yaşayanları, fiziki çevreden ayrı bir mekân oluşturmasına yol açmıştır. </a:t>
            </a:r>
            <a:endParaRPr lang="tr-TR" dirty="0" smtClean="0"/>
          </a:p>
          <a:p>
            <a:r>
              <a:rPr lang="tr-TR" dirty="0" smtClean="0"/>
              <a:t>Tarihin </a:t>
            </a:r>
            <a:r>
              <a:rPr lang="tr-TR" dirty="0"/>
              <a:t>derinliklerinden itibaren (özellikle neolitikten beri, yaklaşık on bin yıldır) coğrafi mekânı çeşitli amaçlarla kullanan insan ve onun kültürü, birçok değişimlere ve dönüşümlere yol açmış olup, bu süreç günümüzde de devam etmektedir</a:t>
            </a:r>
            <a:r>
              <a:rPr lang="tr-TR" dirty="0" smtClean="0"/>
              <a:t>.</a:t>
            </a:r>
          </a:p>
          <a:p>
            <a:r>
              <a:rPr lang="tr-TR" dirty="0" smtClean="0"/>
              <a:t> </a:t>
            </a:r>
            <a:r>
              <a:rPr lang="tr-TR" dirty="0"/>
              <a:t>Kültürel geçmişte kentleşme devrimi, tarım devrimi ve nihayet sanayi devrimi, doğal coğrafyaları esas kimliğinden uzaklaştırmıştır</a:t>
            </a:r>
            <a:r>
              <a:rPr lang="tr-TR" dirty="0" smtClean="0"/>
              <a:t>.</a:t>
            </a:r>
          </a:p>
          <a:p>
            <a:r>
              <a:rPr lang="tr-TR" dirty="0" smtClean="0"/>
              <a:t> </a:t>
            </a:r>
            <a:r>
              <a:rPr lang="tr-TR" dirty="0"/>
              <a:t>Şüphesiz coğrafi mekânların değişiminde doğal afetlerin ve iklimsel olayların da büyük payı vardır. </a:t>
            </a:r>
            <a:endParaRPr lang="tr-TR" dirty="0" smtClean="0"/>
          </a:p>
          <a:p>
            <a:r>
              <a:rPr lang="tr-TR" dirty="0" smtClean="0"/>
              <a:t>Ayrıca</a:t>
            </a:r>
            <a:r>
              <a:rPr lang="tr-TR" dirty="0"/>
              <a:t>, savaşlar, işgaller, kolonizasyon hareketleri, göçler, salgın hastalıklar da doğal ve kültürel mekânların terk edilişi, bozulması, ya da tam tersi yeni mekânların oluşmasını beraberinde getirmiştir. </a:t>
            </a:r>
          </a:p>
        </p:txBody>
      </p:sp>
    </p:spTree>
    <p:extLst>
      <p:ext uri="{BB962C8B-B14F-4D97-AF65-F5344CB8AC3E}">
        <p14:creationId xmlns:p14="http://schemas.microsoft.com/office/powerpoint/2010/main" val="46519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55448"/>
            <a:ext cx="8229600" cy="1041304"/>
          </a:xfrm>
        </p:spPr>
        <p:txBody>
          <a:bodyPr/>
          <a:lstStyle/>
          <a:p>
            <a:r>
              <a:rPr lang="tr-TR" dirty="0"/>
              <a:t>COĞRAFİ MEKÂN </a:t>
            </a:r>
          </a:p>
        </p:txBody>
      </p:sp>
      <p:sp>
        <p:nvSpPr>
          <p:cNvPr id="3" name="İçerik Yer Tutucusu 2"/>
          <p:cNvSpPr>
            <a:spLocks noGrp="1"/>
          </p:cNvSpPr>
          <p:nvPr>
            <p:ph idx="1"/>
          </p:nvPr>
        </p:nvSpPr>
        <p:spPr>
          <a:xfrm>
            <a:off x="179512" y="1628800"/>
            <a:ext cx="9073008" cy="5544616"/>
          </a:xfrm>
        </p:spPr>
        <p:txBody>
          <a:bodyPr>
            <a:normAutofit fontScale="70000" lnSpcReduction="20000"/>
          </a:bodyPr>
          <a:lstStyle/>
          <a:p>
            <a:r>
              <a:rPr lang="tr-TR" dirty="0"/>
              <a:t>Beşeri coğrafyada mekanın kırsal ve kentsel olmak üzere iki önemli bileşeni vardır. </a:t>
            </a:r>
            <a:endParaRPr lang="tr-TR" dirty="0" smtClean="0"/>
          </a:p>
          <a:p>
            <a:r>
              <a:rPr lang="tr-TR" dirty="0" smtClean="0"/>
              <a:t>İnsanın </a:t>
            </a:r>
            <a:r>
              <a:rPr lang="tr-TR" dirty="0"/>
              <a:t>eseri olan bu coğrafi mekânlar, bazı ülkelerde ya da bölgelerde birbirlerinden kolayca ayırt edildiği gibi, bazılarında birtakım geçişlerle (kırsal yerleşmelerin kentlere benzemesi, kentlerin dışarıya yayılması) birbirlerine yakınlaşmıştır. </a:t>
            </a:r>
            <a:endParaRPr lang="tr-TR" dirty="0" smtClean="0"/>
          </a:p>
          <a:p>
            <a:r>
              <a:rPr lang="tr-TR" dirty="0" smtClean="0"/>
              <a:t>Böyle </a:t>
            </a:r>
            <a:r>
              <a:rPr lang="tr-TR" dirty="0"/>
              <a:t>durumlarda kentler ile kırsal yerleşmeler arasındaki mesafeler azalmakta, araya çeşitli fonksiyonel alanlar girmektedir (sanayi, ulaşım, ticaret vb.). </a:t>
            </a:r>
            <a:endParaRPr lang="tr-TR" dirty="0" smtClean="0"/>
          </a:p>
          <a:p>
            <a:r>
              <a:rPr lang="tr-TR" dirty="0" smtClean="0"/>
              <a:t>Kırsal </a:t>
            </a:r>
            <a:r>
              <a:rPr lang="tr-TR" dirty="0"/>
              <a:t>mekân; insanın ve onun kültürünün yarattığı mekândır. </a:t>
            </a:r>
            <a:endParaRPr lang="tr-TR" dirty="0" smtClean="0"/>
          </a:p>
          <a:p>
            <a:r>
              <a:rPr lang="tr-TR" dirty="0" smtClean="0"/>
              <a:t>Kırsal </a:t>
            </a:r>
            <a:r>
              <a:rPr lang="tr-TR" dirty="0"/>
              <a:t>kültür (halk kültürü), geleneklerini sürdüren halkların sahip olduğu kültürdür. </a:t>
            </a:r>
            <a:endParaRPr lang="tr-TR" dirty="0" smtClean="0"/>
          </a:p>
          <a:p>
            <a:r>
              <a:rPr lang="tr-TR" dirty="0" smtClean="0"/>
              <a:t>Bu </a:t>
            </a:r>
            <a:r>
              <a:rPr lang="tr-TR" dirty="0"/>
              <a:t>kültürde değişim kentlere göre daha azdır, özellikle manevi kültür unsurları zor değişmektedir. </a:t>
            </a:r>
            <a:endParaRPr lang="tr-TR" dirty="0" smtClean="0"/>
          </a:p>
          <a:p>
            <a:r>
              <a:rPr lang="tr-TR" dirty="0" smtClean="0"/>
              <a:t>Kültürel </a:t>
            </a:r>
            <a:r>
              <a:rPr lang="tr-TR" dirty="0"/>
              <a:t>yayılma dıştan-içe, içten-dışa zor ve çok yavaş olmakta, dışardan taşınan kültürel unsurların kırsal kültüre girmesi zaman alabilmekte, dışarıya taşınması ise kültürel unsurun özelliklerine ve dış ilişkilerin düzeyine bağlıdır</a:t>
            </a:r>
            <a:r>
              <a:rPr lang="tr-TR" dirty="0" smtClean="0"/>
              <a:t>.</a:t>
            </a:r>
          </a:p>
          <a:p>
            <a:endParaRPr lang="tr-TR" dirty="0"/>
          </a:p>
        </p:txBody>
      </p:sp>
    </p:spTree>
    <p:extLst>
      <p:ext uri="{BB962C8B-B14F-4D97-AF65-F5344CB8AC3E}">
        <p14:creationId xmlns:p14="http://schemas.microsoft.com/office/powerpoint/2010/main" val="1360256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COĞRAFİ MEKÂN </a:t>
            </a:r>
          </a:p>
        </p:txBody>
      </p:sp>
      <p:sp>
        <p:nvSpPr>
          <p:cNvPr id="3" name="İçerik Yer Tutucusu 2"/>
          <p:cNvSpPr>
            <a:spLocks noGrp="1"/>
          </p:cNvSpPr>
          <p:nvPr>
            <p:ph idx="1"/>
          </p:nvPr>
        </p:nvSpPr>
        <p:spPr>
          <a:xfrm>
            <a:off x="179512" y="1628800"/>
            <a:ext cx="9073008" cy="5544616"/>
          </a:xfrm>
        </p:spPr>
        <p:txBody>
          <a:bodyPr>
            <a:normAutofit fontScale="77500" lnSpcReduction="20000"/>
          </a:bodyPr>
          <a:lstStyle/>
          <a:p>
            <a:r>
              <a:rPr lang="tr-TR" dirty="0" smtClean="0"/>
              <a:t>Bu tip kültürel mekânlarda insanın doğal çevreyle (iklim, sular, ormanlar, hayvanlar, toprak, doğal şifalı bitkiler, ev inşaat malzemeleri gibi) alışverişi çok çeşitlidir, dolayısıyla yerleşme-doğa bütünleşmesi vardır, kırsal coğrafi görünüm çoğunlukla doğal çevre ile uyumludur. </a:t>
            </a:r>
          </a:p>
          <a:p>
            <a:r>
              <a:rPr lang="tr-TR" dirty="0" smtClean="0"/>
              <a:t>Doğal </a:t>
            </a:r>
            <a:r>
              <a:rPr lang="tr-TR" dirty="0"/>
              <a:t>çevre değiştikçe kırsal mekânsal farklılıklar da artmaktadır</a:t>
            </a:r>
            <a:r>
              <a:rPr lang="tr-TR" dirty="0" smtClean="0"/>
              <a:t>.</a:t>
            </a:r>
          </a:p>
          <a:p>
            <a:r>
              <a:rPr lang="tr-TR" dirty="0" smtClean="0"/>
              <a:t> </a:t>
            </a:r>
            <a:r>
              <a:rPr lang="tr-TR" dirty="0"/>
              <a:t>Kırsal mekânları açıklamada en çok tercih edilen yolların başında, kültürel coğrafi görünümde insanın imzasının en iyi simgesi olan “konutlar” gelmektedir. </a:t>
            </a:r>
            <a:endParaRPr lang="tr-TR" dirty="0" smtClean="0"/>
          </a:p>
          <a:p>
            <a:r>
              <a:rPr lang="tr-TR" dirty="0" smtClean="0"/>
              <a:t>Günümüzde </a:t>
            </a:r>
            <a:r>
              <a:rPr lang="tr-TR" dirty="0"/>
              <a:t>bu kültüre yabancı başka kültürler de kırsal mekânlara yerleştiğinden, köy-kent yakınlaşmaları arttığından, adı köy olsa bile otantik mekânları bulmak giderek azalmaktadır. </a:t>
            </a:r>
            <a:endParaRPr lang="tr-TR" dirty="0" smtClean="0"/>
          </a:p>
          <a:p>
            <a:r>
              <a:rPr lang="tr-TR" dirty="0" smtClean="0"/>
              <a:t>Nitekim </a:t>
            </a:r>
            <a:r>
              <a:rPr lang="tr-TR" dirty="0"/>
              <a:t>tüm gelişmiş-sanayileşmiş ülkelerde yerleşme biçimi olarak köyler var olmasına rağmen, bir yaşam tarzı olarak “köylülük” artık kalmamıştır (Türmertekin ve Özgüç, 2006). </a:t>
            </a:r>
          </a:p>
        </p:txBody>
      </p:sp>
    </p:spTree>
    <p:extLst>
      <p:ext uri="{BB962C8B-B14F-4D97-AF65-F5344CB8AC3E}">
        <p14:creationId xmlns:p14="http://schemas.microsoft.com/office/powerpoint/2010/main" val="2449785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COĞRAFİ MEKÂN </a:t>
            </a:r>
          </a:p>
        </p:txBody>
      </p:sp>
      <p:sp>
        <p:nvSpPr>
          <p:cNvPr id="3" name="İçerik Yer Tutucusu 2"/>
          <p:cNvSpPr>
            <a:spLocks noGrp="1"/>
          </p:cNvSpPr>
          <p:nvPr>
            <p:ph idx="1"/>
          </p:nvPr>
        </p:nvSpPr>
        <p:spPr>
          <a:xfrm>
            <a:off x="251520" y="1628800"/>
            <a:ext cx="8640960" cy="5112568"/>
          </a:xfrm>
        </p:spPr>
        <p:txBody>
          <a:bodyPr>
            <a:normAutofit fontScale="55000" lnSpcReduction="20000"/>
          </a:bodyPr>
          <a:lstStyle/>
          <a:p>
            <a:r>
              <a:rPr lang="tr-TR" dirty="0"/>
              <a:t>Bir kırsal mekânda, yerleşmenin konutları arasındaki mesafeye bağlı olarak o yerleşme toplu-dağınık olabileceği gibi, yerleşmeler arası mesafe çok ya da az olduğunda yerleşme dokusu sık-seyrek olabilmektedir. </a:t>
            </a:r>
            <a:endParaRPr lang="tr-TR" dirty="0" smtClean="0"/>
          </a:p>
          <a:p>
            <a:r>
              <a:rPr lang="tr-TR" dirty="0" smtClean="0"/>
              <a:t>İşte </a:t>
            </a:r>
            <a:r>
              <a:rPr lang="tr-TR" dirty="0"/>
              <a:t>bir coğrafyacı, kırsal mekânlardaki bütün bu olguları neden, nerede, nasıl, ne zaman sorularını sorarak neden-sonuç ilişkisi çerçevesinde araştırır, geçmişle bugün arasında ilgi kurar ve bölgesel karşılaştırmalar yapar. </a:t>
            </a:r>
            <a:endParaRPr lang="tr-TR" dirty="0" smtClean="0"/>
          </a:p>
          <a:p>
            <a:r>
              <a:rPr lang="tr-TR" dirty="0" smtClean="0"/>
              <a:t>Kentsel </a:t>
            </a:r>
            <a:r>
              <a:rPr lang="tr-TR" dirty="0"/>
              <a:t>mekân; tarihsel ve doğal unsurlarca biçimlendirilmiş, ideoloji ya da siyasetten arındırılamayan toplumsal bir üründür. </a:t>
            </a:r>
            <a:endParaRPr lang="tr-TR" dirty="0" smtClean="0"/>
          </a:p>
          <a:p>
            <a:r>
              <a:rPr lang="tr-TR" dirty="0" smtClean="0"/>
              <a:t>Kentin</a:t>
            </a:r>
            <a:r>
              <a:rPr lang="tr-TR" dirty="0"/>
              <a:t>, yerel-ulusal-bölgesel-küresel etkileşim ağlarının kesiştiği toplumsal, sosyal ve fiziki bir mekân olması sonucu, kentsel mekân, yüzyıllar boyunca ekonomik, sosyal, teknolojik ve siyasal süreçlerin etkisinde değişim/ dönüşüm geçirmektedir. </a:t>
            </a:r>
            <a:endParaRPr lang="tr-TR" dirty="0" smtClean="0"/>
          </a:p>
          <a:p>
            <a:r>
              <a:rPr lang="tr-TR" dirty="0" smtClean="0"/>
              <a:t>Kentsel </a:t>
            </a:r>
            <a:r>
              <a:rPr lang="tr-TR" dirty="0"/>
              <a:t>mekânda değişim hareketleri ilk olarak, Avrupa’da özellikle 19.yüzyıl sonlarında yaşanan hızlı kentsel büyüme sebebi ile ortaya çıkmış ve “yıkıp yeniden yapma” olarak kurgulanan süreci tanımlamak için kullanılmıştır. </a:t>
            </a:r>
            <a:endParaRPr lang="tr-TR" dirty="0" smtClean="0"/>
          </a:p>
          <a:p>
            <a:r>
              <a:rPr lang="tr-TR" dirty="0" smtClean="0"/>
              <a:t>19.yüzyıldan </a:t>
            </a:r>
            <a:r>
              <a:rPr lang="tr-TR" dirty="0"/>
              <a:t>günümüze kadar kavram, içinde bulunduğu sosyoekonomik ve politik duruma referans vererek, değişik anlamlar yüklenerek günümüze kadar gelmiştir (Yavuzçehre Savaş, 2011). </a:t>
            </a:r>
            <a:endParaRPr lang="tr-TR" dirty="0" smtClean="0"/>
          </a:p>
          <a:p>
            <a:r>
              <a:rPr lang="tr-TR" dirty="0" smtClean="0"/>
              <a:t>Kentsel </a:t>
            </a:r>
            <a:r>
              <a:rPr lang="tr-TR" dirty="0"/>
              <a:t>mekân, değişim içindeki büyük halk kitlelerinin, diğer anlatımla kentsel kültürün (popüler kültür) yarattığı ve yaşadığı mekânlardır. O nedenle çok nüfuslu kentler giderek birbirine benzemektedir</a:t>
            </a:r>
            <a:r>
              <a:rPr lang="tr-TR" dirty="0" smtClean="0"/>
              <a:t>. </a:t>
            </a:r>
            <a:endParaRPr lang="tr-TR" dirty="0"/>
          </a:p>
        </p:txBody>
      </p:sp>
    </p:spTree>
    <p:extLst>
      <p:ext uri="{BB962C8B-B14F-4D97-AF65-F5344CB8AC3E}">
        <p14:creationId xmlns:p14="http://schemas.microsoft.com/office/powerpoint/2010/main" val="2607670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COĞRAFİ MEKÂN </a:t>
            </a:r>
          </a:p>
        </p:txBody>
      </p:sp>
      <p:sp>
        <p:nvSpPr>
          <p:cNvPr id="3" name="İçerik Yer Tutucusu 2"/>
          <p:cNvSpPr>
            <a:spLocks noGrp="1"/>
          </p:cNvSpPr>
          <p:nvPr>
            <p:ph idx="1"/>
          </p:nvPr>
        </p:nvSpPr>
        <p:spPr>
          <a:xfrm>
            <a:off x="457200" y="1628800"/>
            <a:ext cx="8229600" cy="4968552"/>
          </a:xfrm>
        </p:spPr>
        <p:txBody>
          <a:bodyPr>
            <a:normAutofit fontScale="62500" lnSpcReduction="20000"/>
          </a:bodyPr>
          <a:lstStyle/>
          <a:p>
            <a:r>
              <a:rPr lang="tr-TR" dirty="0"/>
              <a:t>Kentlerin doğayla bütünleşmesi çok zayıf veya yok denecek kadar az, kültürel coğrafi görünüm doğal çevre ile uyumlu değildir. </a:t>
            </a:r>
          </a:p>
          <a:p>
            <a:r>
              <a:rPr lang="tr-TR" dirty="0" smtClean="0"/>
              <a:t>Günümüzde büyük kent bahçeleri, doğal yaşam parkları, su eğlence parkları, her türlü organik ürünün satıldığı açık hava pazarları, göl, akarsu ve kanal kıyılarında yapay kumlu plajlar, kent içinde açık hava yüzme havuzları ve buz pateni pistleri, ekolojik ulaşım araçları vb. ile kentlerde doğal çevre imajı yaratılarak yapay ortamlardan uzaklaşılması sağlanmaktadır. Kültürel yayılma, kentsel mekân alanını çok genişletmiş ve çok çeşitlendirmiştir. </a:t>
            </a:r>
          </a:p>
          <a:p>
            <a:r>
              <a:rPr lang="tr-TR" dirty="0" smtClean="0"/>
              <a:t>Söz </a:t>
            </a:r>
            <a:r>
              <a:rPr lang="tr-TR" dirty="0"/>
              <a:t>gelimi Avrupa kültürünün Amerika Kıtası’na, hatta Avustralya’ya taşınması, beraberinde de benzer kentsel mekânları getirmiştir. </a:t>
            </a:r>
            <a:endParaRPr lang="tr-TR" dirty="0" smtClean="0"/>
          </a:p>
          <a:p>
            <a:r>
              <a:rPr lang="tr-TR" dirty="0" smtClean="0"/>
              <a:t>Kentsel </a:t>
            </a:r>
            <a:r>
              <a:rPr lang="tr-TR" dirty="0"/>
              <a:t>mekânlarda insanın doğayla alışverişi kırsala göre hem daha sınırlı hem de doğaya baskı, değiştirme ve tüketme yoluyla tek taraflıdır. </a:t>
            </a:r>
            <a:endParaRPr lang="tr-TR" dirty="0" smtClean="0"/>
          </a:p>
          <a:p>
            <a:r>
              <a:rPr lang="tr-TR" dirty="0" smtClean="0"/>
              <a:t>Bunun </a:t>
            </a:r>
            <a:r>
              <a:rPr lang="tr-TR" dirty="0"/>
              <a:t>ötesinde kent insanının tarımsal gıda ihtiyacı kentin uzak veya yakın çevresindeki kırsaldan sağlanmakta, aynı şekilde kent çevresi rekreasyon amaçlı kullanılmaktadır. </a:t>
            </a:r>
            <a:endParaRPr lang="tr-TR" dirty="0" smtClean="0"/>
          </a:p>
          <a:p>
            <a:r>
              <a:rPr lang="tr-TR" dirty="0" smtClean="0"/>
              <a:t>Dünyada </a:t>
            </a:r>
            <a:r>
              <a:rPr lang="tr-TR" dirty="0"/>
              <a:t>kentsel nüfusun artması ve kentsel kültürün (popüler kültürün),“dünya kültürü” olarak yayılması, küreselleşmenin “aynılaştırıcı” etkisi olarak kentlere geri dönmektedir. </a:t>
            </a:r>
            <a:endParaRPr lang="tr-TR" dirty="0" smtClean="0"/>
          </a:p>
        </p:txBody>
      </p:sp>
    </p:spTree>
    <p:extLst>
      <p:ext uri="{BB962C8B-B14F-4D97-AF65-F5344CB8AC3E}">
        <p14:creationId xmlns:p14="http://schemas.microsoft.com/office/powerpoint/2010/main" val="1397836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COĞRAFİ MEKÂN </a:t>
            </a:r>
          </a:p>
        </p:txBody>
      </p:sp>
      <p:sp>
        <p:nvSpPr>
          <p:cNvPr id="3" name="İçerik Yer Tutucusu 2"/>
          <p:cNvSpPr>
            <a:spLocks noGrp="1"/>
          </p:cNvSpPr>
          <p:nvPr>
            <p:ph idx="1"/>
          </p:nvPr>
        </p:nvSpPr>
        <p:spPr>
          <a:xfrm>
            <a:off x="107504" y="1484784"/>
            <a:ext cx="8928992" cy="5112568"/>
          </a:xfrm>
        </p:spPr>
        <p:txBody>
          <a:bodyPr>
            <a:noAutofit/>
          </a:bodyPr>
          <a:lstStyle/>
          <a:p>
            <a:r>
              <a:rPr lang="tr-TR" sz="2000" dirty="0" smtClean="0"/>
              <a:t>Coğrafi </a:t>
            </a:r>
            <a:r>
              <a:rPr lang="tr-TR" sz="2000" dirty="0"/>
              <a:t>mekân içinde önemli bir yeri olan güzergâhlar (rotalar), mekânın hareketli olduğunun bir göstergesidir. </a:t>
            </a:r>
            <a:endParaRPr lang="tr-TR" sz="2000" dirty="0" smtClean="0"/>
          </a:p>
          <a:p>
            <a:r>
              <a:rPr lang="tr-TR" sz="2000" dirty="0" smtClean="0"/>
              <a:t>Çeşitli </a:t>
            </a:r>
            <a:r>
              <a:rPr lang="tr-TR" sz="2000" dirty="0"/>
              <a:t>ulaşım sektörlerinin rotaları vardır ve mekânın her yerini kullanırlar. O yüzden coğrafi mekânların değişiminde önemli bir role sahiptirler. </a:t>
            </a:r>
            <a:endParaRPr lang="tr-TR" sz="2000" dirty="0" smtClean="0"/>
          </a:p>
          <a:p>
            <a:r>
              <a:rPr lang="tr-TR" sz="2000" dirty="0" smtClean="0"/>
              <a:t>Nitekim </a:t>
            </a:r>
            <a:r>
              <a:rPr lang="tr-TR" sz="2000" dirty="0"/>
              <a:t>ulaşım sistemlerinin yarattıkları ağlar, özellikle karasal ortamlarda kıyılardan dağlara kadar her coğrafi birimde hat, araç ve tesis olarak geniş alanlar kaplar ve yerine göre sık ya da seyrek bir dağılış dokusu ortaya çıkarırlar. </a:t>
            </a:r>
            <a:endParaRPr lang="tr-TR" sz="2000" dirty="0" smtClean="0"/>
          </a:p>
          <a:p>
            <a:r>
              <a:rPr lang="tr-TR" sz="2000" dirty="0" smtClean="0"/>
              <a:t>Ulaşım </a:t>
            </a:r>
            <a:r>
              <a:rPr lang="tr-TR" sz="2000" dirty="0"/>
              <a:t>hizmetleri insana ve onun etkinliklerine odaklı olduğu için, ulaşım sistemleri arasında büyük bir rekabet vardır. </a:t>
            </a:r>
            <a:endParaRPr lang="tr-TR" sz="2000" dirty="0" smtClean="0"/>
          </a:p>
          <a:p>
            <a:r>
              <a:rPr lang="tr-TR" sz="2000" dirty="0" smtClean="0"/>
              <a:t>Bunun </a:t>
            </a:r>
            <a:r>
              <a:rPr lang="tr-TR" sz="2000" dirty="0"/>
              <a:t>sonucunda teknolojik gelişmelerle yenilenen ulaşım altyapısı, coğrafi mekânı dolayısıyla coğrafi görünümleri büyük ölçüde değiştirmektedir. </a:t>
            </a:r>
            <a:endParaRPr lang="tr-TR" sz="2000" dirty="0" smtClean="0"/>
          </a:p>
          <a:p>
            <a:r>
              <a:rPr lang="tr-TR" sz="2000" dirty="0" smtClean="0"/>
              <a:t>Sonuç </a:t>
            </a:r>
            <a:r>
              <a:rPr lang="tr-TR" sz="2000" dirty="0"/>
              <a:t>olarak coğrafi mekân, doğal ve kültürel elemanlarıyla, kırsal ve kentsel yerleşmeleriyle geçmişten bugüne oldukça değişmiş, bundan sonra da değişimine devam edecektir. </a:t>
            </a:r>
            <a:endParaRPr lang="tr-TR" sz="2000" dirty="0" smtClean="0"/>
          </a:p>
          <a:p>
            <a:r>
              <a:rPr lang="tr-TR" sz="2000" dirty="0" smtClean="0"/>
              <a:t>Önemli </a:t>
            </a:r>
            <a:r>
              <a:rPr lang="tr-TR" sz="2000" dirty="0"/>
              <a:t>olan bu değişimlerin bir sorun yumağı olarak kalıcı dönüşümlere uğramamasıdır</a:t>
            </a:r>
          </a:p>
        </p:txBody>
      </p:sp>
    </p:spTree>
    <p:extLst>
      <p:ext uri="{BB962C8B-B14F-4D97-AF65-F5344CB8AC3E}">
        <p14:creationId xmlns:p14="http://schemas.microsoft.com/office/powerpoint/2010/main" val="527220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TURİZMDE COĞRAFİ MEKÂN </a:t>
            </a:r>
          </a:p>
        </p:txBody>
      </p:sp>
      <p:sp>
        <p:nvSpPr>
          <p:cNvPr id="3" name="İçerik Yer Tutucusu 2"/>
          <p:cNvSpPr>
            <a:spLocks noGrp="1"/>
          </p:cNvSpPr>
          <p:nvPr>
            <p:ph idx="1"/>
          </p:nvPr>
        </p:nvSpPr>
        <p:spPr>
          <a:xfrm>
            <a:off x="457200" y="1600200"/>
            <a:ext cx="8229600" cy="4997152"/>
          </a:xfrm>
        </p:spPr>
        <p:txBody>
          <a:bodyPr>
            <a:normAutofit fontScale="70000" lnSpcReduction="20000"/>
          </a:bodyPr>
          <a:lstStyle/>
          <a:p>
            <a:r>
              <a:rPr lang="tr-TR" dirty="0"/>
              <a:t>Turizm için coğrafi mekân; alansal olarak küçük bir yer olabileceği gibi, bir yöre, bir bölge ya da ülke olabilir. Bir yerde turizmin başlayabilmesi ve gelişebilmesi için o yerin “turizm potansiyeli”nin olması gerekir. </a:t>
            </a:r>
            <a:endParaRPr lang="tr-TR" dirty="0" smtClean="0"/>
          </a:p>
          <a:p>
            <a:r>
              <a:rPr lang="tr-TR" dirty="0" smtClean="0"/>
              <a:t>Turizm </a:t>
            </a:r>
            <a:r>
              <a:rPr lang="tr-TR" dirty="0"/>
              <a:t>potansiyeli; arz çekicilikleri, talep ve hizmet çekicilikleri olarak gruplandırılır. </a:t>
            </a:r>
            <a:endParaRPr lang="tr-TR" dirty="0" smtClean="0"/>
          </a:p>
          <a:p>
            <a:r>
              <a:rPr lang="tr-TR" dirty="0" smtClean="0"/>
              <a:t>Arz </a:t>
            </a:r>
            <a:r>
              <a:rPr lang="tr-TR" dirty="0"/>
              <a:t>çekicilikleri, doğal ve kültürel mekâna ait olan çekiciliklerdir. </a:t>
            </a:r>
            <a:endParaRPr lang="tr-TR" dirty="0" smtClean="0"/>
          </a:p>
          <a:p>
            <a:r>
              <a:rPr lang="tr-TR" dirty="0" smtClean="0"/>
              <a:t>Hizmet </a:t>
            </a:r>
            <a:r>
              <a:rPr lang="tr-TR" dirty="0"/>
              <a:t>çekicilikleri ise insan eliyle yaratılmış, turiste sunulan tüm hizmetleri (ulaşım, konaklama, yeme-içme, alışveriş, eğlence vb.) içine alır. </a:t>
            </a:r>
            <a:endParaRPr lang="tr-TR" dirty="0" smtClean="0"/>
          </a:p>
          <a:p>
            <a:r>
              <a:rPr lang="tr-TR" dirty="0" smtClean="0"/>
              <a:t>Tüm </a:t>
            </a:r>
            <a:r>
              <a:rPr lang="tr-TR" dirty="0"/>
              <a:t>turistik çekicilikler, bir yerde turizmin başlamasında ve talebi yaratmada büyük güce sahiptir. </a:t>
            </a:r>
            <a:endParaRPr lang="tr-TR" dirty="0" smtClean="0"/>
          </a:p>
          <a:p>
            <a:r>
              <a:rPr lang="tr-TR" dirty="0" smtClean="0"/>
              <a:t>Turizm </a:t>
            </a:r>
            <a:r>
              <a:rPr lang="tr-TR" dirty="0"/>
              <a:t>ve coğrafi mekân arasındaki ilişkiler, iki yönlüdür: birincisi; mekâna ait özelliklerin turizmin başlaması, gelişmesi ve sonlanmasında rol oynaması, ikincisi; turizmin mekân üzerindeki etkileri. </a:t>
            </a:r>
          </a:p>
        </p:txBody>
      </p:sp>
    </p:spTree>
    <p:extLst>
      <p:ext uri="{BB962C8B-B14F-4D97-AF65-F5344CB8AC3E}">
        <p14:creationId xmlns:p14="http://schemas.microsoft.com/office/powerpoint/2010/main" val="3369023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t>TURİZMDE COĞRAFİ MEKÂN </a:t>
            </a:r>
            <a:endParaRPr lang="tr-TR" sz="3200" dirty="0"/>
          </a:p>
        </p:txBody>
      </p:sp>
      <p:sp>
        <p:nvSpPr>
          <p:cNvPr id="3" name="İçerik Yer Tutucusu 2"/>
          <p:cNvSpPr>
            <a:spLocks noGrp="1"/>
          </p:cNvSpPr>
          <p:nvPr>
            <p:ph idx="1"/>
          </p:nvPr>
        </p:nvSpPr>
        <p:spPr>
          <a:xfrm>
            <a:off x="457200" y="1700808"/>
            <a:ext cx="8229600" cy="4896544"/>
          </a:xfrm>
        </p:spPr>
        <p:txBody>
          <a:bodyPr>
            <a:normAutofit fontScale="62500" lnSpcReduction="20000"/>
          </a:bodyPr>
          <a:lstStyle/>
          <a:p>
            <a:r>
              <a:rPr lang="tr-TR" dirty="0"/>
              <a:t>Turizm her türlü coğrafi mekân üzerinde çeşitli değişimlere yol açmaktadır. </a:t>
            </a:r>
            <a:endParaRPr lang="tr-TR" dirty="0" smtClean="0"/>
          </a:p>
          <a:p>
            <a:r>
              <a:rPr lang="tr-TR" dirty="0" smtClean="0"/>
              <a:t>Turizm</a:t>
            </a:r>
            <a:r>
              <a:rPr lang="tr-TR" dirty="0"/>
              <a:t>, yerleşmelerin nüfus olarak büyümesinde ve mekânsal genişlemesinde rol oynayan büyük bir itici güçtür. </a:t>
            </a:r>
            <a:endParaRPr lang="tr-TR" dirty="0" smtClean="0"/>
          </a:p>
          <a:p>
            <a:r>
              <a:rPr lang="tr-TR" dirty="0" smtClean="0"/>
              <a:t>Çevresel</a:t>
            </a:r>
            <a:r>
              <a:rPr lang="tr-TR" dirty="0"/>
              <a:t>, doğal ve kültürel özelliklerin her biri turizm için çekici bir özelliktir. </a:t>
            </a:r>
            <a:endParaRPr lang="tr-TR" dirty="0" smtClean="0"/>
          </a:p>
          <a:p>
            <a:r>
              <a:rPr lang="tr-TR" dirty="0" smtClean="0"/>
              <a:t>Bu </a:t>
            </a:r>
            <a:r>
              <a:rPr lang="tr-TR" dirty="0"/>
              <a:t>nedenle turizmde doğanın korunması çok önemlidir. </a:t>
            </a:r>
            <a:endParaRPr lang="tr-TR" dirty="0" smtClean="0"/>
          </a:p>
          <a:p>
            <a:r>
              <a:rPr lang="tr-TR" dirty="0" smtClean="0"/>
              <a:t>Doğal </a:t>
            </a:r>
            <a:r>
              <a:rPr lang="tr-TR" dirty="0"/>
              <a:t>varlıkların turizm ile aşırı ve dengesiz kullanımı ve peyzajın bozulmasıyla ekosistemler ortadan kalkmakta ve istenmeyen çevre kirlilikleri oluşmaktadır (Kılıç, 2006’ya göre; Khabbazi Aliasghari ve Yazgan, 2012). </a:t>
            </a:r>
            <a:endParaRPr lang="tr-TR" dirty="0" smtClean="0"/>
          </a:p>
          <a:p>
            <a:r>
              <a:rPr lang="tr-TR" dirty="0" smtClean="0"/>
              <a:t>Turizm</a:t>
            </a:r>
            <a:r>
              <a:rPr lang="tr-TR" dirty="0"/>
              <a:t>, tatile çıkanlar için “yer”’ sağlayan, yerleşmelerin mekânsal biçimlenmesini etkileyen, kısacası mekânla doğrudan ilişkili bir sektördür. </a:t>
            </a:r>
            <a:endParaRPr lang="tr-TR" dirty="0" smtClean="0"/>
          </a:p>
          <a:p>
            <a:r>
              <a:rPr lang="tr-TR" dirty="0" smtClean="0"/>
              <a:t>Gelişme </a:t>
            </a:r>
            <a:r>
              <a:rPr lang="tr-TR" dirty="0"/>
              <a:t>ve genişlemenin süresi, yerleşmenin lokasyonu, büyüklüğü ve dinamizmi ile ilişkilidir. </a:t>
            </a:r>
            <a:endParaRPr lang="tr-TR" dirty="0" smtClean="0"/>
          </a:p>
          <a:p>
            <a:r>
              <a:rPr lang="tr-TR" dirty="0" smtClean="0"/>
              <a:t>Turizm </a:t>
            </a:r>
            <a:r>
              <a:rPr lang="tr-TR" dirty="0"/>
              <a:t>faaliyetleri, basit konut yerleşmelerinden daha özel karakterde alanlar yaratır (Ioannou, 2002</a:t>
            </a:r>
            <a:r>
              <a:rPr lang="tr-TR" dirty="0" smtClean="0"/>
              <a:t>).</a:t>
            </a:r>
            <a:endParaRPr lang="tr-TR" dirty="0"/>
          </a:p>
        </p:txBody>
      </p:sp>
    </p:spTree>
    <p:extLst>
      <p:ext uri="{BB962C8B-B14F-4D97-AF65-F5344CB8AC3E}">
        <p14:creationId xmlns:p14="http://schemas.microsoft.com/office/powerpoint/2010/main" val="1889223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srgbClr val="F0AD00">
                    <a:satMod val="150000"/>
                  </a:srgbClr>
                </a:solidFill>
              </a:rPr>
              <a:t>TURİZMDE COĞRAFİ MEKÂN </a:t>
            </a:r>
            <a:r>
              <a:rPr lang="tr-TR" sz="3200" dirty="0" smtClean="0">
                <a:solidFill>
                  <a:prstClr val="black"/>
                </a:solidFill>
              </a:rPr>
              <a:t>TURİZMDE </a:t>
            </a:r>
            <a:r>
              <a:rPr lang="tr-TR" sz="3200" dirty="0">
                <a:solidFill>
                  <a:prstClr val="black"/>
                </a:solidFill>
              </a:rPr>
              <a:t>COĞRAFİ MEKÂN </a:t>
            </a:r>
            <a:endParaRPr lang="tr-TR" dirty="0"/>
          </a:p>
        </p:txBody>
      </p:sp>
      <p:sp>
        <p:nvSpPr>
          <p:cNvPr id="3" name="İçerik Yer Tutucusu 2"/>
          <p:cNvSpPr>
            <a:spLocks noGrp="1"/>
          </p:cNvSpPr>
          <p:nvPr>
            <p:ph idx="1"/>
          </p:nvPr>
        </p:nvSpPr>
        <p:spPr>
          <a:xfrm>
            <a:off x="107504" y="1772816"/>
            <a:ext cx="8928992" cy="4896544"/>
          </a:xfrm>
        </p:spPr>
        <p:txBody>
          <a:bodyPr>
            <a:noAutofit/>
          </a:bodyPr>
          <a:lstStyle/>
          <a:p>
            <a:r>
              <a:rPr lang="tr-TR" sz="1800" dirty="0"/>
              <a:t>Geçtiğimiz yüzyılın ikinci yarısı, “kitle turizmi”nin küreselleşmesine sahne olurken, buna tepki olarak “sürdürülebilir turizm”, “alternatif turizm” kavramları kendine yer edinmeye başlamıştır. </a:t>
            </a:r>
            <a:endParaRPr lang="tr-TR" sz="1800" dirty="0" smtClean="0"/>
          </a:p>
          <a:p>
            <a:r>
              <a:rPr lang="tr-TR" sz="1800" dirty="0" smtClean="0"/>
              <a:t>Turizm </a:t>
            </a:r>
            <a:r>
              <a:rPr lang="tr-TR" sz="1800" dirty="0"/>
              <a:t>sektörü tarihsel akışında bu son döneminde “yeni” ve “özel” mekânların gelişmesine yol açmıştır. </a:t>
            </a:r>
            <a:endParaRPr lang="tr-TR" sz="1800" dirty="0" smtClean="0"/>
          </a:p>
          <a:p>
            <a:r>
              <a:rPr lang="tr-TR" sz="1800" dirty="0" smtClean="0"/>
              <a:t>Gelişme</a:t>
            </a:r>
            <a:r>
              <a:rPr lang="tr-TR" sz="1800" dirty="0"/>
              <a:t>, değişim kadar dönüşümleri de beraberinde getirmiştir. </a:t>
            </a:r>
            <a:endParaRPr lang="tr-TR" sz="1800" dirty="0" smtClean="0"/>
          </a:p>
          <a:p>
            <a:r>
              <a:rPr lang="tr-TR" sz="1800" dirty="0" smtClean="0"/>
              <a:t>Bugün </a:t>
            </a:r>
            <a:r>
              <a:rPr lang="tr-TR" sz="1800" dirty="0"/>
              <a:t>gelinen noktada mekânların coğrafi görünümleri, donatımlar, hizmetler ve işletmeler birbirlerine benzer hale gelmiştir. </a:t>
            </a:r>
            <a:endParaRPr lang="tr-TR" sz="1800" dirty="0" smtClean="0"/>
          </a:p>
          <a:p>
            <a:r>
              <a:rPr lang="tr-TR" sz="1800" dirty="0" smtClean="0"/>
              <a:t>Bu </a:t>
            </a:r>
            <a:r>
              <a:rPr lang="tr-TR" sz="1800" dirty="0"/>
              <a:t>mekânsal düzenleme anlayışı, sonuç olarak nitelikli turistin talep etmediği, sorunlu mekânlar yaratmıştır. </a:t>
            </a:r>
            <a:r>
              <a:rPr lang="tr-TR" sz="1800" dirty="0" smtClean="0"/>
              <a:t>T</a:t>
            </a:r>
          </a:p>
          <a:p>
            <a:r>
              <a:rPr lang="tr-TR" sz="1800" dirty="0" smtClean="0"/>
              <a:t>urizmin </a:t>
            </a:r>
            <a:r>
              <a:rPr lang="tr-TR" sz="1800" dirty="0"/>
              <a:t>sorunlarını engellemeyi hedefleyen, mekânları geleceğe bozulmadan taşımayı öngören sürdürülebilir turizm yaklaşımı, bugünden yarına da devam edecektir. </a:t>
            </a:r>
            <a:endParaRPr lang="tr-TR" sz="1800" dirty="0" smtClean="0"/>
          </a:p>
          <a:p>
            <a:r>
              <a:rPr lang="tr-TR" sz="1800" dirty="0" smtClean="0"/>
              <a:t>Farklı </a:t>
            </a:r>
            <a:r>
              <a:rPr lang="tr-TR" sz="1800" dirty="0"/>
              <a:t>coğrafi mekânlarda farklı kültürlerin varlığı, turizmi geliştiren önemli bir kaynaktır. Geleneksel mimari, dinsel motifler, yerleşme, arazi kullanımı, kılık kıyafet tarzı, el sanatları, yemekler, müzik, güzel sanatlarla ilgili eserler hem kültürel coğrafi görünümün bir parçası hem de coğrafya, kültür ve turizmin odak noktasıdır (Emekli, 2012). </a:t>
            </a:r>
            <a:endParaRPr lang="tr-TR" sz="1800" dirty="0" smtClean="0"/>
          </a:p>
        </p:txBody>
      </p:sp>
    </p:spTree>
    <p:extLst>
      <p:ext uri="{BB962C8B-B14F-4D97-AF65-F5344CB8AC3E}">
        <p14:creationId xmlns:p14="http://schemas.microsoft.com/office/powerpoint/2010/main" val="1295663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srgbClr val="F0AD00">
                    <a:satMod val="150000"/>
                  </a:srgbClr>
                </a:solidFill>
              </a:rPr>
              <a:t>TURİZMDE COĞRAFİ MEKÂN </a:t>
            </a:r>
            <a:r>
              <a:rPr lang="tr-TR" sz="3200" dirty="0" smtClean="0">
                <a:solidFill>
                  <a:prstClr val="black"/>
                </a:solidFill>
              </a:rPr>
              <a:t>TURİZMDE </a:t>
            </a:r>
            <a:r>
              <a:rPr lang="tr-TR" sz="3200" dirty="0">
                <a:solidFill>
                  <a:prstClr val="black"/>
                </a:solidFill>
              </a:rPr>
              <a:t>COĞRAFİ MEKÂN </a:t>
            </a:r>
            <a:endParaRPr lang="tr-TR" dirty="0"/>
          </a:p>
        </p:txBody>
      </p:sp>
      <p:sp>
        <p:nvSpPr>
          <p:cNvPr id="3" name="İçerik Yer Tutucusu 2"/>
          <p:cNvSpPr>
            <a:spLocks noGrp="1"/>
          </p:cNvSpPr>
          <p:nvPr>
            <p:ph idx="1"/>
          </p:nvPr>
        </p:nvSpPr>
        <p:spPr>
          <a:xfrm>
            <a:off x="457200" y="1556792"/>
            <a:ext cx="8229600" cy="4569371"/>
          </a:xfrm>
        </p:spPr>
        <p:txBody>
          <a:bodyPr>
            <a:normAutofit fontScale="55000" lnSpcReduction="20000"/>
          </a:bodyPr>
          <a:lstStyle/>
          <a:p>
            <a:pPr marL="0" indent="0">
              <a:buNone/>
            </a:pPr>
            <a:r>
              <a:rPr lang="tr-TR" dirty="0" smtClean="0"/>
              <a:t> İster </a:t>
            </a:r>
            <a:r>
              <a:rPr lang="tr-TR" dirty="0"/>
              <a:t>kırsal mekânlarda, ister kentsel mekânlarda olsun kültürel kaynakların turizm için önemi şu şekilde özetlenebilir</a:t>
            </a:r>
            <a:r>
              <a:rPr lang="tr-TR" dirty="0" smtClean="0"/>
              <a:t>:</a:t>
            </a:r>
          </a:p>
          <a:p>
            <a:pPr marL="0" indent="0">
              <a:buNone/>
            </a:pPr>
            <a:r>
              <a:rPr lang="tr-TR" dirty="0" smtClean="0"/>
              <a:t> Kırsal</a:t>
            </a:r>
            <a:r>
              <a:rPr lang="tr-TR" dirty="0"/>
              <a:t> </a:t>
            </a:r>
            <a:r>
              <a:rPr lang="tr-TR" dirty="0" smtClean="0"/>
              <a:t>ve kentsel</a:t>
            </a:r>
            <a:r>
              <a:rPr lang="tr-TR" dirty="0"/>
              <a:t> </a:t>
            </a:r>
            <a:r>
              <a:rPr lang="tr-TR" dirty="0" smtClean="0"/>
              <a:t>kültürel kaynaklar, geçmişi</a:t>
            </a:r>
            <a:r>
              <a:rPr lang="tr-TR" dirty="0"/>
              <a:t> </a:t>
            </a:r>
            <a:r>
              <a:rPr lang="tr-TR" dirty="0" smtClean="0"/>
              <a:t>ve</a:t>
            </a:r>
            <a:r>
              <a:rPr lang="tr-TR" dirty="0"/>
              <a:t> </a:t>
            </a:r>
            <a:r>
              <a:rPr lang="tr-TR" dirty="0" smtClean="0"/>
              <a:t>bugünü</a:t>
            </a:r>
            <a:r>
              <a:rPr lang="tr-TR" dirty="0"/>
              <a:t> </a:t>
            </a:r>
            <a:r>
              <a:rPr lang="tr-TR" dirty="0" smtClean="0"/>
              <a:t>öğrenmek ve</a:t>
            </a:r>
            <a:r>
              <a:rPr lang="tr-TR" dirty="0"/>
              <a:t> </a:t>
            </a:r>
            <a:r>
              <a:rPr lang="tr-TR" dirty="0" smtClean="0"/>
              <a:t>ikisini</a:t>
            </a:r>
            <a:r>
              <a:rPr lang="tr-TR" dirty="0"/>
              <a:t> </a:t>
            </a:r>
            <a:r>
              <a:rPr lang="tr-TR" dirty="0" smtClean="0"/>
              <a:t>karşılaştırmak </a:t>
            </a:r>
            <a:r>
              <a:rPr lang="tr-TR" dirty="0"/>
              <a:t>isteyenler için eşsiz fırsatlar yaratır. </a:t>
            </a:r>
            <a:endParaRPr lang="tr-TR" dirty="0" smtClean="0"/>
          </a:p>
          <a:p>
            <a:pPr marL="0" indent="0">
              <a:buNone/>
            </a:pPr>
            <a:r>
              <a:rPr lang="tr-TR" dirty="0" smtClean="0"/>
              <a:t>•</a:t>
            </a:r>
            <a:r>
              <a:rPr lang="tr-TR" dirty="0"/>
              <a:t> </a:t>
            </a:r>
            <a:r>
              <a:rPr lang="tr-TR" dirty="0" smtClean="0"/>
              <a:t>Kırsal</a:t>
            </a:r>
            <a:r>
              <a:rPr lang="tr-TR" dirty="0"/>
              <a:t> </a:t>
            </a:r>
            <a:r>
              <a:rPr lang="tr-TR" dirty="0" smtClean="0"/>
              <a:t>ve</a:t>
            </a:r>
            <a:r>
              <a:rPr lang="tr-TR" dirty="0"/>
              <a:t> </a:t>
            </a:r>
            <a:r>
              <a:rPr lang="tr-TR" dirty="0" smtClean="0"/>
              <a:t>kentsel</a:t>
            </a:r>
            <a:r>
              <a:rPr lang="tr-TR" dirty="0"/>
              <a:t> </a:t>
            </a:r>
            <a:r>
              <a:rPr lang="tr-TR" dirty="0" smtClean="0"/>
              <a:t>kültürel</a:t>
            </a:r>
            <a:r>
              <a:rPr lang="tr-TR" dirty="0"/>
              <a:t> </a:t>
            </a:r>
            <a:r>
              <a:rPr lang="tr-TR" dirty="0" smtClean="0"/>
              <a:t>mekânlar</a:t>
            </a:r>
            <a:r>
              <a:rPr lang="tr-TR" dirty="0"/>
              <a:t> </a:t>
            </a:r>
            <a:r>
              <a:rPr lang="tr-TR" dirty="0" smtClean="0"/>
              <a:t>ve</a:t>
            </a:r>
            <a:r>
              <a:rPr lang="tr-TR" dirty="0"/>
              <a:t> </a:t>
            </a:r>
            <a:r>
              <a:rPr lang="tr-TR" dirty="0" smtClean="0"/>
              <a:t>onların kaynakları, turizm</a:t>
            </a:r>
            <a:r>
              <a:rPr lang="tr-TR" dirty="0"/>
              <a:t> </a:t>
            </a:r>
            <a:r>
              <a:rPr lang="tr-TR" dirty="0" smtClean="0"/>
              <a:t>arz</a:t>
            </a:r>
            <a:r>
              <a:rPr lang="tr-TR" dirty="0"/>
              <a:t> </a:t>
            </a:r>
            <a:r>
              <a:rPr lang="tr-TR" dirty="0" smtClean="0"/>
              <a:t>potansiyelinin </a:t>
            </a:r>
            <a:r>
              <a:rPr lang="tr-TR" dirty="0"/>
              <a:t>temel taşlarından en önemlilerinden biridir</a:t>
            </a:r>
            <a:r>
              <a:rPr lang="tr-TR" dirty="0" smtClean="0"/>
              <a:t>.</a:t>
            </a:r>
          </a:p>
          <a:p>
            <a:pPr marL="0" indent="0">
              <a:buNone/>
            </a:pPr>
            <a:r>
              <a:rPr lang="tr-TR" dirty="0" smtClean="0"/>
              <a:t> </a:t>
            </a:r>
            <a:r>
              <a:rPr lang="tr-TR" dirty="0"/>
              <a:t>Her bir kültürel kaynak, çekiciliklerinin ötesinde turistik tesislerin kurulması, turistik aktivitelerin düzenlenmesi ve geliştirilmesi için zemin hazırlar. </a:t>
            </a:r>
            <a:endParaRPr lang="tr-TR" dirty="0" smtClean="0"/>
          </a:p>
          <a:p>
            <a:pPr marL="0" indent="0">
              <a:buNone/>
            </a:pPr>
            <a:r>
              <a:rPr lang="tr-TR" dirty="0" smtClean="0"/>
              <a:t>•</a:t>
            </a:r>
            <a:r>
              <a:rPr lang="tr-TR" dirty="0"/>
              <a:t> </a:t>
            </a:r>
            <a:r>
              <a:rPr lang="tr-TR" dirty="0" smtClean="0"/>
              <a:t>Kültürel</a:t>
            </a:r>
            <a:r>
              <a:rPr lang="tr-TR" dirty="0"/>
              <a:t>	</a:t>
            </a:r>
            <a:r>
              <a:rPr lang="tr-TR" dirty="0" smtClean="0"/>
              <a:t>coğrafi</a:t>
            </a:r>
            <a:r>
              <a:rPr lang="tr-TR" dirty="0"/>
              <a:t> </a:t>
            </a:r>
            <a:r>
              <a:rPr lang="tr-TR" dirty="0" smtClean="0"/>
              <a:t>mekânların korunmuş</a:t>
            </a:r>
            <a:r>
              <a:rPr lang="tr-TR" dirty="0"/>
              <a:t> </a:t>
            </a:r>
            <a:r>
              <a:rPr lang="tr-TR" dirty="0" smtClean="0"/>
              <a:t>olmasının</a:t>
            </a:r>
            <a:r>
              <a:rPr lang="tr-TR" dirty="0"/>
              <a:t> </a:t>
            </a:r>
            <a:r>
              <a:rPr lang="tr-TR" dirty="0" smtClean="0"/>
              <a:t>turizm için</a:t>
            </a:r>
            <a:r>
              <a:rPr lang="tr-TR" dirty="0"/>
              <a:t> </a:t>
            </a:r>
            <a:r>
              <a:rPr lang="tr-TR" dirty="0" smtClean="0"/>
              <a:t>önemi</a:t>
            </a:r>
            <a:r>
              <a:rPr lang="tr-TR" dirty="0"/>
              <a:t> </a:t>
            </a:r>
            <a:r>
              <a:rPr lang="tr-TR" dirty="0" smtClean="0"/>
              <a:t>büyüktür, çünkü </a:t>
            </a:r>
            <a:r>
              <a:rPr lang="tr-TR" dirty="0"/>
              <a:t>günümüzde turizm küreselleşmiş ve kitlesel bir olgu haline gelmiştir</a:t>
            </a:r>
            <a:r>
              <a:rPr lang="tr-TR" dirty="0" smtClean="0"/>
              <a:t>.</a:t>
            </a:r>
          </a:p>
          <a:p>
            <a:pPr marL="0" indent="0">
              <a:buNone/>
            </a:pPr>
            <a:r>
              <a:rPr lang="tr-TR" dirty="0" smtClean="0"/>
              <a:t> </a:t>
            </a:r>
            <a:r>
              <a:rPr lang="tr-TR" dirty="0"/>
              <a:t>Bu sürece karşı olanlar yerel turizme yönelmekte ve amacını bilen, sorumlu-saygılı turist tipi yaygınlaşmaktadır. </a:t>
            </a:r>
            <a:endParaRPr lang="tr-TR" dirty="0" smtClean="0"/>
          </a:p>
          <a:p>
            <a:pPr marL="0" indent="0">
              <a:buNone/>
            </a:pPr>
            <a:r>
              <a:rPr lang="tr-TR" dirty="0" smtClean="0"/>
              <a:t>Bu </a:t>
            </a:r>
            <a:r>
              <a:rPr lang="tr-TR" dirty="0"/>
              <a:t>tip turistlerin aynı yere sadık oluşları, gittikleri yere yararlarının dokunması ve memnuniyetlerini diğer turistlerle paylaşmaları, turizmde korumacılığı teşvik etmektedir. </a:t>
            </a:r>
            <a:endParaRPr lang="tr-TR" dirty="0" smtClean="0"/>
          </a:p>
          <a:p>
            <a:pPr marL="0" indent="0">
              <a:buNone/>
            </a:pPr>
            <a:r>
              <a:rPr lang="tr-TR" dirty="0" smtClean="0"/>
              <a:t>•</a:t>
            </a:r>
            <a:r>
              <a:rPr lang="tr-TR" dirty="0"/>
              <a:t> </a:t>
            </a:r>
            <a:r>
              <a:rPr lang="tr-TR" dirty="0" smtClean="0"/>
              <a:t>Kültürel</a:t>
            </a:r>
            <a:r>
              <a:rPr lang="tr-TR" dirty="0"/>
              <a:t> </a:t>
            </a:r>
            <a:r>
              <a:rPr lang="tr-TR" dirty="0" smtClean="0"/>
              <a:t>kaynaklar</a:t>
            </a:r>
            <a:r>
              <a:rPr lang="tr-TR" dirty="0"/>
              <a:t> </a:t>
            </a:r>
            <a:r>
              <a:rPr lang="tr-TR" dirty="0" smtClean="0"/>
              <a:t>arasında önemi</a:t>
            </a:r>
            <a:r>
              <a:rPr lang="tr-TR" dirty="0"/>
              <a:t> </a:t>
            </a:r>
            <a:r>
              <a:rPr lang="tr-TR" dirty="0" smtClean="0"/>
              <a:t>büyük</a:t>
            </a:r>
            <a:r>
              <a:rPr lang="tr-TR" dirty="0"/>
              <a:t> </a:t>
            </a:r>
            <a:r>
              <a:rPr lang="tr-TR" dirty="0" smtClean="0"/>
              <a:t>olan yerel-otantik</a:t>
            </a:r>
            <a:r>
              <a:rPr lang="tr-TR" dirty="0"/>
              <a:t> </a:t>
            </a:r>
            <a:r>
              <a:rPr lang="tr-TR" dirty="0" smtClean="0"/>
              <a:t>veya</a:t>
            </a:r>
            <a:r>
              <a:rPr lang="tr-TR" dirty="0"/>
              <a:t> </a:t>
            </a:r>
            <a:r>
              <a:rPr lang="tr-TR" dirty="0" smtClean="0"/>
              <a:t>kitlesel-popüler etkinlikler </a:t>
            </a:r>
            <a:r>
              <a:rPr lang="tr-TR" dirty="0"/>
              <a:t>turistleri kendine çeker, bu ortamlarda toplumlararası diyalog kurulur, ön yargılar unutulur, kaynaşma sağlanarak gelecek turist talebi için büyük bir potansiyel kazanılmış olur. </a:t>
            </a:r>
          </a:p>
        </p:txBody>
      </p:sp>
    </p:spTree>
    <p:extLst>
      <p:ext uri="{BB962C8B-B14F-4D97-AF65-F5344CB8AC3E}">
        <p14:creationId xmlns:p14="http://schemas.microsoft.com/office/powerpoint/2010/main" val="1545570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solidFill>
                  <a:srgbClr val="F0AD00">
                    <a:satMod val="150000"/>
                  </a:srgbClr>
                </a:solidFill>
              </a:rPr>
              <a:t>TURİZMDE COĞRAFİ MEKÂN </a:t>
            </a:r>
            <a:endParaRPr lang="tr-TR" dirty="0"/>
          </a:p>
        </p:txBody>
      </p:sp>
      <p:sp>
        <p:nvSpPr>
          <p:cNvPr id="3" name="İçerik Yer Tutucusu 2"/>
          <p:cNvSpPr>
            <a:spLocks noGrp="1"/>
          </p:cNvSpPr>
          <p:nvPr>
            <p:ph idx="1"/>
          </p:nvPr>
        </p:nvSpPr>
        <p:spPr>
          <a:xfrm>
            <a:off x="251520" y="1772816"/>
            <a:ext cx="8784976" cy="4896544"/>
          </a:xfrm>
        </p:spPr>
        <p:txBody>
          <a:bodyPr>
            <a:normAutofit fontScale="55000" lnSpcReduction="20000"/>
          </a:bodyPr>
          <a:lstStyle/>
          <a:p>
            <a:r>
              <a:rPr lang="tr-TR" dirty="0"/>
              <a:t>Coğrafi mekânın kültürel kimliği, turizm için yukarıda sıraladığımız özelliklerinden dolayı çok önem taşıdığı için farklı kaynaklar birçok turizm türünün doğuşunu hazırlamıştır. Bu mekânlar ve kaynaklarla ilgili başlıca turizm türleri şunlardır: </a:t>
            </a:r>
            <a:endParaRPr lang="tr-TR" dirty="0" smtClean="0"/>
          </a:p>
          <a:p>
            <a:r>
              <a:rPr lang="tr-TR" dirty="0" smtClean="0"/>
              <a:t>1</a:t>
            </a:r>
            <a:r>
              <a:rPr lang="tr-TR" dirty="0"/>
              <a:t>. Tarihsel önemi olan alanlar, arkeolojik kalıntılar: kültürel turizm, arkeoturizm vb. </a:t>
            </a:r>
            <a:endParaRPr lang="tr-TR" dirty="0" smtClean="0"/>
          </a:p>
          <a:p>
            <a:r>
              <a:rPr lang="tr-TR" dirty="0" smtClean="0"/>
              <a:t>2</a:t>
            </a:r>
            <a:r>
              <a:rPr lang="tr-TR" dirty="0"/>
              <a:t>. Tarihsel-sanatsal-dinsel ve mimari önemi olan yapılar ve eserler: kültürel turizm, inanç turizmi, kent turizmi vb. </a:t>
            </a:r>
            <a:endParaRPr lang="tr-TR" dirty="0" smtClean="0"/>
          </a:p>
          <a:p>
            <a:r>
              <a:rPr lang="tr-TR" dirty="0" smtClean="0"/>
              <a:t>3</a:t>
            </a:r>
            <a:r>
              <a:rPr lang="tr-TR" dirty="0"/>
              <a:t>. Dinsel-kutsal yerler: inanç turizmi, dark turizmi vb. </a:t>
            </a:r>
            <a:endParaRPr lang="tr-TR" dirty="0" smtClean="0"/>
          </a:p>
          <a:p>
            <a:r>
              <a:rPr lang="tr-TR" dirty="0" smtClean="0"/>
              <a:t>4</a:t>
            </a:r>
            <a:r>
              <a:rPr lang="tr-TR" dirty="0"/>
              <a:t>. Müzeler, sergiler, galeriler: kültürel turizm, kent turizmi vb. </a:t>
            </a:r>
            <a:endParaRPr lang="tr-TR" dirty="0" smtClean="0"/>
          </a:p>
          <a:p>
            <a:r>
              <a:rPr lang="tr-TR" dirty="0" smtClean="0"/>
              <a:t>5</a:t>
            </a:r>
            <a:r>
              <a:rPr lang="tr-TR" dirty="0"/>
              <a:t>. Kongre, sempozyum vb. bilimsel aktiviteler, iş toplantıları: kongre turizmi, bilimsel turizm, iş turizmi vb</a:t>
            </a:r>
            <a:r>
              <a:rPr lang="tr-TR" dirty="0" smtClean="0"/>
              <a:t>.</a:t>
            </a:r>
          </a:p>
          <a:p>
            <a:r>
              <a:rPr lang="tr-TR" dirty="0" smtClean="0"/>
              <a:t> </a:t>
            </a:r>
            <a:r>
              <a:rPr lang="tr-TR" dirty="0"/>
              <a:t>6. Kültür-eğlence organizasyonları (fuar, festival, şenlik, konser, kutlama, yarışma): festival-fuar turizmi, konser turizmi, kültürel turizm, kırsal turizm vb</a:t>
            </a:r>
            <a:r>
              <a:rPr lang="tr-TR" dirty="0" smtClean="0"/>
              <a:t>.</a:t>
            </a:r>
          </a:p>
          <a:p>
            <a:r>
              <a:rPr lang="tr-TR" dirty="0" smtClean="0"/>
              <a:t> </a:t>
            </a:r>
            <a:r>
              <a:rPr lang="tr-TR" dirty="0"/>
              <a:t>7. Yerel müzik, yerel halk dansları: etnik turizm, festival turizmi vb. </a:t>
            </a:r>
            <a:endParaRPr lang="tr-TR" dirty="0" smtClean="0"/>
          </a:p>
          <a:p>
            <a:r>
              <a:rPr lang="tr-TR" dirty="0" smtClean="0"/>
              <a:t>8</a:t>
            </a:r>
            <a:r>
              <a:rPr lang="tr-TR" dirty="0"/>
              <a:t>. Alışveriş olanakları, yerel ürünler: alışveriş turizmi, ticaret turizmi, agroturizm, gastronomi turizmi, kırsal turizm vb. </a:t>
            </a:r>
            <a:endParaRPr lang="tr-TR" dirty="0" smtClean="0"/>
          </a:p>
          <a:p>
            <a:r>
              <a:rPr lang="tr-TR" dirty="0" smtClean="0"/>
              <a:t>9</a:t>
            </a:r>
            <a:r>
              <a:rPr lang="tr-TR" dirty="0"/>
              <a:t>. El sanatları: kültürel turizm, kırsal turizm vb. </a:t>
            </a:r>
            <a:endParaRPr lang="tr-TR" dirty="0" smtClean="0"/>
          </a:p>
          <a:p>
            <a:r>
              <a:rPr lang="tr-TR" dirty="0" smtClean="0"/>
              <a:t>10</a:t>
            </a:r>
            <a:r>
              <a:rPr lang="tr-TR" dirty="0"/>
              <a:t>. Yerel mutfak: Gastronomi turizmi, gurme turizmi, şarap turizmi, çiftlik turizmi vb. Sonuç olarak, turizm ve coğrafi mekân arasında güçlü bir ilişki olduğu ortadadır. </a:t>
            </a:r>
            <a:endParaRPr lang="tr-TR" dirty="0" smtClean="0"/>
          </a:p>
        </p:txBody>
      </p:sp>
    </p:spTree>
    <p:extLst>
      <p:ext uri="{BB962C8B-B14F-4D97-AF65-F5344CB8AC3E}">
        <p14:creationId xmlns:p14="http://schemas.microsoft.com/office/powerpoint/2010/main" val="2023284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smtClean="0">
                <a:solidFill>
                  <a:prstClr val="black"/>
                </a:solidFill>
              </a:rPr>
              <a:t>T</a:t>
            </a:r>
            <a:r>
              <a:rPr lang="tr-TR" sz="3200" dirty="0">
                <a:solidFill>
                  <a:srgbClr val="F0AD00">
                    <a:satMod val="150000"/>
                  </a:srgbClr>
                </a:solidFill>
              </a:rPr>
              <a:t>TURİZMDE COĞRAFİ MEKÂN </a:t>
            </a:r>
            <a:r>
              <a:rPr lang="tr-TR" sz="3200" dirty="0" smtClean="0">
                <a:solidFill>
                  <a:prstClr val="black"/>
                </a:solidFill>
              </a:rPr>
              <a:t>URİZMDE </a:t>
            </a:r>
            <a:r>
              <a:rPr lang="tr-TR" sz="3200" dirty="0">
                <a:solidFill>
                  <a:prstClr val="black"/>
                </a:solidFill>
              </a:rPr>
              <a:t>COĞRAFİ MEKÂN </a:t>
            </a:r>
            <a:endParaRPr lang="tr-TR" dirty="0"/>
          </a:p>
        </p:txBody>
      </p:sp>
      <p:sp>
        <p:nvSpPr>
          <p:cNvPr id="3" name="İçerik Yer Tutucusu 2"/>
          <p:cNvSpPr>
            <a:spLocks noGrp="1"/>
          </p:cNvSpPr>
          <p:nvPr>
            <p:ph idx="1"/>
          </p:nvPr>
        </p:nvSpPr>
        <p:spPr>
          <a:xfrm>
            <a:off x="251520" y="1628800"/>
            <a:ext cx="8784976" cy="5040560"/>
          </a:xfrm>
        </p:spPr>
        <p:txBody>
          <a:bodyPr>
            <a:normAutofit fontScale="77500" lnSpcReduction="20000"/>
          </a:bodyPr>
          <a:lstStyle/>
          <a:p>
            <a:r>
              <a:rPr lang="tr-TR" dirty="0" smtClean="0"/>
              <a:t>Bir </a:t>
            </a:r>
            <a:r>
              <a:rPr lang="tr-TR" dirty="0"/>
              <a:t>kez daha vurgulamak gerekirse; bir yerde turizmin başlayabilmesi için öncelikle doğal ya da kültürel çekiciliklerin var olması gerekir. </a:t>
            </a:r>
            <a:endParaRPr lang="tr-TR" dirty="0" smtClean="0"/>
          </a:p>
          <a:p>
            <a:r>
              <a:rPr lang="tr-TR" dirty="0" smtClean="0"/>
              <a:t>Turizmin </a:t>
            </a:r>
            <a:r>
              <a:rPr lang="tr-TR" dirty="0"/>
              <a:t>sürdürülebilir olabilmesi için de bu çekiciliklerin korunması şarttır</a:t>
            </a:r>
            <a:r>
              <a:rPr lang="tr-TR" dirty="0" smtClean="0"/>
              <a:t>.</a:t>
            </a:r>
          </a:p>
          <a:p>
            <a:r>
              <a:rPr lang="tr-TR" dirty="0" smtClean="0"/>
              <a:t> </a:t>
            </a:r>
            <a:r>
              <a:rPr lang="tr-TR" dirty="0"/>
              <a:t>Turizm, gerçekleştiği yerde birçok etkilere yol açtığı için ister doğal, ister toplumsal, isterse ekonomik boyutta olsun, beraberinde bazı değişimleri ve dönüşümleri getirir. </a:t>
            </a:r>
            <a:endParaRPr lang="tr-TR" dirty="0" smtClean="0"/>
          </a:p>
          <a:p>
            <a:r>
              <a:rPr lang="tr-TR" dirty="0" smtClean="0"/>
              <a:t>Genellikle </a:t>
            </a:r>
            <a:r>
              <a:rPr lang="tr-TR" dirty="0"/>
              <a:t>olumsuz olarak gözlenen turizme bağlı etkiler, coğrafi mekânda kalıcı veya geçici değişiklikler yaratır, turizm ağırlıklı yeni coğrafi görünümler (peyzajlar) ortaya çıkar.</a:t>
            </a:r>
          </a:p>
          <a:p>
            <a:r>
              <a:rPr lang="tr-TR" dirty="0"/>
              <a:t>Turizm için coğrafi mekân, tüm çekicilikleriyle bir potansiyel oluştururken, diğer taraftan turizmin coğrafi mekân üzerindeki olumsuz etkileri potansiyeli yok edebilmektedir. </a:t>
            </a:r>
          </a:p>
        </p:txBody>
      </p:sp>
    </p:spTree>
    <p:extLst>
      <p:ext uri="{BB962C8B-B14F-4D97-AF65-F5344CB8AC3E}">
        <p14:creationId xmlns:p14="http://schemas.microsoft.com/office/powerpoint/2010/main" val="2019488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55448"/>
            <a:ext cx="8435280" cy="1252728"/>
          </a:xfrm>
        </p:spPr>
        <p:txBody>
          <a:bodyPr>
            <a:normAutofit fontScale="90000"/>
          </a:bodyPr>
          <a:lstStyle/>
          <a:p>
            <a:r>
              <a:rPr lang="tr-TR" dirty="0"/>
              <a:t>Turizm İçin </a:t>
            </a:r>
            <a:r>
              <a:rPr lang="tr-TR" dirty="0" smtClean="0"/>
              <a:t>Doğal Mekânlar/Çevreler </a:t>
            </a:r>
            <a:endParaRPr lang="tr-TR" dirty="0"/>
          </a:p>
        </p:txBody>
      </p:sp>
      <p:sp>
        <p:nvSpPr>
          <p:cNvPr id="3" name="İçerik Yer Tutucusu 2"/>
          <p:cNvSpPr>
            <a:spLocks noGrp="1"/>
          </p:cNvSpPr>
          <p:nvPr>
            <p:ph idx="1"/>
          </p:nvPr>
        </p:nvSpPr>
        <p:spPr>
          <a:xfrm>
            <a:off x="179512" y="1628800"/>
            <a:ext cx="8784976" cy="4896544"/>
          </a:xfrm>
        </p:spPr>
        <p:txBody>
          <a:bodyPr>
            <a:normAutofit fontScale="70000" lnSpcReduction="20000"/>
          </a:bodyPr>
          <a:lstStyle/>
          <a:p>
            <a:r>
              <a:rPr lang="tr-TR" dirty="0"/>
              <a:t>Kıyılar, denizler, akarsular, göller, termal sular, dağlar, ormanlar, ilginç oluşumlar ve eşsiz doğal peyzajlar, iklimsel özellikler, turizmin başlaması ve gelişmesi için hem birer kaynak hem birçok turizm türünün uygulanma mekânıdırlar. </a:t>
            </a:r>
            <a:endParaRPr lang="tr-TR" dirty="0" smtClean="0"/>
          </a:p>
          <a:p>
            <a:r>
              <a:rPr lang="tr-TR" dirty="0" smtClean="0"/>
              <a:t>Onlar</a:t>
            </a:r>
            <a:r>
              <a:rPr lang="tr-TR" dirty="0"/>
              <a:t>, turizm potansiyelinin temel kaynaklarıdır; her bir doğal coğrafi birim, turistik tesislerin kurulması ve turistik aktivitelerin yaratılması için uygun ortamlar (fırsatlar) sunar. </a:t>
            </a:r>
            <a:endParaRPr lang="tr-TR" dirty="0" smtClean="0"/>
          </a:p>
          <a:p>
            <a:r>
              <a:rPr lang="tr-TR" dirty="0" smtClean="0"/>
              <a:t>Doğal </a:t>
            </a:r>
            <a:r>
              <a:rPr lang="tr-TR" dirty="0"/>
              <a:t>alanların kaynakları, talep (turist) için vazgeçilmez çekiciliklerdir. </a:t>
            </a:r>
            <a:endParaRPr lang="tr-TR" dirty="0" smtClean="0"/>
          </a:p>
          <a:p>
            <a:r>
              <a:rPr lang="tr-TR" dirty="0" smtClean="0"/>
              <a:t>Doğal </a:t>
            </a:r>
            <a:r>
              <a:rPr lang="tr-TR" dirty="0"/>
              <a:t>mekânlar, doğaya dayalı turizm türlerinin ve turistik alanların rekabet gücünü yükseltirler. </a:t>
            </a:r>
            <a:endParaRPr lang="tr-TR" dirty="0" smtClean="0"/>
          </a:p>
          <a:p>
            <a:r>
              <a:rPr lang="tr-TR" dirty="0" smtClean="0"/>
              <a:t>İlginç</a:t>
            </a:r>
            <a:r>
              <a:rPr lang="tr-TR" dirty="0"/>
              <a:t>, sıradışı, eşsiz ve olağanüstü güzelliklere sahip oldukları zaman başka yerlerden üstün ve ayrıcalıklı olurlar. </a:t>
            </a:r>
            <a:endParaRPr lang="tr-TR" dirty="0" smtClean="0"/>
          </a:p>
          <a:p>
            <a:r>
              <a:rPr lang="tr-TR" dirty="0" smtClean="0"/>
              <a:t>Özellikle </a:t>
            </a:r>
            <a:r>
              <a:rPr lang="tr-TR" dirty="0"/>
              <a:t>de koruma statülerine sahip, milli park, doğal anıt, doğal sit gibi yerlerin ayrı bir önemi vardır. </a:t>
            </a:r>
            <a:endParaRPr lang="tr-TR" dirty="0" smtClean="0"/>
          </a:p>
          <a:p>
            <a:r>
              <a:rPr lang="tr-TR" dirty="0" smtClean="0"/>
              <a:t>Turist </a:t>
            </a:r>
            <a:r>
              <a:rPr lang="tr-TR" dirty="0"/>
              <a:t>bu tür yerleri her zaman merak eder, ilgi duyar ve tercih eder. Buralar korunduğu sürece de sürdürülebilir turizme hizmet edilmiş olur. </a:t>
            </a:r>
          </a:p>
        </p:txBody>
      </p:sp>
    </p:spTree>
    <p:extLst>
      <p:ext uri="{BB962C8B-B14F-4D97-AF65-F5344CB8AC3E}">
        <p14:creationId xmlns:p14="http://schemas.microsoft.com/office/powerpoint/2010/main" val="2546795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Doğal Coğrafi Mekânlar</a:t>
            </a:r>
            <a:endParaRPr lang="tr-TR" dirty="0"/>
          </a:p>
        </p:txBody>
      </p:sp>
      <p:sp>
        <p:nvSpPr>
          <p:cNvPr id="3" name="İçerik Yer Tutucusu 2"/>
          <p:cNvSpPr>
            <a:spLocks noGrp="1"/>
          </p:cNvSpPr>
          <p:nvPr>
            <p:ph idx="1"/>
          </p:nvPr>
        </p:nvSpPr>
        <p:spPr>
          <a:xfrm>
            <a:off x="0" y="1628800"/>
            <a:ext cx="8964488" cy="4968552"/>
          </a:xfrm>
        </p:spPr>
        <p:txBody>
          <a:bodyPr>
            <a:noAutofit/>
          </a:bodyPr>
          <a:lstStyle/>
          <a:p>
            <a:r>
              <a:rPr lang="tr-TR" sz="2000" dirty="0"/>
              <a:t>Doğal coğrafi mekânlar; zihinsel ve bedensel dinlenme, sağlığını kazanma ve koruma, spor yapma, heyecan, adrenalin, güçlüklere karşı meydan okuma, gücünü sınama, dostlukdayanışma, ekip çalışması, keşfetme, öğrenme, deneyim, hobi kazanma ve uygulama fırsatları sunduğu için, kent insanı, yaşlılar, gençler ve çocuklu aileler için uygun yerlere sahiptir. </a:t>
            </a:r>
            <a:endParaRPr lang="tr-TR" sz="2000" dirty="0" smtClean="0"/>
          </a:p>
          <a:p>
            <a:r>
              <a:rPr lang="tr-TR" sz="2000" dirty="0" smtClean="0"/>
              <a:t>Doğal </a:t>
            </a:r>
            <a:r>
              <a:rPr lang="tr-TR" sz="2000" dirty="0"/>
              <a:t>mekânlara ve kaynaklara bağlı gelişim gösteren birçok turizm türü ve çok sayıda aktivite bulunmaktadır. Turizm türlerinin başlıcaları aşağıda sıralanmaktadır</a:t>
            </a:r>
            <a:r>
              <a:rPr lang="tr-TR" sz="2000" dirty="0" smtClean="0"/>
              <a:t>:</a:t>
            </a:r>
          </a:p>
          <a:p>
            <a:r>
              <a:rPr lang="tr-TR" sz="2000" dirty="0" smtClean="0"/>
              <a:t> </a:t>
            </a:r>
            <a:r>
              <a:rPr lang="tr-TR" sz="2000" dirty="0"/>
              <a:t>1. Kıyılar ve deniz: kıyı turizmi, yat turizmi, kruvaziyer turizmi, sportif turizm, sualtı dalış turizmi, kamping turizmi, sağlık turizmi, ada turizmi vb. </a:t>
            </a:r>
            <a:endParaRPr lang="tr-TR" sz="2000" dirty="0" smtClean="0"/>
          </a:p>
          <a:p>
            <a:r>
              <a:rPr lang="tr-TR" sz="2000" dirty="0" smtClean="0"/>
              <a:t>2</a:t>
            </a:r>
            <a:r>
              <a:rPr lang="tr-TR" sz="2000" dirty="0"/>
              <a:t>. Sular (göller, akarsular, jeotermal sular, şelaleler): akarsu turizmi (kano-rafting), göl turizmi, termal turizm, sağlık turizmi, ekoturizm, sportif turizm, macera turizmi, kamping turizmi, kırsal vb</a:t>
            </a:r>
            <a:r>
              <a:rPr lang="tr-TR" sz="2000" dirty="0" smtClean="0"/>
              <a:t>.</a:t>
            </a:r>
          </a:p>
          <a:p>
            <a:r>
              <a:rPr lang="tr-TR" sz="2000" dirty="0" smtClean="0"/>
              <a:t> </a:t>
            </a:r>
            <a:r>
              <a:rPr lang="tr-TR" sz="2000" dirty="0"/>
              <a:t>3. Dağlar, yaylalar ve vadiler: dağ ve kış sporları turizmi, sportif turizm, doğa turizmi, ekoturizm, kırsal turizm, yayla turizmi, jeoturizm, agroturizm, macera turizm, kamping turizmi, mağara turizmi, volkan turizmi, sağlık turizmi vb. </a:t>
            </a:r>
            <a:endParaRPr lang="tr-TR" sz="2000" dirty="0" smtClean="0"/>
          </a:p>
        </p:txBody>
      </p:sp>
    </p:spTree>
    <p:extLst>
      <p:ext uri="{BB962C8B-B14F-4D97-AF65-F5344CB8AC3E}">
        <p14:creationId xmlns:p14="http://schemas.microsoft.com/office/powerpoint/2010/main" val="2097318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Doğal Coğrafi Mekânlar</a:t>
            </a:r>
            <a:endParaRPr lang="tr-TR" dirty="0"/>
          </a:p>
        </p:txBody>
      </p:sp>
      <p:sp>
        <p:nvSpPr>
          <p:cNvPr id="3" name="İçerik Yer Tutucusu 2"/>
          <p:cNvSpPr>
            <a:spLocks noGrp="1"/>
          </p:cNvSpPr>
          <p:nvPr>
            <p:ph idx="1"/>
          </p:nvPr>
        </p:nvSpPr>
        <p:spPr>
          <a:xfrm>
            <a:off x="107504" y="1628800"/>
            <a:ext cx="8928992" cy="4968552"/>
          </a:xfrm>
        </p:spPr>
        <p:txBody>
          <a:bodyPr>
            <a:noAutofit/>
          </a:bodyPr>
          <a:lstStyle/>
          <a:p>
            <a:r>
              <a:rPr lang="tr-TR" sz="2000" dirty="0" smtClean="0"/>
              <a:t>4. Ovalar: ekoturizm, agroturizm, kırsal turizm, çiftlik turizmi, kamping turizmi vb. </a:t>
            </a:r>
          </a:p>
          <a:p>
            <a:r>
              <a:rPr lang="tr-TR" sz="2000" dirty="0" smtClean="0"/>
              <a:t>5. Bitki örtüsü (ormanlar, endemik türler vb.) ve yaban hayatı: ekoturizm, botanik turizmi, bilimsel turizm, macera turizmi, kamping turizmi, safari turizmi, av turizmi, sağlık turizmi vb.</a:t>
            </a:r>
          </a:p>
          <a:p>
            <a:r>
              <a:rPr lang="tr-TR" sz="2000" dirty="0" smtClean="0"/>
              <a:t> 6. İklim: yaz turizmi, kış turizmi, kış sporları turizmi, kıyı turizmi, sağlık turizmi vb.</a:t>
            </a:r>
          </a:p>
          <a:p>
            <a:r>
              <a:rPr lang="tr-TR" sz="2000" dirty="0" smtClean="0"/>
              <a:t> 7. İlginç doğal oluşumlar (mağaralar, kanyon vadiler, karstik veya volkanik şekiller, deltalar vb.): jeoturizm, ekoturizm, sportif turizm, mağara turizmi, volkan turizmi, macera turizmi vb. </a:t>
            </a:r>
          </a:p>
          <a:p>
            <a:r>
              <a:rPr lang="tr-TR" sz="2000" dirty="0" smtClean="0"/>
              <a:t>Jeoturizm; doğayı ve onun jeolojik-jeomorfolojik oluşumlarını görmek, incelemek amaçlı seyahat, ziyaret ve gezilerden oluşan bir turizm türüdür. </a:t>
            </a:r>
          </a:p>
          <a:p>
            <a:r>
              <a:rPr lang="tr-TR" sz="2000" dirty="0" smtClean="0"/>
              <a:t>Bu tür oluşumlar, ilginç ve eşsiz olduklarından çekicilik gücüde o kadar yüksektir. Türkiye’den jeoturizm için en güzel örnek Kapadokya bölgesidir.</a:t>
            </a:r>
            <a:endParaRPr lang="tr-TR" sz="2000" dirty="0"/>
          </a:p>
        </p:txBody>
      </p:sp>
    </p:spTree>
    <p:extLst>
      <p:ext uri="{BB962C8B-B14F-4D97-AF65-F5344CB8AC3E}">
        <p14:creationId xmlns:p14="http://schemas.microsoft.com/office/powerpoint/2010/main" val="1277752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solidFill>
                  <a:srgbClr val="F0AD00">
                    <a:satMod val="150000"/>
                  </a:srgbClr>
                </a:solidFill>
              </a:rPr>
              <a:t>Doğal </a:t>
            </a:r>
            <a:r>
              <a:rPr lang="tr-TR" dirty="0">
                <a:solidFill>
                  <a:srgbClr val="F0AD00">
                    <a:satMod val="150000"/>
                  </a:srgbClr>
                </a:solidFill>
              </a:rPr>
              <a:t>Coğrafi Mekânlar</a:t>
            </a:r>
            <a:r>
              <a:rPr lang="tr-TR" dirty="0" smtClean="0">
                <a:solidFill>
                  <a:prstClr val="black"/>
                </a:solidFill>
              </a:rPr>
              <a:t>ğal </a:t>
            </a:r>
            <a:r>
              <a:rPr lang="tr-TR" dirty="0">
                <a:solidFill>
                  <a:prstClr val="black"/>
                </a:solidFill>
              </a:rPr>
              <a:t>Coğrafi Mekânlar</a:t>
            </a:r>
            <a:endParaRPr lang="tr-TR" dirty="0"/>
          </a:p>
        </p:txBody>
      </p:sp>
      <p:sp>
        <p:nvSpPr>
          <p:cNvPr id="3" name="İçerik Yer Tutucusu 2"/>
          <p:cNvSpPr>
            <a:spLocks noGrp="1"/>
          </p:cNvSpPr>
          <p:nvPr>
            <p:ph idx="1"/>
          </p:nvPr>
        </p:nvSpPr>
        <p:spPr>
          <a:xfrm>
            <a:off x="179512" y="1556792"/>
            <a:ext cx="8784976" cy="5040560"/>
          </a:xfrm>
        </p:spPr>
        <p:txBody>
          <a:bodyPr>
            <a:noAutofit/>
          </a:bodyPr>
          <a:lstStyle/>
          <a:p>
            <a:r>
              <a:rPr lang="tr-TR" sz="1600" dirty="0"/>
              <a:t>İklim ve kıyılar (denizlerle birlikte) turizm için en önemli coğrafi kaynaklardır. </a:t>
            </a:r>
            <a:endParaRPr lang="tr-TR" sz="1600" dirty="0" smtClean="0"/>
          </a:p>
          <a:p>
            <a:r>
              <a:rPr lang="tr-TR" sz="1600" dirty="0" smtClean="0"/>
              <a:t>Güneş </a:t>
            </a:r>
            <a:r>
              <a:rPr lang="tr-TR" sz="1600" dirty="0"/>
              <a:t>banyosu yapmaya uygun, temiz, kumsalı olan plajlar kıyıların gözde yerleridir. </a:t>
            </a:r>
            <a:endParaRPr lang="tr-TR" sz="1600" dirty="0" smtClean="0"/>
          </a:p>
          <a:p>
            <a:r>
              <a:rPr lang="tr-TR" sz="1600" dirty="0" smtClean="0"/>
              <a:t>Aynı </a:t>
            </a:r>
            <a:r>
              <a:rPr lang="tr-TR" sz="1600" dirty="0"/>
              <a:t>şekilde deniz, tehlikeli dalgalardan, gelgit olaylarından, birdenbire derinleşen bir yapıdan uzak olmalıdır. </a:t>
            </a:r>
            <a:endParaRPr lang="tr-TR" sz="1600" dirty="0" smtClean="0"/>
          </a:p>
          <a:p>
            <a:r>
              <a:rPr lang="tr-TR" sz="1600" dirty="0" smtClean="0"/>
              <a:t>Kıyıların </a:t>
            </a:r>
            <a:r>
              <a:rPr lang="tr-TR" sz="1600" dirty="0"/>
              <a:t>turizm için çekici olmasında bir diğer koşul, kolay erişilebilir olması, otel yapımına uygun düz arazilerin var olmasıdır. </a:t>
            </a:r>
            <a:endParaRPr lang="tr-TR" sz="1600" dirty="0" smtClean="0"/>
          </a:p>
          <a:p>
            <a:r>
              <a:rPr lang="tr-TR" sz="1600" dirty="0" smtClean="0"/>
              <a:t>Kıyılara </a:t>
            </a:r>
            <a:r>
              <a:rPr lang="tr-TR" sz="1600" dirty="0"/>
              <a:t>olan talep, kıyılar boyunca sayısız turizm alanı ve sayfiye yerlerinin gelişmesini beraberinde getirmiştir. </a:t>
            </a:r>
            <a:endParaRPr lang="tr-TR" sz="1600" dirty="0" smtClean="0"/>
          </a:p>
          <a:p>
            <a:r>
              <a:rPr lang="tr-TR" sz="1600" dirty="0" smtClean="0"/>
              <a:t>Bunlardan </a:t>
            </a:r>
            <a:r>
              <a:rPr lang="tr-TR" sz="1600" dirty="0"/>
              <a:t>bazıları eski balıkçı köylerinin turizm merkezleri haline dönüşmesiyle, bazıları da boş kıyılarda yeni turizm yatırımları olarak belirmişlerdir. </a:t>
            </a:r>
            <a:endParaRPr lang="tr-TR" sz="1600" dirty="0" smtClean="0"/>
          </a:p>
          <a:p>
            <a:r>
              <a:rPr lang="tr-TR" sz="1600" dirty="0" smtClean="0"/>
              <a:t>Planlı </a:t>
            </a:r>
            <a:r>
              <a:rPr lang="tr-TR" sz="1600" dirty="0"/>
              <a:t>kıyısal turistik mekânlar, eski sayfiye örneklerinden tamamen farklıdır (Özgüç, 1998). </a:t>
            </a:r>
            <a:endParaRPr lang="tr-TR" sz="1600" dirty="0" smtClean="0"/>
          </a:p>
          <a:p>
            <a:r>
              <a:rPr lang="tr-TR" sz="1600" dirty="0" smtClean="0"/>
              <a:t>Kıyı </a:t>
            </a:r>
            <a:r>
              <a:rPr lang="tr-TR" sz="1600" dirty="0"/>
              <a:t>turizmi, bugün kitle turizminin temsilcisi durumundadır</a:t>
            </a:r>
            <a:r>
              <a:rPr lang="tr-TR" sz="1600" dirty="0" smtClean="0"/>
              <a:t>.</a:t>
            </a:r>
          </a:p>
          <a:p>
            <a:r>
              <a:rPr lang="tr-TR" sz="1600" dirty="0" smtClean="0"/>
              <a:t> </a:t>
            </a:r>
            <a:r>
              <a:rPr lang="tr-TR" sz="1600" dirty="0"/>
              <a:t>Kitle turizminin bilinen çevre sorunlarına yol açması ve çevreci hareketlerin gündeme gelmesiyle birlikte 1980’lerden itibaren “alternatif turizm” yaklaşımı kabul görmeye başlamıştır. </a:t>
            </a:r>
            <a:endParaRPr lang="tr-TR" sz="1600" dirty="0" smtClean="0"/>
          </a:p>
          <a:p>
            <a:r>
              <a:rPr lang="tr-TR" sz="1600" dirty="0" smtClean="0"/>
              <a:t>Bunun </a:t>
            </a:r>
            <a:r>
              <a:rPr lang="tr-TR" sz="1600" dirty="0"/>
              <a:t>en temel göstergesi “ekoturizm” felsefesinin yaygınlaşması, beraberinde sürdürülebilirlik ilkeleri ve göstergelerinin uygulamaya konmasıdır. </a:t>
            </a:r>
            <a:endParaRPr lang="tr-TR" sz="1600" dirty="0" smtClean="0"/>
          </a:p>
          <a:p>
            <a:r>
              <a:rPr lang="tr-TR" sz="1600" dirty="0" smtClean="0"/>
              <a:t>Ekoturizm</a:t>
            </a:r>
            <a:r>
              <a:rPr lang="tr-TR" sz="1600" dirty="0"/>
              <a:t>; çevreyi koruyan ve yerel halkın refahını gözeten, doğal alanlara karşı duyarlı bir seyahat olarak tanımlanmakta, aynı zamanda sürdürülebilir kalkınma aracı olarak görülmektedir. </a:t>
            </a:r>
            <a:endParaRPr lang="tr-TR" sz="1600" dirty="0" smtClean="0"/>
          </a:p>
          <a:p>
            <a:r>
              <a:rPr lang="tr-TR" sz="1600" dirty="0" smtClean="0"/>
              <a:t>Ekoturizm </a:t>
            </a:r>
            <a:r>
              <a:rPr lang="tr-TR" sz="1600" dirty="0"/>
              <a:t>destinasyonları (ekodestinasyonlar) dünyanın her kıtasında karşımıza çıkmaktadır. </a:t>
            </a:r>
          </a:p>
        </p:txBody>
      </p:sp>
    </p:spTree>
    <p:extLst>
      <p:ext uri="{BB962C8B-B14F-4D97-AF65-F5344CB8AC3E}">
        <p14:creationId xmlns:p14="http://schemas.microsoft.com/office/powerpoint/2010/main" val="1120793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Doğal Coğrafi Mekânlar</a:t>
            </a:r>
          </a:p>
        </p:txBody>
      </p:sp>
      <p:sp>
        <p:nvSpPr>
          <p:cNvPr id="3" name="İçerik Yer Tutucusu 2"/>
          <p:cNvSpPr>
            <a:spLocks noGrp="1"/>
          </p:cNvSpPr>
          <p:nvPr>
            <p:ph idx="1"/>
          </p:nvPr>
        </p:nvSpPr>
        <p:spPr>
          <a:xfrm>
            <a:off x="251520" y="1628800"/>
            <a:ext cx="8435280" cy="4896544"/>
          </a:xfrm>
        </p:spPr>
        <p:txBody>
          <a:bodyPr>
            <a:noAutofit/>
          </a:bodyPr>
          <a:lstStyle/>
          <a:p>
            <a:r>
              <a:rPr lang="tr-TR" sz="1600" dirty="0"/>
              <a:t>Ekvatoral bölgelerden kutuplara, ormanlardan çöllere, kıyılardan adalara, akarsulardan göllere, milli parklardan yüksek dağlara kadar her yere ekoseyahatler (ekoturlar) düzenlenmektedir. </a:t>
            </a:r>
            <a:endParaRPr lang="tr-TR" sz="1600" dirty="0" smtClean="0"/>
          </a:p>
          <a:p>
            <a:r>
              <a:rPr lang="tr-TR" sz="1600" dirty="0" smtClean="0"/>
              <a:t>Bu </a:t>
            </a:r>
            <a:r>
              <a:rPr lang="tr-TR" sz="1600" dirty="0"/>
              <a:t>alanda uzmanlaşmış seyahat acentaları, dernekler ve kulüpler belli temalar etrafında organize turlar yapmaktadırlar. </a:t>
            </a:r>
            <a:endParaRPr lang="tr-TR" sz="1600" dirty="0" smtClean="0"/>
          </a:p>
          <a:p>
            <a:r>
              <a:rPr lang="tr-TR" sz="1600" dirty="0" smtClean="0"/>
              <a:t>Alışılmadık</a:t>
            </a:r>
            <a:r>
              <a:rPr lang="tr-TR" sz="1600" dirty="0"/>
              <a:t>, bilinmedik, ilginç yerlere keşif amaçlı ziyaretler macera boyutlu olabildikleri gibi, yerel kültürleri tanımaya yönelik de olabilmektedir. </a:t>
            </a:r>
            <a:endParaRPr lang="tr-TR" sz="1600" dirty="0" smtClean="0"/>
          </a:p>
          <a:p>
            <a:r>
              <a:rPr lang="tr-TR" sz="1600" dirty="0" smtClean="0"/>
              <a:t>Söz </a:t>
            </a:r>
            <a:r>
              <a:rPr lang="tr-TR" sz="1600" dirty="0"/>
              <a:t>gelimi İskandinavya’nın gölleri, ormanları, fiyordları, hatta yeşil teknolojiler ekoturistleri çekerken, aynı bölgelere yerli halkların dilini, geleneklerini, Viking köylerini araştırmaya gelenler de bulunmaktadır. </a:t>
            </a:r>
            <a:endParaRPr lang="tr-TR" sz="1600" dirty="0" smtClean="0"/>
          </a:p>
          <a:p>
            <a:r>
              <a:rPr lang="tr-TR" sz="1600" dirty="0" smtClean="0"/>
              <a:t>Afrika</a:t>
            </a:r>
            <a:r>
              <a:rPr lang="tr-TR" sz="1600" dirty="0"/>
              <a:t>’ daki milli parklara safari turları yanında yerli toplumları keşfetme turları da yapılmaktadır (Karaburun Belediyesi, 2012). </a:t>
            </a:r>
            <a:endParaRPr lang="tr-TR" sz="1600" dirty="0" smtClean="0"/>
          </a:p>
          <a:p>
            <a:r>
              <a:rPr lang="tr-TR" sz="1600" dirty="0" smtClean="0"/>
              <a:t>Doğal </a:t>
            </a:r>
            <a:r>
              <a:rPr lang="tr-TR" sz="1600" dirty="0"/>
              <a:t>kaynakların turizm amaçlı kullanılmaya başlanmasıyla, bilinen coğrafi mekanların ötesinde, özel ilgiler doğrultusunda, kuzey enlemlerdeki oldukça soğuk ya da çöller gibi oldukça sıcak, ıssız ve sessiz alanlara kadar birçok ekstrem bölge talep görmektedir. </a:t>
            </a:r>
            <a:endParaRPr lang="tr-TR" sz="1600" dirty="0" smtClean="0"/>
          </a:p>
          <a:p>
            <a:r>
              <a:rPr lang="tr-TR" sz="1600" dirty="0" smtClean="0"/>
              <a:t>Adı </a:t>
            </a:r>
            <a:r>
              <a:rPr lang="tr-TR" sz="1600" dirty="0"/>
              <a:t>ister doğa turizmi, ister macera turizmi ya da ekoturizm olsun, bu turizm türlerine katılanların giderek kalabalıklaşması, gidilen ortamların ekosistem dengesinin hassas olması ve koruma altındaki alanlar olması çevre-duyarlı toplumları korkutmaktadır (Özgüç, 1998). </a:t>
            </a:r>
          </a:p>
        </p:txBody>
      </p:sp>
    </p:spTree>
    <p:extLst>
      <p:ext uri="{BB962C8B-B14F-4D97-AF65-F5344CB8AC3E}">
        <p14:creationId xmlns:p14="http://schemas.microsoft.com/office/powerpoint/2010/main" val="3971045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Doğal Coğrafi Mekânlar</a:t>
            </a:r>
          </a:p>
        </p:txBody>
      </p:sp>
      <p:sp>
        <p:nvSpPr>
          <p:cNvPr id="3" name="İçerik Yer Tutucusu 2"/>
          <p:cNvSpPr>
            <a:spLocks noGrp="1"/>
          </p:cNvSpPr>
          <p:nvPr>
            <p:ph idx="1"/>
          </p:nvPr>
        </p:nvSpPr>
        <p:spPr/>
        <p:txBody>
          <a:bodyPr>
            <a:normAutofit fontScale="70000" lnSpcReduction="20000"/>
          </a:bodyPr>
          <a:lstStyle/>
          <a:p>
            <a:r>
              <a:rPr lang="tr-TR" dirty="0"/>
              <a:t>Bir mekânın talep görmemesi, turizme bağlı sorunlarla yakından ilgilidir. İşte tam anlamıyla “turizmin bindiği dalı kesmesi” bu demektir. </a:t>
            </a:r>
            <a:endParaRPr lang="tr-TR" dirty="0" smtClean="0"/>
          </a:p>
          <a:p>
            <a:r>
              <a:rPr lang="tr-TR" dirty="0" smtClean="0"/>
              <a:t>Çünkü </a:t>
            </a:r>
            <a:r>
              <a:rPr lang="tr-TR" dirty="0"/>
              <a:t>betonlaşan doğal çevreler, kirlenen sular, gürültü, kalitesizleşen hizmetler turisti kaçırmaktadır. </a:t>
            </a:r>
            <a:endParaRPr lang="tr-TR" dirty="0" smtClean="0"/>
          </a:p>
          <a:p>
            <a:r>
              <a:rPr lang="tr-TR" dirty="0" smtClean="0"/>
              <a:t>Bu </a:t>
            </a:r>
            <a:r>
              <a:rPr lang="tr-TR" dirty="0"/>
              <a:t>durumda doğal kaynaklar, zaman içinde çeşitli sorunlar yüzünden, aslını kaybetmiş mekânlara dönüşebilirler</a:t>
            </a:r>
            <a:r>
              <a:rPr lang="tr-TR" dirty="0" smtClean="0"/>
              <a:t>.</a:t>
            </a:r>
          </a:p>
          <a:p>
            <a:r>
              <a:rPr lang="tr-TR" dirty="0" smtClean="0"/>
              <a:t> </a:t>
            </a:r>
            <a:r>
              <a:rPr lang="tr-TR" dirty="0"/>
              <a:t>Diğer taraftan doğal çevrelerde gelişen turizm türlerinin kendisi de başka tür tehditler altındadır. </a:t>
            </a:r>
            <a:endParaRPr lang="tr-TR" dirty="0" smtClean="0"/>
          </a:p>
          <a:p>
            <a:r>
              <a:rPr lang="tr-TR" dirty="0" smtClean="0"/>
              <a:t>Söz </a:t>
            </a:r>
            <a:r>
              <a:rPr lang="tr-TR" dirty="0"/>
              <a:t>gelimi, küresel ısınma ile birlikte iklimsel olayların gelecek yıllarda bazı doğal turistik mekânların ortadan kalkmasına yol açacağı ileri sürülmektedir. </a:t>
            </a:r>
            <a:endParaRPr lang="tr-TR" dirty="0" smtClean="0"/>
          </a:p>
          <a:p>
            <a:r>
              <a:rPr lang="tr-TR" dirty="0" smtClean="0"/>
              <a:t>Yine </a:t>
            </a:r>
            <a:r>
              <a:rPr lang="tr-TR" dirty="0"/>
              <a:t>doğal afetler (volkanizma, deprem, sel, tayfun vb.), turizm aktivitelerinin ve hizmetlerinin sonlanmasına neden olabilmektedir. </a:t>
            </a:r>
          </a:p>
        </p:txBody>
      </p:sp>
    </p:spTree>
    <p:extLst>
      <p:ext uri="{BB962C8B-B14F-4D97-AF65-F5344CB8AC3E}">
        <p14:creationId xmlns:p14="http://schemas.microsoft.com/office/powerpoint/2010/main" val="2123264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İçin Kırsal Mekânlar </a:t>
            </a:r>
          </a:p>
        </p:txBody>
      </p:sp>
      <p:sp>
        <p:nvSpPr>
          <p:cNvPr id="3" name="İçerik Yer Tutucusu 2"/>
          <p:cNvSpPr>
            <a:spLocks noGrp="1"/>
          </p:cNvSpPr>
          <p:nvPr>
            <p:ph idx="1"/>
          </p:nvPr>
        </p:nvSpPr>
        <p:spPr/>
        <p:txBody>
          <a:bodyPr>
            <a:normAutofit fontScale="62500" lnSpcReduction="20000"/>
          </a:bodyPr>
          <a:lstStyle/>
          <a:p>
            <a:r>
              <a:rPr lang="tr-TR" dirty="0"/>
              <a:t>Kırsal alanlarda geleneksel ekonomik işlevler, tarım ve hayvancılık olup, bunlara turizm sonradan eklenmiştir. </a:t>
            </a:r>
            <a:endParaRPr lang="tr-TR" dirty="0" smtClean="0"/>
          </a:p>
          <a:p>
            <a:r>
              <a:rPr lang="tr-TR" dirty="0" smtClean="0"/>
              <a:t>Turizm </a:t>
            </a:r>
            <a:r>
              <a:rPr lang="tr-TR" dirty="0"/>
              <a:t>için “kırsal”ın taşıdığı anlam; kitlesel kıyı turizmi merkezleri dışında kalan, kentsel yerleşmelerden ve sanayi bölgelerinden uzak, kırlara özgü kültürel yapının korunduğu, sakin, havası temiz, sağlıklı ürünlerin elde edildiği, yapaylıkla tanışmamış alandır. </a:t>
            </a:r>
            <a:endParaRPr lang="tr-TR" dirty="0" smtClean="0"/>
          </a:p>
          <a:p>
            <a:r>
              <a:rPr lang="tr-TR" dirty="0" smtClean="0"/>
              <a:t>Kırsal </a:t>
            </a:r>
            <a:r>
              <a:rPr lang="tr-TR" dirty="0"/>
              <a:t>mekânlar, doğal coğrafyayla bütünleşmiş, kırsal yerleşmeleri ve kültürel mirası içine alan, birçok turizm türü için yerel ve otantik çekicilikler barındıran yerlerdir. </a:t>
            </a:r>
            <a:endParaRPr lang="tr-TR" dirty="0" smtClean="0"/>
          </a:p>
          <a:p>
            <a:r>
              <a:rPr lang="tr-TR" dirty="0" smtClean="0"/>
              <a:t>Köyler</a:t>
            </a:r>
            <a:r>
              <a:rPr lang="tr-TR" dirty="0"/>
              <a:t>, çiftlikler, tarımsal alanlar ve etkinlikler, dağ başındaki kulübeler, kırsal yolların kenarındaki oberjler ve restoranlar, sürüleriyle dolaşan çobanlar, yerel el sanatları, geleneksel şenlikler vb. kırsal yaşama özlem duyan kent insanını kendine çekmektedir. </a:t>
            </a:r>
            <a:endParaRPr lang="tr-TR" dirty="0" smtClean="0"/>
          </a:p>
          <a:p>
            <a:r>
              <a:rPr lang="tr-TR" dirty="0" smtClean="0"/>
              <a:t>Özellikle </a:t>
            </a:r>
            <a:r>
              <a:rPr lang="tr-TR" dirty="0"/>
              <a:t>çocuklu aileler, yetişkinler ve yaşlılar, kırsal ortamlarda tatil geçirmeyi tercih etmektedirler. </a:t>
            </a:r>
            <a:endParaRPr lang="tr-TR" dirty="0" smtClean="0"/>
          </a:p>
          <a:p>
            <a:r>
              <a:rPr lang="tr-TR" dirty="0"/>
              <a:t>Kırsal mekânların turizmde kullanımı daha doğrusu rekreasyonel amaçlı olarak kırlara gidişin tarihi çok eskidir. </a:t>
            </a:r>
          </a:p>
        </p:txBody>
      </p:sp>
    </p:spTree>
    <p:extLst>
      <p:ext uri="{BB962C8B-B14F-4D97-AF65-F5344CB8AC3E}">
        <p14:creationId xmlns:p14="http://schemas.microsoft.com/office/powerpoint/2010/main" val="3064258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a:t>Turizm İçin Kırsal Mekânlar </a:t>
            </a:r>
          </a:p>
        </p:txBody>
      </p:sp>
      <p:sp>
        <p:nvSpPr>
          <p:cNvPr id="3" name="İçerik Yer Tutucusu 2"/>
          <p:cNvSpPr>
            <a:spLocks noGrp="1"/>
          </p:cNvSpPr>
          <p:nvPr>
            <p:ph idx="1"/>
          </p:nvPr>
        </p:nvSpPr>
        <p:spPr>
          <a:xfrm>
            <a:off x="251520" y="1772816"/>
            <a:ext cx="8784976" cy="4896544"/>
          </a:xfrm>
        </p:spPr>
        <p:txBody>
          <a:bodyPr>
            <a:normAutofit fontScale="62500" lnSpcReduction="20000"/>
          </a:bodyPr>
          <a:lstStyle/>
          <a:p>
            <a:r>
              <a:rPr lang="tr-TR" dirty="0" smtClean="0"/>
              <a:t>Dünya </a:t>
            </a:r>
            <a:r>
              <a:rPr lang="tr-TR" dirty="0"/>
              <a:t>kültür âlemlerinin ve bölgelerinin çeşitliliği, kültür turizmi için eşsiz zenginlikler sunmakta, dolayısıyla kırsal kültürün otantik yapısı, kırsal mekânlarda birçok turizm türünün gelişmesine zemin hazırlamaktadır. </a:t>
            </a:r>
            <a:endParaRPr lang="tr-TR" dirty="0" smtClean="0"/>
          </a:p>
          <a:p>
            <a:r>
              <a:rPr lang="tr-TR" dirty="0" smtClean="0"/>
              <a:t>Nitekim </a:t>
            </a:r>
            <a:r>
              <a:rPr lang="tr-TR" dirty="0"/>
              <a:t>Afrika kırsalından Avrupa kırsalına, Uzakdoğu kırsalından Okyanusya adalar kırsalına kadar kültür coğrafyasının birbirinden çok farklı yapısı, kırsal mekânların talep görmesini beraberinde getirmektedir</a:t>
            </a:r>
            <a:r>
              <a:rPr lang="tr-TR" dirty="0" smtClean="0"/>
              <a:t>.</a:t>
            </a:r>
          </a:p>
          <a:p>
            <a:r>
              <a:rPr lang="tr-TR" dirty="0" smtClean="0"/>
              <a:t> </a:t>
            </a:r>
            <a:r>
              <a:rPr lang="tr-TR" dirty="0"/>
              <a:t>Her yaştan insan, kırlardan zevk aldıkları, tatillerinde doyum sağladıkları için buralara gelmektedirler. </a:t>
            </a:r>
            <a:endParaRPr lang="tr-TR" dirty="0" smtClean="0"/>
          </a:p>
          <a:p>
            <a:r>
              <a:rPr lang="tr-TR" dirty="0" smtClean="0"/>
              <a:t>Kırsalın </a:t>
            </a:r>
            <a:r>
              <a:rPr lang="tr-TR" dirty="0"/>
              <a:t>doğal özellikleri daha çok gençleri çekerken, kültürel özellikler yetişkinler ve yaşlılara hitap etmektedir. Kırsalda tatil geçirmek, özellikle kent insanı için artık bir tutku haline gelmiştir</a:t>
            </a:r>
            <a:r>
              <a:rPr lang="tr-TR" dirty="0" smtClean="0"/>
              <a:t>.</a:t>
            </a:r>
          </a:p>
          <a:p>
            <a:r>
              <a:rPr lang="tr-TR" dirty="0" smtClean="0"/>
              <a:t> </a:t>
            </a:r>
            <a:r>
              <a:rPr lang="tr-TR" dirty="0"/>
              <a:t>İnsanların değişik ilgi alanları, kırlarda hergün çeşitlenen bir sürü etkinliklerin eklenmesine yol açmaktadır. </a:t>
            </a:r>
            <a:endParaRPr lang="tr-TR" dirty="0" smtClean="0"/>
          </a:p>
          <a:p>
            <a:r>
              <a:rPr lang="tr-TR" dirty="0" smtClean="0"/>
              <a:t>Bunlar </a:t>
            </a:r>
            <a:r>
              <a:rPr lang="tr-TR" dirty="0"/>
              <a:t>şarap tadım turları, çiftliklerde kır düğünleri, atlı arabalarla veya mini trenlerle bağlar arasındaki gezintiler, çiftliklerde kurslar, öğrenciler için kırsal kamplar vb. </a:t>
            </a:r>
            <a:endParaRPr lang="tr-TR" dirty="0" smtClean="0"/>
          </a:p>
        </p:txBody>
      </p:sp>
    </p:spTree>
    <p:extLst>
      <p:ext uri="{BB962C8B-B14F-4D97-AF65-F5344CB8AC3E}">
        <p14:creationId xmlns:p14="http://schemas.microsoft.com/office/powerpoint/2010/main" val="2589566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a:t>Turizm İçin Kırsal Mekânlar </a:t>
            </a:r>
          </a:p>
        </p:txBody>
      </p:sp>
      <p:sp>
        <p:nvSpPr>
          <p:cNvPr id="3" name="İçerik Yer Tutucusu 2"/>
          <p:cNvSpPr>
            <a:spLocks noGrp="1"/>
          </p:cNvSpPr>
          <p:nvPr>
            <p:ph idx="1"/>
          </p:nvPr>
        </p:nvSpPr>
        <p:spPr>
          <a:xfrm>
            <a:off x="251520" y="1844824"/>
            <a:ext cx="8784976" cy="4824536"/>
          </a:xfrm>
        </p:spPr>
        <p:txBody>
          <a:bodyPr>
            <a:normAutofit fontScale="70000" lnSpcReduction="20000"/>
          </a:bodyPr>
          <a:lstStyle/>
          <a:p>
            <a:r>
              <a:rPr lang="tr-TR" dirty="0" smtClean="0"/>
              <a:t>Bütün </a:t>
            </a:r>
            <a:r>
              <a:rPr lang="tr-TR" dirty="0"/>
              <a:t>bunlar kırlara doğru hareketliliği artırmakta, eskilerin yanında sırf turist için düzenlenmiş mekânları çoğaltmaktadır. </a:t>
            </a:r>
            <a:endParaRPr lang="tr-TR" dirty="0" smtClean="0"/>
          </a:p>
          <a:p>
            <a:r>
              <a:rPr lang="tr-TR" dirty="0" smtClean="0"/>
              <a:t>Kırsala </a:t>
            </a:r>
            <a:r>
              <a:rPr lang="tr-TR" dirty="0"/>
              <a:t>özgü en önemli turizm türü “kırsal turizm”dir. </a:t>
            </a:r>
            <a:endParaRPr lang="tr-TR" dirty="0" smtClean="0"/>
          </a:p>
          <a:p>
            <a:r>
              <a:rPr lang="tr-TR" dirty="0" smtClean="0"/>
              <a:t>Kırsal </a:t>
            </a:r>
            <a:r>
              <a:rPr lang="tr-TR" dirty="0"/>
              <a:t>turizm; kişilerin doğal ortamlarda dinlenmek ve değişik kültürlerle bir arada olmak amacıyla bir kırsal yerleşmeye gidip orada konaklamaları ve o yöreye özgü etkinlikleri izlemeleri ya da katılmalarıyla gerçekleşen bir turizm türüdür (Soykan, 1999). </a:t>
            </a:r>
            <a:endParaRPr lang="tr-TR" dirty="0" smtClean="0"/>
          </a:p>
          <a:p>
            <a:r>
              <a:rPr lang="tr-TR" dirty="0" smtClean="0"/>
              <a:t>Bir </a:t>
            </a:r>
            <a:r>
              <a:rPr lang="tr-TR" dirty="0"/>
              <a:t>başka tanım ise şöyledir: doğal kaynakların, tarımsal alanların, kültürel mirasın, kırsal konutların, geleneklerin ve bölgesel kimliği yansıtacak “marka” olmuş ürünlerin turistik açıdan değerlendirilmesidir (Baykal, 2010). </a:t>
            </a:r>
            <a:endParaRPr lang="tr-TR" dirty="0" smtClean="0"/>
          </a:p>
          <a:p>
            <a:r>
              <a:rPr lang="tr-TR" dirty="0" smtClean="0"/>
              <a:t>Bu </a:t>
            </a:r>
            <a:r>
              <a:rPr lang="tr-TR" dirty="0"/>
              <a:t>turizm türüne şu yakıştırmalar yapılmaktadır: köy turizmi, aile ve yetişkin turizmi, geri dönüş turizmi, geleneklere adanmış tatil turizmi, keşif turizmi</a:t>
            </a:r>
            <a:r>
              <a:rPr lang="tr-TR" dirty="0" smtClean="0"/>
              <a:t>.</a:t>
            </a:r>
          </a:p>
          <a:p>
            <a:r>
              <a:rPr lang="tr-TR" dirty="0" smtClean="0"/>
              <a:t> </a:t>
            </a:r>
            <a:r>
              <a:rPr lang="tr-TR" dirty="0"/>
              <a:t>Kırsal turizm; kırlarda başlayıp kırlarda biten bir turizm türüdür</a:t>
            </a:r>
            <a:r>
              <a:rPr lang="tr-TR" dirty="0" smtClean="0"/>
              <a:t>.</a:t>
            </a:r>
          </a:p>
          <a:p>
            <a:r>
              <a:rPr lang="tr-TR" dirty="0" smtClean="0"/>
              <a:t> </a:t>
            </a:r>
            <a:r>
              <a:rPr lang="tr-TR" dirty="0"/>
              <a:t>Kırsal turizmde arzın (mekanın) temel elemanları kırsal yerleşmeler ve kırsal </a:t>
            </a:r>
            <a:r>
              <a:rPr lang="tr-TR" dirty="0" smtClean="0"/>
              <a:t>ortamlardır.</a:t>
            </a:r>
            <a:endParaRPr lang="tr-TR" dirty="0"/>
          </a:p>
        </p:txBody>
      </p:sp>
    </p:spTree>
    <p:extLst>
      <p:ext uri="{BB962C8B-B14F-4D97-AF65-F5344CB8AC3E}">
        <p14:creationId xmlns:p14="http://schemas.microsoft.com/office/powerpoint/2010/main" val="3632099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İçin Kırsal Mekânlar </a:t>
            </a:r>
          </a:p>
        </p:txBody>
      </p:sp>
      <p:sp>
        <p:nvSpPr>
          <p:cNvPr id="3" name="İçerik Yer Tutucusu 2"/>
          <p:cNvSpPr>
            <a:spLocks noGrp="1"/>
          </p:cNvSpPr>
          <p:nvPr>
            <p:ph idx="1"/>
          </p:nvPr>
        </p:nvSpPr>
        <p:spPr>
          <a:xfrm>
            <a:off x="457200" y="1628800"/>
            <a:ext cx="8229600" cy="5040560"/>
          </a:xfrm>
        </p:spPr>
        <p:txBody>
          <a:bodyPr>
            <a:normAutofit fontScale="47500" lnSpcReduction="20000"/>
          </a:bodyPr>
          <a:lstStyle/>
          <a:p>
            <a:pPr marL="0" indent="0">
              <a:buNone/>
            </a:pPr>
            <a:r>
              <a:rPr lang="tr-TR" dirty="0"/>
              <a:t>Kırsal turizmde altyapı, konaklama, yeme-içme, boş zaman değerlendirme, sağlık, güvenlik gibi hizmetlerin verilebilmesi için çok iyi bir yapılanma (örgütlenme) gerekmektedir (Karaburun Belediyesi, 2012). İnsanları kırsal turizm için kırsal alanlara çeken mekâna bağlı özellikler şunlardır: </a:t>
            </a:r>
            <a:endParaRPr lang="tr-TR" dirty="0" smtClean="0"/>
          </a:p>
          <a:p>
            <a:pPr marL="0" indent="0">
              <a:buNone/>
            </a:pPr>
            <a:r>
              <a:rPr lang="tr-TR" dirty="0" smtClean="0"/>
              <a:t>•Kırsal</a:t>
            </a:r>
            <a:r>
              <a:rPr lang="tr-TR" dirty="0"/>
              <a:t> </a:t>
            </a:r>
            <a:r>
              <a:rPr lang="tr-TR" dirty="0" smtClean="0"/>
              <a:t>alanların</a:t>
            </a:r>
            <a:r>
              <a:rPr lang="tr-TR" dirty="0"/>
              <a:t> </a:t>
            </a:r>
            <a:r>
              <a:rPr lang="tr-TR" dirty="0" smtClean="0"/>
              <a:t>çoğu</a:t>
            </a:r>
            <a:r>
              <a:rPr lang="tr-TR" dirty="0"/>
              <a:t> </a:t>
            </a:r>
            <a:r>
              <a:rPr lang="tr-TR" dirty="0" smtClean="0"/>
              <a:t>yerde</a:t>
            </a:r>
            <a:r>
              <a:rPr lang="tr-TR" dirty="0"/>
              <a:t> </a:t>
            </a:r>
            <a:r>
              <a:rPr lang="tr-TR" dirty="0" smtClean="0"/>
              <a:t>kirlenmemiş</a:t>
            </a:r>
            <a:r>
              <a:rPr lang="tr-TR" dirty="0"/>
              <a:t> </a:t>
            </a:r>
            <a:r>
              <a:rPr lang="tr-TR" dirty="0" smtClean="0"/>
              <a:t>ve bozulmamış</a:t>
            </a:r>
            <a:r>
              <a:rPr lang="tr-TR" dirty="0"/>
              <a:t> </a:t>
            </a:r>
            <a:r>
              <a:rPr lang="tr-TR" dirty="0" smtClean="0"/>
              <a:t>ortamlar</a:t>
            </a:r>
            <a:r>
              <a:rPr lang="tr-TR" dirty="0"/>
              <a:t> </a:t>
            </a:r>
            <a:r>
              <a:rPr lang="tr-TR" dirty="0" smtClean="0"/>
              <a:t>olması, kırsal</a:t>
            </a:r>
            <a:r>
              <a:rPr lang="tr-TR" dirty="0"/>
              <a:t> </a:t>
            </a:r>
            <a:r>
              <a:rPr lang="tr-TR" dirty="0" smtClean="0"/>
              <a:t>yerleşmelerin </a:t>
            </a:r>
            <a:r>
              <a:rPr lang="tr-TR" dirty="0"/>
              <a:t>otantik yapısını ve yerel kimliğini koruması, </a:t>
            </a:r>
            <a:endParaRPr lang="tr-TR" dirty="0" smtClean="0"/>
          </a:p>
          <a:p>
            <a:pPr marL="0" indent="0">
              <a:buNone/>
            </a:pPr>
            <a:r>
              <a:rPr lang="tr-TR" dirty="0" smtClean="0"/>
              <a:t>•</a:t>
            </a:r>
            <a:r>
              <a:rPr lang="tr-TR" dirty="0"/>
              <a:t> </a:t>
            </a:r>
            <a:r>
              <a:rPr lang="tr-TR" dirty="0" smtClean="0"/>
              <a:t>Kırsal</a:t>
            </a:r>
            <a:r>
              <a:rPr lang="tr-TR" dirty="0"/>
              <a:t> </a:t>
            </a:r>
            <a:r>
              <a:rPr lang="tr-TR" dirty="0" smtClean="0"/>
              <a:t>ortamların</a:t>
            </a:r>
            <a:r>
              <a:rPr lang="tr-TR" dirty="0"/>
              <a:t> </a:t>
            </a:r>
            <a:r>
              <a:rPr lang="tr-TR" dirty="0" smtClean="0"/>
              <a:t>dinlenme, sağlıklarını</a:t>
            </a:r>
            <a:r>
              <a:rPr lang="tr-TR" dirty="0"/>
              <a:t> </a:t>
            </a:r>
            <a:r>
              <a:rPr lang="tr-TR" dirty="0" smtClean="0"/>
              <a:t>koruma veya</a:t>
            </a:r>
            <a:r>
              <a:rPr lang="tr-TR" dirty="0"/>
              <a:t> </a:t>
            </a:r>
            <a:r>
              <a:rPr lang="tr-TR" dirty="0" smtClean="0"/>
              <a:t>sağlıklarına kavuşma</a:t>
            </a:r>
            <a:r>
              <a:rPr lang="tr-TR" dirty="0"/>
              <a:t> </a:t>
            </a:r>
            <a:r>
              <a:rPr lang="tr-TR" dirty="0" smtClean="0"/>
              <a:t>amacıyla </a:t>
            </a:r>
            <a:r>
              <a:rPr lang="tr-TR" dirty="0"/>
              <a:t>yer arayanlar için, en başta iklim olmak üzere, jeotermal sular, akarsular ve göller, ormanlar vb. açısından en uygun koşullara ve ilgili tesislere sahip olması</a:t>
            </a:r>
            <a:r>
              <a:rPr lang="tr-TR" dirty="0" smtClean="0"/>
              <a:t>,</a:t>
            </a:r>
          </a:p>
          <a:p>
            <a:pPr marL="0" indent="0">
              <a:buNone/>
            </a:pPr>
            <a:r>
              <a:rPr lang="tr-TR" dirty="0" smtClean="0"/>
              <a:t> • Kırlarda</a:t>
            </a:r>
            <a:r>
              <a:rPr lang="tr-TR" dirty="0"/>
              <a:t> </a:t>
            </a:r>
            <a:r>
              <a:rPr lang="tr-TR" dirty="0" smtClean="0"/>
              <a:t>temiz</a:t>
            </a:r>
            <a:r>
              <a:rPr lang="tr-TR" dirty="0"/>
              <a:t> </a:t>
            </a:r>
            <a:r>
              <a:rPr lang="tr-TR" dirty="0" smtClean="0"/>
              <a:t>hava</a:t>
            </a:r>
            <a:r>
              <a:rPr lang="tr-TR" dirty="0"/>
              <a:t> </a:t>
            </a:r>
            <a:r>
              <a:rPr lang="tr-TR" dirty="0" smtClean="0"/>
              <a:t>ve</a:t>
            </a:r>
            <a:r>
              <a:rPr lang="tr-TR" dirty="0"/>
              <a:t> </a:t>
            </a:r>
            <a:r>
              <a:rPr lang="tr-TR" dirty="0" smtClean="0"/>
              <a:t>temiz</a:t>
            </a:r>
            <a:r>
              <a:rPr lang="tr-TR" dirty="0"/>
              <a:t> </a:t>
            </a:r>
            <a:r>
              <a:rPr lang="tr-TR" dirty="0" smtClean="0"/>
              <a:t>su</a:t>
            </a:r>
            <a:r>
              <a:rPr lang="tr-TR" dirty="0"/>
              <a:t> </a:t>
            </a:r>
            <a:r>
              <a:rPr lang="tr-TR" dirty="0" smtClean="0"/>
              <a:t>yanında, her</a:t>
            </a:r>
            <a:r>
              <a:rPr lang="tr-TR" dirty="0"/>
              <a:t> </a:t>
            </a:r>
            <a:r>
              <a:rPr lang="tr-TR" dirty="0" smtClean="0"/>
              <a:t>türlü</a:t>
            </a:r>
            <a:r>
              <a:rPr lang="tr-TR" dirty="0"/>
              <a:t> </a:t>
            </a:r>
            <a:r>
              <a:rPr lang="tr-TR" dirty="0" smtClean="0"/>
              <a:t>besin</a:t>
            </a:r>
            <a:r>
              <a:rPr lang="tr-TR" dirty="0"/>
              <a:t> </a:t>
            </a:r>
            <a:r>
              <a:rPr lang="tr-TR" dirty="0" smtClean="0"/>
              <a:t>maddesinin</a:t>
            </a:r>
            <a:r>
              <a:rPr lang="tr-TR" dirty="0"/>
              <a:t> </a:t>
            </a:r>
            <a:r>
              <a:rPr lang="tr-TR" dirty="0" smtClean="0"/>
              <a:t>saf, katkısız, organik </a:t>
            </a:r>
            <a:r>
              <a:rPr lang="tr-TR" dirty="0"/>
              <a:t>elde edilebilmesi ve yerel mutfağın bu tür ürünlere dayalı olması, </a:t>
            </a:r>
            <a:endParaRPr lang="tr-TR" dirty="0" smtClean="0"/>
          </a:p>
          <a:p>
            <a:pPr marL="0" indent="0">
              <a:buNone/>
            </a:pPr>
            <a:r>
              <a:rPr lang="tr-TR" dirty="0" smtClean="0"/>
              <a:t>•</a:t>
            </a:r>
            <a:r>
              <a:rPr lang="tr-TR" dirty="0"/>
              <a:t> </a:t>
            </a:r>
            <a:r>
              <a:rPr lang="tr-TR" dirty="0" smtClean="0"/>
              <a:t>Kırsal</a:t>
            </a:r>
            <a:r>
              <a:rPr lang="tr-TR" dirty="0"/>
              <a:t> </a:t>
            </a:r>
            <a:r>
              <a:rPr lang="tr-TR" dirty="0" smtClean="0"/>
              <a:t>alanların</a:t>
            </a:r>
            <a:r>
              <a:rPr lang="tr-TR" dirty="0"/>
              <a:t> </a:t>
            </a:r>
            <a:r>
              <a:rPr lang="tr-TR" dirty="0" smtClean="0"/>
              <a:t>insanların</a:t>
            </a:r>
            <a:r>
              <a:rPr lang="tr-TR" dirty="0"/>
              <a:t> </a:t>
            </a:r>
            <a:r>
              <a:rPr lang="tr-TR" dirty="0" smtClean="0"/>
              <a:t>bedensel ve</a:t>
            </a:r>
            <a:r>
              <a:rPr lang="tr-TR" dirty="0"/>
              <a:t> </a:t>
            </a:r>
            <a:r>
              <a:rPr lang="tr-TR" dirty="0" smtClean="0"/>
              <a:t>ruhsal</a:t>
            </a:r>
            <a:r>
              <a:rPr lang="tr-TR" dirty="0"/>
              <a:t> </a:t>
            </a:r>
            <a:r>
              <a:rPr lang="tr-TR" dirty="0" smtClean="0"/>
              <a:t>yenilenmesine</a:t>
            </a:r>
            <a:r>
              <a:rPr lang="tr-TR" dirty="0"/>
              <a:t> </a:t>
            </a:r>
            <a:r>
              <a:rPr lang="tr-TR" dirty="0" smtClean="0"/>
              <a:t>yardımcı</a:t>
            </a:r>
            <a:r>
              <a:rPr lang="tr-TR" dirty="0"/>
              <a:t> </a:t>
            </a:r>
            <a:r>
              <a:rPr lang="tr-TR" dirty="0" smtClean="0"/>
              <a:t>olacak</a:t>
            </a:r>
            <a:r>
              <a:rPr lang="tr-TR" dirty="0"/>
              <a:t> </a:t>
            </a:r>
            <a:r>
              <a:rPr lang="tr-TR" dirty="0" smtClean="0"/>
              <a:t>çok</a:t>
            </a:r>
            <a:r>
              <a:rPr lang="tr-TR" dirty="0"/>
              <a:t>	çeşitli rekreasyonel aktivitelerin (at binme, doğa yürüyüşleri, bisiklete binme, balık tutma, manzara seyretme, fotoğraf çekme, resim yapma, yoga, su ve iklim terapileri, meyve-sebze toplama vb.) uygulanmasına olanak sağlayan mekânlara sahip olması, </a:t>
            </a:r>
            <a:endParaRPr lang="tr-TR" dirty="0" smtClean="0"/>
          </a:p>
          <a:p>
            <a:pPr marL="0" indent="0">
              <a:buNone/>
            </a:pPr>
            <a:r>
              <a:rPr lang="tr-TR" dirty="0" smtClean="0"/>
              <a:t>•</a:t>
            </a:r>
            <a:r>
              <a:rPr lang="tr-TR" dirty="0"/>
              <a:t> </a:t>
            </a:r>
            <a:r>
              <a:rPr lang="tr-TR" dirty="0" smtClean="0"/>
              <a:t>Kırsal</a:t>
            </a:r>
            <a:r>
              <a:rPr lang="tr-TR" dirty="0"/>
              <a:t> </a:t>
            </a:r>
            <a:r>
              <a:rPr lang="tr-TR" dirty="0" smtClean="0"/>
              <a:t>alanların</a:t>
            </a:r>
            <a:r>
              <a:rPr lang="tr-TR" dirty="0"/>
              <a:t> </a:t>
            </a:r>
            <a:r>
              <a:rPr lang="tr-TR" dirty="0" smtClean="0"/>
              <a:t>insanlara</a:t>
            </a:r>
            <a:r>
              <a:rPr lang="tr-TR" dirty="0"/>
              <a:t> </a:t>
            </a:r>
            <a:r>
              <a:rPr lang="tr-TR" dirty="0" smtClean="0"/>
              <a:t>nostalji duygularını</a:t>
            </a:r>
            <a:r>
              <a:rPr lang="tr-TR" dirty="0"/>
              <a:t> </a:t>
            </a:r>
            <a:r>
              <a:rPr lang="tr-TR" dirty="0" smtClean="0"/>
              <a:t>yaşatacak, eski</a:t>
            </a:r>
            <a:r>
              <a:rPr lang="tr-TR" dirty="0"/>
              <a:t> </a:t>
            </a:r>
            <a:r>
              <a:rPr lang="tr-TR" dirty="0" smtClean="0"/>
              <a:t>günlerin</a:t>
            </a:r>
            <a:r>
              <a:rPr lang="tr-TR" dirty="0"/>
              <a:t> </a:t>
            </a:r>
            <a:r>
              <a:rPr lang="tr-TR" dirty="0" smtClean="0"/>
              <a:t>yeniden</a:t>
            </a:r>
            <a:r>
              <a:rPr lang="tr-TR" dirty="0"/>
              <a:t> </a:t>
            </a:r>
            <a:r>
              <a:rPr lang="tr-TR" dirty="0" smtClean="0"/>
              <a:t>anımsanmasına/canlanmasına </a:t>
            </a:r>
            <a:r>
              <a:rPr lang="tr-TR" dirty="0"/>
              <a:t>olanak veren “ekomüze”lere sahip olması, özel kutlamalar ve yerel etkinliklerin varlığı, </a:t>
            </a:r>
            <a:endParaRPr lang="tr-TR" dirty="0" smtClean="0"/>
          </a:p>
          <a:p>
            <a:pPr marL="0" indent="0">
              <a:buNone/>
            </a:pPr>
            <a:r>
              <a:rPr lang="tr-TR" dirty="0" smtClean="0"/>
              <a:t>•</a:t>
            </a:r>
            <a:r>
              <a:rPr lang="tr-TR" dirty="0"/>
              <a:t> </a:t>
            </a:r>
            <a:r>
              <a:rPr lang="tr-TR" dirty="0" smtClean="0"/>
              <a:t>Turizmin</a:t>
            </a:r>
            <a:r>
              <a:rPr lang="tr-TR" dirty="0"/>
              <a:t>;	</a:t>
            </a:r>
            <a:r>
              <a:rPr lang="tr-TR" dirty="0" smtClean="0"/>
              <a:t>korumacı, sorumlu, saygılı, kontrollü</a:t>
            </a:r>
            <a:r>
              <a:rPr lang="tr-TR" dirty="0"/>
              <a:t> </a:t>
            </a:r>
            <a:r>
              <a:rPr lang="tr-TR" dirty="0" smtClean="0"/>
              <a:t>ve</a:t>
            </a:r>
            <a:r>
              <a:rPr lang="tr-TR" dirty="0"/>
              <a:t> </a:t>
            </a:r>
            <a:r>
              <a:rPr lang="tr-TR" dirty="0" smtClean="0"/>
              <a:t>denetimli</a:t>
            </a:r>
            <a:r>
              <a:rPr lang="tr-TR" dirty="0"/>
              <a:t> </a:t>
            </a:r>
            <a:r>
              <a:rPr lang="tr-TR" dirty="0" smtClean="0"/>
              <a:t>gelişmesini</a:t>
            </a:r>
            <a:r>
              <a:rPr lang="tr-TR" dirty="0"/>
              <a:t> </a:t>
            </a:r>
            <a:r>
              <a:rPr lang="tr-TR" dirty="0" smtClean="0"/>
              <a:t>savunanların</a:t>
            </a:r>
            <a:r>
              <a:rPr lang="tr-TR" dirty="0"/>
              <a:t>, kırları ve kırsal yerleşmeleri sahiplenmesi (Karaburun Belediyesi, 2012).</a:t>
            </a:r>
          </a:p>
          <a:p>
            <a:pPr marL="0" indent="0">
              <a:buNone/>
            </a:pPr>
            <a:r>
              <a:rPr lang="tr-TR" dirty="0" smtClean="0"/>
              <a:t>Çiftlik </a:t>
            </a:r>
            <a:r>
              <a:rPr lang="tr-TR" dirty="0"/>
              <a:t>turizmi: Kırsal alanlarda konaklama ve aktiviteler köy yerine çiftliklerde yapıldığında bu turizm türüne çiftlik turizmi denilmektedir</a:t>
            </a:r>
            <a:r>
              <a:rPr lang="tr-TR" dirty="0" smtClean="0"/>
              <a:t>.</a:t>
            </a:r>
          </a:p>
          <a:p>
            <a:pPr marL="0" indent="0">
              <a:buNone/>
            </a:pPr>
            <a:r>
              <a:rPr lang="tr-TR" dirty="0" smtClean="0"/>
              <a:t> </a:t>
            </a:r>
            <a:r>
              <a:rPr lang="tr-TR" dirty="0"/>
              <a:t>Çiftlikteki üretim biçimleri turistlere gösterilmekte, ürünlerin tadımı ve satışı yapılmakta, konaklama hizmeti oda-kahvaltıdan tam pansiyona kadar çeşitli şekillerde verilmektedir. </a:t>
            </a:r>
            <a:endParaRPr lang="tr-TR" dirty="0" smtClean="0"/>
          </a:p>
          <a:p>
            <a:pPr marL="0" indent="0">
              <a:buNone/>
            </a:pPr>
            <a:r>
              <a:rPr lang="tr-TR" dirty="0" smtClean="0"/>
              <a:t>Çiftlik </a:t>
            </a:r>
            <a:r>
              <a:rPr lang="tr-TR" dirty="0"/>
              <a:t>tatilleri kapsamında tarımsal üretimin ilgi çekici yanları, kısa doğa gezileri, sergiler, tarihi eserler, avcılık gibi aktiviteler, misafirperverlik anlayışı ve dostluk havası içinde sunulmaktadır. </a:t>
            </a:r>
            <a:endParaRPr lang="tr-TR" dirty="0" smtClean="0"/>
          </a:p>
          <a:p>
            <a:pPr marL="0" indent="0">
              <a:buNone/>
            </a:pPr>
            <a:r>
              <a:rPr lang="tr-TR" dirty="0" smtClean="0"/>
              <a:t>Çiftlik </a:t>
            </a:r>
            <a:r>
              <a:rPr lang="tr-TR" dirty="0"/>
              <a:t>turizmi ve agroturizmi birleştiren İtalya, Avrupa’nın en büyük pazarı haline gelmiştir</a:t>
            </a:r>
          </a:p>
        </p:txBody>
      </p:sp>
    </p:spTree>
    <p:extLst>
      <p:ext uri="{BB962C8B-B14F-4D97-AF65-F5344CB8AC3E}">
        <p14:creationId xmlns:p14="http://schemas.microsoft.com/office/powerpoint/2010/main" val="2720680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İçin Kırsal Mekânlar </a:t>
            </a:r>
          </a:p>
        </p:txBody>
      </p:sp>
      <p:sp>
        <p:nvSpPr>
          <p:cNvPr id="3" name="İçerik Yer Tutucusu 2"/>
          <p:cNvSpPr>
            <a:spLocks noGrp="1"/>
          </p:cNvSpPr>
          <p:nvPr>
            <p:ph idx="1"/>
          </p:nvPr>
        </p:nvSpPr>
        <p:spPr>
          <a:xfrm>
            <a:off x="323528" y="1772816"/>
            <a:ext cx="8280920" cy="4536504"/>
          </a:xfrm>
        </p:spPr>
        <p:txBody>
          <a:bodyPr>
            <a:noAutofit/>
          </a:bodyPr>
          <a:lstStyle/>
          <a:p>
            <a:r>
              <a:rPr lang="tr-TR" sz="1400" dirty="0"/>
              <a:t>Kırsal turizmin çeşitli turizm türleriyle entegre olabilme özelliği vardır</a:t>
            </a:r>
            <a:r>
              <a:rPr lang="tr-TR" sz="1400" dirty="0" smtClean="0"/>
              <a:t>.</a:t>
            </a:r>
          </a:p>
          <a:p>
            <a:r>
              <a:rPr lang="tr-TR" sz="1400" dirty="0" smtClean="0"/>
              <a:t> </a:t>
            </a:r>
            <a:r>
              <a:rPr lang="tr-TR" sz="1400" dirty="0"/>
              <a:t>O nedenle sayısız aktivitenin (keşfetme, öğrenme, spor, alışveriş, sağlık amaçlı aktiviteler) uygulanmasına olanak tanır. </a:t>
            </a:r>
            <a:endParaRPr lang="tr-TR" sz="1400" dirty="0" smtClean="0"/>
          </a:p>
          <a:p>
            <a:r>
              <a:rPr lang="tr-TR" sz="1400" dirty="0" smtClean="0"/>
              <a:t>Kırsal </a:t>
            </a:r>
            <a:r>
              <a:rPr lang="tr-TR" sz="1400" dirty="0"/>
              <a:t>turizmin ayırt edici yönü; turistlere alışılmadık, kişiye özel bir deneyim yaşatma, doğal ve kültürel çevreden tat almalarını, etkinliklere, geleneklere ve yerel halkın yaşamına katılmalarını sağlamaktır</a:t>
            </a:r>
            <a:r>
              <a:rPr lang="tr-TR" sz="1400" dirty="0" smtClean="0"/>
              <a:t>.</a:t>
            </a:r>
          </a:p>
          <a:p>
            <a:r>
              <a:rPr lang="tr-TR" sz="1400" dirty="0" smtClean="0"/>
              <a:t> </a:t>
            </a:r>
            <a:r>
              <a:rPr lang="tr-TR" sz="1400" dirty="0"/>
              <a:t>Kırsal mekânlarda kırsal turizm kadar önemli olan ve onu tamamlayan başka turizm türleri daha vardır ve iki grupta toplanabilirler: </a:t>
            </a:r>
            <a:endParaRPr lang="tr-TR" sz="1400" dirty="0" smtClean="0"/>
          </a:p>
          <a:p>
            <a:r>
              <a:rPr lang="tr-TR" sz="1400" dirty="0" smtClean="0"/>
              <a:t>1</a:t>
            </a:r>
            <a:r>
              <a:rPr lang="tr-TR" sz="1400" dirty="0"/>
              <a:t>. Kırsal kültürel mekânlarda uygulanan, aktivitelerin tamamına yakını kültürel kaynaklara dayalı olan ve katılımcıların doğrudan birincil amaç olarak yerel kültürleri tercih ettiği turizm türleri: kültürel turizm, inanç turizmi, etnik turizm, festivalşenlik turizmi, anı turizmi, gastronomi turizmi, etnoğrafik turizm vb. </a:t>
            </a:r>
            <a:endParaRPr lang="tr-TR" sz="1400" dirty="0" smtClean="0"/>
          </a:p>
          <a:p>
            <a:r>
              <a:rPr lang="tr-TR" sz="1400" dirty="0" smtClean="0"/>
              <a:t>2</a:t>
            </a:r>
            <a:r>
              <a:rPr lang="tr-TR" sz="1400" dirty="0"/>
              <a:t>. Kırsal doğal ve kültürel mekânların birlikte kullanıldığı, aktivitelerin doğal ve kültürel kaynaklara dayalı olduğu, yerine göre doğal ya da kültürel aktivitelerin tercih edildiği turizm türleri: kırsal turizm, ekoturizm, yayla turizmi, çiftlik turizmi, agroturizm, kamp-karavan turizmi vb</a:t>
            </a:r>
            <a:r>
              <a:rPr lang="tr-TR" sz="1400" dirty="0" smtClean="0"/>
              <a:t>.</a:t>
            </a:r>
          </a:p>
          <a:p>
            <a:r>
              <a:rPr lang="tr-TR" sz="1400" dirty="0"/>
              <a:t>Agroturizm (Tarımsal turizm/ Tarım turizmi): Herhangi bir kırsal yerleşmede ekonomik etkinlik tarım ise ve turistik uygulamalarda tarıma dayalı programlar ağırlıklı yer alıyorsa, bu turizm türüne “Agroturizm” adı verilmektedir. </a:t>
            </a:r>
            <a:endParaRPr lang="tr-TR" sz="1400" dirty="0" smtClean="0"/>
          </a:p>
          <a:p>
            <a:r>
              <a:rPr lang="tr-TR" sz="1400" dirty="0" smtClean="0"/>
              <a:t>Agroturizm</a:t>
            </a:r>
            <a:r>
              <a:rPr lang="tr-TR" sz="1400" dirty="0"/>
              <a:t>; başta küçük çiftlikler olmak üzere, çiftçilere ek gelir sağlamak amacıyla bağ, bahçe, tarla, ahır, ağıl, kümes vb. tarımsal üretim alanları ile küçük ölçekli ve geleneksel gıda işleme tesisleri gibi faaliyet alanlarını ziyaret etmek, günlük işlere katılmak, çiftlik evinde gecelemek, çevreyi keşfetmek, eğlenmek, alış veriş yapmak ve bazen de eğitim almak gibi aktivitelerin bir veya birkaçını kapsayan bir turizm türüdür. </a:t>
            </a:r>
          </a:p>
        </p:txBody>
      </p:sp>
    </p:spTree>
    <p:extLst>
      <p:ext uri="{BB962C8B-B14F-4D97-AF65-F5344CB8AC3E}">
        <p14:creationId xmlns:p14="http://schemas.microsoft.com/office/powerpoint/2010/main" val="508432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İçin Kentsel Mekânlar </a:t>
            </a:r>
          </a:p>
        </p:txBody>
      </p:sp>
      <p:sp>
        <p:nvSpPr>
          <p:cNvPr id="3" name="İçerik Yer Tutucusu 2"/>
          <p:cNvSpPr>
            <a:spLocks noGrp="1"/>
          </p:cNvSpPr>
          <p:nvPr>
            <p:ph idx="1"/>
          </p:nvPr>
        </p:nvSpPr>
        <p:spPr/>
        <p:txBody>
          <a:bodyPr>
            <a:normAutofit fontScale="55000" lnSpcReduction="20000"/>
          </a:bodyPr>
          <a:lstStyle/>
          <a:p>
            <a:r>
              <a:rPr lang="tr-TR" dirty="0"/>
              <a:t>Kentsel mekânlar, hem çoğu kentte var olan tarihsel çekirdeğe sahip hem de popüler kültürün sergilendiği yerler olarak kültür turizmi ve kent turizmi için potansiyel taşırlar</a:t>
            </a:r>
            <a:r>
              <a:rPr lang="tr-TR" dirty="0" smtClean="0"/>
              <a:t>.</a:t>
            </a:r>
          </a:p>
          <a:p>
            <a:r>
              <a:rPr lang="tr-TR" dirty="0" smtClean="0"/>
              <a:t> </a:t>
            </a:r>
            <a:r>
              <a:rPr lang="tr-TR" dirty="0"/>
              <a:t>Büyük kentler-küçük kentler, tarihsel kentler-çağdaş kentlerin büyük bir kısmı kapılarını turistlere </a:t>
            </a:r>
            <a:r>
              <a:rPr lang="tr-TR" dirty="0" smtClean="0"/>
              <a:t>açmışlardır.(turizmi </a:t>
            </a:r>
            <a:r>
              <a:rPr lang="tr-TR" dirty="0"/>
              <a:t>ve gastronomi turizmiyle (örneğin Floransa ve Siena/İtalya), çevresinde otantik köylerin yer aldığı bir kentin kırsal turizmle (örneğin Bordo ve Strasburg/Fransa), çevresinde kayak alanlarının var olduğu bir kentin dağ ve kış sporları turizmiyle (örneğin Innsbruck/Avusturya, Davos/İsviçre) bütünleşmesi mümkün olmaktadır. </a:t>
            </a:r>
            <a:endParaRPr lang="tr-TR" dirty="0" smtClean="0"/>
          </a:p>
          <a:p>
            <a:r>
              <a:rPr lang="tr-TR" dirty="0" smtClean="0"/>
              <a:t>Kentlerin </a:t>
            </a:r>
            <a:r>
              <a:rPr lang="tr-TR" dirty="0"/>
              <a:t>turizm potansiyelinin harekete geçmesi, performans kazanabilmesi için ulaşımdan (erişilebilirlik) başlayarak turisti memnun edecek tüm hizmetlere ve rekabet şansı yaratacak tüm yeniliklere kadar bir dizi çalışmanın yapılması gerekir. </a:t>
            </a:r>
            <a:endParaRPr lang="tr-TR" dirty="0" smtClean="0"/>
          </a:p>
          <a:p>
            <a:r>
              <a:rPr lang="tr-TR" dirty="0" smtClean="0"/>
              <a:t>Günümüzde </a:t>
            </a:r>
            <a:r>
              <a:rPr lang="tr-TR" dirty="0"/>
              <a:t>kentsel mekânlarda turizmi geliştirmenin önemli bir nedeni; fonksiyonunu ve önemini kaybeden kentiçi kullanım alanlarının yeniden canlandırılması ve buralara yeni bir kimlik verilmesine duyulan gereksinimdir. </a:t>
            </a:r>
            <a:endParaRPr lang="tr-TR" dirty="0" smtClean="0"/>
          </a:p>
          <a:p>
            <a:r>
              <a:rPr lang="tr-TR" dirty="0" smtClean="0"/>
              <a:t>Böylece </a:t>
            </a:r>
            <a:r>
              <a:rPr lang="tr-TR" dirty="0"/>
              <a:t>kentler, yalnızca var olanların turizme kazandırıldığı yerler değil, terkedilmiş hatta sorunlu kent bölgelerinin iyileştirilmesi yoluyla bu yönden ekonomik gelişmeye katkı veren mekânlardır. </a:t>
            </a:r>
          </a:p>
        </p:txBody>
      </p:sp>
    </p:spTree>
    <p:extLst>
      <p:ext uri="{BB962C8B-B14F-4D97-AF65-F5344CB8AC3E}">
        <p14:creationId xmlns:p14="http://schemas.microsoft.com/office/powerpoint/2010/main" val="2718529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İçin Kentsel Mekânlar </a:t>
            </a:r>
          </a:p>
        </p:txBody>
      </p:sp>
      <p:sp>
        <p:nvSpPr>
          <p:cNvPr id="3" name="İçerik Yer Tutucusu 2"/>
          <p:cNvSpPr>
            <a:spLocks noGrp="1"/>
          </p:cNvSpPr>
          <p:nvPr>
            <p:ph idx="1"/>
          </p:nvPr>
        </p:nvSpPr>
        <p:spPr>
          <a:xfrm>
            <a:off x="457200" y="1628800"/>
            <a:ext cx="8229600" cy="4968552"/>
          </a:xfrm>
        </p:spPr>
        <p:txBody>
          <a:bodyPr>
            <a:normAutofit fontScale="55000" lnSpcReduction="20000"/>
          </a:bodyPr>
          <a:lstStyle/>
          <a:p>
            <a:r>
              <a:rPr lang="tr-TR" dirty="0"/>
              <a:t>Kentleri turizmde diğer mekânlardan ayrıcalıklı ve avantajlı kılan en önemli iki özellik vardır: Birincisi, ulaşım olanaklarının çeşitliliği ya da kolay erişebilirlik, ikincisi ise sayısız türde, her bütçeye uygun konaklama seçeneklerinin olması. </a:t>
            </a:r>
            <a:endParaRPr lang="tr-TR" dirty="0" smtClean="0"/>
          </a:p>
          <a:p>
            <a:r>
              <a:rPr lang="tr-TR" dirty="0" smtClean="0"/>
              <a:t>Bu </a:t>
            </a:r>
            <a:r>
              <a:rPr lang="tr-TR" dirty="0"/>
              <a:t>iki güç, kent yöneticilerinin ve turizm otoritelerinin yaratıcı çabalarıyla kent için bir fırsata dönüşmektedir. Nitekim; turistlere kent turu yaptıran otobüsler, nostaljik tramvaylar, mini trenler, faytonlar, nehir, kanal, göl gezi tekneleri, füniküler ve teleferikler kenti bir bütün halinde tanımaya olanak vermektedir. </a:t>
            </a:r>
            <a:endParaRPr lang="tr-TR" dirty="0" smtClean="0"/>
          </a:p>
          <a:p>
            <a:r>
              <a:rPr lang="tr-TR" dirty="0" smtClean="0"/>
              <a:t>Bazı </a:t>
            </a:r>
            <a:r>
              <a:rPr lang="tr-TR" dirty="0"/>
              <a:t>turlar, kent yakınındaki bir kayak merkezine, bir köye, bir rekreasyonel alana, bir kale ya da şatoya kadar uzanmaktadır. </a:t>
            </a:r>
            <a:endParaRPr lang="tr-TR" dirty="0" smtClean="0"/>
          </a:p>
          <a:p>
            <a:r>
              <a:rPr lang="tr-TR" dirty="0" smtClean="0"/>
              <a:t>Bu </a:t>
            </a:r>
            <a:r>
              <a:rPr lang="tr-TR" dirty="0"/>
              <a:t>tanıtım politikası, kente bağlı yeni yerlerin de turizme kazandırılması demektir ki bu da turizmde mekânsal çeşitlenmeye gidilmesi, yeni istihdam ve yeni kazanç kapılarının açılması anlamına gelmektedir. </a:t>
            </a:r>
            <a:endParaRPr lang="tr-TR" dirty="0" smtClean="0"/>
          </a:p>
          <a:p>
            <a:r>
              <a:rPr lang="tr-TR" dirty="0" smtClean="0"/>
              <a:t>Kentlerde </a:t>
            </a:r>
            <a:r>
              <a:rPr lang="tr-TR" dirty="0"/>
              <a:t>konaklama tesis türü zenginliği ve onların kent merkezinden dışına kadar her yerde bulunabilmesi, her turist tipini kentlere çekmektedir. Kentleri çekici kılan bir diğer özelliği de “alışveriş ve yeme-içme” mekânlarının bolluğudur. </a:t>
            </a:r>
            <a:endParaRPr lang="tr-TR" dirty="0" smtClean="0"/>
          </a:p>
          <a:p>
            <a:r>
              <a:rPr lang="tr-TR" dirty="0" smtClean="0"/>
              <a:t>Geleneksel </a:t>
            </a:r>
            <a:r>
              <a:rPr lang="tr-TR" dirty="0"/>
              <a:t>caddeler, sokaklar, meydanlar, çarşılar, pazarlar, modern alışveriş merkezleri ile onlarla iç içe olan yeme-içme birimleri, insanların sırf bunlar için kentlere gitmesine neden olmaktadır. </a:t>
            </a:r>
            <a:endParaRPr lang="tr-TR" dirty="0" smtClean="0"/>
          </a:p>
          <a:p>
            <a:r>
              <a:rPr lang="tr-TR" dirty="0" smtClean="0"/>
              <a:t>Dönemsel </a:t>
            </a:r>
            <a:r>
              <a:rPr lang="tr-TR" dirty="0"/>
              <a:t>ucuzluklar, alışveriş ve beslenmeye dayalı festival ve şenlikler, mevsimlik yemek ve içki çeşitleri, marka ürünler, bazı kentleri bu yönleriyle ünlü yapmaktadır.</a:t>
            </a:r>
          </a:p>
        </p:txBody>
      </p:sp>
    </p:spTree>
    <p:extLst>
      <p:ext uri="{BB962C8B-B14F-4D97-AF65-F5344CB8AC3E}">
        <p14:creationId xmlns:p14="http://schemas.microsoft.com/office/powerpoint/2010/main" val="1291834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Turizm İçin Kentsel Mekânlar </a:t>
            </a:r>
          </a:p>
        </p:txBody>
      </p:sp>
      <p:sp>
        <p:nvSpPr>
          <p:cNvPr id="3" name="İçerik Yer Tutucusu 2"/>
          <p:cNvSpPr>
            <a:spLocks noGrp="1"/>
          </p:cNvSpPr>
          <p:nvPr>
            <p:ph idx="1"/>
          </p:nvPr>
        </p:nvSpPr>
        <p:spPr>
          <a:xfrm>
            <a:off x="179512" y="1772816"/>
            <a:ext cx="8507288" cy="4896544"/>
          </a:xfrm>
        </p:spPr>
        <p:txBody>
          <a:bodyPr>
            <a:normAutofit fontScale="47500" lnSpcReduction="20000"/>
          </a:bodyPr>
          <a:lstStyle/>
          <a:p>
            <a:r>
              <a:rPr lang="tr-TR" dirty="0"/>
              <a:t>Kentlerin çeşitli toplantılara (kongre, sempozyum, seminer vb.) ve çeşitli müzik, sanatsal ve sportif olaylara ev sahipliği yapması, bu konulardaki ulusal ve uluslararası organizasyonlar, kent turizmini geliştiren önemli çekiciliklerdir. </a:t>
            </a:r>
            <a:endParaRPr lang="tr-TR" dirty="0" smtClean="0"/>
          </a:p>
          <a:p>
            <a:r>
              <a:rPr lang="tr-TR" dirty="0" smtClean="0"/>
              <a:t>Genellikle </a:t>
            </a:r>
            <a:r>
              <a:rPr lang="tr-TR" dirty="0"/>
              <a:t>bu tür etkinlikler kent merkezinde yer aldığı gibi, kentin yakınında ulaşım kolaylığı olan yerlerde de düzenlenmektedir. </a:t>
            </a:r>
            <a:endParaRPr lang="tr-TR" dirty="0" smtClean="0"/>
          </a:p>
          <a:p>
            <a:r>
              <a:rPr lang="tr-TR" dirty="0" smtClean="0"/>
              <a:t>Bunlara </a:t>
            </a:r>
            <a:r>
              <a:rPr lang="tr-TR" dirty="0"/>
              <a:t>katılanlar, yalnızca etkinlik süresince kaldıkları gibi, birtakım çekici turlarla kalış süreleri uzatılmaktadır. Böylece tek amaçlı bir katılım, turistik ziyarete dönüşmektedir. </a:t>
            </a:r>
            <a:endParaRPr lang="tr-TR" dirty="0" smtClean="0"/>
          </a:p>
          <a:p>
            <a:r>
              <a:rPr lang="tr-TR" dirty="0" smtClean="0"/>
              <a:t>Son </a:t>
            </a:r>
            <a:r>
              <a:rPr lang="tr-TR" dirty="0"/>
              <a:t>olarak, kentlerdeki müzeler ve dinî yapılar da turistlerin ilgi gösterdikleri yerler olarak, mekânsal ve fonksiyonel olarak kent turizmine büyük destek verirler. </a:t>
            </a:r>
            <a:endParaRPr lang="tr-TR" dirty="0" smtClean="0"/>
          </a:p>
          <a:p>
            <a:r>
              <a:rPr lang="tr-TR" dirty="0" smtClean="0"/>
              <a:t>Bu </a:t>
            </a:r>
            <a:r>
              <a:rPr lang="tr-TR" dirty="0"/>
              <a:t>tür yerlerin her mevsim ziyaretçisi vardır ve onların varlığına bağlı olarak yakın çevresinde alıveriş mekânları da hemen yerlerini alırlar. Böylece, tek bir bina yanında sokaklar ve meydanlar geniş kültürel mekân oluşturur</a:t>
            </a:r>
            <a:r>
              <a:rPr lang="tr-TR" dirty="0" smtClean="0"/>
              <a:t>.</a:t>
            </a:r>
          </a:p>
          <a:p>
            <a:r>
              <a:rPr lang="tr-TR" dirty="0" smtClean="0"/>
              <a:t> </a:t>
            </a:r>
            <a:r>
              <a:rPr lang="tr-TR" dirty="0"/>
              <a:t>Görüldüğü gibi kentsel mekânlar, yalnızca kenti görmek isteyen bir ziyaretçiden, amacı belli olan bir turiste (alışveriş, yeme-içme, sanat, eğlence, spor, müze ve dinî yerlerin ziyareti vb.) kadar her kesime hizmet etmektedir</a:t>
            </a:r>
            <a:r>
              <a:rPr lang="tr-TR" dirty="0" smtClean="0"/>
              <a:t>.</a:t>
            </a:r>
          </a:p>
          <a:p>
            <a:r>
              <a:rPr lang="tr-TR" dirty="0" smtClean="0"/>
              <a:t> </a:t>
            </a:r>
            <a:r>
              <a:rPr lang="tr-TR" dirty="0"/>
              <a:t>Bu çeşitliliğe sahip kentler, turizmde her zaman dinamizmini koruyacak, değişen hizmet türleri ve mekânları ile turistleri çekeceklerdir</a:t>
            </a:r>
            <a:r>
              <a:rPr lang="tr-TR" dirty="0" smtClean="0"/>
              <a:t>.</a:t>
            </a:r>
          </a:p>
          <a:p>
            <a:r>
              <a:rPr lang="tr-TR" dirty="0"/>
              <a:t>Kent turizmi: Kültür, sanat, eğlence, iş-ticaret, alışveriş, yeme-içme, festival-şenlik-fuar, kongre, inanç vb. amaçlarla herhangi bir kentsel yerleşmeye seyahat etme, kent içi ziyaretlerde bulunma, etkinliklere katılma ve konaklamalardan oluşan bir turizm </a:t>
            </a:r>
            <a:r>
              <a:rPr lang="tr-TR" dirty="0" smtClean="0"/>
              <a:t>türüdür</a:t>
            </a:r>
          </a:p>
          <a:p>
            <a:r>
              <a:rPr lang="tr-TR" dirty="0"/>
              <a:t>Bütünleşik turizm, yalnızca turizm türlerinin bütünleşmesi değil, turistik mekânların ve gerçekleştirilen etkinliklerin de bütünleşmesi demektir. </a:t>
            </a:r>
            <a:endParaRPr lang="tr-TR" dirty="0" smtClean="0"/>
          </a:p>
          <a:p>
            <a:r>
              <a:rPr lang="tr-TR" dirty="0" smtClean="0"/>
              <a:t>O </a:t>
            </a:r>
            <a:r>
              <a:rPr lang="tr-TR" dirty="0"/>
              <a:t>halde bütünleşme kavramı işbirliğini, ortaklığı ve dayanışmayı da içine alan bir politika, bir yaklaşımdır. </a:t>
            </a:r>
            <a:endParaRPr lang="tr-TR" dirty="0" smtClean="0"/>
          </a:p>
          <a:p>
            <a:endParaRPr lang="tr-TR" dirty="0"/>
          </a:p>
          <a:p>
            <a:endParaRPr lang="tr-TR" dirty="0"/>
          </a:p>
        </p:txBody>
      </p:sp>
    </p:spTree>
    <p:extLst>
      <p:ext uri="{BB962C8B-B14F-4D97-AF65-F5344CB8AC3E}">
        <p14:creationId xmlns:p14="http://schemas.microsoft.com/office/powerpoint/2010/main" val="827310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155448"/>
            <a:ext cx="8579296" cy="1252728"/>
          </a:xfrm>
        </p:spPr>
        <p:txBody>
          <a:bodyPr/>
          <a:lstStyle/>
          <a:p>
            <a:r>
              <a:rPr lang="tr-TR" dirty="0"/>
              <a:t>Alternatif </a:t>
            </a:r>
            <a:r>
              <a:rPr lang="tr-TR" dirty="0" smtClean="0"/>
              <a:t> Turizm </a:t>
            </a:r>
            <a:r>
              <a:rPr lang="tr-TR" dirty="0"/>
              <a:t>Mekânları</a:t>
            </a:r>
          </a:p>
        </p:txBody>
      </p:sp>
      <p:sp>
        <p:nvSpPr>
          <p:cNvPr id="3" name="İçerik Yer Tutucusu 2"/>
          <p:cNvSpPr>
            <a:spLocks noGrp="1"/>
          </p:cNvSpPr>
          <p:nvPr>
            <p:ph idx="1"/>
          </p:nvPr>
        </p:nvSpPr>
        <p:spPr>
          <a:xfrm>
            <a:off x="457200" y="1700808"/>
            <a:ext cx="8229600" cy="4752528"/>
          </a:xfrm>
        </p:spPr>
        <p:txBody>
          <a:bodyPr>
            <a:normAutofit fontScale="55000" lnSpcReduction="20000"/>
          </a:bodyPr>
          <a:lstStyle/>
          <a:p>
            <a:r>
              <a:rPr lang="tr-TR" dirty="0"/>
              <a:t>Alternatif; “seçenek” demektir, bu noktada alternatif turizm; deniz-kum-güneş üçlüsüne bağlı olarak gelişen kıyı turizmine karşı bir seçenek sunmaktır</a:t>
            </a:r>
            <a:r>
              <a:rPr lang="tr-TR" dirty="0" smtClean="0"/>
              <a:t>.</a:t>
            </a:r>
          </a:p>
          <a:p>
            <a:r>
              <a:rPr lang="tr-TR" dirty="0" smtClean="0"/>
              <a:t> </a:t>
            </a:r>
            <a:r>
              <a:rPr lang="tr-TR" dirty="0"/>
              <a:t>Kitle turizmine alternatif olarak düşünülen alternatif turizmde, grup yerine bireysel turlar ön planda tutulmakta, büyük konaklama tesisleri yerine küçük ve orta boy işletmelerin seçimi öngörülmektedir. </a:t>
            </a:r>
            <a:endParaRPr lang="tr-TR" dirty="0" smtClean="0"/>
          </a:p>
          <a:p>
            <a:r>
              <a:rPr lang="tr-TR" dirty="0" smtClean="0"/>
              <a:t>Alternatif </a:t>
            </a:r>
            <a:r>
              <a:rPr lang="tr-TR" dirty="0"/>
              <a:t>turizm, bir yerin kitlesel ya da esas turizm ürününe karşı alternatif olarak geliştirilmiş ürün çeşididir. </a:t>
            </a:r>
            <a:endParaRPr lang="tr-TR" dirty="0" smtClean="0"/>
          </a:p>
          <a:p>
            <a:r>
              <a:rPr lang="tr-TR" dirty="0" smtClean="0"/>
              <a:t>Bu </a:t>
            </a:r>
            <a:r>
              <a:rPr lang="tr-TR" dirty="0"/>
              <a:t>genellikle, deniz-kum-güneş üçlüsü olabileceği gibi, bazen de kış turizmi ya da kültür turizminin esas motif olmasına karşı aranan yeni bir alternatif tür de olabilir</a:t>
            </a:r>
            <a:r>
              <a:rPr lang="tr-TR" dirty="0" smtClean="0"/>
              <a:t>.</a:t>
            </a:r>
          </a:p>
          <a:p>
            <a:r>
              <a:rPr lang="tr-TR" dirty="0" smtClean="0"/>
              <a:t> </a:t>
            </a:r>
            <a:r>
              <a:rPr lang="tr-TR" dirty="0"/>
              <a:t>Ancak, alternatif turizm türleri kitle turizminin rakibi değil, onun seçeneğidir (Akoğlan Kozak ve Bahçe, 2009). </a:t>
            </a:r>
            <a:endParaRPr lang="tr-TR" dirty="0" smtClean="0"/>
          </a:p>
          <a:p>
            <a:r>
              <a:rPr lang="tr-TR" dirty="0" smtClean="0"/>
              <a:t>Alternatif </a:t>
            </a:r>
            <a:r>
              <a:rPr lang="tr-TR" dirty="0"/>
              <a:t>turizm bazı araştırmacılar tarafından “turizm ürününün çeşitlendirilmesi” olarak adlandırılmaktadır. </a:t>
            </a:r>
            <a:endParaRPr lang="tr-TR" dirty="0" smtClean="0"/>
          </a:p>
          <a:p>
            <a:r>
              <a:rPr lang="tr-TR" dirty="0" smtClean="0"/>
              <a:t>Yine </a:t>
            </a:r>
            <a:r>
              <a:rPr lang="tr-TR" dirty="0"/>
              <a:t>bazı araştırmacılar alternatif turizm için “özel ilgi turizmi” ifadesini de kullanmaktadır. </a:t>
            </a:r>
            <a:endParaRPr lang="tr-TR" dirty="0" smtClean="0"/>
          </a:p>
          <a:p>
            <a:r>
              <a:rPr lang="tr-TR" dirty="0" smtClean="0"/>
              <a:t>Turizm </a:t>
            </a:r>
            <a:r>
              <a:rPr lang="tr-TR" dirty="0"/>
              <a:t>sektöründe ürün çeşitlendirme kavramı ne şekilde adlandırılırsa adlandırılsın gerçek olan şudur ki; turizm hareketliliğine katılan turistlerin tüketim davranışlarının yavaş yavaş değiştiği görülmekte ve bu bağlamda yapılacak yeni yatırımların yönünün de alternatif türler yönünde şekilleneceği ortaya çıkmaktadır (Kılıç ve Kurnaz, 2010). </a:t>
            </a:r>
          </a:p>
        </p:txBody>
      </p:sp>
    </p:spTree>
    <p:extLst>
      <p:ext uri="{BB962C8B-B14F-4D97-AF65-F5344CB8AC3E}">
        <p14:creationId xmlns:p14="http://schemas.microsoft.com/office/powerpoint/2010/main" val="1748103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solidFill>
                  <a:srgbClr val="F0AD00">
                    <a:satMod val="150000"/>
                  </a:srgbClr>
                </a:solidFill>
              </a:rPr>
              <a:t>Alternatif  Turizm </a:t>
            </a:r>
            <a:r>
              <a:rPr lang="tr-TR" dirty="0" smtClean="0">
                <a:solidFill>
                  <a:srgbClr val="F0AD00">
                    <a:satMod val="150000"/>
                  </a:srgbClr>
                </a:solidFill>
              </a:rPr>
              <a:t>Mekânları</a:t>
            </a:r>
            <a:endParaRPr lang="tr-TR" dirty="0"/>
          </a:p>
        </p:txBody>
      </p:sp>
      <p:sp>
        <p:nvSpPr>
          <p:cNvPr id="3" name="İçerik Yer Tutucusu 2"/>
          <p:cNvSpPr>
            <a:spLocks noGrp="1"/>
          </p:cNvSpPr>
          <p:nvPr>
            <p:ph idx="1"/>
          </p:nvPr>
        </p:nvSpPr>
        <p:spPr>
          <a:xfrm>
            <a:off x="457200" y="1628800"/>
            <a:ext cx="8229600" cy="5040560"/>
          </a:xfrm>
        </p:spPr>
        <p:txBody>
          <a:bodyPr>
            <a:normAutofit fontScale="47500" lnSpcReduction="20000"/>
          </a:bodyPr>
          <a:lstStyle/>
          <a:p>
            <a:r>
              <a:rPr lang="tr-TR" dirty="0"/>
              <a:t>Alternatif turizm; yeşil turizm, soft turizm, ekoturizm, yumuşak turizm, kırsal turizm, sürdürülebilir turizm, düşük etkili turizm, doğa merkezli turizm, kültürel turizm, macera turizmi, inceleme turizmi ile zaman zaman aynı anlamlarda kullanılmaktadır. </a:t>
            </a:r>
            <a:endParaRPr lang="tr-TR" dirty="0" smtClean="0"/>
          </a:p>
          <a:p>
            <a:r>
              <a:rPr lang="tr-TR" dirty="0" smtClean="0"/>
              <a:t>Buradan </a:t>
            </a:r>
            <a:r>
              <a:rPr lang="tr-TR" dirty="0"/>
              <a:t>anlaşılmaktadır ki alternatif turizm; yalnız bir turizm türü değil aynı zamanda bir “çerçeve kavram” ve bir “anlayış”tır (Uluçeçen, 2011). </a:t>
            </a:r>
            <a:endParaRPr lang="tr-TR" dirty="0" smtClean="0"/>
          </a:p>
          <a:p>
            <a:r>
              <a:rPr lang="tr-TR" dirty="0" smtClean="0"/>
              <a:t>Alternatif </a:t>
            </a:r>
            <a:r>
              <a:rPr lang="tr-TR" dirty="0"/>
              <a:t>turizmin kavramsal çerçevesi içine şu turizm türleri de eklenebilir; sorumlu turizm, dengeleyici turizm, dayanışma turizmi, katılımcı turizm, sosyal turizm (http://www.vacances-vertes.net) </a:t>
            </a:r>
            <a:endParaRPr lang="tr-TR" dirty="0" smtClean="0"/>
          </a:p>
          <a:p>
            <a:r>
              <a:rPr lang="tr-TR" dirty="0" smtClean="0"/>
              <a:t>Alternatif </a:t>
            </a:r>
            <a:r>
              <a:rPr lang="tr-TR" dirty="0"/>
              <a:t>turizmin gelişmeye başlamasıyla, yeni tip turistler ve yeni tip turistik mekânlar ortaya çıkmıştır. </a:t>
            </a:r>
            <a:endParaRPr lang="tr-TR" dirty="0" smtClean="0"/>
          </a:p>
          <a:p>
            <a:r>
              <a:rPr lang="tr-TR" dirty="0" smtClean="0"/>
              <a:t>Bu </a:t>
            </a:r>
            <a:r>
              <a:rPr lang="tr-TR" dirty="0"/>
              <a:t>konuda çeşitli araştırmalar turistlerin tüketim alışkanlıklarının çok yavaş da olsa değişmekte olduğunu, yurttaşlık sorumluğunun bilincinde olan turistlerin çoğaldığını, dayanışma ve gönüllülük esasının yerleştiğini göstermektedir. </a:t>
            </a:r>
            <a:endParaRPr lang="tr-TR" dirty="0" smtClean="0"/>
          </a:p>
          <a:p>
            <a:r>
              <a:rPr lang="tr-TR" dirty="0" smtClean="0"/>
              <a:t>Son </a:t>
            </a:r>
            <a:r>
              <a:rPr lang="tr-TR" dirty="0"/>
              <a:t>yıllarda nüfusun belli bir kesimi eşitsizlikler ve kalkınmaya duyarlı olup, “prefabrik tatiller/hazır tatiller” yerine yeni tip tatil arayışlarına girmişlerdir</a:t>
            </a:r>
            <a:r>
              <a:rPr lang="tr-TR" dirty="0" smtClean="0"/>
              <a:t>.</a:t>
            </a:r>
          </a:p>
          <a:p>
            <a:r>
              <a:rPr lang="tr-TR" dirty="0" smtClean="0"/>
              <a:t> </a:t>
            </a:r>
            <a:r>
              <a:rPr lang="tr-TR" dirty="0"/>
              <a:t>Bu da gösteriyor ki alternatif turizm anlayışının beraberinde dünyanın az gelişmiş ülkelerinde yeni mekânların yeni tip turistlerle tanışmasını getirecektir</a:t>
            </a:r>
            <a:r>
              <a:rPr lang="tr-TR" dirty="0" smtClean="0"/>
              <a:t>.</a:t>
            </a:r>
          </a:p>
          <a:p>
            <a:r>
              <a:rPr lang="tr-TR" dirty="0" smtClean="0"/>
              <a:t> </a:t>
            </a:r>
            <a:r>
              <a:rPr lang="tr-TR" dirty="0"/>
              <a:t>Bu takdirde alternatif turizmin yoksulluğu azaltmada bir araç olabileceğine inanılmaktadır. Diğer taraftan alternatif turizmin, </a:t>
            </a:r>
            <a:endParaRPr lang="tr-TR" dirty="0" smtClean="0"/>
          </a:p>
          <a:p>
            <a:r>
              <a:rPr lang="tr-TR" dirty="0" smtClean="0"/>
              <a:t>Avrupa’da </a:t>
            </a:r>
            <a:r>
              <a:rPr lang="tr-TR" dirty="0"/>
              <a:t>kültürlerarası ilişkileri iyileştirici ve ırkçılığı azaltmada da rolünün olabileceği ileri sürülmektedir</a:t>
            </a:r>
            <a:r>
              <a:rPr lang="tr-TR" dirty="0" smtClean="0"/>
              <a:t>.</a:t>
            </a:r>
          </a:p>
          <a:p>
            <a:r>
              <a:rPr lang="tr-TR" dirty="0" smtClean="0"/>
              <a:t> </a:t>
            </a:r>
            <a:r>
              <a:rPr lang="tr-TR" dirty="0"/>
              <a:t>Bu hipoteze göre Avrupa’ da alternatif turizm etkinlikleriyle başka kültürlerin keşfedilmesi, bu yolla da ırkçılığı azaltmak ve kültürlerarası ilişkilerin kalitesini artırmak mümkün olabilecektir. </a:t>
            </a:r>
            <a:endParaRPr lang="tr-TR" dirty="0" smtClean="0"/>
          </a:p>
          <a:p>
            <a:r>
              <a:rPr lang="tr-TR" dirty="0" smtClean="0"/>
              <a:t>Alternatif </a:t>
            </a:r>
            <a:r>
              <a:rPr lang="tr-TR" dirty="0"/>
              <a:t>turizmin, Avrupa’ya doğru gerçekleşen yasadışı dışı göçleri önleme de etkin bir araç olacağı savunulmaktadır (Sarlet, 2008). </a:t>
            </a:r>
          </a:p>
        </p:txBody>
      </p:sp>
    </p:spTree>
    <p:extLst>
      <p:ext uri="{BB962C8B-B14F-4D97-AF65-F5344CB8AC3E}">
        <p14:creationId xmlns:p14="http://schemas.microsoft.com/office/powerpoint/2010/main" val="532050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Alternatif </a:t>
            </a:r>
            <a:r>
              <a:rPr lang="tr-TR" dirty="0" smtClean="0"/>
              <a:t> Turizm </a:t>
            </a:r>
            <a:r>
              <a:rPr lang="tr-TR" dirty="0"/>
              <a:t>Mekânları</a:t>
            </a:r>
          </a:p>
        </p:txBody>
      </p:sp>
      <p:sp>
        <p:nvSpPr>
          <p:cNvPr id="3" name="İçerik Yer Tutucusu 2"/>
          <p:cNvSpPr>
            <a:spLocks noGrp="1"/>
          </p:cNvSpPr>
          <p:nvPr>
            <p:ph idx="1"/>
          </p:nvPr>
        </p:nvSpPr>
        <p:spPr>
          <a:xfrm>
            <a:off x="251520" y="1556792"/>
            <a:ext cx="8435280" cy="4824536"/>
          </a:xfrm>
        </p:spPr>
        <p:txBody>
          <a:bodyPr>
            <a:normAutofit fontScale="62500" lnSpcReduction="20000"/>
          </a:bodyPr>
          <a:lstStyle/>
          <a:p>
            <a:r>
              <a:rPr lang="tr-TR" dirty="0"/>
              <a:t>Alternatif turizm türlerinin kendine özgü özellikleri olmakla birlikte, hepsinin birleştiği ortak özellikleri vardır: genellikle küçük ölçeklidir; yerel halka öncelik tanır; sürdürülebilir turizm kapsamında kaynakları korur ve taşıma kapasitelerini dikkate alır; tüm paydaşların katılımını öngörür; yerel halk ile turist arasında pozitif etkileşimi öngörür vb. (Akoğlan Kozak ve Bahçe, 2009). </a:t>
            </a:r>
            <a:endParaRPr lang="tr-TR" dirty="0" smtClean="0"/>
          </a:p>
          <a:p>
            <a:r>
              <a:rPr lang="tr-TR" dirty="0" smtClean="0"/>
              <a:t>Alternatif </a:t>
            </a:r>
            <a:r>
              <a:rPr lang="tr-TR" dirty="0"/>
              <a:t>turizm etkinlikleri yılın değişik dönemlerinde, çeşitli bölgelerde yapılmaktadır. </a:t>
            </a:r>
            <a:endParaRPr lang="tr-TR" dirty="0" smtClean="0"/>
          </a:p>
          <a:p>
            <a:r>
              <a:rPr lang="tr-TR" dirty="0" smtClean="0"/>
              <a:t>Bu </a:t>
            </a:r>
            <a:r>
              <a:rPr lang="tr-TR" dirty="0"/>
              <a:t>şekilde bölgelerarası gelir farklarını dengeleyecek etkiler gösterebilmesi, onun kıyılar dışındaki alanların kalkınmasına destek vermesi anlamına gelmektedir</a:t>
            </a:r>
            <a:r>
              <a:rPr lang="tr-TR" dirty="0" smtClean="0"/>
              <a:t>.</a:t>
            </a:r>
          </a:p>
          <a:p>
            <a:r>
              <a:rPr lang="tr-TR" dirty="0" smtClean="0"/>
              <a:t> </a:t>
            </a:r>
            <a:r>
              <a:rPr lang="tr-TR" dirty="0"/>
              <a:t>Etkinliklerin birçoğunun kırsal bölgelerde gerçekleştirilmesi, kırsal sosyo-ekonomik kalkınma için bir fırsat ve araç olmaktadır. </a:t>
            </a:r>
            <a:endParaRPr lang="tr-TR" dirty="0" smtClean="0"/>
          </a:p>
          <a:p>
            <a:r>
              <a:rPr lang="tr-TR" dirty="0" smtClean="0"/>
              <a:t>O </a:t>
            </a:r>
            <a:r>
              <a:rPr lang="tr-TR" dirty="0"/>
              <a:t>halde alternatif turizmin mekânsal boyutta olumlu etkilerinin var olması onun özellikle kırsal mekânlar için ne denli önemli olduğunu ortaya koymaktadır. Ancak alternatif turizme birçok eleştiri yapılmaktadır</a:t>
            </a:r>
            <a:r>
              <a:rPr lang="tr-TR" dirty="0" smtClean="0"/>
              <a:t>.</a:t>
            </a:r>
          </a:p>
          <a:p>
            <a:r>
              <a:rPr lang="tr-TR" dirty="0" smtClean="0"/>
              <a:t> </a:t>
            </a:r>
            <a:r>
              <a:rPr lang="tr-TR" dirty="0"/>
              <a:t>Bunların en başında, ürün farklılaştırma ve çeşitlendirme adı altında yeniliklere gidilmesi, ürünlerin sürdürülebilirliğinin risk altına sokulmasıdır. </a:t>
            </a:r>
          </a:p>
        </p:txBody>
      </p:sp>
    </p:spTree>
    <p:extLst>
      <p:ext uri="{BB962C8B-B14F-4D97-AF65-F5344CB8AC3E}">
        <p14:creationId xmlns:p14="http://schemas.microsoft.com/office/powerpoint/2010/main" val="954264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Kaynakça </a:t>
            </a:r>
            <a:endParaRPr lang="tr-TR" dirty="0"/>
          </a:p>
        </p:txBody>
      </p:sp>
      <p:sp>
        <p:nvSpPr>
          <p:cNvPr id="3" name="İçerik Yer Tutucusu 2"/>
          <p:cNvSpPr>
            <a:spLocks noGrp="1"/>
          </p:cNvSpPr>
          <p:nvPr>
            <p:ph idx="1"/>
          </p:nvPr>
        </p:nvSpPr>
        <p:spPr>
          <a:xfrm>
            <a:off x="323528" y="1556792"/>
            <a:ext cx="8568952" cy="5184576"/>
          </a:xfrm>
        </p:spPr>
        <p:txBody>
          <a:bodyPr>
            <a:normAutofit fontScale="32500" lnSpcReduction="20000"/>
          </a:bodyPr>
          <a:lstStyle/>
          <a:p>
            <a:r>
              <a:rPr lang="tr-TR" dirty="0"/>
              <a:t>Akoğlan Kozak, M. ve Bahçe, S. (2009). Özel İlgi Turizmi. Ankara: Detay Yayıncılık. Animation Pédagogique. (2010). La Typologie des Paysages (Les Espaces Français, des Paysages Variés, La Notion de Paysage). Animation Pédagogique, Circonscription Avion Géographie cycle 3. www4.ac-lille.fr/ (Erişim tarihi: 18.02.2016). Baykal, F. (2010). Kırsal Kalkınma ve Kırsal Turizm: Bozdoğan (Aydın) İçin Bir Araştırma, Bozdoğan II (ed. S. Sürgevil), İzmir: Bozdoğan Belediyesi Yayını. Brunet, B. (2013). Le Paysage, Enjeu Culturel et Enjeu Touristique. Conseil d’Architecture, d’Urbanisme et d’Environnement de La Gironde. Emekli, G. (2006). Coğrafya, Kültür ve Turizm: Kültürel Turizm. Ege Coğrafya Dergisi, 15, 51-59 </a:t>
            </a:r>
            <a:endParaRPr lang="tr-TR" dirty="0" smtClean="0"/>
          </a:p>
          <a:p>
            <a:r>
              <a:rPr lang="tr-TR" dirty="0" smtClean="0"/>
              <a:t>Ioannou</a:t>
            </a:r>
            <a:r>
              <a:rPr lang="tr-TR" dirty="0"/>
              <a:t>, B. (2002). Tourist Development Impacts on the Spatial Transformation of the Greek Islands: The Case Study of Kos Insular Area, Urban and Regional Planning Postgraduate Programme, NTUA, </a:t>
            </a:r>
            <a:endParaRPr lang="tr-TR" dirty="0" smtClean="0"/>
          </a:p>
          <a:p>
            <a:r>
              <a:rPr lang="tr-TR" dirty="0" smtClean="0"/>
              <a:t>Athens </a:t>
            </a:r>
            <a:r>
              <a:rPr lang="tr-TR" dirty="0"/>
              <a:t>Izzo, V. (2010). The Importance of Landscapes for TourismThe Impact of Tourism on Landscapes, 22-24 November 2010, Gothenburg Karaburun Belediyesi (2012). Karaburun’da Kırsal Turizmin Sektörel Analizi, İZKA 2011 Yılı Doğrudan Faaliyet Desteği Programı (Proje), İzmir Kaya, İ. (2013). Coğrafi Düşüncede Mekân Tartışmaları. Posseible Düşünme Dergisi, 4</a:t>
            </a:r>
            <a:r>
              <a:rPr lang="tr-TR" dirty="0" smtClean="0"/>
              <a:t>.</a:t>
            </a:r>
          </a:p>
          <a:p>
            <a:r>
              <a:rPr lang="tr-TR" dirty="0" smtClean="0"/>
              <a:t> </a:t>
            </a:r>
            <a:r>
              <a:rPr lang="tr-TR" dirty="0"/>
              <a:t>Khabbazi Aliasghari P. ve Yazgan, M. E. (2012). Kırsal Peyzaj ve Ekoturizm. Uluslararası Sosyal ve Ekonomik Bilimler Dergisi, 2 (2), 5-9 Kılıç, B. ve Kurnaz, A. (2010). Alternatif Turizm ve Ürün Çeşitliliği Oluşturmada Ekolojik Çiftlikler: Pastoral Vadi Örneği. İşletme Araştırmaları Dergisi, 2 (4), 39-56 Özgüç, N. (1998). Turizm Coğrafyası. Özellikler, Bölgeler. İstanbul: Çantay Kitabevi. </a:t>
            </a:r>
            <a:endParaRPr lang="tr-TR" dirty="0" smtClean="0"/>
          </a:p>
          <a:p>
            <a:r>
              <a:rPr lang="tr-TR" dirty="0" smtClean="0"/>
              <a:t>Salin</a:t>
            </a:r>
            <a:r>
              <a:rPr lang="tr-TR" dirty="0"/>
              <a:t>, É. (2009). Les Paysages Culturels Entre Tourisme, Valorisation Patrimoniale et Emergence de Nouveaux Territoires: La Quebrada de Humahuaca (Nord-Ouest Argentin), Cahiers des Amériques Latines, 54-55, URL: http://cal.revues.org/2126</a:t>
            </a:r>
          </a:p>
          <a:p>
            <a:r>
              <a:rPr lang="tr-TR" dirty="0"/>
              <a:t>Sarlet, M. (2008). Tourisme Alternatif: Espace de Valorisation des Populations Issues de l’Immigration ?, in A. Manço et M. Sarlet (éds), Tourismes et Diversités: Facteurs de Développement ?, Paris, Budapest, Turin, L’Harmattan, coll. “Compétences interculturelles” fondée et dirigée par Altay Manço de l’IRFAM, 17-50 Simon, A. (2012). Paysages et Constructions Identitaires des Territoires Touristiques, Festival International de Géogaphie (FIG), Conférence, 13 </a:t>
            </a:r>
            <a:r>
              <a:rPr lang="tr-TR"/>
              <a:t>Octobre </a:t>
            </a:r>
            <a:r>
              <a:rPr lang="tr-TR" smtClean="0"/>
              <a:t>2012</a:t>
            </a:r>
          </a:p>
          <a:p>
            <a:r>
              <a:rPr lang="tr-TR" smtClean="0"/>
              <a:t>, </a:t>
            </a:r>
            <a:r>
              <a:rPr lang="tr-TR" dirty="0"/>
              <a:t>SaintDié-des Vosges, France Soykan, F. (1999). Doğal Çevre ve Kırsal Kültürle Bütünleşen Bir Turizm Türü: Kırsal Turizm. Anatolia Turizm Araştırmaları Dergisi (Türkçe), 10, Mart-Haziran, 67-75 </a:t>
            </a:r>
            <a:endParaRPr lang="tr-TR" dirty="0" smtClean="0"/>
          </a:p>
          <a:p>
            <a:r>
              <a:rPr lang="tr-TR" dirty="0" smtClean="0"/>
              <a:t>Tümertekin</a:t>
            </a:r>
            <a:r>
              <a:rPr lang="tr-TR" dirty="0"/>
              <a:t>, E. ve Özgüç, N. (2006). Beşeri Coğrafya. İnsan, Kültür, Mekân. İstanbul: Çantay Kitabevi. Uluçeçen, T. H. (2011). Özel İlgi Turizmi: Kapsamı, Çeşitleri ve Türkiye’de Uygulanabilirliği. Uzmanlık Tezi, Kültür ve Turizm Bakanlığı Dış İlişkiler ve Avrupa Birliği Koordinasyon Dairesi Başkanlığı, Ankara </a:t>
            </a:r>
            <a:endParaRPr lang="tr-TR" dirty="0" smtClean="0"/>
          </a:p>
          <a:p>
            <a:r>
              <a:rPr lang="tr-TR" dirty="0" smtClean="0"/>
              <a:t>Williams</a:t>
            </a:r>
            <a:r>
              <a:rPr lang="tr-TR" dirty="0"/>
              <a:t>, A. and Shaw, G. (1996). Tourism, Leisure, Nature Protection and Agri-Tourism: Principes, Partnerships and Practice. Exeter: Sourcebook. Yavuzçehre Savaş, P. (2011). Kentsel Mekânda Değişim: Denizli Kenti Örneği, 2. Kentsel ve Bölgesel Araştırmalar Sempozyumu, 8-9 Aralık 2011, Bildiri Kitabı, 293-304, Ankara </a:t>
            </a:r>
            <a:endParaRPr lang="tr-TR" dirty="0" smtClean="0"/>
          </a:p>
          <a:p>
            <a:r>
              <a:rPr lang="tr-TR" dirty="0" smtClean="0"/>
              <a:t>http</a:t>
            </a:r>
            <a:r>
              <a:rPr lang="tr-TR" dirty="0"/>
              <a:t>://www.vacances-vertes.net (Erişim tarihi: 18.02.2016) Qu’est-ce que le tourisme alternatif? </a:t>
            </a:r>
            <a:endParaRPr lang="tr-TR" dirty="0" smtClean="0"/>
          </a:p>
          <a:p>
            <a:r>
              <a:rPr lang="tr-TR" dirty="0" smtClean="0"/>
              <a:t>http</a:t>
            </a:r>
            <a:r>
              <a:rPr lang="tr-TR" dirty="0"/>
              <a:t>://www.mavibayrak.org.tr (Erişim tarihi: 26.02.2016) Mavi Bayrak Türkiye. ÜNİTE’2de kullanılan fotoğraflar Anadolu Üniversitesi Görsel Arşivi’den alınmıştır.</a:t>
            </a:r>
          </a:p>
          <a:p>
            <a:endParaRPr lang="tr-TR" dirty="0"/>
          </a:p>
        </p:txBody>
      </p:sp>
    </p:spTree>
    <p:extLst>
      <p:ext uri="{BB962C8B-B14F-4D97-AF65-F5344CB8AC3E}">
        <p14:creationId xmlns:p14="http://schemas.microsoft.com/office/powerpoint/2010/main" val="34992259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ül">
  <a:themeElements>
    <a:clrScheme name="Modül">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ü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ü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64</TotalTime>
  <Words>6466</Words>
  <Application>Microsoft Office PowerPoint</Application>
  <PresentationFormat>Ekran Gösterisi (4:3)</PresentationFormat>
  <Paragraphs>291</Paragraphs>
  <Slides>34</Slides>
  <Notes>0</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Modül</vt:lpstr>
      <vt:lpstr>Turizmin Mekânsal Yapısı</vt:lpstr>
      <vt:lpstr>GİRİŞ </vt:lpstr>
      <vt:lpstr>GİRİŞ </vt:lpstr>
      <vt:lpstr>COĞRAFİ MEKÂN </vt:lpstr>
      <vt:lpstr>COĞRAFİ MEKÂN </vt:lpstr>
      <vt:lpstr>COĞRAFİ MEKÂN </vt:lpstr>
      <vt:lpstr>COĞRAFİ MEKÂN </vt:lpstr>
      <vt:lpstr>COĞRAFİ MEKÂN </vt:lpstr>
      <vt:lpstr>COĞRAFİ MEKÂN </vt:lpstr>
      <vt:lpstr>COĞRAFİ MEKÂN </vt:lpstr>
      <vt:lpstr>TURİZMDE COĞRAFİ MEKÂN </vt:lpstr>
      <vt:lpstr>TURİZMDE COĞRAFİ MEKÂN </vt:lpstr>
      <vt:lpstr>TURİZMDE COĞRAFİ MEKÂN TURİZMDE COĞRAFİ MEKÂN </vt:lpstr>
      <vt:lpstr>TURİZMDE COĞRAFİ MEKÂN TURİZMDE COĞRAFİ MEKÂN </vt:lpstr>
      <vt:lpstr>TURİZMDE COĞRAFİ MEKÂN </vt:lpstr>
      <vt:lpstr>TTURİZMDE COĞRAFİ MEKÂN URİZMDE COĞRAFİ MEKÂN </vt:lpstr>
      <vt:lpstr>Turizm İçin Doğal Mekânlar/Çevreler </vt:lpstr>
      <vt:lpstr>Doğal Coğrafi Mekânlar</vt:lpstr>
      <vt:lpstr>Doğal Coğrafi Mekânlar</vt:lpstr>
      <vt:lpstr>Doğal Coğrafi Mekânlarğal Coğrafi Mekânlar</vt:lpstr>
      <vt:lpstr>Doğal Coğrafi Mekânlar</vt:lpstr>
      <vt:lpstr>Doğal Coğrafi Mekânlar</vt:lpstr>
      <vt:lpstr>Turizm İçin Kırsal Mekânlar </vt:lpstr>
      <vt:lpstr>Turizm İçin Kırsal Mekânlar </vt:lpstr>
      <vt:lpstr>Turizm İçin Kırsal Mekânlar </vt:lpstr>
      <vt:lpstr>Turizm İçin Kırsal Mekânlar </vt:lpstr>
      <vt:lpstr>Turizm İçin Kırsal Mekânlar </vt:lpstr>
      <vt:lpstr>Turizm İçin Kentsel Mekânlar </vt:lpstr>
      <vt:lpstr>Turizm İçin Kentsel Mekânlar </vt:lpstr>
      <vt:lpstr>Turizm İçin Kentsel Mekânlar </vt:lpstr>
      <vt:lpstr>Alternatif  Turizm Mekânları</vt:lpstr>
      <vt:lpstr>Alternatif  Turizm Mekânları</vt:lpstr>
      <vt:lpstr>Alternatif  Turizm Mekânları</vt:lpstr>
      <vt:lpstr>Kaynakça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Turizmin Mekânsal Yapısı</dc:title>
  <dc:creator>AGE</dc:creator>
  <cp:lastModifiedBy>AGE</cp:lastModifiedBy>
  <cp:revision>19</cp:revision>
  <dcterms:created xsi:type="dcterms:W3CDTF">2020-08-26T16:55:44Z</dcterms:created>
  <dcterms:modified xsi:type="dcterms:W3CDTF">2020-09-14T19:20:59Z</dcterms:modified>
</cp:coreProperties>
</file>