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64" r:id="rId5"/>
    <p:sldId id="265" r:id="rId6"/>
    <p:sldId id="266" r:id="rId7"/>
    <p:sldId id="267" r:id="rId8"/>
    <p:sldId id="268" r:id="rId9"/>
    <p:sldId id="270" r:id="rId10"/>
    <p:sldId id="272" r:id="rId11"/>
    <p:sldId id="257" r:id="rId12"/>
    <p:sldId id="274" r:id="rId13"/>
    <p:sldId id="273" r:id="rId14"/>
    <p:sldId id="258" r:id="rId15"/>
    <p:sldId id="276" r:id="rId16"/>
    <p:sldId id="275" r:id="rId17"/>
    <p:sldId id="297" r:id="rId18"/>
    <p:sldId id="330" r:id="rId19"/>
    <p:sldId id="261" r:id="rId20"/>
    <p:sldId id="259" r:id="rId21"/>
    <p:sldId id="260"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06" r:id="rId42"/>
    <p:sldId id="307" r:id="rId43"/>
    <p:sldId id="308" r:id="rId44"/>
    <p:sldId id="309" r:id="rId45"/>
    <p:sldId id="310" r:id="rId46"/>
    <p:sldId id="311" r:id="rId47"/>
    <p:sldId id="317" r:id="rId48"/>
    <p:sldId id="312" r:id="rId49"/>
    <p:sldId id="313" r:id="rId50"/>
    <p:sldId id="314" r:id="rId51"/>
    <p:sldId id="315" r:id="rId52"/>
    <p:sldId id="316" r:id="rId53"/>
    <p:sldId id="318" r:id="rId54"/>
    <p:sldId id="319" r:id="rId55"/>
    <p:sldId id="296" r:id="rId56"/>
    <p:sldId id="321" r:id="rId57"/>
    <p:sldId id="322" r:id="rId58"/>
    <p:sldId id="320" r:id="rId59"/>
    <p:sldId id="324" r:id="rId60"/>
    <p:sldId id="326" r:id="rId61"/>
    <p:sldId id="325" r:id="rId62"/>
    <p:sldId id="323" r:id="rId63"/>
    <p:sldId id="329" r:id="rId64"/>
    <p:sldId id="328" r:id="rId65"/>
    <p:sldId id="327" r:id="rId6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8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15" name="Date Placeholder 14"/>
          <p:cNvSpPr>
            <a:spLocks noGrp="1"/>
          </p:cNvSpPr>
          <p:nvPr>
            <p:ph type="dt" sz="half" idx="10"/>
          </p:nvPr>
        </p:nvSpPr>
        <p:spPr/>
        <p:txBody>
          <a:bodyPr/>
          <a:lstStyle/>
          <a:p>
            <a:fld id="{A23720DD-5B6D-40BF-8493-A6B52D484E6B}" type="datetimeFigureOut">
              <a:rPr lang="tr-TR" smtClean="0"/>
              <a:t>24.03.2022</a:t>
            </a:fld>
            <a:endParaRPr lang="tr-TR"/>
          </a:p>
        </p:txBody>
      </p:sp>
      <p:sp>
        <p:nvSpPr>
          <p:cNvPr id="16" name="Slide Number Placeholder 15"/>
          <p:cNvSpPr>
            <a:spLocks noGrp="1"/>
          </p:cNvSpPr>
          <p:nvPr>
            <p:ph type="sldNum" sz="quarter" idx="11"/>
          </p:nvPr>
        </p:nvSpPr>
        <p:spPr/>
        <p:txBody>
          <a:bodyPr/>
          <a:lstStyle/>
          <a:p>
            <a:fld id="{F302176B-0E47-46AC-8F43-DAB4B8A37D06}"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3" name="Title 12"/>
          <p:cNvSpPr>
            <a:spLocks noGrp="1"/>
          </p:cNvSpPr>
          <p:nvPr>
            <p:ph type="title"/>
          </p:nvPr>
        </p:nvSpPr>
        <p:spPr/>
        <p:txBody>
          <a:bodyPr/>
          <a:lstStyle/>
          <a:p>
            <a:r>
              <a:rPr lang="tr-TR" smtClean="0"/>
              <a:t>Asıl başlık stili için tıklatın</a:t>
            </a:r>
            <a:endParaRPr lang="en-US"/>
          </a:p>
        </p:txBody>
      </p:sp>
      <p:sp>
        <p:nvSpPr>
          <p:cNvPr id="14" name="Date Placeholder 13"/>
          <p:cNvSpPr>
            <a:spLocks noGrp="1"/>
          </p:cNvSpPr>
          <p:nvPr>
            <p:ph type="dt" sz="half" idx="10"/>
          </p:nvPr>
        </p:nvSpPr>
        <p:spPr/>
        <p:txBody>
          <a:bodyPr/>
          <a:lstStyle/>
          <a:p>
            <a:fld id="{A23720DD-5B6D-40BF-8493-A6B52D484E6B}" type="datetimeFigureOut">
              <a:rPr lang="tr-TR" smtClean="0"/>
              <a:t>24.03.2022</a:t>
            </a:fld>
            <a:endParaRPr lang="tr-TR"/>
          </a:p>
        </p:txBody>
      </p:sp>
      <p:sp>
        <p:nvSpPr>
          <p:cNvPr id="15" name="Slide Number Placeholder 14"/>
          <p:cNvSpPr>
            <a:spLocks noGrp="1"/>
          </p:cNvSpPr>
          <p:nvPr>
            <p:ph type="sldNum" sz="quarter" idx="11"/>
          </p:nvPr>
        </p:nvSpPr>
        <p:spPr/>
        <p:txBody>
          <a:bodyPr/>
          <a:lstStyle/>
          <a:p>
            <a:fld id="{F302176B-0E47-46AC-8F43-DAB4B8A37D06}"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12" name="Date Placeholder 11"/>
          <p:cNvSpPr>
            <a:spLocks noGrp="1"/>
          </p:cNvSpPr>
          <p:nvPr>
            <p:ph type="dt" sz="half" idx="10"/>
          </p:nvPr>
        </p:nvSpPr>
        <p:spPr/>
        <p:txBody>
          <a:bodyPr/>
          <a:lstStyle/>
          <a:p>
            <a:fld id="{A23720DD-5B6D-40BF-8493-A6B52D484E6B}" type="datetimeFigureOut">
              <a:rPr lang="tr-TR" smtClean="0"/>
              <a:t>24.03.2022</a:t>
            </a:fld>
            <a:endParaRPr lang="tr-TR"/>
          </a:p>
        </p:txBody>
      </p:sp>
      <p:sp>
        <p:nvSpPr>
          <p:cNvPr id="13" name="Slide Number Placeholder 12"/>
          <p:cNvSpPr>
            <a:spLocks noGrp="1"/>
          </p:cNvSpPr>
          <p:nvPr>
            <p:ph type="sldNum" sz="quarter" idx="11"/>
          </p:nvPr>
        </p:nvSpPr>
        <p:spPr/>
        <p:txBody>
          <a:bodyPr/>
          <a:lstStyle/>
          <a:p>
            <a:fld id="{F302176B-0E47-46AC-8F43-DAB4B8A37D06}" type="slidenum">
              <a:rPr lang="tr-TR" smtClean="0"/>
              <a:t>‹#›</a:t>
            </a:fld>
            <a:endParaRPr lang="tr-TR"/>
          </a:p>
        </p:txBody>
      </p:sp>
      <p:sp>
        <p:nvSpPr>
          <p:cNvPr id="14" name="Footer Placeholder 13"/>
          <p:cNvSpPr>
            <a:spLocks noGrp="1"/>
          </p:cNvSpPr>
          <p:nvPr>
            <p:ph type="ftr" sz="quarter" idx="12"/>
          </p:nvPr>
        </p:nvSpPr>
        <p:spPr/>
        <p:txBody>
          <a:bodyPr/>
          <a:lstStyle/>
          <a:p>
            <a:endParaRPr lang="tr-T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tr-TR" smtClean="0"/>
              <a:t>Asıl başlık stili için tıklatın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23720DD-5B6D-40BF-8493-A6B52D484E6B}" type="datetimeFigureOut">
              <a:rPr lang="tr-TR" smtClean="0"/>
              <a:t>24.03.2022</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
        <p:nvSpPr>
          <p:cNvPr id="11" name="Title 10"/>
          <p:cNvSpPr>
            <a:spLocks noGrp="1"/>
          </p:cNvSpPr>
          <p:nvPr>
            <p:ph type="title"/>
          </p:nvPr>
        </p:nvSpPr>
        <p:spPr/>
        <p:txBody>
          <a:bodyPr/>
          <a:lstStyle/>
          <a:p>
            <a:r>
              <a:rPr lang="tr-TR" smtClean="0"/>
              <a:t>Asıl başlık stili için tıklatın</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tr-TR" smtClean="0"/>
              <a:t>Asıl başlık stili için tıklatın</a:t>
            </a:r>
            <a:endParaRPr lang="en-US" dirty="0"/>
          </a:p>
        </p:txBody>
      </p:sp>
      <p:sp>
        <p:nvSpPr>
          <p:cNvPr id="14" name="Date Placeholder 13"/>
          <p:cNvSpPr>
            <a:spLocks noGrp="1"/>
          </p:cNvSpPr>
          <p:nvPr>
            <p:ph type="dt" sz="half" idx="10"/>
          </p:nvPr>
        </p:nvSpPr>
        <p:spPr/>
        <p:txBody>
          <a:bodyPr/>
          <a:lstStyle/>
          <a:p>
            <a:fld id="{A23720DD-5B6D-40BF-8493-A6B52D484E6B}" type="datetimeFigureOut">
              <a:rPr lang="tr-TR" smtClean="0"/>
              <a:t>24.03.2022</a:t>
            </a:fld>
            <a:endParaRPr lang="tr-TR"/>
          </a:p>
        </p:txBody>
      </p:sp>
      <p:sp>
        <p:nvSpPr>
          <p:cNvPr id="15" name="Slide Number Placeholder 14"/>
          <p:cNvSpPr>
            <a:spLocks noGrp="1"/>
          </p:cNvSpPr>
          <p:nvPr>
            <p:ph type="sldNum" sz="quarter" idx="11"/>
          </p:nvPr>
        </p:nvSpPr>
        <p:spPr/>
        <p:txBody>
          <a:bodyPr/>
          <a:lstStyle/>
          <a:p>
            <a:fld id="{F302176B-0E47-46AC-8F43-DAB4B8A37D06}"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smtClean="0"/>
              <a:t>Asıl başlık stili için tıklatın</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24.03.2022</a:t>
            </a:fld>
            <a:endParaRPr lang="tr-TR"/>
          </a:p>
        </p:txBody>
      </p:sp>
      <p:sp>
        <p:nvSpPr>
          <p:cNvPr id="8" name="Slide Number Placeholder 7"/>
          <p:cNvSpPr>
            <a:spLocks noGrp="1"/>
          </p:cNvSpPr>
          <p:nvPr>
            <p:ph type="sldNum" sz="quarter" idx="11"/>
          </p:nvPr>
        </p:nvSpPr>
        <p:spPr/>
        <p:txBody>
          <a:bodyPr/>
          <a:lstStyle/>
          <a:p>
            <a:fld id="{F302176B-0E47-46AC-8F43-DAB4B8A37D06}" type="slidenum">
              <a:rPr lang="tr-TR" smtClean="0"/>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23720DD-5B6D-40BF-8493-A6B52D484E6B}" type="datetimeFigureOut">
              <a:rPr lang="tr-TR" smtClean="0"/>
              <a:t>24.03.2022</a:t>
            </a:fld>
            <a:endParaRPr lang="tr-TR"/>
          </a:p>
        </p:txBody>
      </p:sp>
      <p:sp>
        <p:nvSpPr>
          <p:cNvPr id="6" name="Slide Number Placeholder 5"/>
          <p:cNvSpPr>
            <a:spLocks noGrp="1"/>
          </p:cNvSpPr>
          <p:nvPr>
            <p:ph type="sldNum" sz="quarter" idx="11"/>
          </p:nvPr>
        </p:nvSpPr>
        <p:spPr/>
        <p:txBody>
          <a:bodyPr/>
          <a:lstStyle/>
          <a:p>
            <a:fld id="{F302176B-0E47-46AC-8F43-DAB4B8A37D06}" type="slidenum">
              <a:rPr lang="tr-TR" smtClean="0"/>
              <a:t>‹#›</a:t>
            </a:fld>
            <a:endParaRPr lang="tr-TR"/>
          </a:p>
        </p:txBody>
      </p:sp>
      <p:sp>
        <p:nvSpPr>
          <p:cNvPr id="7" name="Footer Placeholder 6"/>
          <p:cNvSpPr>
            <a:spLocks noGrp="1"/>
          </p:cNvSpPr>
          <p:nvPr>
            <p:ph type="ftr" sz="quarter" idx="12"/>
          </p:nvPr>
        </p:nvSpPr>
        <p:spPr/>
        <p:txBody>
          <a:bodyPr/>
          <a:lstStyle/>
          <a:p>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5" name="Date Placeholder 14"/>
          <p:cNvSpPr>
            <a:spLocks noGrp="1"/>
          </p:cNvSpPr>
          <p:nvPr>
            <p:ph type="dt" sz="half" idx="10"/>
          </p:nvPr>
        </p:nvSpPr>
        <p:spPr/>
        <p:txBody>
          <a:bodyPr/>
          <a:lstStyle/>
          <a:p>
            <a:fld id="{A23720DD-5B6D-40BF-8493-A6B52D484E6B}" type="datetimeFigureOut">
              <a:rPr lang="tr-TR" smtClean="0"/>
              <a:t>24.03.2022</a:t>
            </a:fld>
            <a:endParaRPr lang="tr-TR"/>
          </a:p>
        </p:txBody>
      </p:sp>
      <p:sp>
        <p:nvSpPr>
          <p:cNvPr id="16" name="Slide Number Placeholder 15"/>
          <p:cNvSpPr>
            <a:spLocks noGrp="1"/>
          </p:cNvSpPr>
          <p:nvPr>
            <p:ph type="sldNum" sz="quarter" idx="11"/>
          </p:nvPr>
        </p:nvSpPr>
        <p:spPr/>
        <p:txBody>
          <a:bodyPr/>
          <a:lstStyle/>
          <a:p>
            <a:fld id="{F302176B-0E47-46AC-8F43-DAB4B8A37D06}"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
        <p:nvSpPr>
          <p:cNvPr id="18" name="Title 17"/>
          <p:cNvSpPr>
            <a:spLocks noGrp="1"/>
          </p:cNvSpPr>
          <p:nvPr>
            <p:ph type="title"/>
          </p:nvPr>
        </p:nvSpPr>
        <p:spPr/>
        <p:txBody>
          <a:bodyPr/>
          <a:lstStyle/>
          <a:p>
            <a:r>
              <a:rPr lang="tr-TR" smtClean="0"/>
              <a:t>Asıl başlık stili için tıklatın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tr-TR" smtClean="0"/>
              <a:t>Asıl başlık stili için tıklatın</a:t>
            </a:r>
            <a:endParaRPr lang="en-US"/>
          </a:p>
        </p:txBody>
      </p:sp>
      <p:sp>
        <p:nvSpPr>
          <p:cNvPr id="13" name="Date Placeholder 12"/>
          <p:cNvSpPr>
            <a:spLocks noGrp="1"/>
          </p:cNvSpPr>
          <p:nvPr>
            <p:ph type="dt" sz="half" idx="10"/>
          </p:nvPr>
        </p:nvSpPr>
        <p:spPr/>
        <p:txBody>
          <a:bodyPr/>
          <a:lstStyle/>
          <a:p>
            <a:fld id="{A23720DD-5B6D-40BF-8493-A6B52D484E6B}" type="datetimeFigureOut">
              <a:rPr lang="tr-TR" smtClean="0"/>
              <a:t>24.03.2022</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24.03.2022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24.03.2022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A23720DD-5B6D-40BF-8493-A6B52D484E6B}" type="datetimeFigureOut">
              <a:rPr lang="tr-TR" smtClean="0"/>
              <a:t>24.03.2022</a:t>
            </a:fld>
            <a:endParaRPr lang="tr-T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tr-T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302176B-0E47-46AC-8F43-DAB4B8A37D06}" type="slidenum">
              <a:rPr lang="tr-TR" smtClean="0"/>
              <a:t>‹#›</a:t>
            </a:fld>
            <a:endParaRPr lang="tr-T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77240" y="188640"/>
            <a:ext cx="7543800" cy="2808312"/>
          </a:xfrm>
        </p:spPr>
        <p:txBody>
          <a:bodyPr/>
          <a:lstStyle/>
          <a:p>
            <a:pPr algn="ctr"/>
            <a:r>
              <a:rPr lang="tr-TR" dirty="0"/>
              <a:t>Sürdürülebilir Kalkınmanın Temel </a:t>
            </a:r>
            <a:r>
              <a:rPr lang="tr-TR" dirty="0" smtClean="0"/>
              <a:t>İlkeleri</a:t>
            </a:r>
            <a:endParaRPr lang="tr-TR" dirty="0"/>
          </a:p>
        </p:txBody>
      </p:sp>
      <p:sp>
        <p:nvSpPr>
          <p:cNvPr id="3" name="Alt Başlık 2"/>
          <p:cNvSpPr>
            <a:spLocks noGrp="1"/>
          </p:cNvSpPr>
          <p:nvPr>
            <p:ph type="subTitle" idx="1"/>
          </p:nvPr>
        </p:nvSpPr>
        <p:spPr>
          <a:xfrm>
            <a:off x="2133600" y="3375490"/>
            <a:ext cx="6542856" cy="3005838"/>
          </a:xfrm>
        </p:spPr>
        <p:txBody>
          <a:bodyPr>
            <a:normAutofit/>
          </a:bodyPr>
          <a:lstStyle/>
          <a:p>
            <a:r>
              <a:rPr lang="tr-TR" dirty="0"/>
              <a:t>Ekonomik İlkeler (</a:t>
            </a:r>
            <a:r>
              <a:rPr lang="tr-TR" dirty="0" smtClean="0"/>
              <a:t>Sürdürülebilirlik)</a:t>
            </a:r>
          </a:p>
          <a:p>
            <a:endParaRPr lang="tr-TR" dirty="0" smtClean="0"/>
          </a:p>
          <a:p>
            <a:r>
              <a:rPr lang="tr-TR" dirty="0"/>
              <a:t>Çevresel </a:t>
            </a:r>
            <a:r>
              <a:rPr lang="tr-TR" dirty="0" smtClean="0"/>
              <a:t>İlkeler (</a:t>
            </a:r>
            <a:r>
              <a:rPr lang="tr-TR" dirty="0"/>
              <a:t>Sürdürülebilirlik)</a:t>
            </a:r>
          </a:p>
          <a:p>
            <a:endParaRPr lang="tr-TR" dirty="0" smtClean="0"/>
          </a:p>
          <a:p>
            <a:r>
              <a:rPr lang="tr-TR" dirty="0"/>
              <a:t>Sosyal ilkeler(Sürdürülebilirlik)</a:t>
            </a:r>
          </a:p>
          <a:p>
            <a:endParaRPr lang="tr-TR" dirty="0" smtClean="0"/>
          </a:p>
          <a:p>
            <a:r>
              <a:rPr lang="tr-TR" dirty="0"/>
              <a:t>Kültürel Sürdürülebilirlik</a:t>
            </a:r>
          </a:p>
        </p:txBody>
      </p:sp>
    </p:spTree>
    <p:extLst>
      <p:ext uri="{BB962C8B-B14F-4D97-AF65-F5344CB8AC3E}">
        <p14:creationId xmlns:p14="http://schemas.microsoft.com/office/powerpoint/2010/main" val="209894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a:t>Sürdürülebilir kalkınmanın bazı ekonomik, sosyal ve çevresel </a:t>
            </a:r>
            <a:r>
              <a:rPr lang="tr-TR" smtClean="0"/>
              <a:t>ve kültürel ilkeleri  </a:t>
            </a:r>
            <a:r>
              <a:rPr lang="tr-TR" dirty="0" smtClean="0"/>
              <a:t>söz konusudur</a:t>
            </a:r>
            <a:r>
              <a:rPr lang="tr-TR" dirty="0"/>
              <a:t>:</a:t>
            </a:r>
          </a:p>
        </p:txBody>
      </p:sp>
      <p:sp>
        <p:nvSpPr>
          <p:cNvPr id="3" name="Başlık 2"/>
          <p:cNvSpPr>
            <a:spLocks noGrp="1"/>
          </p:cNvSpPr>
          <p:nvPr>
            <p:ph type="title"/>
          </p:nvPr>
        </p:nvSpPr>
        <p:spPr/>
        <p:txBody>
          <a:bodyPr/>
          <a:lstStyle/>
          <a:p>
            <a:r>
              <a:rPr lang="tr-TR" sz="4000" dirty="0"/>
              <a:t>Sürdürülebilir Kalkınmanın Temel </a:t>
            </a:r>
            <a:r>
              <a:rPr lang="tr-TR" sz="4000" dirty="0" smtClean="0"/>
              <a:t>İlkeleri</a:t>
            </a:r>
            <a:endParaRPr lang="tr-TR" sz="4000" dirty="0"/>
          </a:p>
        </p:txBody>
      </p:sp>
    </p:spTree>
    <p:extLst>
      <p:ext uri="{BB962C8B-B14F-4D97-AF65-F5344CB8AC3E}">
        <p14:creationId xmlns:p14="http://schemas.microsoft.com/office/powerpoint/2010/main" val="637186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907704" y="685801"/>
            <a:ext cx="6321896" cy="4399383"/>
          </a:xfrm>
        </p:spPr>
        <p:txBody>
          <a:bodyPr>
            <a:normAutofit/>
          </a:bodyPr>
          <a:lstStyle/>
          <a:p>
            <a:r>
              <a:rPr lang="tr-TR" b="1" dirty="0">
                <a:solidFill>
                  <a:srgbClr val="FF0000"/>
                </a:solidFill>
              </a:rPr>
              <a:t>Sürdürülebilir kalkınmanın hedefi ekonomik büyümeyi doğal kaynaklar kullanarak gerçekleştirmektedir. </a:t>
            </a:r>
            <a:endParaRPr lang="tr-TR" b="1" dirty="0" smtClean="0">
              <a:solidFill>
                <a:srgbClr val="FF0000"/>
              </a:solidFill>
            </a:endParaRPr>
          </a:p>
          <a:p>
            <a:r>
              <a:rPr lang="tr-TR" dirty="0" smtClean="0"/>
              <a:t>Çünkü </a:t>
            </a:r>
            <a:r>
              <a:rPr lang="tr-TR" dirty="0"/>
              <a:t>ekonomik büyümenin süreklilik arz edebilmesi için ekolojik dengenin sağlanması gerekir. </a:t>
            </a:r>
            <a:endParaRPr lang="tr-TR" dirty="0" smtClean="0"/>
          </a:p>
          <a:p>
            <a:r>
              <a:rPr lang="tr-TR" dirty="0" smtClean="0"/>
              <a:t>Eskiden yenilenemeyen </a:t>
            </a:r>
            <a:r>
              <a:rPr lang="tr-TR" dirty="0"/>
              <a:t>doğal kaynaklar, kömür ve petrol yatakları, doğal gaz vb. ile sınırlı iken; günümüzde kirlenen hava ve su, erozyona uğramış topraklar, seyrelmiş ozon tabakası, </a:t>
            </a:r>
            <a:r>
              <a:rPr lang="tr-TR" dirty="0" smtClean="0"/>
              <a:t>vb. korunması </a:t>
            </a:r>
            <a:r>
              <a:rPr lang="tr-TR" dirty="0"/>
              <a:t>gereken kıt kaynaklar olarak ele alınmaktadır (Dietz ve Van der Straaten 1992 aktr. Akış 1999: 37)</a:t>
            </a:r>
          </a:p>
        </p:txBody>
      </p:sp>
      <p:sp>
        <p:nvSpPr>
          <p:cNvPr id="3" name="Başlık 2"/>
          <p:cNvSpPr>
            <a:spLocks noGrp="1"/>
          </p:cNvSpPr>
          <p:nvPr>
            <p:ph type="title"/>
          </p:nvPr>
        </p:nvSpPr>
        <p:spPr/>
        <p:txBody>
          <a:bodyPr/>
          <a:lstStyle/>
          <a:p>
            <a:r>
              <a:rPr lang="tr-TR" dirty="0" smtClean="0"/>
              <a:t>1 </a:t>
            </a:r>
            <a:r>
              <a:rPr lang="tr-TR" dirty="0"/>
              <a:t>Ekonomik </a:t>
            </a:r>
            <a:r>
              <a:rPr lang="tr-TR" dirty="0" smtClean="0"/>
              <a:t>İlkeler</a:t>
            </a:r>
            <a:endParaRPr lang="tr-TR" dirty="0"/>
          </a:p>
        </p:txBody>
      </p:sp>
    </p:spTree>
    <p:extLst>
      <p:ext uri="{BB962C8B-B14F-4D97-AF65-F5344CB8AC3E}">
        <p14:creationId xmlns:p14="http://schemas.microsoft.com/office/powerpoint/2010/main" val="353152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475656" y="188640"/>
            <a:ext cx="7200800" cy="4896544"/>
          </a:xfrm>
        </p:spPr>
        <p:txBody>
          <a:bodyPr>
            <a:normAutofit lnSpcReduction="10000"/>
          </a:bodyPr>
          <a:lstStyle/>
          <a:p>
            <a:r>
              <a:rPr lang="tr-TR" dirty="0"/>
              <a:t>Sürdürülebilir Kalkınmanın bazı ekonomik unsurları aşağıda belirtildiği şekilde mümkün olabilmektedir. Bu unsurlar sırayla (Burns ve Holden 1995: 219</a:t>
            </a:r>
            <a:r>
              <a:rPr lang="tr-TR" dirty="0" smtClean="0"/>
              <a:t>):</a:t>
            </a:r>
          </a:p>
          <a:p>
            <a:r>
              <a:rPr lang="tr-TR" dirty="0" smtClean="0"/>
              <a:t> </a:t>
            </a:r>
            <a:r>
              <a:rPr lang="tr-TR" dirty="0"/>
              <a:t> </a:t>
            </a:r>
            <a:r>
              <a:rPr lang="tr-TR" b="1" dirty="0">
                <a:solidFill>
                  <a:srgbClr val="FF0000"/>
                </a:solidFill>
              </a:rPr>
              <a:t>Ekonomik faaliyetlerin yeniden dağıtımı ve kaynakların yeniden bölüşümü</a:t>
            </a:r>
            <a:r>
              <a:rPr lang="tr-TR" dirty="0"/>
              <a:t>: Zorunlu gereksinimlerin karşılanması, tam bir gelişme potansiyelinin sağlanmasına bağlıdır. Sürdürülebilir gelişme, karşılanmayan bazı gereksinimlerin olduğu alanlarda öncelikle ekonomik bir gelişme gerektirir</a:t>
            </a:r>
            <a:r>
              <a:rPr lang="tr-TR" dirty="0" smtClean="0"/>
              <a:t>.</a:t>
            </a:r>
          </a:p>
          <a:p>
            <a:r>
              <a:rPr lang="tr-TR" dirty="0" smtClean="0"/>
              <a:t> </a:t>
            </a:r>
            <a:r>
              <a:rPr lang="tr-TR" dirty="0"/>
              <a:t> </a:t>
            </a:r>
            <a:r>
              <a:rPr lang="tr-TR" b="1" dirty="0">
                <a:solidFill>
                  <a:srgbClr val="FF0000"/>
                </a:solidFill>
              </a:rPr>
              <a:t>Kaynakların kullanımına sınırlama getirilmesi: </a:t>
            </a:r>
            <a:r>
              <a:rPr lang="tr-TR" dirty="0"/>
              <a:t>Sürdürülebilir gelişme, ikame olanakları olmayan kaynakların tüketim oranlarına bir sınırlama getirir. </a:t>
            </a:r>
            <a:endParaRPr lang="tr-TR" dirty="0" smtClean="0"/>
          </a:p>
          <a:p>
            <a:r>
              <a:rPr lang="tr-TR" dirty="0" smtClean="0"/>
              <a:t> </a:t>
            </a:r>
            <a:r>
              <a:rPr lang="tr-TR" dirty="0"/>
              <a:t> </a:t>
            </a:r>
            <a:r>
              <a:rPr lang="tr-TR" b="1" dirty="0">
                <a:solidFill>
                  <a:srgbClr val="FF0000"/>
                </a:solidFill>
              </a:rPr>
              <a:t>Ekonomik açıdan uygulanabilirlik: </a:t>
            </a:r>
            <a:r>
              <a:rPr lang="tr-TR" dirty="0"/>
              <a:t>Toplumlar, hükümet politikalarının aşırı büyümeler için sınırlar getirebileceklerinin farkında olmakla birlikte ekonomik refah için çaba göstermek zorundadırlar</a:t>
            </a:r>
          </a:p>
        </p:txBody>
      </p:sp>
      <p:sp>
        <p:nvSpPr>
          <p:cNvPr id="3" name="Başlık 2"/>
          <p:cNvSpPr>
            <a:spLocks noGrp="1"/>
          </p:cNvSpPr>
          <p:nvPr>
            <p:ph type="title"/>
          </p:nvPr>
        </p:nvSpPr>
        <p:spPr>
          <a:xfrm>
            <a:off x="777240" y="5229200"/>
            <a:ext cx="7543800" cy="1080120"/>
          </a:xfrm>
        </p:spPr>
        <p:txBody>
          <a:bodyPr/>
          <a:lstStyle/>
          <a:p>
            <a:r>
              <a:rPr lang="tr-TR" dirty="0" smtClean="0"/>
              <a:t>1 </a:t>
            </a:r>
            <a:r>
              <a:rPr lang="tr-TR" dirty="0"/>
              <a:t>Ekonomik </a:t>
            </a:r>
            <a:r>
              <a:rPr lang="tr-TR" dirty="0" smtClean="0"/>
              <a:t>İlkeler</a:t>
            </a:r>
            <a:endParaRPr lang="tr-TR" dirty="0"/>
          </a:p>
        </p:txBody>
      </p:sp>
    </p:spTree>
    <p:extLst>
      <p:ext uri="{BB962C8B-B14F-4D97-AF65-F5344CB8AC3E}">
        <p14:creationId xmlns:p14="http://schemas.microsoft.com/office/powerpoint/2010/main" val="751486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a:t>Sürdürülebilir bir gelişme için çevreye saygılı, onu koruyan ve geliştiren gelişme stratejilerinin uygulanması esastır</a:t>
            </a:r>
            <a:r>
              <a:rPr lang="tr-TR" dirty="0" smtClean="0"/>
              <a:t>.</a:t>
            </a:r>
          </a:p>
          <a:p>
            <a:r>
              <a:rPr lang="tr-TR" dirty="0" smtClean="0"/>
              <a:t> </a:t>
            </a:r>
            <a:r>
              <a:rPr lang="tr-TR" dirty="0"/>
              <a:t>Çünkü toplumun gelişmesi ancak çevre ile uyumlu olduğu ölçüde sürdürülebilir olacaktır. Sürdürülebilir gelişme ancak aşağıda kısaca açıklanan temel unsurların sağlanması ile mümkün olabilecektir. Bu unsurlar (Burns ve Holden 1995: 220): </a:t>
            </a:r>
          </a:p>
        </p:txBody>
      </p:sp>
      <p:sp>
        <p:nvSpPr>
          <p:cNvPr id="3" name="Başlık 2"/>
          <p:cNvSpPr>
            <a:spLocks noGrp="1"/>
          </p:cNvSpPr>
          <p:nvPr>
            <p:ph type="title"/>
          </p:nvPr>
        </p:nvSpPr>
        <p:spPr/>
        <p:txBody>
          <a:bodyPr/>
          <a:lstStyle/>
          <a:p>
            <a:r>
              <a:rPr lang="tr-TR" dirty="0" smtClean="0"/>
              <a:t>2 </a:t>
            </a:r>
            <a:r>
              <a:rPr lang="tr-TR" dirty="0"/>
              <a:t>Çevresel </a:t>
            </a:r>
            <a:r>
              <a:rPr lang="tr-TR" dirty="0" smtClean="0"/>
              <a:t>İlkeler</a:t>
            </a:r>
            <a:endParaRPr lang="tr-TR" dirty="0"/>
          </a:p>
        </p:txBody>
      </p:sp>
    </p:spTree>
    <p:extLst>
      <p:ext uri="{BB962C8B-B14F-4D97-AF65-F5344CB8AC3E}">
        <p14:creationId xmlns:p14="http://schemas.microsoft.com/office/powerpoint/2010/main" val="2346011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259632" y="260648"/>
            <a:ext cx="7416824" cy="4824535"/>
          </a:xfrm>
        </p:spPr>
        <p:txBody>
          <a:bodyPr>
            <a:normAutofit fontScale="92500"/>
          </a:bodyPr>
          <a:lstStyle/>
          <a:p>
            <a:r>
              <a:rPr lang="tr-TR" dirty="0">
                <a:solidFill>
                  <a:srgbClr val="FF0000"/>
                </a:solidFill>
              </a:rPr>
              <a:t>Temel kaynakların korunması</a:t>
            </a:r>
            <a:r>
              <a:rPr lang="tr-TR" dirty="0"/>
              <a:t>: Sürdürülebilir gelişme doğal sistemleri tehlikeye sokmamalı, atmosfer, su kaynakları, toprak ve canlı varlıklar ile dünyadaki yaşamı desteklemelidir</a:t>
            </a:r>
            <a:r>
              <a:rPr lang="tr-TR" dirty="0" smtClean="0"/>
              <a:t>.</a:t>
            </a:r>
          </a:p>
          <a:p>
            <a:r>
              <a:rPr lang="tr-TR" dirty="0" smtClean="0"/>
              <a:t> </a:t>
            </a:r>
            <a:r>
              <a:rPr lang="tr-TR" dirty="0"/>
              <a:t> </a:t>
            </a:r>
            <a:r>
              <a:rPr lang="tr-TR" dirty="0">
                <a:solidFill>
                  <a:srgbClr val="FF0000"/>
                </a:solidFill>
              </a:rPr>
              <a:t>Kaynakları daha adil kullanma olanağı</a:t>
            </a:r>
            <a:r>
              <a:rPr lang="tr-TR" dirty="0"/>
              <a:t>: Büyüme ekolojik tahribatlara yol açma dışında, kaynak kullanımı ve nüfus bakımından sınırlamalar getiremez. Ama onların bir sınırı vardır ve sürdürülebilirlik kaynakların uzun süre, daha adil kullanılması için çaba gösterilmesini gerektirir</a:t>
            </a:r>
            <a:r>
              <a:rPr lang="tr-TR" dirty="0" smtClean="0"/>
              <a:t>.</a:t>
            </a:r>
          </a:p>
          <a:p>
            <a:r>
              <a:rPr lang="tr-TR" dirty="0" smtClean="0"/>
              <a:t> </a:t>
            </a:r>
            <a:r>
              <a:rPr lang="tr-TR" dirty="0">
                <a:solidFill>
                  <a:srgbClr val="FF0000"/>
                </a:solidFill>
              </a:rPr>
              <a:t> Taşıma kapasitesi ve sürdürülebilir </a:t>
            </a:r>
            <a:r>
              <a:rPr lang="tr-TR" b="1" dirty="0">
                <a:solidFill>
                  <a:srgbClr val="FF0000"/>
                </a:solidFill>
              </a:rPr>
              <a:t>ürün:</a:t>
            </a:r>
            <a:r>
              <a:rPr lang="tr-TR" dirty="0"/>
              <a:t> Kendini yenileyebilen kaynaklar ekosistemin bir bölümü olup, kaynakların kullanımın sistem üzerindeki etkilerini göz önünde bulundurduktan sonra maksimum sürdürülebilir ürün tanımlanmalıdır. </a:t>
            </a:r>
            <a:endParaRPr lang="tr-TR" dirty="0" smtClean="0"/>
          </a:p>
          <a:p>
            <a:r>
              <a:rPr lang="tr-TR" dirty="0" smtClean="0">
                <a:solidFill>
                  <a:srgbClr val="FF0000"/>
                </a:solidFill>
              </a:rPr>
              <a:t> </a:t>
            </a:r>
            <a:r>
              <a:rPr lang="tr-TR" dirty="0">
                <a:solidFill>
                  <a:srgbClr val="FF0000"/>
                </a:solidFill>
              </a:rPr>
              <a:t>Türlerin çeşitlendirilmesi</a:t>
            </a:r>
            <a:r>
              <a:rPr lang="tr-TR" dirty="0"/>
              <a:t>: Sürdürülebilir gelişme, bitki ve hayvan türlerinin korunmasını gerektirir.</a:t>
            </a:r>
          </a:p>
        </p:txBody>
      </p:sp>
      <p:sp>
        <p:nvSpPr>
          <p:cNvPr id="3" name="Başlık 2"/>
          <p:cNvSpPr>
            <a:spLocks noGrp="1"/>
          </p:cNvSpPr>
          <p:nvPr>
            <p:ph type="title"/>
          </p:nvPr>
        </p:nvSpPr>
        <p:spPr/>
        <p:txBody>
          <a:bodyPr/>
          <a:lstStyle/>
          <a:p>
            <a:r>
              <a:rPr lang="tr-TR" dirty="0" smtClean="0"/>
              <a:t>2 </a:t>
            </a:r>
            <a:r>
              <a:rPr lang="tr-TR" dirty="0"/>
              <a:t>Çevresel </a:t>
            </a:r>
            <a:r>
              <a:rPr lang="tr-TR" dirty="0" smtClean="0"/>
              <a:t>İlkeler</a:t>
            </a:r>
            <a:endParaRPr lang="tr-TR" dirty="0"/>
          </a:p>
        </p:txBody>
      </p:sp>
    </p:spTree>
    <p:extLst>
      <p:ext uri="{BB962C8B-B14F-4D97-AF65-F5344CB8AC3E}">
        <p14:creationId xmlns:p14="http://schemas.microsoft.com/office/powerpoint/2010/main" val="18191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619672" y="188640"/>
            <a:ext cx="7344816" cy="4824535"/>
          </a:xfrm>
        </p:spPr>
        <p:txBody>
          <a:bodyPr>
            <a:normAutofit/>
          </a:bodyPr>
          <a:lstStyle/>
          <a:p>
            <a:r>
              <a:rPr lang="tr-TR" dirty="0">
                <a:solidFill>
                  <a:srgbClr val="FF0000"/>
                </a:solidFill>
              </a:rPr>
              <a:t>Olumsuz etkilerin en düşük seviyeye indirilmesi: </a:t>
            </a:r>
            <a:r>
              <a:rPr lang="tr-TR" dirty="0"/>
              <a:t>Sürdürülebilir gelişme, ekosistemin tam olarak bütünlüğünü sürdürebilmesi için hava, su kalitesi ve diğer elementler üzerindeki zararlı etkilerin en aza indirilmesini gerektirir</a:t>
            </a:r>
            <a:r>
              <a:rPr lang="tr-TR" dirty="0" smtClean="0"/>
              <a:t>.</a:t>
            </a:r>
          </a:p>
          <a:p>
            <a:r>
              <a:rPr lang="tr-TR" dirty="0" smtClean="0"/>
              <a:t> </a:t>
            </a:r>
            <a:r>
              <a:rPr lang="tr-TR" dirty="0">
                <a:solidFill>
                  <a:srgbClr val="FF0000"/>
                </a:solidFill>
              </a:rPr>
              <a:t> Ulusal ve uluslararası alandaki siyasi sistem: </a:t>
            </a:r>
            <a:r>
              <a:rPr lang="tr-TR" dirty="0"/>
              <a:t>Biyosfer bütün insanların ortak yaşam alanıdır ve küresel siyasal güvenlik açısından biyosferin katılımcı bir şekilde yönetilmesi ön koşuldur. </a:t>
            </a:r>
            <a:endParaRPr lang="tr-TR" dirty="0" smtClean="0"/>
          </a:p>
          <a:p>
            <a:r>
              <a:rPr lang="tr-TR" dirty="0" smtClean="0"/>
              <a:t> </a:t>
            </a:r>
            <a:r>
              <a:rPr lang="tr-TR" dirty="0">
                <a:solidFill>
                  <a:srgbClr val="FF0000"/>
                </a:solidFill>
              </a:rPr>
              <a:t>Çevresel kalite: </a:t>
            </a:r>
            <a:r>
              <a:rPr lang="tr-TR" dirty="0"/>
              <a:t>Ortak bir çevre politikası toplam kalite yönetiminin yaygınlaştırılması ile mümkündür. </a:t>
            </a:r>
            <a:endParaRPr lang="tr-TR" dirty="0" smtClean="0"/>
          </a:p>
          <a:p>
            <a:r>
              <a:rPr lang="tr-TR" dirty="0" smtClean="0"/>
              <a:t> </a:t>
            </a:r>
            <a:r>
              <a:rPr lang="tr-TR" dirty="0">
                <a:solidFill>
                  <a:srgbClr val="FF0000"/>
                </a:solidFill>
              </a:rPr>
              <a:t>Çevresel kontrol: </a:t>
            </a:r>
            <a:r>
              <a:rPr lang="tr-TR" dirty="0"/>
              <a:t>Etkili bir çevresel kontrol sistemi iyi bir çevresel yönetimin odak noktasıdır.</a:t>
            </a:r>
          </a:p>
        </p:txBody>
      </p:sp>
      <p:sp>
        <p:nvSpPr>
          <p:cNvPr id="3" name="Başlık 2"/>
          <p:cNvSpPr>
            <a:spLocks noGrp="1"/>
          </p:cNvSpPr>
          <p:nvPr>
            <p:ph type="title"/>
          </p:nvPr>
        </p:nvSpPr>
        <p:spPr/>
        <p:txBody>
          <a:bodyPr/>
          <a:lstStyle/>
          <a:p>
            <a:r>
              <a:rPr lang="tr-TR" dirty="0" smtClean="0"/>
              <a:t>2 </a:t>
            </a:r>
            <a:r>
              <a:rPr lang="tr-TR" dirty="0"/>
              <a:t>Çevresel </a:t>
            </a:r>
            <a:r>
              <a:rPr lang="tr-TR" dirty="0" smtClean="0"/>
              <a:t>İlkeler</a:t>
            </a:r>
            <a:endParaRPr lang="tr-TR" dirty="0"/>
          </a:p>
        </p:txBody>
      </p:sp>
    </p:spTree>
    <p:extLst>
      <p:ext uri="{BB962C8B-B14F-4D97-AF65-F5344CB8AC3E}">
        <p14:creationId xmlns:p14="http://schemas.microsoft.com/office/powerpoint/2010/main" val="2152040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619672" y="685801"/>
            <a:ext cx="6696744" cy="4183359"/>
          </a:xfrm>
        </p:spPr>
        <p:txBody>
          <a:bodyPr>
            <a:normAutofit/>
          </a:bodyPr>
          <a:lstStyle/>
          <a:p>
            <a:r>
              <a:rPr lang="tr-TR" dirty="0"/>
              <a:t>Sürdürülebilir kalkınma, sürdürülebilir bir </a:t>
            </a:r>
            <a:r>
              <a:rPr lang="tr-TR" dirty="0">
                <a:solidFill>
                  <a:srgbClr val="FF0000"/>
                </a:solidFill>
              </a:rPr>
              <a:t>nüfus, eğitim, sağlık hizmeti ve aile planlamasını</a:t>
            </a:r>
            <a:r>
              <a:rPr lang="tr-TR" dirty="0"/>
              <a:t> garanti etmektedir. </a:t>
            </a:r>
            <a:endParaRPr lang="tr-TR" dirty="0" smtClean="0"/>
          </a:p>
          <a:p>
            <a:r>
              <a:rPr lang="tr-TR" dirty="0" smtClean="0"/>
              <a:t> </a:t>
            </a:r>
            <a:r>
              <a:rPr lang="tr-TR" dirty="0"/>
              <a:t>Birim ve bölümler, merkezi yönetim ve yerel yönetimler arasındaki ilişkileri geliştirir. Toplumdaki bireyleri karar aşamasının bir parçası yapar. </a:t>
            </a:r>
            <a:endParaRPr lang="tr-TR" dirty="0" smtClean="0"/>
          </a:p>
          <a:p>
            <a:r>
              <a:rPr lang="tr-TR" dirty="0" smtClean="0"/>
              <a:t> </a:t>
            </a:r>
            <a:r>
              <a:rPr lang="tr-TR" dirty="0"/>
              <a:t>Sürdürülebilir kalkınmayı sağlayan değer ve ahlakın gelişmesine katkı sağlamak, çevre ve ekonominin karşılıklı bağımlılığını göz önüne almak.</a:t>
            </a:r>
          </a:p>
        </p:txBody>
      </p:sp>
      <p:sp>
        <p:nvSpPr>
          <p:cNvPr id="3" name="Başlık 2"/>
          <p:cNvSpPr>
            <a:spLocks noGrp="1"/>
          </p:cNvSpPr>
          <p:nvPr>
            <p:ph type="title"/>
          </p:nvPr>
        </p:nvSpPr>
        <p:spPr/>
        <p:txBody>
          <a:bodyPr/>
          <a:lstStyle/>
          <a:p>
            <a:r>
              <a:rPr lang="tr-TR" dirty="0"/>
              <a:t>3 Sosyal </a:t>
            </a:r>
            <a:r>
              <a:rPr lang="tr-TR" dirty="0" smtClean="0"/>
              <a:t>İlkeler</a:t>
            </a:r>
            <a:endParaRPr lang="tr-TR" dirty="0"/>
          </a:p>
        </p:txBody>
      </p:sp>
    </p:spTree>
    <p:extLst>
      <p:ext uri="{BB962C8B-B14F-4D97-AF65-F5344CB8AC3E}">
        <p14:creationId xmlns:p14="http://schemas.microsoft.com/office/powerpoint/2010/main" val="1927621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259632" y="685801"/>
            <a:ext cx="7416824" cy="4255367"/>
          </a:xfrm>
        </p:spPr>
        <p:txBody>
          <a:bodyPr/>
          <a:lstStyle/>
          <a:p>
            <a:r>
              <a:rPr lang="tr-TR" dirty="0"/>
              <a:t>Disiplinler arası çalışmanın arttırılmasına katkı sağlar, bilim ve eğitim doğal sistemlerin anlaşılmasını sağlar. </a:t>
            </a:r>
            <a:endParaRPr lang="tr-TR" dirty="0" smtClean="0"/>
          </a:p>
          <a:p>
            <a:r>
              <a:rPr lang="tr-TR" dirty="0" smtClean="0"/>
              <a:t> </a:t>
            </a:r>
            <a:r>
              <a:rPr lang="tr-TR" dirty="0"/>
              <a:t>Sürdürülebilir kalkınma, sadece nüfus konusu ile ilgili olmayıp kaynakların dağılımı ile de ilgilidir</a:t>
            </a:r>
            <a:r>
              <a:rPr lang="tr-TR" dirty="0" smtClean="0"/>
              <a:t>.</a:t>
            </a:r>
          </a:p>
          <a:p>
            <a:r>
              <a:rPr lang="tr-TR" dirty="0" smtClean="0"/>
              <a:t> </a:t>
            </a:r>
            <a:r>
              <a:rPr lang="tr-TR" dirty="0"/>
              <a:t>Sürdürülebilir kalkınma, demografik gelişmelerin ekosistemlerin potansiyel üretim kapasitesindeki değişiklikler ile de uyum içinde olmalıdır</a:t>
            </a:r>
          </a:p>
        </p:txBody>
      </p:sp>
      <p:sp>
        <p:nvSpPr>
          <p:cNvPr id="3" name="Başlık 2"/>
          <p:cNvSpPr>
            <a:spLocks noGrp="1"/>
          </p:cNvSpPr>
          <p:nvPr>
            <p:ph type="title"/>
          </p:nvPr>
        </p:nvSpPr>
        <p:spPr/>
        <p:txBody>
          <a:bodyPr/>
          <a:lstStyle/>
          <a:p>
            <a:r>
              <a:rPr lang="tr-TR" dirty="0"/>
              <a:t>3 Sosyal </a:t>
            </a:r>
            <a:r>
              <a:rPr lang="tr-TR" dirty="0" smtClean="0"/>
              <a:t>İlkeler</a:t>
            </a:r>
            <a:endParaRPr lang="tr-TR" dirty="0"/>
          </a:p>
        </p:txBody>
      </p:sp>
    </p:spTree>
    <p:extLst>
      <p:ext uri="{BB962C8B-B14F-4D97-AF65-F5344CB8AC3E}">
        <p14:creationId xmlns:p14="http://schemas.microsoft.com/office/powerpoint/2010/main" val="26552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979712" y="685801"/>
            <a:ext cx="6624736" cy="4255367"/>
          </a:xfrm>
        </p:spPr>
        <p:txBody>
          <a:bodyPr>
            <a:normAutofit fontScale="92500" lnSpcReduction="10000"/>
          </a:bodyPr>
          <a:lstStyle/>
          <a:p>
            <a:r>
              <a:rPr lang="tr-TR" dirty="0"/>
              <a:t>Sürdürülebilir kalkınma, sadece ekonomik ve çevresel açıdan insan geleceği ile ilgili olmayıp aynı zamanda sosyo-kültürel açıdan da insanlığa daha iyi bir gelecek sağlamayı amaçlar</a:t>
            </a:r>
            <a:r>
              <a:rPr lang="tr-TR" dirty="0" smtClean="0"/>
              <a:t>.</a:t>
            </a:r>
          </a:p>
          <a:p>
            <a:r>
              <a:rPr lang="tr-TR" dirty="0" smtClean="0"/>
              <a:t> </a:t>
            </a:r>
            <a:r>
              <a:rPr lang="tr-TR" dirty="0"/>
              <a:t>İnsan sosyal bir varlıktır ve insanın ekonomik ve fizyolojik ihtiyaçlarının yanında sosyo-kültürel ihtiyaçları da vardır. </a:t>
            </a:r>
            <a:endParaRPr lang="tr-TR" dirty="0" smtClean="0"/>
          </a:p>
          <a:p>
            <a:r>
              <a:rPr lang="tr-TR" dirty="0" smtClean="0"/>
              <a:t>Bu </a:t>
            </a:r>
            <a:r>
              <a:rPr lang="tr-TR" dirty="0"/>
              <a:t>nedenle odak noktasında insan olan sürdürülebilir kalkınmanın sosyal ilkelerinin belirlenmesi ve dikkate alınması sürdürülebilir kalkınmanın gerçekleştirilebilmesi açısından önemlidir. </a:t>
            </a:r>
            <a:endParaRPr lang="tr-TR" dirty="0" smtClean="0"/>
          </a:p>
          <a:p>
            <a:r>
              <a:rPr lang="tr-TR" dirty="0" smtClean="0"/>
              <a:t>Sürdürülebilir </a:t>
            </a:r>
            <a:r>
              <a:rPr lang="tr-TR" dirty="0"/>
              <a:t>kalkınmayı sağlıklı, eğitimli ve bilinçli bir toplum gerçekleştirebilecektir. </a:t>
            </a:r>
            <a:r>
              <a:rPr lang="tr-TR" dirty="0">
                <a:solidFill>
                  <a:srgbClr val="FF0000"/>
                </a:solidFill>
              </a:rPr>
              <a:t>Sosyal ilkeler şunlardır (Burns ve Holden 1995: 219)</a:t>
            </a:r>
          </a:p>
        </p:txBody>
      </p:sp>
      <p:sp>
        <p:nvSpPr>
          <p:cNvPr id="3" name="Başlık 2"/>
          <p:cNvSpPr>
            <a:spLocks noGrp="1"/>
          </p:cNvSpPr>
          <p:nvPr>
            <p:ph type="title"/>
          </p:nvPr>
        </p:nvSpPr>
        <p:spPr/>
        <p:txBody>
          <a:bodyPr/>
          <a:lstStyle/>
          <a:p>
            <a:r>
              <a:rPr lang="tr-TR" dirty="0"/>
              <a:t>3 Sosyal </a:t>
            </a:r>
            <a:r>
              <a:rPr lang="tr-TR" dirty="0" smtClean="0"/>
              <a:t>İlkeler</a:t>
            </a:r>
            <a:endParaRPr lang="tr-TR" dirty="0"/>
          </a:p>
        </p:txBody>
      </p:sp>
    </p:spTree>
    <p:extLst>
      <p:ext uri="{BB962C8B-B14F-4D97-AF65-F5344CB8AC3E}">
        <p14:creationId xmlns:p14="http://schemas.microsoft.com/office/powerpoint/2010/main" val="2788628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28800"/>
            <a:ext cx="8229600" cy="4968552"/>
          </a:xfrm>
        </p:spPr>
        <p:txBody>
          <a:bodyPr>
            <a:normAutofit/>
          </a:bodyPr>
          <a:lstStyle/>
          <a:p>
            <a:endParaRPr lang="tr-TR" dirty="0"/>
          </a:p>
          <a:p>
            <a:r>
              <a:rPr lang="tr-TR" dirty="0">
                <a:solidFill>
                  <a:srgbClr val="FF0000"/>
                </a:solidFill>
              </a:rPr>
              <a:t>1)  Ekonomik Süreklilik: </a:t>
            </a:r>
            <a:r>
              <a:rPr lang="tr-TR" dirty="0"/>
              <a:t>Turizm güzergâhlarının ve girişimlerinin başarılarını sürdürebilmeleri, uzun vadede fayda sağlamaya devam edebilmeleri için tasarlanan politikaların yerelde uygulanabilirliğini ve işletmelerin ulusal ve uluslararası düzeyde ve tematik bağlamda rekabet edebilirliğini sağlamak.</a:t>
            </a:r>
          </a:p>
          <a:p>
            <a:endParaRPr lang="tr-TR" dirty="0"/>
          </a:p>
          <a:p>
            <a:r>
              <a:rPr lang="tr-TR" dirty="0">
                <a:solidFill>
                  <a:srgbClr val="FF0000"/>
                </a:solidFill>
              </a:rPr>
              <a:t>2)  Yerel Kalkınma: </a:t>
            </a:r>
            <a:r>
              <a:rPr lang="tr-TR" dirty="0"/>
              <a:t>Ziyaretçilerin yerelde geceleme, yerel üretici ve hizmet sağlayıcı ile buluşma, yerelde harcama oranını çoğaltıcı önlemleri destekleyerek, turizmin ev sahibi destinasyona katkısını artırmak.</a:t>
            </a:r>
          </a:p>
          <a:p>
            <a:endParaRPr lang="tr-TR" dirty="0"/>
          </a:p>
          <a:p>
            <a:pPr marL="0" indent="0">
              <a:buNone/>
            </a:pPr>
            <a:endParaRPr lang="tr-TR" dirty="0"/>
          </a:p>
        </p:txBody>
      </p:sp>
      <p:sp>
        <p:nvSpPr>
          <p:cNvPr id="2" name="Başlık 1"/>
          <p:cNvSpPr>
            <a:spLocks noGrp="1"/>
          </p:cNvSpPr>
          <p:nvPr>
            <p:ph type="title"/>
          </p:nvPr>
        </p:nvSpPr>
        <p:spPr>
          <a:xfrm>
            <a:off x="457200" y="260648"/>
            <a:ext cx="8229600" cy="1872208"/>
          </a:xfrm>
        </p:spPr>
        <p:txBody>
          <a:bodyPr>
            <a:normAutofit/>
          </a:bodyPr>
          <a:lstStyle/>
          <a:p>
            <a:r>
              <a:rPr lang="tr-TR" sz="2000" dirty="0">
                <a:solidFill>
                  <a:prstClr val="white"/>
                </a:solidFill>
              </a:rPr>
              <a:t>Birleşmiş Milletler Çevre Programı (UNEP) ve Birleşmiş Milletler Dünya Turizm Örgütü’ne (UNWTO) göre sürdürülebilir turizm ilkeleri şunlardır:</a:t>
            </a:r>
            <a:br>
              <a:rPr lang="tr-TR" sz="2000" dirty="0">
                <a:solidFill>
                  <a:prstClr val="white"/>
                </a:solidFill>
              </a:rPr>
            </a:br>
            <a:endParaRPr lang="tr-TR" dirty="0"/>
          </a:p>
        </p:txBody>
      </p:sp>
    </p:spTree>
    <p:extLst>
      <p:ext uri="{BB962C8B-B14F-4D97-AF65-F5344CB8AC3E}">
        <p14:creationId xmlns:p14="http://schemas.microsoft.com/office/powerpoint/2010/main" val="2770439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556792"/>
            <a:ext cx="8229600" cy="5040560"/>
          </a:xfrm>
        </p:spPr>
        <p:txBody>
          <a:bodyPr>
            <a:normAutofit/>
          </a:bodyPr>
          <a:lstStyle/>
          <a:p>
            <a:pPr marL="18288" indent="0">
              <a:buNone/>
            </a:pPr>
            <a:endParaRPr lang="tr-TR" dirty="0"/>
          </a:p>
          <a:p>
            <a:r>
              <a:rPr lang="tr-TR" dirty="0">
                <a:solidFill>
                  <a:srgbClr val="FF0000"/>
                </a:solidFill>
              </a:rPr>
              <a:t>3) İstihdam Kalitesi: </a:t>
            </a:r>
            <a:r>
              <a:rPr lang="tr-TR" dirty="0"/>
              <a:t>Irk, cinsiyet, engellilik gibi konularda ayrımcılık yapılmaksızın, mesleki uzmanlaşmayı desteklemek, ücret ve hizmet kalitesini iyileştirilerek turizm ile yaratılan yerel istihdamın sayısını ve kalitesini arttırmak.</a:t>
            </a:r>
          </a:p>
          <a:p>
            <a:endParaRPr lang="tr-TR" dirty="0"/>
          </a:p>
          <a:p>
            <a:r>
              <a:rPr lang="tr-TR" dirty="0">
                <a:solidFill>
                  <a:srgbClr val="FF0000"/>
                </a:solidFill>
              </a:rPr>
              <a:t>4) Sosyal Katılım ve Toplumsal Cinsiyet Eşitliği:</a:t>
            </a:r>
            <a:r>
              <a:rPr lang="tr-TR" dirty="0"/>
              <a:t> Turizm faaliyetlerinden elde edilen ekonomik ve sosyal faydaların, genele yaygın ve adil bir biçimde dağıtılmasına çalışmak, ekonomik ve sosyal olarak dezavantajlı kesime sağlanan fırsatları, gelir ve hizmetleri iyileştirmek.</a:t>
            </a:r>
          </a:p>
          <a:p>
            <a:endParaRPr lang="tr-TR" dirty="0"/>
          </a:p>
        </p:txBody>
      </p:sp>
      <p:sp>
        <p:nvSpPr>
          <p:cNvPr id="2" name="Başlık 1"/>
          <p:cNvSpPr>
            <a:spLocks noGrp="1"/>
          </p:cNvSpPr>
          <p:nvPr>
            <p:ph type="title"/>
          </p:nvPr>
        </p:nvSpPr>
        <p:spPr>
          <a:xfrm>
            <a:off x="457200" y="476672"/>
            <a:ext cx="8435280" cy="1440160"/>
          </a:xfrm>
        </p:spPr>
        <p:txBody>
          <a:bodyPr>
            <a:normAutofit fontScale="90000"/>
          </a:bodyPr>
          <a:lstStyle/>
          <a:p>
            <a:r>
              <a:rPr lang="tr-TR" sz="2000" dirty="0"/>
              <a:t>Birleşmiş Milletler Çevre Programı (UNEP) ve Birleşmiş Milletler Dünya Turizm Örgütü’ne (UNWTO) göre sürdürülebilir turizm ilkeleri şunlardır:</a:t>
            </a:r>
            <a:br>
              <a:rPr lang="tr-TR" sz="2000" dirty="0"/>
            </a:br>
            <a:endParaRPr lang="tr-TR" dirty="0"/>
          </a:p>
        </p:txBody>
      </p:sp>
    </p:spTree>
    <p:extLst>
      <p:ext uri="{BB962C8B-B14F-4D97-AF65-F5344CB8AC3E}">
        <p14:creationId xmlns:p14="http://schemas.microsoft.com/office/powerpoint/2010/main" val="1467106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268760"/>
            <a:ext cx="8229600" cy="5328592"/>
          </a:xfrm>
        </p:spPr>
        <p:txBody>
          <a:bodyPr>
            <a:normAutofit/>
          </a:bodyPr>
          <a:lstStyle/>
          <a:p>
            <a:pPr marL="18288" indent="0">
              <a:buNone/>
            </a:pPr>
            <a:endParaRPr lang="tr-TR" dirty="0"/>
          </a:p>
          <a:p>
            <a:r>
              <a:rPr lang="tr-TR" dirty="0">
                <a:solidFill>
                  <a:srgbClr val="FF0000"/>
                </a:solidFill>
              </a:rPr>
              <a:t>5)  Ziyaretçi Memnuniyeti: </a:t>
            </a:r>
            <a:r>
              <a:rPr lang="tr-TR" dirty="0"/>
              <a:t>Irk, cinsiyet, engellilik hali, yaş veya başka bir ayrımcılık yapılmaksızın, ziyaretçilere güvenli, tatmin edici, sürdürülebilir ve yenilikçi bir deneyim sunmak, “</a:t>
            </a:r>
            <a:r>
              <a:rPr lang="tr-TR" u="sng" dirty="0">
                <a:effectLst/>
              </a:rPr>
              <a:t>sorumlu turist”</a:t>
            </a:r>
            <a:r>
              <a:rPr lang="tr-TR" dirty="0"/>
              <a:t> olgusunu desteklemek.</a:t>
            </a:r>
          </a:p>
          <a:p>
            <a:endParaRPr lang="tr-TR" dirty="0"/>
          </a:p>
          <a:p>
            <a:r>
              <a:rPr lang="tr-TR" dirty="0">
                <a:solidFill>
                  <a:srgbClr val="FF0000"/>
                </a:solidFill>
              </a:rPr>
              <a:t>6)  Yerelden Kontrol: </a:t>
            </a:r>
            <a:r>
              <a:rPr lang="tr-TR" dirty="0"/>
              <a:t>Yerel yönetimlerin planlama, yönetim ve uygulama aşamalarında turizmin diğer paydaşları ile istişare içerisinde olmasını sağlamak, bölgede turizmin gelişimi konularında bölge halkı/toplulukları ve sivil toplumu güçlendirmek ve süreçlere dâhil etmek.</a:t>
            </a:r>
          </a:p>
          <a:p>
            <a:pPr marL="0" indent="0">
              <a:buNone/>
            </a:pPr>
            <a:endParaRPr lang="tr-TR" dirty="0"/>
          </a:p>
        </p:txBody>
      </p:sp>
      <p:sp>
        <p:nvSpPr>
          <p:cNvPr id="2" name="Başlık 1"/>
          <p:cNvSpPr>
            <a:spLocks noGrp="1"/>
          </p:cNvSpPr>
          <p:nvPr>
            <p:ph type="title"/>
          </p:nvPr>
        </p:nvSpPr>
        <p:spPr>
          <a:xfrm>
            <a:off x="467544" y="692696"/>
            <a:ext cx="8229600" cy="1080120"/>
          </a:xfrm>
        </p:spPr>
        <p:txBody>
          <a:bodyPr>
            <a:normAutofit fontScale="90000"/>
          </a:bodyPr>
          <a:lstStyle/>
          <a:p>
            <a:r>
              <a:rPr lang="tr-TR" sz="2000" dirty="0"/>
              <a:t>Birleşmiş Milletler Çevre Programı (UNEP) ve Birleşmiş Milletler Dünya Turizm Örgütü’ne (UNWTO) göre sürdürülebilir turizm ilkeleri şunlardır:</a:t>
            </a:r>
            <a:br>
              <a:rPr lang="tr-TR" sz="2000" dirty="0"/>
            </a:br>
            <a:endParaRPr lang="tr-TR" dirty="0"/>
          </a:p>
        </p:txBody>
      </p:sp>
    </p:spTree>
    <p:extLst>
      <p:ext uri="{BB962C8B-B14F-4D97-AF65-F5344CB8AC3E}">
        <p14:creationId xmlns:p14="http://schemas.microsoft.com/office/powerpoint/2010/main" val="1049081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916832"/>
            <a:ext cx="8229600" cy="4680520"/>
          </a:xfrm>
        </p:spPr>
        <p:txBody>
          <a:bodyPr>
            <a:normAutofit/>
          </a:bodyPr>
          <a:lstStyle/>
          <a:p>
            <a:pPr marL="0" indent="0">
              <a:buNone/>
            </a:pPr>
            <a:endParaRPr lang="tr-TR" dirty="0"/>
          </a:p>
          <a:p>
            <a:r>
              <a:rPr lang="tr-TR" dirty="0">
                <a:solidFill>
                  <a:srgbClr val="FF0000"/>
                </a:solidFill>
              </a:rPr>
              <a:t>7)  Toplumsal Refah: </a:t>
            </a:r>
            <a:r>
              <a:rPr lang="tr-TR" dirty="0"/>
              <a:t>Sosyal bozulma ve istismara yol açmadan yöre halkının sosyal yapı ve kaynaklara, imkânlara ve yaşam destek sistemlerine erişimlerini sağlayarak, yaşam kalitelerini muhafaza etmek ve iyileştirmek.</a:t>
            </a:r>
          </a:p>
          <a:p>
            <a:endParaRPr lang="tr-TR" dirty="0"/>
          </a:p>
          <a:p>
            <a:r>
              <a:rPr lang="tr-TR" dirty="0">
                <a:solidFill>
                  <a:srgbClr val="FF0000"/>
                </a:solidFill>
              </a:rPr>
              <a:t>8)  Kültürel Zenginlik: </a:t>
            </a:r>
            <a:r>
              <a:rPr lang="tr-TR" dirty="0"/>
              <a:t>Tarihi mirasa, özgün kültüre, geleneklere ve yöre halkının ayırt edici özelliklerine saygı duymak ve bunların değerlerini artırmak.</a:t>
            </a:r>
          </a:p>
          <a:p>
            <a:endParaRPr lang="tr-TR" dirty="0"/>
          </a:p>
        </p:txBody>
      </p:sp>
      <p:sp>
        <p:nvSpPr>
          <p:cNvPr id="2" name="Başlık 1"/>
          <p:cNvSpPr>
            <a:spLocks noGrp="1"/>
          </p:cNvSpPr>
          <p:nvPr>
            <p:ph type="title"/>
          </p:nvPr>
        </p:nvSpPr>
        <p:spPr>
          <a:xfrm>
            <a:off x="539552" y="908720"/>
            <a:ext cx="8229600" cy="1872208"/>
          </a:xfrm>
        </p:spPr>
        <p:txBody>
          <a:bodyPr>
            <a:normAutofit/>
          </a:bodyPr>
          <a:lstStyle/>
          <a:p>
            <a:r>
              <a:rPr lang="tr-TR" sz="2000" dirty="0"/>
              <a:t>Birleşmiş Milletler Çevre Programı (UNEP) ve Birleşmiş Milletler Dünya Turizm Örgütü’ne (UNWTO) göre sürdürülebilir turizm ilkeleri şunlardır:</a:t>
            </a:r>
            <a:br>
              <a:rPr lang="tr-TR" sz="2000" dirty="0"/>
            </a:br>
            <a:endParaRPr lang="tr-TR" dirty="0"/>
          </a:p>
        </p:txBody>
      </p:sp>
    </p:spTree>
    <p:extLst>
      <p:ext uri="{BB962C8B-B14F-4D97-AF65-F5344CB8AC3E}">
        <p14:creationId xmlns:p14="http://schemas.microsoft.com/office/powerpoint/2010/main" val="311293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44824"/>
            <a:ext cx="8229600" cy="4752528"/>
          </a:xfrm>
        </p:spPr>
        <p:txBody>
          <a:bodyPr>
            <a:normAutofit/>
          </a:bodyPr>
          <a:lstStyle/>
          <a:p>
            <a:pPr marL="18288" indent="0">
              <a:buNone/>
            </a:pPr>
            <a:endParaRPr lang="tr-TR" dirty="0"/>
          </a:p>
          <a:p>
            <a:r>
              <a:rPr lang="tr-TR" dirty="0">
                <a:solidFill>
                  <a:srgbClr val="FF0000"/>
                </a:solidFill>
              </a:rPr>
              <a:t>9)  Fiziki Bütünlük: </a:t>
            </a:r>
            <a:r>
              <a:rPr lang="tr-TR" dirty="0"/>
              <a:t>Kentsel ve kırsal alanların kalitesini muhafaza etmek, iyileştirmek ve çevrenin fiziki ve görsel açıdan bozulmasını önlemek.</a:t>
            </a:r>
          </a:p>
          <a:p>
            <a:endParaRPr lang="tr-TR" dirty="0"/>
          </a:p>
          <a:p>
            <a:r>
              <a:rPr lang="tr-TR" dirty="0">
                <a:solidFill>
                  <a:srgbClr val="FF0000"/>
                </a:solidFill>
              </a:rPr>
              <a:t>10) Biyolojik Çeşitlilik: </a:t>
            </a:r>
            <a:r>
              <a:rPr lang="tr-TR" dirty="0"/>
              <a:t>Doğal alanların, yaşam alanlarının, yaban hayatının, türlerin ve endemizmin (yöreye özgü türlerin) korunmasını desteklemek ve bunlara verilen zararı asgari düzeye indirmek, bu uygulamalar süresince ve sonrasında koruma-kullanma dengesi gözeterek bunların bilinirliğini artırmak.</a:t>
            </a:r>
          </a:p>
          <a:p>
            <a:pPr marL="18288" indent="0">
              <a:buNone/>
            </a:pPr>
            <a:endParaRPr lang="tr-TR" dirty="0"/>
          </a:p>
        </p:txBody>
      </p:sp>
      <p:sp>
        <p:nvSpPr>
          <p:cNvPr id="2" name="Başlık 1"/>
          <p:cNvSpPr>
            <a:spLocks noGrp="1"/>
          </p:cNvSpPr>
          <p:nvPr>
            <p:ph type="title"/>
          </p:nvPr>
        </p:nvSpPr>
        <p:spPr>
          <a:xfrm>
            <a:off x="539552" y="692696"/>
            <a:ext cx="8229600" cy="1872208"/>
          </a:xfrm>
        </p:spPr>
        <p:txBody>
          <a:bodyPr>
            <a:normAutofit/>
          </a:bodyPr>
          <a:lstStyle/>
          <a:p>
            <a:r>
              <a:rPr lang="tr-TR" sz="2000" dirty="0"/>
              <a:t>Birleşmiş Milletler Çevre Programı (UNEP) ve Birleşmiş Milletler Dünya Turizm Örgütü’ne (UNWTO) göre sürdürülebilir turizm ilkeleri şunlardır:</a:t>
            </a:r>
            <a:br>
              <a:rPr lang="tr-TR" sz="2000" dirty="0"/>
            </a:br>
            <a:endParaRPr lang="tr-TR" dirty="0"/>
          </a:p>
        </p:txBody>
      </p:sp>
    </p:spTree>
    <p:extLst>
      <p:ext uri="{BB962C8B-B14F-4D97-AF65-F5344CB8AC3E}">
        <p14:creationId xmlns:p14="http://schemas.microsoft.com/office/powerpoint/2010/main" val="537737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28800"/>
            <a:ext cx="8229600" cy="4968552"/>
          </a:xfrm>
        </p:spPr>
        <p:txBody>
          <a:bodyPr>
            <a:normAutofit lnSpcReduction="10000"/>
          </a:bodyPr>
          <a:lstStyle/>
          <a:p>
            <a:pPr marL="0" indent="0">
              <a:buNone/>
            </a:pPr>
            <a:endParaRPr lang="tr-TR" dirty="0"/>
          </a:p>
          <a:p>
            <a:pPr marL="18288" indent="0">
              <a:buNone/>
            </a:pPr>
            <a:endParaRPr lang="tr-TR" dirty="0"/>
          </a:p>
          <a:p>
            <a:r>
              <a:rPr lang="tr-TR" dirty="0">
                <a:solidFill>
                  <a:srgbClr val="FF0000"/>
                </a:solidFill>
              </a:rPr>
              <a:t>11) Kaynakların Verimli Kullanımı: </a:t>
            </a:r>
            <a:r>
              <a:rPr lang="tr-TR" dirty="0"/>
              <a:t>Turizm tesislerinin ve hizmetlerinin gelişimi ve işletiminde, kısıtlı ve yenilenmeyen kaynakların kullanımını asgari düzeye indirmek, doğal, kültürel ve tarihi değerler söz konusu olduğunda yerel sahiplenmeyi ve ulusal ve uluslararası bilinirliği artırmak, bu uygulamalar süresince ve sonrasında koruma-kullanma dengesi gözeterek bunların bilinirliğini artırmak.</a:t>
            </a:r>
          </a:p>
          <a:p>
            <a:endParaRPr lang="tr-TR" dirty="0"/>
          </a:p>
          <a:p>
            <a:r>
              <a:rPr lang="tr-TR" dirty="0">
                <a:solidFill>
                  <a:srgbClr val="FF0000"/>
                </a:solidFill>
              </a:rPr>
              <a:t>12) Çevresel Etki: </a:t>
            </a:r>
            <a:r>
              <a:rPr lang="tr-TR" dirty="0"/>
              <a:t>Turizm işletmeleri ve ziyaretçilerden kaynaklanan hava, su ve toprak kirliliğini ve atık üretimini asgari düzeye indirmek, yöre halkını, işletme çalışanlarını ve misafirleri çevresel etki bağlamında bilgilendirmek ve “sorumlu işletme”, “sorumlu turist” gibi kavramları yaygınlaştırmak.</a:t>
            </a:r>
          </a:p>
        </p:txBody>
      </p:sp>
      <p:sp>
        <p:nvSpPr>
          <p:cNvPr id="2" name="Başlık 1"/>
          <p:cNvSpPr>
            <a:spLocks noGrp="1"/>
          </p:cNvSpPr>
          <p:nvPr>
            <p:ph type="title"/>
          </p:nvPr>
        </p:nvSpPr>
        <p:spPr>
          <a:xfrm>
            <a:off x="395536" y="908720"/>
            <a:ext cx="8229600" cy="1426170"/>
          </a:xfrm>
        </p:spPr>
        <p:txBody>
          <a:bodyPr>
            <a:normAutofit fontScale="90000"/>
          </a:bodyPr>
          <a:lstStyle/>
          <a:p>
            <a:r>
              <a:rPr lang="tr-TR" sz="2000" dirty="0"/>
              <a:t>Birleşmiş Milletler Çevre Programı (UNEP) ve Birleşmiş Milletler Dünya Turizm Örgütü’ne (UNWTO) göre sürdürülebilir turizm ilkeleri şunlardır:</a:t>
            </a:r>
            <a:br>
              <a:rPr lang="tr-TR" sz="2000" dirty="0"/>
            </a:br>
            <a:endParaRPr lang="tr-TR" dirty="0"/>
          </a:p>
        </p:txBody>
      </p:sp>
    </p:spTree>
    <p:extLst>
      <p:ext uri="{BB962C8B-B14F-4D97-AF65-F5344CB8AC3E}">
        <p14:creationId xmlns:p14="http://schemas.microsoft.com/office/powerpoint/2010/main" val="45222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260648"/>
            <a:ext cx="8568952" cy="4752528"/>
          </a:xfrm>
        </p:spPr>
        <p:txBody>
          <a:bodyPr>
            <a:normAutofit fontScale="92500" lnSpcReduction="10000"/>
          </a:bodyPr>
          <a:lstStyle/>
          <a:p>
            <a:r>
              <a:rPr lang="tr-TR" dirty="0"/>
              <a:t>Sürdürülebilirlik, sürekliliği olan herhangi bir sistemin işlerini kesintisiz, bozulmadan, aşırı kullanımla tüketmeden ya da sistemin yaşama bağlı olan ana kaynaklara aşırı yüklenmeden sürdürülebilmesidir. </a:t>
            </a:r>
            <a:endParaRPr lang="tr-TR" dirty="0" smtClean="0"/>
          </a:p>
          <a:p>
            <a:r>
              <a:rPr lang="tr-TR" b="1" dirty="0" smtClean="0">
                <a:solidFill>
                  <a:srgbClr val="FF0000"/>
                </a:solidFill>
              </a:rPr>
              <a:t>Her </a:t>
            </a:r>
            <a:r>
              <a:rPr lang="tr-TR" b="1" dirty="0">
                <a:solidFill>
                  <a:srgbClr val="FF0000"/>
                </a:solidFill>
              </a:rPr>
              <a:t>kuşağın bir önceki dönemden edindiği kültürel değer ve göstergeleri, diğer kültürlerle etkileşime girerek, onlara yenilerini ekleyerek yeni kuşaklara aktarmak görev ve sorumluluğu vardır. Bu bir kültürel </a:t>
            </a:r>
            <a:r>
              <a:rPr lang="tr-TR" b="1" dirty="0" smtClean="0">
                <a:solidFill>
                  <a:srgbClr val="FF0000"/>
                </a:solidFill>
              </a:rPr>
              <a:t>sürekliliktir</a:t>
            </a:r>
          </a:p>
          <a:p>
            <a:r>
              <a:rPr lang="tr-TR" dirty="0" smtClean="0"/>
              <a:t> </a:t>
            </a:r>
            <a:r>
              <a:rPr lang="tr-TR" dirty="0"/>
              <a:t>Günümüzde küresel sistemde çevre, ekonomi ve enerji kaynaklarının olduğu kadar kültürel sürdürülebilirlik de gittikçe büyük bir önem arz etmektedir (Cebeci ve Çakılcıoğlu 2002: 1</a:t>
            </a:r>
            <a:r>
              <a:rPr lang="tr-TR" dirty="0" smtClean="0"/>
              <a:t>).</a:t>
            </a:r>
          </a:p>
          <a:p>
            <a:r>
              <a:rPr lang="tr-TR" dirty="0" smtClean="0"/>
              <a:t> </a:t>
            </a:r>
            <a:r>
              <a:rPr lang="tr-TR" dirty="0"/>
              <a:t>Kültür, bir toplumun ya da bütün toplumların birikimli uygarlığıdır. Kültür belli bir toplumun kendisi, bir dizi sosyal süreçlerin bileşkesidir. Kültür tarihidir ve süreklidir. Eğer bir kültür bir kuşaktan diğerine geçiyorsa yani sürekliyse onun her kültürde nedenleri ve sonuçları var demektir. Kültürün sürekliliğini gelenekler ve görenekler sağlar. Her kültürün başlangıcına uzanan bir geçmişi vardır (Güvenç 1999: 30).</a:t>
            </a:r>
          </a:p>
          <a:p>
            <a:endParaRPr lang="tr-TR" dirty="0"/>
          </a:p>
        </p:txBody>
      </p:sp>
      <p:sp>
        <p:nvSpPr>
          <p:cNvPr id="3" name="Başlık 2"/>
          <p:cNvSpPr>
            <a:spLocks noGrp="1"/>
          </p:cNvSpPr>
          <p:nvPr>
            <p:ph type="title"/>
          </p:nvPr>
        </p:nvSpPr>
        <p:spPr/>
        <p:txBody>
          <a:bodyPr/>
          <a:lstStyle/>
          <a:p>
            <a:r>
              <a:rPr lang="tr-TR" dirty="0"/>
              <a:t>Kültürel Sürdürülebilirlik</a:t>
            </a:r>
          </a:p>
        </p:txBody>
      </p:sp>
    </p:spTree>
    <p:extLst>
      <p:ext uri="{BB962C8B-B14F-4D97-AF65-F5344CB8AC3E}">
        <p14:creationId xmlns:p14="http://schemas.microsoft.com/office/powerpoint/2010/main" val="2366727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07504" y="404665"/>
            <a:ext cx="8784976" cy="4464496"/>
          </a:xfrm>
        </p:spPr>
        <p:txBody>
          <a:bodyPr>
            <a:normAutofit fontScale="92500" lnSpcReduction="20000"/>
          </a:bodyPr>
          <a:lstStyle/>
          <a:p>
            <a:r>
              <a:rPr lang="tr-TR" dirty="0"/>
              <a:t>Kültürel sürdürülebilirlik kavramı ile vurgulanmak istenen gelenekçi bir tavır değil, ülkelerin geçmişinin mirasının ve yerleşmelerinin koşulları ve ilkelerinin büyük bir kaynak olduğunun fark edilmesidir. (Cebeci ve Çakılcıoğlu 2002: 2).</a:t>
            </a:r>
          </a:p>
          <a:p>
            <a:r>
              <a:rPr lang="tr-TR" dirty="0"/>
              <a:t> Kültür değişime her zaman açıktır. Burada sonuç değil süreç önemlidir. </a:t>
            </a:r>
          </a:p>
          <a:p>
            <a:r>
              <a:rPr lang="tr-TR" dirty="0"/>
              <a:t>Bu özelliğinden dolayı kültür sürekli gelişir ve sınır tanımaz. Özellikle son dönemlerde, küreselleşmeye bağlı olarak artık kültüründe küresel boyutu ön plana çıkmaktadır. </a:t>
            </a:r>
          </a:p>
          <a:p>
            <a:r>
              <a:rPr lang="tr-TR" dirty="0"/>
              <a:t>Gerçi doğal koşullar kültürel özellikleri belirleyecek kadar etkili ya da güçlü değildir ama kültürel zaman boyutu içinde doğal çevreye uyum gösterirler. </a:t>
            </a:r>
          </a:p>
          <a:p>
            <a:r>
              <a:rPr lang="tr-TR" dirty="0"/>
              <a:t>Kıtalararası veya ülkelerarası ülke içinde bazen azda olsa doğal çevrenin kültürel etkileri farklı şekillerde ortaya çıkmaktadır.</a:t>
            </a:r>
          </a:p>
          <a:p>
            <a:r>
              <a:rPr lang="tr-TR" dirty="0"/>
              <a:t> Her kuşağın bir önceki dönemden edindiği kültürel değer ve göstergeleri, diğer kültürlerle etkileşime girerek, onlara yenilerini etkileyerek yani kuşaklara aktarmak görev ve sorumluluğu vardır. Bu bir kültürel sürekliliktir (Jung ve Lee 2008: 858).</a:t>
            </a:r>
          </a:p>
          <a:p>
            <a:endParaRPr lang="tr-TR" dirty="0"/>
          </a:p>
        </p:txBody>
      </p:sp>
      <p:sp>
        <p:nvSpPr>
          <p:cNvPr id="3" name="Başlık 2"/>
          <p:cNvSpPr>
            <a:spLocks noGrp="1"/>
          </p:cNvSpPr>
          <p:nvPr>
            <p:ph type="title"/>
          </p:nvPr>
        </p:nvSpPr>
        <p:spPr/>
        <p:txBody>
          <a:bodyPr/>
          <a:lstStyle/>
          <a:p>
            <a:r>
              <a:rPr lang="tr-TR" dirty="0"/>
              <a:t>Kültürel Sürdürülebilirlik</a:t>
            </a:r>
          </a:p>
        </p:txBody>
      </p:sp>
    </p:spTree>
    <p:extLst>
      <p:ext uri="{BB962C8B-B14F-4D97-AF65-F5344CB8AC3E}">
        <p14:creationId xmlns:p14="http://schemas.microsoft.com/office/powerpoint/2010/main" val="1502990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Sürdürülebilirliğin 3 temel bileşeni bulunmaktadır. Bu bileşenler; </a:t>
            </a:r>
            <a:endParaRPr lang="tr-TR" dirty="0" smtClean="0"/>
          </a:p>
          <a:p>
            <a:r>
              <a:rPr lang="tr-TR" dirty="0" smtClean="0"/>
              <a:t>Çevre Koruma, </a:t>
            </a:r>
          </a:p>
          <a:p>
            <a:r>
              <a:rPr lang="tr-TR" dirty="0" smtClean="0"/>
              <a:t>Ekonomik Büyüme </a:t>
            </a:r>
          </a:p>
          <a:p>
            <a:r>
              <a:rPr lang="tr-TR" dirty="0" smtClean="0"/>
              <a:t>Sosyal Gelişim </a:t>
            </a:r>
          </a:p>
          <a:p>
            <a:r>
              <a:rPr lang="tr-TR" dirty="0" smtClean="0"/>
              <a:t>Sürdürülebilirliğin </a:t>
            </a:r>
            <a:r>
              <a:rPr lang="tr-TR" dirty="0"/>
              <a:t>sağlanabilmesi için bu kavramlar dengeli bir biçimde yönetilmelidir.</a:t>
            </a:r>
          </a:p>
        </p:txBody>
      </p:sp>
      <p:sp>
        <p:nvSpPr>
          <p:cNvPr id="2" name="Başlık 1"/>
          <p:cNvSpPr>
            <a:spLocks noGrp="1"/>
          </p:cNvSpPr>
          <p:nvPr>
            <p:ph type="title"/>
          </p:nvPr>
        </p:nvSpPr>
        <p:spPr>
          <a:xfrm>
            <a:off x="179512" y="4797152"/>
            <a:ext cx="8712968" cy="1418456"/>
          </a:xfrm>
        </p:spPr>
        <p:txBody>
          <a:bodyPr>
            <a:normAutofit fontScale="90000"/>
          </a:bodyPr>
          <a:lstStyle/>
          <a:p>
            <a:r>
              <a:rPr lang="tr-TR" dirty="0"/>
              <a:t>Sürdürülebilirliğin Temel İlkeleri</a:t>
            </a:r>
            <a:br>
              <a:rPr lang="tr-TR" dirty="0"/>
            </a:br>
            <a:endParaRPr lang="tr-TR" dirty="0"/>
          </a:p>
        </p:txBody>
      </p:sp>
    </p:spTree>
    <p:extLst>
      <p:ext uri="{BB962C8B-B14F-4D97-AF65-F5344CB8AC3E}">
        <p14:creationId xmlns:p14="http://schemas.microsoft.com/office/powerpoint/2010/main" val="225906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99592" y="692696"/>
            <a:ext cx="7560840"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179512" y="5589240"/>
            <a:ext cx="8568952" cy="648072"/>
          </a:xfrm>
        </p:spPr>
        <p:txBody>
          <a:bodyPr/>
          <a:lstStyle/>
          <a:p>
            <a:r>
              <a:rPr lang="tr-TR" sz="4000" dirty="0">
                <a:solidFill>
                  <a:prstClr val="white"/>
                </a:solidFill>
              </a:rPr>
              <a:t>Sürdürülebilirliğin Temel İlkeleri</a:t>
            </a:r>
            <a:br>
              <a:rPr lang="tr-TR" sz="4000" dirty="0">
                <a:solidFill>
                  <a:prstClr val="white"/>
                </a:solidFill>
              </a:rPr>
            </a:br>
            <a:endParaRPr lang="tr-TR" sz="4800" dirty="0"/>
          </a:p>
        </p:txBody>
      </p:sp>
      <p:sp>
        <p:nvSpPr>
          <p:cNvPr id="4" name="Dikdörtgen 3"/>
          <p:cNvSpPr/>
          <p:nvPr/>
        </p:nvSpPr>
        <p:spPr>
          <a:xfrm>
            <a:off x="467544" y="6020950"/>
            <a:ext cx="8208911" cy="369332"/>
          </a:xfrm>
          <a:prstGeom prst="rect">
            <a:avLst/>
          </a:prstGeom>
        </p:spPr>
        <p:txBody>
          <a:bodyPr wrap="square">
            <a:spAutoFit/>
          </a:bodyPr>
          <a:lstStyle/>
          <a:p>
            <a:r>
              <a:rPr lang="tr-TR" dirty="0">
                <a:solidFill>
                  <a:prstClr val="black"/>
                </a:solidFill>
              </a:rPr>
              <a:t>https://www.yesilist.com/sur101-surdurulebilirlik-kavramina-kisa-bir-giris/</a:t>
            </a:r>
          </a:p>
        </p:txBody>
      </p:sp>
    </p:spTree>
    <p:extLst>
      <p:ext uri="{BB962C8B-B14F-4D97-AF65-F5344CB8AC3E}">
        <p14:creationId xmlns:p14="http://schemas.microsoft.com/office/powerpoint/2010/main" val="294381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251520" y="1268760"/>
            <a:ext cx="1872208" cy="5112568"/>
          </a:xfrm>
        </p:spPr>
        <p:txBody>
          <a:bodyPr>
            <a:normAutofit fontScale="92500" lnSpcReduction="10000"/>
          </a:bodyPr>
          <a:lstStyle/>
          <a:p>
            <a:r>
              <a:rPr lang="tr-TR" dirty="0"/>
              <a:t>Sürdürülebilirlik nedir denildiğinde akla ilk olarak çevrenin korunması gelse de aslında sürdürülebilirlik kavramı ekolojik, ekonomik ve toplumsal boyutları da bir arada barındıran bütünsel bir yaklaşımdır.</a:t>
            </a:r>
          </a:p>
        </p:txBody>
      </p:sp>
      <p:sp>
        <p:nvSpPr>
          <p:cNvPr id="2" name="Başlık 1"/>
          <p:cNvSpPr>
            <a:spLocks noGrp="1"/>
          </p:cNvSpPr>
          <p:nvPr>
            <p:ph type="title"/>
          </p:nvPr>
        </p:nvSpPr>
        <p:spPr/>
        <p:txBody>
          <a:bodyPr>
            <a:normAutofit fontScale="90000"/>
          </a:bodyPr>
          <a:lstStyle/>
          <a:p>
            <a:r>
              <a:rPr lang="tr-TR" dirty="0"/>
              <a:t/>
            </a:r>
            <a:br>
              <a:rPr lang="tr-TR" dirty="0"/>
            </a:br>
            <a:r>
              <a:rPr lang="tr-TR" dirty="0"/>
              <a:t/>
            </a:r>
            <a:br>
              <a:rPr lang="tr-TR" dirty="0"/>
            </a:br>
            <a:endParaRPr lang="tr-TR" dirty="0"/>
          </a:p>
        </p:txBody>
      </p:sp>
      <p:sp>
        <p:nvSpPr>
          <p:cNvPr id="4" name="Dikdörtgen 3"/>
          <p:cNvSpPr/>
          <p:nvPr/>
        </p:nvSpPr>
        <p:spPr>
          <a:xfrm>
            <a:off x="683568" y="188640"/>
            <a:ext cx="8352928" cy="707886"/>
          </a:xfrm>
          <a:prstGeom prst="rect">
            <a:avLst/>
          </a:prstGeom>
        </p:spPr>
        <p:txBody>
          <a:bodyPr wrap="square">
            <a:spAutoFit/>
          </a:bodyPr>
          <a:lstStyle/>
          <a:p>
            <a:r>
              <a:rPr lang="tr-TR" sz="4000" dirty="0" smtClean="0"/>
              <a:t>Sürdürülebilirliğin Temel İlkeleri</a:t>
            </a:r>
            <a:endParaRPr lang="tr-TR" sz="4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124744"/>
            <a:ext cx="6912768" cy="550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536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lnSpcReduction="10000"/>
          </a:bodyPr>
          <a:lstStyle/>
          <a:p>
            <a:r>
              <a:rPr lang="tr-TR" dirty="0"/>
              <a:t>Sürdürülebilirlik iktisadı, yenilenemez kaynakların tükenmesinin sonuçlarının (doğal kaynaklar iktisadı), ekonomik büyüme önündeki engellerin kaldırılması (sürdürülebilir büyüme) ve çevre kirliliğinin maliyetlerinin hesaplanması (çevre iktisadı) gibi konulara odaklanmıştır. Doğal kaynakların değeri, bu kaynakların tükenmesi ve azalması nedeniyle oluşan ekonomik kayıpları en aza indirecek biçimde düzeltmek ve uzun döneme yaymak amaçlanmıştır (Pearce 2002: aktaran Öztürk 2007: 105).</a:t>
            </a:r>
          </a:p>
          <a:p>
            <a:endParaRPr lang="tr-TR" dirty="0"/>
          </a:p>
        </p:txBody>
      </p:sp>
      <p:sp>
        <p:nvSpPr>
          <p:cNvPr id="3" name="Başlık 2"/>
          <p:cNvSpPr>
            <a:spLocks noGrp="1"/>
          </p:cNvSpPr>
          <p:nvPr>
            <p:ph type="title"/>
          </p:nvPr>
        </p:nvSpPr>
        <p:spPr>
          <a:xfrm>
            <a:off x="323528" y="4876800"/>
            <a:ext cx="7997512" cy="914400"/>
          </a:xfrm>
        </p:spPr>
        <p:txBody>
          <a:bodyPr/>
          <a:lstStyle/>
          <a:p>
            <a:r>
              <a:rPr lang="tr-TR" dirty="0"/>
              <a:t>Ekonomik Sürdürülebilirlik</a:t>
            </a:r>
          </a:p>
        </p:txBody>
      </p:sp>
    </p:spTree>
    <p:extLst>
      <p:ext uri="{BB962C8B-B14F-4D97-AF65-F5344CB8AC3E}">
        <p14:creationId xmlns:p14="http://schemas.microsoft.com/office/powerpoint/2010/main" val="3757409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a:t>Neo- klasik iktisatçılar için ekonomik sürdürülebilirlik iktisadı sermayenin devam ettirilmesi anlamına gelmektedir. Bu yaklaşıma göre, gelir ve buna bağlı olarak tüketim dönemler arasında azalmadan ve istikrarlı bir biçimde yapılabildiği sürece, ekonomik olarak sürdürülebilirlik var demektir. (Goodland, 1995: 3).</a:t>
            </a:r>
          </a:p>
          <a:p>
            <a:pPr marL="18288" indent="0">
              <a:buNone/>
            </a:pPr>
            <a:endParaRPr lang="tr-TR" dirty="0"/>
          </a:p>
        </p:txBody>
      </p:sp>
      <p:sp>
        <p:nvSpPr>
          <p:cNvPr id="3" name="Başlık 2"/>
          <p:cNvSpPr>
            <a:spLocks noGrp="1"/>
          </p:cNvSpPr>
          <p:nvPr>
            <p:ph type="title"/>
          </p:nvPr>
        </p:nvSpPr>
        <p:spPr>
          <a:xfrm>
            <a:off x="395536" y="4876800"/>
            <a:ext cx="8280920" cy="914400"/>
          </a:xfrm>
        </p:spPr>
        <p:txBody>
          <a:bodyPr/>
          <a:lstStyle/>
          <a:p>
            <a:r>
              <a:rPr lang="tr-TR" sz="4800" dirty="0"/>
              <a:t>Ekonomik Sürdürülebilirlik</a:t>
            </a:r>
          </a:p>
        </p:txBody>
      </p:sp>
    </p:spTree>
    <p:extLst>
      <p:ext uri="{BB962C8B-B14F-4D97-AF65-F5344CB8AC3E}">
        <p14:creationId xmlns:p14="http://schemas.microsoft.com/office/powerpoint/2010/main" val="3814674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20000"/>
          </a:bodyPr>
          <a:lstStyle/>
          <a:p>
            <a:r>
              <a:rPr lang="tr-TR" dirty="0"/>
              <a:t>Solow‟ a (1993) göre; ekonomik açıdan sürdürülebilirlik için  yenilenemez kaynaklar için hesaplanan rantlar da kapsamlı bir hesaplama yönetiminin kullanılmasını bu kiralardan elde edilecek gelirin tasarruf edilerek, gelecek kuşaklar için doğal kaynak ikamelerine olanak veren teknolojilere yatırım yapılmasını önermektir. Diğer bir değişle, sermayenin sabit tutularak doğal kaynaklar tüketiminde kuşaklararası adaleti önermektedir. Çünkü kaynaklar birbirleriyle ikame edilebilen unsurlardır. Bu nedenle gelecek kuşaklar için refah yaratacak genel bir kapasite bıraktığımız sürece, bu kuşaklar için özel bir kaynak türünü örneğin doğal kaynakları rezerve etmemize gerek yoktur.</a:t>
            </a:r>
          </a:p>
          <a:p>
            <a:pPr marL="18288" indent="0">
              <a:buNone/>
            </a:pPr>
            <a:endParaRPr lang="tr-TR" dirty="0"/>
          </a:p>
        </p:txBody>
      </p:sp>
      <p:sp>
        <p:nvSpPr>
          <p:cNvPr id="3" name="Başlık 2"/>
          <p:cNvSpPr>
            <a:spLocks noGrp="1"/>
          </p:cNvSpPr>
          <p:nvPr>
            <p:ph type="title"/>
          </p:nvPr>
        </p:nvSpPr>
        <p:spPr/>
        <p:txBody>
          <a:bodyPr/>
          <a:lstStyle/>
          <a:p>
            <a:r>
              <a:rPr lang="tr-TR" sz="4400" dirty="0"/>
              <a:t>Ekonomik Sürdürülebilirlik</a:t>
            </a:r>
          </a:p>
        </p:txBody>
      </p:sp>
    </p:spTree>
    <p:extLst>
      <p:ext uri="{BB962C8B-B14F-4D97-AF65-F5344CB8AC3E}">
        <p14:creationId xmlns:p14="http://schemas.microsoft.com/office/powerpoint/2010/main" val="2084177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a:bodyPr>
          <a:lstStyle/>
          <a:p>
            <a:r>
              <a:rPr lang="tr-TR" dirty="0"/>
              <a:t>Bu nedenle kişi başı gelirin ve tüketimin zaman içerisinde azalmaması sürdürülebilirliğin bir göstergesidir. Yenilenemez kaynakların toplam stokunda bir azalma olmadığı sürece bugünkü ve gelecek kuşaklar için endişe edilecek bir durum da söz konusu değildir Daha fazla kaynak kullanımı ve daha fazla mal tüketimi ile iktisadi büyüme, her geçen gün sürdürülemez bir nitelik kazanmaktadır. Bu nedenle, niceliksel iyileşmelere dayanan sürdürülebilir büyüme yerine, niteliksel iyileşmelere dayanan sürdürülebilir kalkınma kavramını önermiştir (Öztürk 2007: 105). </a:t>
            </a:r>
          </a:p>
          <a:p>
            <a:endParaRPr lang="tr-TR" dirty="0"/>
          </a:p>
        </p:txBody>
      </p:sp>
      <p:sp>
        <p:nvSpPr>
          <p:cNvPr id="3" name="Başlık 2"/>
          <p:cNvSpPr>
            <a:spLocks noGrp="1"/>
          </p:cNvSpPr>
          <p:nvPr>
            <p:ph type="title"/>
          </p:nvPr>
        </p:nvSpPr>
        <p:spPr/>
        <p:txBody>
          <a:bodyPr/>
          <a:lstStyle/>
          <a:p>
            <a:r>
              <a:rPr lang="tr-TR" sz="5400" dirty="0"/>
              <a:t>Ekonomik Sürdürülebilirlik</a:t>
            </a:r>
            <a:endParaRPr lang="tr-TR" dirty="0"/>
          </a:p>
        </p:txBody>
      </p:sp>
    </p:spTree>
    <p:extLst>
      <p:ext uri="{BB962C8B-B14F-4D97-AF65-F5344CB8AC3E}">
        <p14:creationId xmlns:p14="http://schemas.microsoft.com/office/powerpoint/2010/main" val="2931750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a:t>Ekonomik olarak sürdürülebilir bir sistem, mal ve hizmetleri süregelen esaslara dayanarak üretebilmeli; hükümet ve dış borçların yönetilebilirliğini sürdürebilmeli, tarımsal ve endüstriyel üretime zarar veren sektörel dengesizliklerden sakınmalıdır.</a:t>
            </a:r>
          </a:p>
          <a:p>
            <a:pPr marL="18288" indent="0">
              <a:buNone/>
            </a:pPr>
            <a:endParaRPr lang="tr-TR" dirty="0"/>
          </a:p>
        </p:txBody>
      </p:sp>
      <p:sp>
        <p:nvSpPr>
          <p:cNvPr id="3" name="Başlık 2"/>
          <p:cNvSpPr>
            <a:spLocks noGrp="1"/>
          </p:cNvSpPr>
          <p:nvPr>
            <p:ph type="title"/>
          </p:nvPr>
        </p:nvSpPr>
        <p:spPr/>
        <p:txBody>
          <a:bodyPr/>
          <a:lstStyle/>
          <a:p>
            <a:r>
              <a:rPr lang="tr-TR" dirty="0"/>
              <a:t>Ekonomik Sürdürülebilirlik</a:t>
            </a:r>
          </a:p>
        </p:txBody>
      </p:sp>
    </p:spTree>
    <p:extLst>
      <p:ext uri="{BB962C8B-B14F-4D97-AF65-F5344CB8AC3E}">
        <p14:creationId xmlns:p14="http://schemas.microsoft.com/office/powerpoint/2010/main" val="3115476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71600" y="332657"/>
            <a:ext cx="7632848" cy="5256584"/>
          </a:xfrm>
        </p:spPr>
        <p:txBody>
          <a:bodyPr>
            <a:normAutofit fontScale="92500" lnSpcReduction="20000"/>
          </a:bodyPr>
          <a:lstStyle/>
          <a:p>
            <a:r>
              <a:rPr lang="tr-TR" dirty="0"/>
              <a:t>Hamilton’a göre (2006: 307) sürdürülebilirlik kavramının iktisadi boyutunu tartışmak için en uygun başlama noktası Hicksgil gelir tanımıdır</a:t>
            </a:r>
            <a:r>
              <a:rPr lang="tr-TR" dirty="0" smtClean="0"/>
              <a:t>.</a:t>
            </a:r>
          </a:p>
          <a:p>
            <a:r>
              <a:rPr lang="tr-TR" dirty="0" smtClean="0"/>
              <a:t> </a:t>
            </a:r>
            <a:r>
              <a:rPr lang="tr-TR" dirty="0"/>
              <a:t>Hicks, geliri, bir kişi ya da ulusun belirli bir zaman diliminde tüketebileceği ve o zaman diliminin sonunda refah açısından yine de başındaki kadar iyi durumda olacağı en yüksek miktar olarak tanımlamaktadır (Hicks, 1946: 172). </a:t>
            </a:r>
            <a:endParaRPr lang="tr-TR" dirty="0" smtClean="0"/>
          </a:p>
          <a:p>
            <a:r>
              <a:rPr lang="tr-TR" dirty="0" smtClean="0"/>
              <a:t>Bu </a:t>
            </a:r>
            <a:r>
              <a:rPr lang="tr-TR" dirty="0"/>
              <a:t>durumda gelir, en yüksek sürdürülebilir tüketim olmaktadır. Tüketimi belirli bir zaman dilimi boyunca sürdürebilmenin yolu, tüketime konu olan mal ve hizmet akışını sağlamak için gerekli olan sermaye stokunun üretici potansiyelinin korunmasından geçer (Hamilton, 2006: 307). </a:t>
            </a:r>
            <a:endParaRPr lang="tr-TR" dirty="0" smtClean="0"/>
          </a:p>
          <a:p>
            <a:r>
              <a:rPr lang="tr-TR" dirty="0" smtClean="0"/>
              <a:t>Öyleyse</a:t>
            </a:r>
            <a:r>
              <a:rPr lang="tr-TR" dirty="0"/>
              <a:t>, en basit anlamda değerlendirecek olursak, insan refahının sürdürülebilir biçimde artırılması için, sermaye stokunun5 arttırılmasıyla birlikte verimliliğinin de arttırılması, en azından korunması gerekmektedir</a:t>
            </a:r>
            <a:r>
              <a:rPr lang="tr-TR" dirty="0" smtClean="0"/>
              <a:t>.</a:t>
            </a:r>
          </a:p>
          <a:p>
            <a:r>
              <a:rPr lang="tr-TR" dirty="0" smtClean="0"/>
              <a:t> </a:t>
            </a:r>
            <a:r>
              <a:rPr lang="tr-TR" dirty="0"/>
              <a:t>İktisadi açıdan, sürdürülebilirlik konusuna bu nedenle kaynak dağılımında etkinlik, kısıtlı kaynakların büyüme üzerindeki etkisi, teknolojik ilerleme ve girdilerin, bir başka deyişle sermaye türlerinin, ikame edilebilirliği çerçevesinde yaklaşılmıştır.</a:t>
            </a:r>
          </a:p>
          <a:p>
            <a:endParaRPr lang="tr-TR" dirty="0"/>
          </a:p>
        </p:txBody>
      </p:sp>
      <p:sp>
        <p:nvSpPr>
          <p:cNvPr id="3" name="Başlık 2"/>
          <p:cNvSpPr>
            <a:spLocks noGrp="1"/>
          </p:cNvSpPr>
          <p:nvPr>
            <p:ph type="title"/>
          </p:nvPr>
        </p:nvSpPr>
        <p:spPr>
          <a:xfrm>
            <a:off x="251520" y="5445224"/>
            <a:ext cx="8187248" cy="914400"/>
          </a:xfrm>
        </p:spPr>
        <p:txBody>
          <a:bodyPr/>
          <a:lstStyle/>
          <a:p>
            <a:r>
              <a:rPr lang="tr-TR" dirty="0"/>
              <a:t>Ekonomik Sürdürülebilirlik</a:t>
            </a:r>
          </a:p>
        </p:txBody>
      </p:sp>
    </p:spTree>
    <p:extLst>
      <p:ext uri="{BB962C8B-B14F-4D97-AF65-F5344CB8AC3E}">
        <p14:creationId xmlns:p14="http://schemas.microsoft.com/office/powerpoint/2010/main" val="411424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20000"/>
          </a:bodyPr>
          <a:lstStyle/>
          <a:p>
            <a:r>
              <a:rPr lang="tr-TR" dirty="0"/>
              <a:t>Howarth ve Norgaard’ın (1992) belirttiği gibi kuşaklararası eşitlik gelecek kuşakların haklarını bugünden kabullenmemiz, ardıllarımız için sorumluluk üstlenmemiz sonucunda ortaya çıkabilecektir. Toplumların çevreye yükledikleri değer kalkınmanın sürdürülebilir olup olmadığını göstermekte olup, her kuşağın sonrakine yeterli miktarda doğal kaynak ve sermaye aktarması kalkınmanın sürdürülebilirliğini sağlayacaktır. Kuşaklararası etkinlik, insan üretimi sermaye ve yenilenemeyen doğal kaynakları içeren bir çerçevede çözümleyen Dasgupta ve Heal (1974), düşük bir başlangıç sermaye stoku ve yüksek bir başlangıç doğal kaynak stoku varsayarak kaynakların optimal tüketimini araştırmışlardır. </a:t>
            </a:r>
          </a:p>
          <a:p>
            <a:endParaRPr lang="tr-TR" dirty="0"/>
          </a:p>
        </p:txBody>
      </p:sp>
      <p:sp>
        <p:nvSpPr>
          <p:cNvPr id="3" name="Başlık 2"/>
          <p:cNvSpPr>
            <a:spLocks noGrp="1"/>
          </p:cNvSpPr>
          <p:nvPr>
            <p:ph type="title"/>
          </p:nvPr>
        </p:nvSpPr>
        <p:spPr/>
        <p:txBody>
          <a:bodyPr/>
          <a:lstStyle/>
          <a:p>
            <a:r>
              <a:rPr lang="tr-TR" dirty="0"/>
              <a:t>Ekonomik Sürdürülebilirlik</a:t>
            </a:r>
          </a:p>
        </p:txBody>
      </p:sp>
    </p:spTree>
    <p:extLst>
      <p:ext uri="{BB962C8B-B14F-4D97-AF65-F5344CB8AC3E}">
        <p14:creationId xmlns:p14="http://schemas.microsoft.com/office/powerpoint/2010/main" val="2524633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83568" y="685801"/>
            <a:ext cx="7992888" cy="4399383"/>
          </a:xfrm>
        </p:spPr>
        <p:txBody>
          <a:bodyPr>
            <a:normAutofit fontScale="85000" lnSpcReduction="20000"/>
          </a:bodyPr>
          <a:lstStyle/>
          <a:p>
            <a:r>
              <a:rPr lang="tr-TR" dirty="0"/>
              <a:t>Son yıllarda, zaman içinde azalan bir sosyal iskonto oranının kullanılması yönünde inandırıcı kuramsal nedenler öne sürülmektedir</a:t>
            </a:r>
            <a:r>
              <a:rPr lang="tr-TR" dirty="0" smtClean="0"/>
              <a:t>.</a:t>
            </a:r>
          </a:p>
          <a:p>
            <a:r>
              <a:rPr lang="tr-TR" dirty="0" smtClean="0"/>
              <a:t> </a:t>
            </a:r>
            <a:r>
              <a:rPr lang="tr-TR" dirty="0"/>
              <a:t>Bunlardan ilki gelecek hakkında belirsizliğin var olduğu gerçek dünyada sosyal fayda-maliyet analizine bu belirsizliği katmak, karar almada etkinliğin sağlanması için azalan sosyal iskonto oranının kullanılması gerektiği sonucunu doğurmaktadır</a:t>
            </a:r>
            <a:r>
              <a:rPr lang="tr-TR" dirty="0" smtClean="0"/>
              <a:t>.</a:t>
            </a:r>
          </a:p>
          <a:p>
            <a:r>
              <a:rPr lang="tr-TR" dirty="0" smtClean="0"/>
              <a:t> </a:t>
            </a:r>
            <a:r>
              <a:rPr lang="tr-TR" dirty="0"/>
              <a:t>Bir dönemdeki beklenen iskonto oranının önceki dönemdeki iskonto oranıyla bağlantılı olması, bir başka deyişle iskonto oranının belirsizliği ve süreğenliği (persistence) söz konusuysa kuşaklararası etkinlik için azalan sosyal iskonto oranı kullanılması gerekmektedir (Weitzman, 1998, 2001</a:t>
            </a:r>
            <a:r>
              <a:rPr lang="tr-TR" dirty="0" smtClean="0"/>
              <a:t>).</a:t>
            </a:r>
          </a:p>
          <a:p>
            <a:r>
              <a:rPr lang="tr-TR" dirty="0" smtClean="0"/>
              <a:t> </a:t>
            </a:r>
            <a:r>
              <a:rPr lang="tr-TR" dirty="0"/>
              <a:t>Farklı olası fayda fonksiyonları için de azalan iskonto oranlarının incelemesi yapılmış ve kuşaklararası optimalite için azalan sosyal iskonto oranı kullanılması gerektiği gösterilmiştir (Gollier, 2002a, 2002b). </a:t>
            </a:r>
            <a:endParaRPr lang="tr-TR" dirty="0" smtClean="0"/>
          </a:p>
          <a:p>
            <a:r>
              <a:rPr lang="tr-TR" dirty="0" smtClean="0"/>
              <a:t>Nedenlerden </a:t>
            </a:r>
            <a:r>
              <a:rPr lang="tr-TR" dirty="0"/>
              <a:t>ikincisi, Chichilnisky (1996, 1997) ile onunkine benzer bir model öneren Li ve Löfgren’in (2000) çalışmalarında kuşaklararası eşitlik için kullandıkları belirtimlerin (spesifikasyon) azalan iskonto oranlarını gerektirmesidir</a:t>
            </a:r>
          </a:p>
          <a:p>
            <a:endParaRPr lang="tr-TR" dirty="0"/>
          </a:p>
        </p:txBody>
      </p:sp>
      <p:sp>
        <p:nvSpPr>
          <p:cNvPr id="3" name="Başlık 2"/>
          <p:cNvSpPr>
            <a:spLocks noGrp="1"/>
          </p:cNvSpPr>
          <p:nvPr>
            <p:ph type="title"/>
          </p:nvPr>
        </p:nvSpPr>
        <p:spPr>
          <a:xfrm>
            <a:off x="179512" y="4869160"/>
            <a:ext cx="8141528" cy="922040"/>
          </a:xfrm>
        </p:spPr>
        <p:txBody>
          <a:bodyPr/>
          <a:lstStyle/>
          <a:p>
            <a:r>
              <a:rPr lang="tr-TR" dirty="0"/>
              <a:t>Ekonomik Sürdürülebilirlik</a:t>
            </a:r>
          </a:p>
        </p:txBody>
      </p:sp>
    </p:spTree>
    <p:extLst>
      <p:ext uri="{BB962C8B-B14F-4D97-AF65-F5344CB8AC3E}">
        <p14:creationId xmlns:p14="http://schemas.microsoft.com/office/powerpoint/2010/main" val="3161926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685801"/>
            <a:ext cx="8496944" cy="4399383"/>
          </a:xfrm>
        </p:spPr>
        <p:txBody>
          <a:bodyPr>
            <a:normAutofit fontScale="92500" lnSpcReduction="10000"/>
          </a:bodyPr>
          <a:lstStyle/>
          <a:p>
            <a:r>
              <a:rPr lang="tr-TR" dirty="0"/>
              <a:t>Hepburn’e göre (2006) bu durum, zaman içinde azalan iskonto oranlarının kullanılmasının zamanlararası etkinlik isteği ile kuşaklararası eşitlik kaygısı arasında bir yol tutmak için en uygun yollardan biri olduğu izlenimini uyandırmaktadır</a:t>
            </a:r>
            <a:r>
              <a:rPr lang="tr-TR" dirty="0" smtClean="0"/>
              <a:t>.</a:t>
            </a:r>
          </a:p>
          <a:p>
            <a:r>
              <a:rPr lang="tr-TR" dirty="0" smtClean="0"/>
              <a:t> </a:t>
            </a:r>
            <a:r>
              <a:rPr lang="tr-TR" dirty="0"/>
              <a:t>Bu çalışmalara ek olarak, bireysel zaman tercihini konu alan deneylerden elde edilen gözlemler, insanların yakın gelecekteki değerleri daha uzak gelecektekilere göre daha yüksek oranlarla iskonto ettiklerini ortaya koymuştur. Bu yazına göre, zamanlararası seçimler yapılırken insanlar hiperbolik biçimde azalan iskonto oranları kullanmaktadırlar (OXERA, 2002</a:t>
            </a:r>
            <a:r>
              <a:rPr lang="tr-TR" dirty="0" smtClean="0"/>
              <a:t>).</a:t>
            </a:r>
          </a:p>
          <a:p>
            <a:r>
              <a:rPr lang="tr-TR" dirty="0" smtClean="0"/>
              <a:t> </a:t>
            </a:r>
            <a:r>
              <a:rPr lang="tr-TR" dirty="0"/>
              <a:t>Birleşik Krallık Hazine Bakanlığı’nın yayınladığı ve hükümet proje ve politikalarının değerlendirilmesinde yol gösterici olarak kullanılan Yeşil Kitap’ta 2003 yılında yapılan elden geçirme ile birlikte azalan iskonto oranları söz konusu kaynağa girmiş ve hesaplamalarda kullanılmaya başlanmıştır (HM Treasury, 2013).</a:t>
            </a:r>
          </a:p>
          <a:p>
            <a:endParaRPr lang="tr-TR" dirty="0"/>
          </a:p>
        </p:txBody>
      </p:sp>
      <p:sp>
        <p:nvSpPr>
          <p:cNvPr id="3" name="Başlık 2"/>
          <p:cNvSpPr>
            <a:spLocks noGrp="1"/>
          </p:cNvSpPr>
          <p:nvPr>
            <p:ph type="title"/>
          </p:nvPr>
        </p:nvSpPr>
        <p:spPr>
          <a:xfrm>
            <a:off x="777240" y="4876800"/>
            <a:ext cx="8259256" cy="914400"/>
          </a:xfrm>
        </p:spPr>
        <p:txBody>
          <a:bodyPr/>
          <a:lstStyle/>
          <a:p>
            <a:r>
              <a:rPr lang="tr-TR" dirty="0"/>
              <a:t>Ekonomik Sürdürülebilirlik</a:t>
            </a:r>
          </a:p>
        </p:txBody>
      </p:sp>
    </p:spTree>
    <p:extLst>
      <p:ext uri="{BB962C8B-B14F-4D97-AF65-F5344CB8AC3E}">
        <p14:creationId xmlns:p14="http://schemas.microsoft.com/office/powerpoint/2010/main" val="3426624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260648"/>
            <a:ext cx="8208912" cy="5328592"/>
          </a:xfrm>
        </p:spPr>
        <p:txBody>
          <a:bodyPr>
            <a:normAutofit fontScale="85000" lnSpcReduction="20000"/>
          </a:bodyPr>
          <a:lstStyle/>
          <a:p>
            <a:r>
              <a:rPr lang="tr-TR" dirty="0"/>
              <a:t>İkame edilebilirlik tartışmalarının sürdürülebilirlik yazınındaki yeri de iskonto oranı tartışması kadar önemlidir. Söz konusu yazında kullanıldığı anlamıyla ikame edilebilirlik bir girdinin (örn. doğal kaynaklar) bir başka girdiyle (örn. insan üretimi sermaye) yer değiştirebilmesidir</a:t>
            </a:r>
            <a:r>
              <a:rPr lang="tr-TR" dirty="0" smtClean="0"/>
              <a:t>.</a:t>
            </a:r>
          </a:p>
          <a:p>
            <a:r>
              <a:rPr lang="tr-TR" dirty="0" smtClean="0"/>
              <a:t> </a:t>
            </a:r>
            <a:r>
              <a:rPr lang="tr-TR" dirty="0"/>
              <a:t>Nordhaus ve Tobin’e göre (1972: 15) sermaye ve emeğin doğal kaynaklarla ikame edilebilirliği gelecekteki büyüme için yaşamsal önemdedir. Bu anlamda, girdiler arasındaki ikame edilebilirliğin düşük olması sürdürülebilirliğin önünde bir engel yaratmaktadır (Ruta ve Hamilton, 2006: 48). </a:t>
            </a:r>
            <a:endParaRPr lang="tr-TR" dirty="0" smtClean="0"/>
          </a:p>
          <a:p>
            <a:r>
              <a:rPr lang="tr-TR" dirty="0" smtClean="0"/>
              <a:t>Eğer </a:t>
            </a:r>
            <a:r>
              <a:rPr lang="tr-TR" dirty="0"/>
              <a:t>insan üretimi sermaye ile doğal kaynaklar arasındaki ikame esnekliği birden küçükse, teknolojik ilerleme olmadığı sürece, tüketimin ve dolayısıyla refahın artması mümkün olamamakta, bu anlamda sürdürülebilirlik de imkansız hale gelmektedir. </a:t>
            </a:r>
            <a:endParaRPr lang="tr-TR" dirty="0" smtClean="0"/>
          </a:p>
          <a:p>
            <a:r>
              <a:rPr lang="tr-TR" dirty="0" smtClean="0"/>
              <a:t>Solow </a:t>
            </a:r>
            <a:r>
              <a:rPr lang="tr-TR" dirty="0"/>
              <a:t>da (1974a) düşük ikame edilebilirlik sorununa değinmiş, bu durumda çok uzun dönemde tüketimin sıfır olacağını belirtirken bir taraftan da teknolojik ilerlemenin bu durumu engelleyici rolüne gönderme yapmıştır. Stiglitz (1974), Dasgupta ve Heal (1974), Solow (1974b, 1986), (Baumol, 1986) gibi çalışmalar, doğal kaynaklardaki tükenme ya da bozulma, girdi ikame edilebilirliği ya da teknolojik ilerleme tarafından telafi edildiği sürece tüketim ve refahın artmasının mümkün olduğunu öne süren çalışmalar arasındadır. </a:t>
            </a:r>
          </a:p>
          <a:p>
            <a:endParaRPr lang="tr-TR" dirty="0"/>
          </a:p>
        </p:txBody>
      </p:sp>
      <p:sp>
        <p:nvSpPr>
          <p:cNvPr id="3" name="Başlık 2"/>
          <p:cNvSpPr>
            <a:spLocks noGrp="1"/>
          </p:cNvSpPr>
          <p:nvPr>
            <p:ph type="title"/>
          </p:nvPr>
        </p:nvSpPr>
        <p:spPr>
          <a:xfrm>
            <a:off x="755576" y="5589240"/>
            <a:ext cx="8208912" cy="914400"/>
          </a:xfrm>
        </p:spPr>
        <p:txBody>
          <a:bodyPr/>
          <a:lstStyle/>
          <a:p>
            <a:r>
              <a:rPr lang="tr-TR" dirty="0"/>
              <a:t>Ekonomik Sürdürülebilirlik</a:t>
            </a:r>
          </a:p>
        </p:txBody>
      </p:sp>
    </p:spTree>
    <p:extLst>
      <p:ext uri="{BB962C8B-B14F-4D97-AF65-F5344CB8AC3E}">
        <p14:creationId xmlns:p14="http://schemas.microsoft.com/office/powerpoint/2010/main" val="277210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755576" y="685801"/>
            <a:ext cx="7920880" cy="5047455"/>
          </a:xfrm>
        </p:spPr>
        <p:txBody>
          <a:bodyPr>
            <a:normAutofit fontScale="92500" lnSpcReduction="20000"/>
          </a:bodyPr>
          <a:lstStyle/>
          <a:p>
            <a:r>
              <a:rPr lang="tr-TR" dirty="0"/>
              <a:t>Hartwick (1977), bir adet tükenebilir kaynağa sahip sabit teknolojili bir ekonomide bazı katı koşullar altında tüketimin sürdürülebilir olduğunu göstermiştir. </a:t>
            </a:r>
            <a:endParaRPr lang="tr-TR" dirty="0" smtClean="0"/>
          </a:p>
          <a:p>
            <a:r>
              <a:rPr lang="tr-TR" dirty="0" smtClean="0"/>
              <a:t>Bu </a:t>
            </a:r>
            <a:r>
              <a:rPr lang="tr-TR" dirty="0"/>
              <a:t>koşullar, tükenebilir kaynak ile insan üretimi sermaye arasındaki ikame esnekliğinin birden büyük olması, çıktının insan üretimi sermeyeye göre esnekliğinin, tükenebilir kaynağa göre esnekliğinden büyük olması ve net tasarrufun sıfıra eşit olmasıdır</a:t>
            </a:r>
            <a:r>
              <a:rPr lang="tr-TR" dirty="0" smtClean="0"/>
              <a:t>.</a:t>
            </a:r>
          </a:p>
          <a:p>
            <a:r>
              <a:rPr lang="tr-TR" dirty="0" smtClean="0"/>
              <a:t> </a:t>
            </a:r>
            <a:r>
              <a:rPr lang="tr-TR" dirty="0"/>
              <a:t>Hartwick’in bu çalışmasının önemi ise yenilenemeyen kaynakların tüketiminin söz konusu olduğu durumda sürdürülebilirlik için bir kural ortaya atmasından kaynaklanmaktadır</a:t>
            </a:r>
            <a:r>
              <a:rPr lang="tr-TR" dirty="0" smtClean="0"/>
              <a:t>.</a:t>
            </a:r>
          </a:p>
          <a:p>
            <a:r>
              <a:rPr lang="tr-TR" dirty="0" smtClean="0"/>
              <a:t> </a:t>
            </a:r>
            <a:r>
              <a:rPr lang="tr-TR" dirty="0"/>
              <a:t>Hartwick kuralı olarak anılan ve Solow (1986) tarafından da benimsenen bu kurala göre, bir toplum eğer en yüksek sabit kişi başına tüketim düzeyine ulaşmayı hedefliyorsa, doğal kaynağın tüketilmesinden elde edilen ekonomik ranta eşit miktarda yatırım, yeniden üretilebilir sermayeye yapılmalıdır</a:t>
            </a:r>
            <a:r>
              <a:rPr lang="tr-TR" dirty="0" smtClean="0"/>
              <a:t>.</a:t>
            </a:r>
          </a:p>
          <a:p>
            <a:r>
              <a:rPr lang="tr-TR" dirty="0" smtClean="0"/>
              <a:t> </a:t>
            </a:r>
            <a:r>
              <a:rPr lang="tr-TR" dirty="0"/>
              <a:t>Dasgupta ve Heal (1979) ile Hamilton (1995) insan üretimi sermaye ve doğal kaynaklar arasındaki ikame esnekliğinin birden küçük olması durumunda Hartwick kuralının uygulanabilir olmadığını göstermişlerdir.</a:t>
            </a:r>
          </a:p>
          <a:p>
            <a:endParaRPr lang="tr-TR" dirty="0"/>
          </a:p>
        </p:txBody>
      </p:sp>
      <p:sp>
        <p:nvSpPr>
          <p:cNvPr id="3" name="Başlık 2"/>
          <p:cNvSpPr>
            <a:spLocks noGrp="1"/>
          </p:cNvSpPr>
          <p:nvPr>
            <p:ph type="title"/>
          </p:nvPr>
        </p:nvSpPr>
        <p:spPr>
          <a:xfrm>
            <a:off x="0" y="5517232"/>
            <a:ext cx="8870816" cy="914400"/>
          </a:xfrm>
        </p:spPr>
        <p:txBody>
          <a:bodyPr/>
          <a:lstStyle/>
          <a:p>
            <a:r>
              <a:rPr lang="tr-TR" dirty="0"/>
              <a:t>Ekonomik Sürdürülebilirlik</a:t>
            </a:r>
          </a:p>
        </p:txBody>
      </p:sp>
    </p:spTree>
    <p:extLst>
      <p:ext uri="{BB962C8B-B14F-4D97-AF65-F5344CB8AC3E}">
        <p14:creationId xmlns:p14="http://schemas.microsoft.com/office/powerpoint/2010/main" val="955620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a:t>Bovenberg ve Smulders (1995) doğal çevrenin yenilenebilir bir girdi olarak üretim fonksiyonunda yer aldığı, kirlilik azaltıcı teknolojik değişimi içeren bir içsel büyüme modeli kullanarak çevre kalitesi ile ekonomik büyüme arasındaki bağlantıyı incelemiştir. </a:t>
            </a:r>
            <a:endParaRPr lang="tr-TR" dirty="0" smtClean="0"/>
          </a:p>
          <a:p>
            <a:r>
              <a:rPr lang="tr-TR" dirty="0" smtClean="0"/>
              <a:t>Çalışmada </a:t>
            </a:r>
            <a:r>
              <a:rPr lang="tr-TR" dirty="0"/>
              <a:t>dengeli ekonomik büyüme için çevre girdisiyle insan üretimi sermaye arasındaki ikame esnekliğinin bire eşit olması gerektiği ortaya konulmuştur. </a:t>
            </a:r>
          </a:p>
          <a:p>
            <a:endParaRPr lang="tr-TR" dirty="0"/>
          </a:p>
        </p:txBody>
      </p:sp>
      <p:sp>
        <p:nvSpPr>
          <p:cNvPr id="3" name="Başlık 2"/>
          <p:cNvSpPr>
            <a:spLocks noGrp="1"/>
          </p:cNvSpPr>
          <p:nvPr>
            <p:ph type="title"/>
          </p:nvPr>
        </p:nvSpPr>
        <p:spPr/>
        <p:txBody>
          <a:bodyPr/>
          <a:lstStyle/>
          <a:p>
            <a:r>
              <a:rPr lang="tr-TR" dirty="0"/>
              <a:t>Ekonomik Sürdürülebilirlik</a:t>
            </a:r>
          </a:p>
        </p:txBody>
      </p:sp>
    </p:spTree>
    <p:extLst>
      <p:ext uri="{BB962C8B-B14F-4D97-AF65-F5344CB8AC3E}">
        <p14:creationId xmlns:p14="http://schemas.microsoft.com/office/powerpoint/2010/main" val="1267951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27584" y="685801"/>
            <a:ext cx="7402016" cy="4183359"/>
          </a:xfrm>
        </p:spPr>
        <p:txBody>
          <a:bodyPr>
            <a:normAutofit fontScale="92500" lnSpcReduction="10000"/>
          </a:bodyPr>
          <a:lstStyle/>
          <a:p>
            <a:r>
              <a:rPr lang="tr-TR" dirty="0"/>
              <a:t>Bretschger (1998), doğal kaynakların yenilenebilir olarak varsayıldığı, tek sektörlü ve çok sektörlü içsel büyüme modellerinden yararlanarak insan üretimi sermaye ile doğal kaynaklar arasındaki ikame edilebilirlik ilişkisini ele almıştır. </a:t>
            </a:r>
            <a:endParaRPr lang="tr-TR" dirty="0" smtClean="0"/>
          </a:p>
          <a:p>
            <a:r>
              <a:rPr lang="tr-TR" dirty="0" smtClean="0"/>
              <a:t>Tek </a:t>
            </a:r>
            <a:r>
              <a:rPr lang="tr-TR" dirty="0"/>
              <a:t>sektörlü modelden elde edilen sonuçlar, sürdürülebilir büyümenin ancak doğal kaynaklar ile diğer girdiler arasındaki ikame esnekliğinin birden büyük olduğu durumda olanaklı olduğunu göstermekteyken; çok sektörlü modelin iki farklı sürümüyle yapılan çözümlemelerde, kimi sektörlerde ikame esnekliği birden küçük olsa bile büyümenin sürdürülebilir kaldığı gözlemlenmiştir. </a:t>
            </a:r>
            <a:endParaRPr lang="tr-TR" dirty="0" smtClean="0"/>
          </a:p>
          <a:p>
            <a:r>
              <a:rPr lang="tr-TR" dirty="0" smtClean="0"/>
              <a:t>Bu </a:t>
            </a:r>
            <a:r>
              <a:rPr lang="tr-TR" dirty="0"/>
              <a:t>durum, uzun dönemli ekonomik kalkınma ile çevrenin korunması arasındaki ödünleşmenin varsayılandan daha düşük olduğunu ortaya koymuştur.</a:t>
            </a:r>
          </a:p>
          <a:p>
            <a:endParaRPr lang="tr-TR" dirty="0"/>
          </a:p>
        </p:txBody>
      </p:sp>
      <p:sp>
        <p:nvSpPr>
          <p:cNvPr id="3" name="Başlık 2"/>
          <p:cNvSpPr>
            <a:spLocks noGrp="1"/>
          </p:cNvSpPr>
          <p:nvPr>
            <p:ph type="title"/>
          </p:nvPr>
        </p:nvSpPr>
        <p:spPr>
          <a:xfrm>
            <a:off x="777240" y="4876800"/>
            <a:ext cx="8366760" cy="914400"/>
          </a:xfrm>
        </p:spPr>
        <p:txBody>
          <a:bodyPr/>
          <a:lstStyle/>
          <a:p>
            <a:r>
              <a:rPr lang="tr-TR" dirty="0"/>
              <a:t>Ekonomik Sürdürülebilirlik</a:t>
            </a:r>
          </a:p>
        </p:txBody>
      </p:sp>
    </p:spTree>
    <p:extLst>
      <p:ext uri="{BB962C8B-B14F-4D97-AF65-F5344CB8AC3E}">
        <p14:creationId xmlns:p14="http://schemas.microsoft.com/office/powerpoint/2010/main" val="936765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20000"/>
          </a:bodyPr>
          <a:lstStyle/>
          <a:p>
            <a:r>
              <a:rPr lang="tr-TR" dirty="0"/>
              <a:t>Bu çalışmaların ardından Barbier (1999), Schou (2000), Groth ve Schou (2002), Grimaud ve Rougé (2005) gibi çalışmalarda yenilenemeyen doğal kaynaklar ile içsel bilgi birikimi incelenmiş ve doğal girdiler ile insan üretimi sermaye arasındaki ikame esneklikleri bire eşit olarak kabul edilmiştir.</a:t>
            </a:r>
          </a:p>
          <a:p>
            <a:r>
              <a:rPr lang="tr-TR" dirty="0"/>
              <a:t>Stern (2007: 180) çalışmasında ekonomilerde ortaya çıkacak yapısal değişimin ülkelerin salım (emisyon) miktarları üzerinde ciddi etkileri olacağını belirtmiştir. Bu çerçevede, yapısal değişimin, sürdürülebilirliğin sağlanması yolunda girdi ikamesi ve yenilikler için tamamlayıcı nitelikte olduğu düşüncesi giderek önem kazanmaktadır (Bretschger ve Smulders, 2012). </a:t>
            </a:r>
          </a:p>
          <a:p>
            <a:endParaRPr lang="tr-TR" dirty="0"/>
          </a:p>
        </p:txBody>
      </p:sp>
      <p:sp>
        <p:nvSpPr>
          <p:cNvPr id="3" name="Başlık 2"/>
          <p:cNvSpPr>
            <a:spLocks noGrp="1"/>
          </p:cNvSpPr>
          <p:nvPr>
            <p:ph type="title"/>
          </p:nvPr>
        </p:nvSpPr>
        <p:spPr/>
        <p:txBody>
          <a:bodyPr/>
          <a:lstStyle/>
          <a:p>
            <a:r>
              <a:rPr lang="tr-TR" dirty="0"/>
              <a:t>Ekonomik Sürdürülebilirlik</a:t>
            </a:r>
          </a:p>
        </p:txBody>
      </p:sp>
    </p:spTree>
    <p:extLst>
      <p:ext uri="{BB962C8B-B14F-4D97-AF65-F5344CB8AC3E}">
        <p14:creationId xmlns:p14="http://schemas.microsoft.com/office/powerpoint/2010/main" val="3427901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685801"/>
            <a:ext cx="8136904" cy="4831431"/>
          </a:xfrm>
        </p:spPr>
        <p:txBody>
          <a:bodyPr>
            <a:normAutofit fontScale="77500" lnSpcReduction="20000"/>
          </a:bodyPr>
          <a:lstStyle/>
          <a:p>
            <a:r>
              <a:rPr lang="tr-TR" dirty="0"/>
              <a:t>Bu konuya vurgu yapan ve yakın dönemde yapılan iki çalışmadan ilki olan López, Anríquez ve Gulati (2007) birer adet nihai mal üreten iki sektörün üç adet girdiden yararlanarak üretim yaptığı bir içsel büyüme modeli kullanarak sürdürülebilir kalkınma ile yapısal değişim arasındaki ilişkiyi irdelemişlerdir</a:t>
            </a:r>
            <a:r>
              <a:rPr lang="tr-TR" dirty="0" smtClean="0"/>
              <a:t>.</a:t>
            </a:r>
          </a:p>
          <a:p>
            <a:r>
              <a:rPr lang="tr-TR" dirty="0" smtClean="0"/>
              <a:t> </a:t>
            </a:r>
            <a:r>
              <a:rPr lang="tr-TR" dirty="0"/>
              <a:t>Sektörlerden birinin üretim için doğal sermaye, diğerinin ise fiziksel sermaye (insan üretimi sermaye) kullandığı; üçüncü girdi olan insan sermayesi ya da bilgi sermayesinin ise her iki sektördeki emek verimliliğini arttırdığı çalışmada, doğal sermaye ile fiziksel sermaye arasındaki ikame esnekliğinin bire eşit olduğu varsayılmıştır. Ancak, modelde doğal sermayeye yapılan yatırımlar (örn. ağaç dikimi, ekosistemlerin korunması ve temizlenmesi, toprak koruma vb.), doğal kaynağı ancak taşıma kapasitesine kadar çıkarabilmektedir</a:t>
            </a:r>
            <a:r>
              <a:rPr lang="tr-TR" dirty="0" smtClean="0"/>
              <a:t>.</a:t>
            </a:r>
          </a:p>
          <a:p>
            <a:r>
              <a:rPr lang="tr-TR" dirty="0" smtClean="0"/>
              <a:t> </a:t>
            </a:r>
            <a:r>
              <a:rPr lang="tr-TR" dirty="0"/>
              <a:t>Öte yandan, bu yatırımların, doğal yenilemenin (rejenerasyon-regeneration) yerine geçebilmesi için söz konusu kaynağın doğal sınırları içinde bulunması gerekmektedir</a:t>
            </a:r>
            <a:r>
              <a:rPr lang="tr-TR" dirty="0" smtClean="0"/>
              <a:t>.</a:t>
            </a:r>
          </a:p>
          <a:p>
            <a:r>
              <a:rPr lang="tr-TR" dirty="0" smtClean="0"/>
              <a:t> </a:t>
            </a:r>
            <a:r>
              <a:rPr lang="tr-TR" dirty="0"/>
              <a:t>Çalışmanın sonuçları, yapısal değişimin içsel olarak ele alınması durumunda bir açık ekonominin sürdürülebilirlik ve sabit hızdaki ekonomik büyümeyi sağlayabileceğini göstermektedir. Uzun dönem dengesinde doğal sermaye kullanan sektör durgun kalırken, fiziksel sermaye kullanan sektör verimliliği gittikçe artan emeği, giderek artan miktarlarda çekerek sürekli büyümektedir</a:t>
            </a:r>
            <a:r>
              <a:rPr lang="tr-TR" dirty="0" smtClean="0"/>
              <a:t>.</a:t>
            </a:r>
          </a:p>
          <a:p>
            <a:r>
              <a:rPr lang="tr-TR" dirty="0" smtClean="0"/>
              <a:t> </a:t>
            </a:r>
            <a:r>
              <a:rPr lang="tr-TR" dirty="0"/>
              <a:t>Çalışmanın önemli bir sonucu ise bilgiye yatırım yapılmasına engel olabilecek piyasa başarısızlıklarının, uzun dönemde yapısal değişime ve sonuç olarak da ekonominin pozitif büyüme ve sürdürülebilirlik kapasitesine ket vurabilecek olmasıdır</a:t>
            </a:r>
          </a:p>
          <a:p>
            <a:endParaRPr lang="tr-TR" dirty="0"/>
          </a:p>
        </p:txBody>
      </p:sp>
      <p:sp>
        <p:nvSpPr>
          <p:cNvPr id="3" name="Başlık 2"/>
          <p:cNvSpPr>
            <a:spLocks noGrp="1"/>
          </p:cNvSpPr>
          <p:nvPr>
            <p:ph type="title"/>
          </p:nvPr>
        </p:nvSpPr>
        <p:spPr>
          <a:xfrm>
            <a:off x="971600" y="5373216"/>
            <a:ext cx="7920880" cy="914400"/>
          </a:xfrm>
        </p:spPr>
        <p:txBody>
          <a:bodyPr/>
          <a:lstStyle/>
          <a:p>
            <a:r>
              <a:rPr lang="tr-TR" dirty="0"/>
              <a:t>Ekonomik Sürdürülebilirlik</a:t>
            </a:r>
          </a:p>
        </p:txBody>
      </p:sp>
    </p:spTree>
    <p:extLst>
      <p:ext uri="{BB962C8B-B14F-4D97-AF65-F5344CB8AC3E}">
        <p14:creationId xmlns:p14="http://schemas.microsoft.com/office/powerpoint/2010/main" val="3122853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8064896" cy="4327375"/>
          </a:xfrm>
        </p:spPr>
        <p:txBody>
          <a:bodyPr>
            <a:normAutofit fontScale="92500" lnSpcReduction="10000"/>
          </a:bodyPr>
          <a:lstStyle/>
          <a:p>
            <a:r>
              <a:rPr lang="tr-TR" dirty="0"/>
              <a:t>Çalışmaların ikincisinde ise Bretschger ve Smulders (2012) yenilenemeyen doğal kaynaklara yoğunlaşmış ve doğal kaynak tüketimi ile girdi ikamesinin yapısal değişim ve ekonomik büyüme üzerindeki etkilerini araştırmışlardır. Her bir sektörün üretimde hem doğal kaynak hem de insan üretimi sermaye kullandığı çok sektörlü bir içsel büyüme modelinden yararlanarak yapılan çalışmada, düşük ikame esneklileri söz konusuyken, yenilikçi sektörlerdeki ikame, daha az yenilikçi sektörlerdekine göre yüksekse, bilgi taşmalarının (knowledge spillovers) büyümenin sürdürülebilirliğini sağlayabildiği gösterilmiştir. Bir ekonomide düşük girdi ikamesi olsa da yapısal değişimin ve yatırım etkinliklerinin kolaylaştırabilmesinin altında emek piyasasındaki gelişmeler yatmaktadır. Buna göre, kaynaklardaki azalma veriyken, göreli olarak daha iyi ikame olanağına sahip sektörler artan kaynak fiyatlarına karşı daha düşük kırılganlık sergileyecek ve diğer sektörlerden emek çekeceklerdir</a:t>
            </a:r>
          </a:p>
        </p:txBody>
      </p:sp>
      <p:sp>
        <p:nvSpPr>
          <p:cNvPr id="3" name="Başlık 2"/>
          <p:cNvSpPr>
            <a:spLocks noGrp="1"/>
          </p:cNvSpPr>
          <p:nvPr>
            <p:ph type="title"/>
          </p:nvPr>
        </p:nvSpPr>
        <p:spPr>
          <a:xfrm>
            <a:off x="777240" y="4876800"/>
            <a:ext cx="8187248" cy="914400"/>
          </a:xfrm>
        </p:spPr>
        <p:txBody>
          <a:bodyPr/>
          <a:lstStyle/>
          <a:p>
            <a:r>
              <a:rPr lang="tr-TR" dirty="0"/>
              <a:t>Ekonomik Sürdürülebilirlik</a:t>
            </a:r>
          </a:p>
        </p:txBody>
      </p:sp>
    </p:spTree>
    <p:extLst>
      <p:ext uri="{BB962C8B-B14F-4D97-AF65-F5344CB8AC3E}">
        <p14:creationId xmlns:p14="http://schemas.microsoft.com/office/powerpoint/2010/main" val="497031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3657599"/>
          </a:xfrm>
        </p:spPr>
        <p:txBody>
          <a:bodyPr>
            <a:normAutofit/>
          </a:bodyPr>
          <a:lstStyle/>
          <a:p>
            <a:r>
              <a:rPr lang="tr-TR" dirty="0"/>
              <a:t>Kaynaklar kıtlaştığı ölçüde yenilikçi niteliği düşük olan sektörlerin ürünleri göreli olarak pahalanacak ve böylece tüketici talebi yenilikçi sektöre kayacaktır. Yenilikçi sektörün göreli büyüklüğü artarken, azalmayan yenilik yapma güdüsü de uzun dönemde sürdürülebilirliğin sağlanmasını sağlayacaktır. Modelin sonuçları, sürdürülebilirliğe ulaşmak için, yeniliklerin doğal kaynakların verimliliğini arttıracak biçimde yönlendirilmesi becerisine ya da gerçekçi olmayan yüksek ikame esnekliklerine bel bağlamak yerine yapısal değişime güvenmek gerektiğini göstermektedir.</a:t>
            </a:r>
          </a:p>
          <a:p>
            <a:endParaRPr lang="tr-TR" dirty="0"/>
          </a:p>
        </p:txBody>
      </p:sp>
      <p:sp>
        <p:nvSpPr>
          <p:cNvPr id="3" name="Başlık 2"/>
          <p:cNvSpPr>
            <a:spLocks noGrp="1"/>
          </p:cNvSpPr>
          <p:nvPr>
            <p:ph type="title"/>
          </p:nvPr>
        </p:nvSpPr>
        <p:spPr>
          <a:xfrm>
            <a:off x="777240" y="4876800"/>
            <a:ext cx="8187248" cy="914400"/>
          </a:xfrm>
        </p:spPr>
        <p:txBody>
          <a:bodyPr/>
          <a:lstStyle/>
          <a:p>
            <a:r>
              <a:rPr lang="tr-TR" dirty="0"/>
              <a:t>Ekonomik Sürdürülebilirlik</a:t>
            </a:r>
          </a:p>
        </p:txBody>
      </p:sp>
    </p:spTree>
    <p:extLst>
      <p:ext uri="{BB962C8B-B14F-4D97-AF65-F5344CB8AC3E}">
        <p14:creationId xmlns:p14="http://schemas.microsoft.com/office/powerpoint/2010/main" val="1260511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331640" y="260648"/>
            <a:ext cx="6897960" cy="4680519"/>
          </a:xfrm>
        </p:spPr>
        <p:txBody>
          <a:bodyPr>
            <a:normAutofit fontScale="85000" lnSpcReduction="20000"/>
          </a:bodyPr>
          <a:lstStyle/>
          <a:p>
            <a:r>
              <a:rPr lang="tr-TR" dirty="0"/>
              <a:t>Sürdürülebilirliğin çevresel yönü insan faaliyetlerinin içinde bulunduğu doğal çevre ile ilişkilidir. İnsanların gereksinim duyduğu bütün kaynaklar doğal çevrede bulunduğu gibi, doğal ekolojik sistemleri ile hem enerji sağlayarak maddelerin ekonomik mallara dönüşmesini sağlamakta, hem de bu dönüşüm sürecinde ortaya çıkan atıkların absorbe edilmesine yardımcı olmaktadır</a:t>
            </a:r>
            <a:r>
              <a:rPr lang="tr-TR" dirty="0" smtClean="0"/>
              <a:t>.</a:t>
            </a:r>
          </a:p>
          <a:p>
            <a:r>
              <a:rPr lang="tr-TR" dirty="0" smtClean="0"/>
              <a:t> </a:t>
            </a:r>
            <a:r>
              <a:rPr lang="tr-TR" dirty="0"/>
              <a:t>Ancak fiziksel olarak içinde yaşanılan doğal çevrenin taşıma kapasitesi olarak adlandırılan belirli sınırları bulunmaktadır. </a:t>
            </a:r>
            <a:endParaRPr lang="tr-TR" dirty="0" smtClean="0"/>
          </a:p>
          <a:p>
            <a:r>
              <a:rPr lang="tr-TR" dirty="0" smtClean="0"/>
              <a:t>Yeniden </a:t>
            </a:r>
            <a:r>
              <a:rPr lang="tr-TR" dirty="0"/>
              <a:t>oluşturulmadığı için, yenilenebilir doğal kaynaklar olan ağaçlar, balıklar ve bir bütün olarak vahşi yaşam tükenirken; bir çok mineral de yeniden üretilme oranından daha hızlı bir biçimde tüketildiği için yok olmaktadır</a:t>
            </a:r>
            <a:r>
              <a:rPr lang="tr-TR" dirty="0" smtClean="0"/>
              <a:t>.</a:t>
            </a:r>
          </a:p>
          <a:p>
            <a:r>
              <a:rPr lang="tr-TR" dirty="0" smtClean="0"/>
              <a:t> </a:t>
            </a:r>
            <a:r>
              <a:rPr lang="tr-TR" dirty="0"/>
              <a:t>Bu nedenle yenilenemez kaynakların tüketiminin kısılması gerektiği kadar, yenilenebilir olarak nitelenen kaynakların da tüketimi de kısıtlanmalıdır</a:t>
            </a:r>
            <a:r>
              <a:rPr lang="tr-TR" dirty="0" smtClean="0"/>
              <a:t>.</a:t>
            </a:r>
          </a:p>
          <a:p>
            <a:r>
              <a:rPr lang="tr-TR" dirty="0" smtClean="0"/>
              <a:t> </a:t>
            </a:r>
            <a:r>
              <a:rPr lang="tr-TR" dirty="0"/>
              <a:t>Bundan hareketle uzun dönemde çevresel sürdürülebilirlik tamamıyla kaynakların ve biyo </a:t>
            </a:r>
            <a:r>
              <a:rPr lang="tr-TR" dirty="0" smtClean="0"/>
              <a:t>–çeşitliliğin korunmasına </a:t>
            </a:r>
            <a:r>
              <a:rPr lang="tr-TR" dirty="0"/>
              <a:t>bağlıdır (Pearce 2002: 10).</a:t>
            </a:r>
          </a:p>
        </p:txBody>
      </p:sp>
      <p:sp>
        <p:nvSpPr>
          <p:cNvPr id="3" name="Başlık 2"/>
          <p:cNvSpPr>
            <a:spLocks noGrp="1"/>
          </p:cNvSpPr>
          <p:nvPr>
            <p:ph type="title"/>
          </p:nvPr>
        </p:nvSpPr>
        <p:spPr/>
        <p:txBody>
          <a:bodyPr/>
          <a:lstStyle/>
          <a:p>
            <a:r>
              <a:rPr lang="tr-TR" dirty="0"/>
              <a:t>Çevresel Sürdürülebilirlik</a:t>
            </a:r>
          </a:p>
        </p:txBody>
      </p:sp>
    </p:spTree>
    <p:extLst>
      <p:ext uri="{BB962C8B-B14F-4D97-AF65-F5344CB8AC3E}">
        <p14:creationId xmlns:p14="http://schemas.microsoft.com/office/powerpoint/2010/main" val="4027459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685801"/>
            <a:ext cx="7762056" cy="4183359"/>
          </a:xfrm>
        </p:spPr>
        <p:txBody>
          <a:bodyPr>
            <a:normAutofit fontScale="85000" lnSpcReduction="20000"/>
          </a:bodyPr>
          <a:lstStyle/>
          <a:p>
            <a:r>
              <a:rPr lang="tr-TR" dirty="0"/>
              <a:t>Çevresel sürdürülebilirlik açısından önemli olan diğer bir nokta da insanların küresel eko-sistem üzerindeki etkilerini en alt düzeye indirmek ve böylece dünyanın sağlıklı bir şekilde yaşamasını sağlayabilmektir. Bazı durumlarda eko-sistemlerin devamı için özel kaynaklar ve elementler gerekli olabilir. </a:t>
            </a:r>
            <a:endParaRPr lang="tr-TR" dirty="0" smtClean="0"/>
          </a:p>
          <a:p>
            <a:r>
              <a:rPr lang="tr-TR" dirty="0" smtClean="0"/>
              <a:t>Örneğin </a:t>
            </a:r>
            <a:r>
              <a:rPr lang="tr-TR" dirty="0"/>
              <a:t>gelecek kuşaklar için yeterli miktarda ormanlar bırakılabilir. Ancak bu ormanın tek tip ağaçlardan oluşması, eko-sistemin devamı için yeterli olmayabilir</a:t>
            </a:r>
            <a:r>
              <a:rPr lang="tr-TR" dirty="0" smtClean="0"/>
              <a:t>.</a:t>
            </a:r>
          </a:p>
          <a:p>
            <a:r>
              <a:rPr lang="tr-TR" dirty="0" smtClean="0"/>
              <a:t> </a:t>
            </a:r>
            <a:r>
              <a:rPr lang="tr-TR" dirty="0"/>
              <a:t>Farklı türdeki ağaçları bulundurmalıdır veya yok olma tehlikesiyle karşı karşıya olan ağaç türlerinin olması gerekir. Bu nedenle, eko-sistemin sağlığını korumak yok olma tehdidi altındaki türlerin korunması gibi önlemler alınmasını gerektirir. </a:t>
            </a:r>
            <a:endParaRPr lang="tr-TR" dirty="0" smtClean="0"/>
          </a:p>
          <a:p>
            <a:r>
              <a:rPr lang="tr-TR" dirty="0" smtClean="0"/>
              <a:t>Aynı </a:t>
            </a:r>
            <a:r>
              <a:rPr lang="tr-TR" dirty="0"/>
              <a:t>şekilde, biyolojik çeşitliliğin devamını sağlayacak önlemlerin yanı sıra, toprak, hava ve suyun uygun kullanımı ve korunması ile biyosferin biyo-jeo-kimyasal bütünlüğünün de korunması gerekmektedir (Öztürk 2007: 108).</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1293903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685801"/>
            <a:ext cx="7762056" cy="4399383"/>
          </a:xfrm>
        </p:spPr>
        <p:txBody>
          <a:bodyPr>
            <a:normAutofit fontScale="85000" lnSpcReduction="20000"/>
          </a:bodyPr>
          <a:lstStyle/>
          <a:p>
            <a:r>
              <a:rPr lang="tr-TR" dirty="0"/>
              <a:t>Aynı şekilde Brundtland Raporu‟ na göre: “Eğer ihtiyaçlar sürdürülebilir bir çevrede karşılanacaksa, dünyanın doğal kaynakları korunmalı ve güçlendirilmelidir” (WCED 1987: 57). Bu bağlamda Herman Daly (1990) sürdürülebilirlik konusunda çevresel açıdan operasyonel olacağını düşündüğü şu önerilerde bulunmuştur:</a:t>
            </a:r>
          </a:p>
          <a:p>
            <a:r>
              <a:rPr lang="tr-TR" dirty="0"/>
              <a:t>Balık, toprak ve yer altı suları gibi yenilenebilir kaynaklar bunların yeniden ortaya çıkma hızlarından daha yüksek oranda tüketilmemelidir</a:t>
            </a:r>
            <a:r>
              <a:rPr lang="tr-TR" dirty="0" smtClean="0"/>
              <a:t>.</a:t>
            </a:r>
          </a:p>
          <a:p>
            <a:r>
              <a:rPr lang="tr-TR" dirty="0" smtClean="0"/>
              <a:t> </a:t>
            </a:r>
            <a:r>
              <a:rPr lang="tr-TR" dirty="0"/>
              <a:t>Örneğin, balık stokları tüketilirken, bu balıkların gelecek dönemde de aynı miktarda balığın üremesine izin verecek bir biçimde tüketilmelidir. </a:t>
            </a:r>
            <a:endParaRPr lang="tr-TR" dirty="0" smtClean="0"/>
          </a:p>
          <a:p>
            <a:r>
              <a:rPr lang="tr-TR" dirty="0" smtClean="0"/>
              <a:t> </a:t>
            </a:r>
            <a:r>
              <a:rPr lang="tr-TR" dirty="0"/>
              <a:t>Mineral ve fosil yakıtlar gibi yenilenemez kaynaklar, yenilenebilir ikameleri ile yer değiştirilmesinde daha yüksek orandan tüketilmemelidir. </a:t>
            </a:r>
            <a:endParaRPr lang="tr-TR" dirty="0" smtClean="0"/>
          </a:p>
          <a:p>
            <a:r>
              <a:rPr lang="tr-TR" dirty="0" smtClean="0"/>
              <a:t>Örneğin</a:t>
            </a:r>
            <a:r>
              <a:rPr lang="tr-TR" dirty="0"/>
              <a:t>, fosil yakıtlardan elde edilen kazançlar güneş enerjisi ve biyodizel gibi yenilenebilir kaynakların kullanılmasına yatırılarak, fosil yakıtlar tükendiğinde yeterli düzeyde enerji olanaklarının varlığı garanti altına alınabilir. </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472210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755576" y="685801"/>
            <a:ext cx="7474024" cy="4183359"/>
          </a:xfrm>
        </p:spPr>
        <p:txBody>
          <a:bodyPr>
            <a:normAutofit fontScale="92500" lnSpcReduction="10000"/>
          </a:bodyPr>
          <a:lstStyle/>
          <a:p>
            <a:r>
              <a:rPr lang="tr-TR" dirty="0"/>
              <a:t>Kirlilik ve çöpler doğal sistemlerin bunları absorbe etmesinden, zararlı etkileri ortadan kaldırılmasından ve yeniden doğaya kazandırmasından, daha hızlı bir biçimde üretilmemelidir. </a:t>
            </a:r>
            <a:endParaRPr lang="tr-TR" dirty="0" smtClean="0"/>
          </a:p>
          <a:p>
            <a:r>
              <a:rPr lang="tr-TR" dirty="0" smtClean="0"/>
              <a:t>Örneğin </a:t>
            </a:r>
            <a:r>
              <a:rPr lang="tr-TR" dirty="0"/>
              <a:t>bir göle veya ırmağa bırakılacak bir atık, buralarda yaşayan canlılarca absorbe edilebilecek miktardan fazla olmamalıdır. Yine, atmosfere bırakılacak emisyon oranları eko- sistemlerin asimle edebileceği oranların üzerinde olamamalıdır. </a:t>
            </a:r>
            <a:endParaRPr lang="tr-TR" dirty="0" smtClean="0"/>
          </a:p>
          <a:p>
            <a:r>
              <a:rPr lang="tr-TR" dirty="0" smtClean="0"/>
              <a:t> </a:t>
            </a:r>
            <a:r>
              <a:rPr lang="tr-TR" dirty="0"/>
              <a:t>Kişi başına kaynak kullanımı ile nüfusun çarpımı olan ekonominin büyüklüğü, insanların doğal kaynakları sürdürülemez bir biçimde tüketmemesi için, yaşanılan bölgenin taşıma kapasitesinin sınırları içinde olmalıdır</a:t>
            </a:r>
            <a:r>
              <a:rPr lang="tr-TR" dirty="0" smtClean="0"/>
              <a:t>.</a:t>
            </a:r>
          </a:p>
          <a:p>
            <a:r>
              <a:rPr lang="tr-TR" dirty="0" smtClean="0"/>
              <a:t> </a:t>
            </a:r>
            <a:r>
              <a:rPr lang="tr-TR" dirty="0"/>
              <a:t>Bu doğal kaynak girdilerinin toplamına bir sınır getireceği gibi nüfus büyüklüğü ile kişi başına doğal kaynak kullanımı arasında bir denge oluşturacaktır. </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214538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115616" y="685801"/>
            <a:ext cx="7113984" cy="4183359"/>
          </a:xfrm>
        </p:spPr>
        <p:txBody>
          <a:bodyPr/>
          <a:lstStyle/>
          <a:p>
            <a:r>
              <a:rPr lang="tr-TR" dirty="0"/>
              <a:t>Benzer olarak; Bilimsel prensiplere dayanan ve Doğal Adım Dört Adım Dört Sistem Koşulu olarak da bilinen bir sürdürülebilirlik tanımı geliştirilmiştir. </a:t>
            </a:r>
            <a:endParaRPr lang="tr-TR" dirty="0" smtClean="0"/>
          </a:p>
          <a:p>
            <a:r>
              <a:rPr lang="tr-TR" dirty="0" smtClean="0"/>
              <a:t>Yukarıda </a:t>
            </a:r>
            <a:r>
              <a:rPr lang="tr-TR" dirty="0"/>
              <a:t>bahsedilen önerilere bağlı olarak Doğal çevrenin ve toplumun sürdürülebilir bir duruma geçmesi için aşağıda belirtilen koşullar sağlanmış olmalıdır (Robert 2000‟ den aktaran. Öztürk 2007: 109)</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2185683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043608" y="685801"/>
            <a:ext cx="7185992" cy="4183359"/>
          </a:xfrm>
        </p:spPr>
        <p:txBody>
          <a:bodyPr>
            <a:normAutofit/>
          </a:bodyPr>
          <a:lstStyle/>
          <a:p>
            <a:r>
              <a:rPr lang="tr-TR" dirty="0"/>
              <a:t>Doğa sistematik olarak yerkabuğundan çıkan maddelerin artan bir şekilde yoğunlaşmasına maruz kalmamalıdır. </a:t>
            </a:r>
            <a:endParaRPr lang="tr-TR" dirty="0" smtClean="0"/>
          </a:p>
          <a:p>
            <a:r>
              <a:rPr lang="tr-TR" dirty="0" smtClean="0"/>
              <a:t>(</a:t>
            </a:r>
            <a:r>
              <a:rPr lang="tr-TR" dirty="0"/>
              <a:t>Kısa dönemde doğal kaynak tüketimi mümkün olsa da, uzun dönemde bu durum sürdürülmemelidir</a:t>
            </a:r>
            <a:r>
              <a:rPr lang="tr-TR" dirty="0" smtClean="0"/>
              <a:t>.)</a:t>
            </a:r>
          </a:p>
          <a:p>
            <a:r>
              <a:rPr lang="tr-TR" dirty="0" smtClean="0"/>
              <a:t> </a:t>
            </a:r>
            <a:r>
              <a:rPr lang="tr-TR" dirty="0"/>
              <a:t> Doğa sistematik olarak toplum tarafından üretilen atık maddelerin artan bir şekilde yoğunlaşmasına maruz kalmamalıdır</a:t>
            </a:r>
            <a:r>
              <a:rPr lang="tr-TR" dirty="0" smtClean="0"/>
              <a:t>.</a:t>
            </a:r>
          </a:p>
          <a:p>
            <a:r>
              <a:rPr lang="tr-TR" dirty="0" smtClean="0"/>
              <a:t>(</a:t>
            </a:r>
            <a:r>
              <a:rPr lang="tr-TR" dirty="0"/>
              <a:t>Toplum tarafından üretilen kimyasallar, plastikler gibi maddeler doğal sistemin dönüştürebileceği orandan daha yüksek bir oranda bırakılmamalıdır.)</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3486429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lnSpcReduction="10000"/>
          </a:bodyPr>
          <a:lstStyle/>
          <a:p>
            <a:r>
              <a:rPr lang="tr-TR" dirty="0"/>
              <a:t>Doğa sistematik olarak artan bir şekilde fiziksel araçlarla tüketilmeye maruz kalmamalıdır. (toprak erozyonu, asfaltlama, ormansızlaştırma, tarımsal işletmeler ve aşırı avlanma gibi insan faaliyetleri nedeniyle eko sistemlerin bozulması sonsuza kadar devam etmemelidir).  İnsanların gereksinimlerini giderme yeteneği sistematik olarak azaltılmamalıdır. (Doğal kaynaklar etkin ve adaletli bir şekilde kullanılması, zengin ve yoksul ülkeler arasında kaynakların adaletsiz bir biçimde dağılmasından kaçınılmalıdır).</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31337905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83568" y="404664"/>
            <a:ext cx="7992888" cy="4680520"/>
          </a:xfrm>
        </p:spPr>
        <p:txBody>
          <a:bodyPr>
            <a:normAutofit fontScale="92500"/>
          </a:bodyPr>
          <a:lstStyle/>
          <a:p>
            <a:r>
              <a:rPr lang="tr-TR" dirty="0"/>
              <a:t>Çevresel sürdürülebilirliği, doğal sermayenin devam ettirilmesi olarak tanımlayan Goodaland‟a göre ise, sürdürülebilirlik şu üç kuralı içermektedir (Goodland 1995: 10). </a:t>
            </a:r>
            <a:endParaRPr lang="tr-TR" dirty="0" smtClean="0"/>
          </a:p>
          <a:p>
            <a:r>
              <a:rPr lang="tr-TR" dirty="0" smtClean="0"/>
              <a:t> </a:t>
            </a:r>
            <a:r>
              <a:rPr lang="tr-TR" dirty="0"/>
              <a:t>Bir projeden veya faaliyetten kaynaklanan atık emisyonları yerel çevrenin, gelecekteki atık absorbe kapasitesini azaltmadan ve önemli faydalarında kabul edilemez bir bozulma olmadan, kapasite sınırları içinde tutulmalıdır. </a:t>
            </a:r>
            <a:endParaRPr lang="tr-TR" dirty="0" smtClean="0"/>
          </a:p>
          <a:p>
            <a:r>
              <a:rPr lang="tr-TR" dirty="0" smtClean="0"/>
              <a:t> </a:t>
            </a:r>
            <a:r>
              <a:rPr lang="tr-TR" dirty="0"/>
              <a:t>Burada hem sürdürülebilir bir çevrede bu yenilenebilir kaynaklar için: bu kaynakların hasat oranları doğal sistemin bu kaynakları yeniden oluşturma kapasitesi içinde olmalıdır. Yenilenemez kaynaklar için: Bu kaynaklardan elde edilecek gelir bu kaynakların ikamelerinin bulunmasına yönelik araştırmalara tahsis edilmelidir. </a:t>
            </a:r>
            <a:endParaRPr lang="tr-TR" dirty="0" smtClean="0"/>
          </a:p>
          <a:p>
            <a:r>
              <a:rPr lang="tr-TR" dirty="0" smtClean="0"/>
              <a:t> </a:t>
            </a:r>
            <a:r>
              <a:rPr lang="tr-TR" dirty="0"/>
              <a:t>Yenilenebilir kaynaklar maksimum fayda sağlayıcı bir şekilde sürdürülebilir- verimlilikte ve tamamen sürdürülebilir kurallara göre kullanılmalıdır. </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2735530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043608" y="685801"/>
            <a:ext cx="7185992" cy="4399383"/>
          </a:xfrm>
        </p:spPr>
        <p:txBody>
          <a:bodyPr>
            <a:normAutofit fontScale="92500" lnSpcReduction="10000"/>
          </a:bodyPr>
          <a:lstStyle/>
          <a:p>
            <a:r>
              <a:rPr lang="tr-TR" dirty="0"/>
              <a:t>Sürdürülebilir bir çevre anlayışına bağlı olarak eğer, Bir eko-sistem zorunlu olarak insan faaliyetlerinin konusunu oluşturuyorsa, bu eko-sisteme kendisini yenileyebileceği kadar müdahale edilmelidir</a:t>
            </a:r>
            <a:r>
              <a:rPr lang="tr-TR" dirty="0" smtClean="0"/>
              <a:t>.</a:t>
            </a:r>
          </a:p>
          <a:p>
            <a:r>
              <a:rPr lang="tr-TR" dirty="0" smtClean="0"/>
              <a:t> </a:t>
            </a:r>
            <a:r>
              <a:rPr lang="tr-TR" dirty="0"/>
              <a:t>Diğer bir deyişle, ekolojik açıdan sürdürülmesi gereken öncelikle ekosistemlerin dengesidir</a:t>
            </a:r>
            <a:r>
              <a:rPr lang="tr-TR" dirty="0" smtClean="0"/>
              <a:t>.</a:t>
            </a:r>
          </a:p>
          <a:p>
            <a:r>
              <a:rPr lang="tr-TR" dirty="0" smtClean="0"/>
              <a:t> </a:t>
            </a:r>
            <a:r>
              <a:rPr lang="tr-TR" dirty="0"/>
              <a:t>Çünkü insanın yaşam kalitesi doğrudan yaşadığı çevrenin kalitesine bağlıdır. Kaliteli bir yaşamın temel sermayesi temiz ve doğası bozulmamış çevredir</a:t>
            </a:r>
            <a:r>
              <a:rPr lang="tr-TR" dirty="0" smtClean="0"/>
              <a:t>.</a:t>
            </a:r>
          </a:p>
          <a:p>
            <a:r>
              <a:rPr lang="tr-TR" dirty="0" smtClean="0"/>
              <a:t> </a:t>
            </a:r>
            <a:r>
              <a:rPr lang="tr-TR" dirty="0"/>
              <a:t>Bu nedenle, ekoloji açısından kalkınma, çevre kalitesini azaltmadığı sürece sürdürülebilir görülmektedir</a:t>
            </a:r>
            <a:r>
              <a:rPr lang="tr-TR" dirty="0" smtClean="0"/>
              <a:t>.</a:t>
            </a:r>
          </a:p>
          <a:p>
            <a:r>
              <a:rPr lang="tr-TR" dirty="0" smtClean="0"/>
              <a:t> </a:t>
            </a:r>
            <a:r>
              <a:rPr lang="tr-TR" dirty="0"/>
              <a:t>Kalkınma ise ancak, yenilenebilir kaynakların stoku, çevrenin kalitesi ve biyo- çeşitliliğin devamı sağlanması ile mümkün olmaktadır. (Asafu- Adjaye 2005: 305‟ den aktaran Öztürk 2007: 111)</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2356622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a:t>Doğal kaynak kısıtları altında büyüme ve tüketimin en üst düzeyde sürdürülebilmesine odaklanan iktisadi sürdürülebilirliğin aksine, çevresel sürdürülebilirlik bir ekonominin varlığının önkoşulu olan insan yaşamının sürmesi için gerekli yaşam desteğini sağlayan doğal çevrenin nitelik ve niceliğine odaklanmaktadır. Bu nitelik ve nicelik, neoklasik ve çevrebilimsel iktisat akımları tarafından doğal sermaye olarak adlandırılmaktadır.</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41292258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11560" y="685801"/>
            <a:ext cx="7848872" cy="4903439"/>
          </a:xfrm>
        </p:spPr>
        <p:txBody>
          <a:bodyPr>
            <a:normAutofit fontScale="77500" lnSpcReduction="20000"/>
          </a:bodyPr>
          <a:lstStyle/>
          <a:p>
            <a:r>
              <a:rPr lang="tr-TR" dirty="0"/>
              <a:t>Doğal çevre, dünya üzerindeki yaşamın sürmesi için gıda, barınma gibi temel ihtiyaçların yanı sıra yaşam için uygun iklim ve atmosfer koşullarını sağlamaktadır. İnsanlar da içinde olmak üzere, dünyadaki hiçbir canlı türünün tek başına var olması olanaklı değildir; çünkü bütün canlılar birbirleriyle ve diğer cansız varlıklarla etkileştikleri bir ekosistemin parçalarıdır. Örneğin; dünya ekosistemi bir bütün olarak düşünüldüğünde dünyadaki yaşamın temeli olan fotosentezi gerçekleştirebilecek canlıların yok olması durumunda yaşamın da sona erebileceği ortadadır. Bir ekosistemin bütün parçaları karmaşık biçimde birbirine bağlıdır. Dolayısıyla, ekosistemin bir bölümü yok edilir ya da zarar görürse diğer bölümlerinde de bununla bağlantılı sonuçlar ortaya çıkacaktır. Doğal olarak, ortaya çıkacak bu etkilerin boyutları, ekosisteme verilen zararın yapısına, ölçeğine ve süresine, zarardan etkilenen bölümlerin ekosistem içindeki önemine ve ekosistemin kendini iyileştirme gücüne göre değişmektedir. İnsanlar da dünya ekosisteminin bir parçası olduklarından, onların eliyle ortaya çıkan etkilerin sonuçları, ekosistemin diğer bölümlerine yansımaktadır. Dünya üzerindeki bütün canlılar varlıklarını sürdürebilmek ve gelişebilmek için rekabet eder ya da işbirliği yaparken farkında olmadan çevreyi değiştirirler; ancak insanları diğer bütün canlılardan ayıran iki özellik söz konusudur: (i) varlığını sürdürmek için bağımlı olduğu ekosistemleri tehlikeye atma, dahası yok etme gücüne sahip olması ve (ii) yeryüzündeki her ekosisteme yayılarak ve teknolojiden yararlanarak bu ekosistemleri egemenliği altına alması (Alpagut, 1997; Ponting, 2008). </a:t>
            </a:r>
          </a:p>
          <a:p>
            <a:endParaRPr lang="tr-TR" dirty="0"/>
          </a:p>
        </p:txBody>
      </p:sp>
      <p:sp>
        <p:nvSpPr>
          <p:cNvPr id="3" name="Başlık 2"/>
          <p:cNvSpPr>
            <a:spLocks noGrp="1"/>
          </p:cNvSpPr>
          <p:nvPr>
            <p:ph type="title"/>
          </p:nvPr>
        </p:nvSpPr>
        <p:spPr>
          <a:xfrm>
            <a:off x="755576" y="5445224"/>
            <a:ext cx="7543800" cy="914400"/>
          </a:xfrm>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12586123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685801"/>
            <a:ext cx="8568952" cy="4399383"/>
          </a:xfrm>
        </p:spPr>
        <p:txBody>
          <a:bodyPr>
            <a:normAutofit fontScale="92500" lnSpcReduction="10000"/>
          </a:bodyPr>
          <a:lstStyle/>
          <a:p>
            <a:r>
              <a:rPr lang="tr-TR" dirty="0"/>
              <a:t>İnsanların yaklaşık iki milyon yıllık varoluşları süresince en önemli hedefi kuşkusuz gıda, giyecek, barınma, enerji gibi maddi gereksinimlerini içinde yaşadıkları ekosistemlerden elde etmenin yollarını bulmak olmuştur. Ponting’e göre (2008), buna bağlı olarak insanların en büyük sorunu da çeşitli talepleri ile ekosistemlerin bu talepler sonucunda oluşan baskılara dayanma gücünü dengeleyememektir. İnsanlar yüz binlerce yıl boyunca doğal çevreyle uyumlu biçimde yaşamıştır. İlk insanlar basit aletler kullanarak avcı-toplayıcı küçük gruplar halinde yaşarken bu başarılı ve esnek yaşam tarzı sayesinde doğal ekosistemlere de en az zararı vermişlerdir. Bundan yaklaşık 8-10 bin yıl önce ise tarıma geçişle birlikte yerleşik toplumların sayısında artışlar yaşanmış, insanın doğal çevre ile olan ilişkisi farklılaşmaya başlamıştır. Tarımın doğrudan sonucu olarak dünya nüfusunda artışlar ortaya çıkmıştır. Artan nüfusun beslenmesi içinse ekilebilir alanların arttırılması gereği doğmuş ve bu amaçla bataklıklar, ormanlık alanlar yok edilerek tarımsal üretim arttırılmıştır.</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24342113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11560" y="685801"/>
            <a:ext cx="7618040" cy="4399383"/>
          </a:xfrm>
        </p:spPr>
        <p:txBody>
          <a:bodyPr>
            <a:normAutofit fontScale="77500" lnSpcReduction="20000"/>
          </a:bodyPr>
          <a:lstStyle/>
          <a:p>
            <a:r>
              <a:rPr lang="tr-TR" dirty="0"/>
              <a:t>Ormansızlaşma nedeniyle ortaya çıkan toprak kaybı, aşırı sulama sonucu toprağın tuzlanması, çölleşme gibi sorunlar Sümerler döneminde bile çok ciddi sonuçlara yol açmıştır. Bu etkinlikler, insanların da içinde yaşadıkları ekosisteme geri döndürülemez (irreversible) zararlar vermiş, hatta kimi durumlarda, göreli olarak yalıtılmış ekosistemlerde insan varlığının bile son bulmasıyla sonuçlanmıştır.10 Binlerce yıl boyunca verimlilikteki kısıtlı artışlarla ve yeni toprakların ekime açılmasıyla arttırılan tarımsal üretim, sanayi devriminden sonra ikinci plana düşmeye başlamıştır. Sanayi devrimiyle birlikte hızla büyüyen sanayinin gereksinim duyduğu enerji ihtiyacının artması kömür ve petrol gibi yenilenemeyen doğal kaynakların kullanılmaya başlanmasına neden olmuştur. Sanayinin giderek baskın sektör olmasıyla, insanların tarıma dayalı ekonomisinin yarattığı çevresel bozulmalara yenileri eklenmiştir. Hızlı sanayileşme ve bunun bir sonucu olarak modern kentleşme, hızlı nüfus artışı gibi etkenler, hava, su ve toprak kirliliğine, biyoçeşitlilikte azalmaya neden olmuş, toprak kaybı ve çölleşme gibi sorunların daha da ciddi boyutlara ulaşması sonucunu doğurmuştur (Childe, 1951/1983; Gowdy ve McDaniel, 1995; Keleş, Hamamcı ve Çoban, 2009; Ponting, 2008).</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1457176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685801"/>
            <a:ext cx="7762056" cy="4471391"/>
          </a:xfrm>
        </p:spPr>
        <p:txBody>
          <a:bodyPr>
            <a:normAutofit fontScale="92500"/>
          </a:bodyPr>
          <a:lstStyle/>
          <a:p>
            <a:r>
              <a:rPr lang="tr-TR" dirty="0"/>
              <a:t>Bütün bunlar insanoğlunun doğal çevre üzerindeki bozucu etkisinin, doğal çevrenin kendini iyileştirme hızına baskın çıktığını göstermektedir. Burada çevrebilimsel esneklik kavramı devreye girmektedir. Esneklik, bir ekosistemin, davranışını yöneten değişkenleri ve süreçleri değiştirerek, kendi yapısını yeniden belirlemeden önce sindirebileceği/dayanabileceği karmaşa/rahatsızlık (disturbance) miktarıdır. Bir başka deyişle bir ekosistemin ortaya çıkan bir değişimi ya da rahatsızlığı soğurma ve yine de popülasyonlar ya da durum değişkenleri arasındaki ilişkileri bozulmadan devam ettirme yeteneğidir (Gunderson, 2000; Holling, 1973). Esnekliğin daha iyi anlaşılabilmesi için altında yatan çoklu durağan durum varsayımının anlaşılması gerekmektedir. Buna göre, bir ekosistemin bulunabileceği birden fazla denge durumu vardır ve ekosistemde ortaya çıkan değişimler bir durağan durumdan diğerine geçilmesine olanak sağlamaktadır</a:t>
            </a:r>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3254179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685801"/>
            <a:ext cx="7762056" cy="4327375"/>
          </a:xfrm>
        </p:spPr>
        <p:txBody>
          <a:bodyPr>
            <a:normAutofit/>
          </a:bodyPr>
          <a:lstStyle/>
          <a:p>
            <a:r>
              <a:rPr lang="tr-TR" dirty="0"/>
              <a:t>İnsan etkinlikleri genellikle ekosistemlerin esnekliğin azalmasına neden olarak durağan durum değişikliklerine yol açmakta ve ulaşılan yeni durağan durumun işareti ise insanlar için bir kaynak krizi olmaktadır (Gunderson, 2000). Çevrebilimsel esnekliğin, çeşitlilik ve yavaş değişen çevresel değişkenler ile bağlantılı mekanizmalara dayandığı giderek ortaya çıkmaktadır. Esneklik, bir yandan toplumlar için birçok yönden kullanışlı ekosistem hizmetlerinin sağlanmasına katkıda bulunurken, öte yandan da bu hizmetlerin insanlar tarafından kullanılabilmesi için kararlı (stable) bir çevre sunmaktadır. Bu anlamda esneklik kaybı arzu edilmeyen bir durumdur (Adger, 2006: 83).</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3638080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685801"/>
            <a:ext cx="8424936" cy="4327375"/>
          </a:xfrm>
        </p:spPr>
        <p:txBody>
          <a:bodyPr>
            <a:normAutofit lnSpcReduction="10000"/>
          </a:bodyPr>
          <a:lstStyle/>
          <a:p>
            <a:r>
              <a:rPr lang="tr-TR" dirty="0"/>
              <a:t>Arrow ve diğerleri’ne göre (1995) ekosistem esnekliğinin azalması en az üç nedenle önemlidir. Birincisi, ekosistem bir dengeden başka bir dengeye geçtiğinde ekosistem işlevlerindeki ani değişimler biyolojik verimlilikte ani düşüşlere ve bu nedenle de insan yaşamını destekleme kapasitesinde bir azalmaya yol açabilir. İkincisi, günümüzdeki ya da gelecekteki kuşakların elinde olan seçenekler kümesinin geri döndürülemeyecek ya da çok büyük bir maliyete katlanılarak geri döndürülebilecek (Mäler, 2000) biçimde değişmesi sonucunu doğurabilir. Üçüncü ve son olarak ise alışılmış durağan durum dengelerinden, bilinmeyen başka dengelere doğru ani ve geri döndürülemeyecek değişimler belirsizlikleri arttıracaktır. Bu nedenle, insanların ekonomik etkinliklerinin sürdürülebilir olması için ekonomilerin dayandığı ekosistemlerin esnekliğinin güvence altına alınması gerekmektedir</a:t>
            </a:r>
          </a:p>
          <a:p>
            <a:endParaRPr lang="tr-TR" dirty="0"/>
          </a:p>
        </p:txBody>
      </p:sp>
      <p:sp>
        <p:nvSpPr>
          <p:cNvPr id="3" name="Başlık 2"/>
          <p:cNvSpPr>
            <a:spLocks noGrp="1"/>
          </p:cNvSpPr>
          <p:nvPr>
            <p:ph type="title"/>
          </p:nvPr>
        </p:nvSpPr>
        <p:spPr/>
        <p:txBody>
          <a:bodyPr/>
          <a:lstStyle/>
          <a:p>
            <a:r>
              <a:rPr lang="tr-TR" dirty="0">
                <a:solidFill>
                  <a:prstClr val="white"/>
                </a:solidFill>
              </a:rPr>
              <a:t>Çevresel Sürdürülebilirlik</a:t>
            </a:r>
            <a:endParaRPr lang="tr-TR" dirty="0"/>
          </a:p>
        </p:txBody>
      </p:sp>
    </p:spTree>
    <p:extLst>
      <p:ext uri="{BB962C8B-B14F-4D97-AF65-F5344CB8AC3E}">
        <p14:creationId xmlns:p14="http://schemas.microsoft.com/office/powerpoint/2010/main" val="105116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685801"/>
            <a:ext cx="7978080" cy="4327375"/>
          </a:xfrm>
        </p:spPr>
        <p:txBody>
          <a:bodyPr>
            <a:normAutofit fontScale="92500" lnSpcReduction="10000"/>
          </a:bodyPr>
          <a:lstStyle/>
          <a:p>
            <a:r>
              <a:rPr lang="tr-TR" dirty="0"/>
              <a:t>Geleneksel iktisadi sürdürülebilirlik, insan-merkezci bir yaklaşım olarak insan refahını ilk sıralarda önemsemektedir. Ancak, bu önem yalnızca bugün yaşayan insanların refahını değil aynı zamanda gelecek kuşakların refahını da kapsamaktadır. Bu nedenle günümüzde yaşayan insanlar, gelecek kuşaklara yönelik olabilecek her türlü etkilerini de dikkate almalıdır. (Pearce 2002: 9). Sürdürülebilirlik her kuşağın mevcut kaynaklara eşit bir şekilde erişme koşulunu gerektirmektedir. Bu bağlamda sürdürülebilirlik, bugünkü kuşaklar ile gelecek kuşaklar arasındaki adaleti dikkate aldığı kadar, bugünkü insanlar arasında da adalet dengesi artmaktadır. Nitekim sosyal sürdürülebilirlik temiz su ve yeterli gıdadan yoksun insanların da yaşam standardını yükseltmeyi gerekli kılmaktadır. Çünkü sosyal faktörlerin dikkate alınmaması, sürdürülebilir kalkınmayı amaçlayan program ve politikaların başarısızlığa uğramasına neden olabilmektedir. (AsafuAdjaye 2005: 305‟den aktaran Öztürk 2007: 111).</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32071774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685801"/>
            <a:ext cx="7906072" cy="3657599"/>
          </a:xfrm>
        </p:spPr>
        <p:txBody>
          <a:bodyPr>
            <a:normAutofit/>
          </a:bodyPr>
          <a:lstStyle/>
          <a:p>
            <a:r>
              <a:rPr lang="tr-TR" dirty="0"/>
              <a:t>Sosyal sürdürülebilirlik, sistematik olarak toplumsal katılım ve güçlü bir toplumla başarılabilir. Toplumsal dayanışma, kurumlar, kültürel kimlik, çeşitlilik, saygı, hoşgörü, alçakgönüllülük, merhamet ve sevgi gibi sosyal sermayenin bir kısmını oluşturan ve dürüstlük, yasalar ve disiplin gibi genel kabul görmüş standartlar sosyal sürdürülebilirliğin önemli unsurlarını oluşturmaktadır.(Goodland, 1995: 3). Sosyal sürdürülebilirlik için bu moral sermayenin devam ettirilmesi gerekir ve paylaşılan bu değerler ve haklar, toplum, din ve kültürel ilişkiler tarafından tekrar canlandırılmalıdır.</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4292740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685801"/>
            <a:ext cx="8352928" cy="4183359"/>
          </a:xfrm>
        </p:spPr>
        <p:txBody>
          <a:bodyPr/>
          <a:lstStyle/>
          <a:p>
            <a:r>
              <a:rPr lang="tr-TR" dirty="0"/>
              <a:t>Böyle bir endişe olmadan, fiziksel sermayede olduğu gibi moral sermayenin de tükenmesi söz konusu olabilir. Eğitim, sağlık ve insanların yeterli beslenmesi gibi alanlara yapılan yatırımlar diğer bir deyişle beşeri sermaye, kalkınmanın bir parçası olarak kabul edilmektedir. Ancak, sosyal sürdürülebilirlik için sosyal sermayenin yaratılması henüz yeterince benimsenmiş değildir. Bu da sosyal sürdürülebilirlik için kalkınma anlayışının gelişimini olumsuz yönde etkilemektedir. </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4196696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8064896" cy="4399383"/>
          </a:xfrm>
        </p:spPr>
        <p:txBody>
          <a:bodyPr>
            <a:normAutofit fontScale="92500" lnSpcReduction="10000"/>
          </a:bodyPr>
          <a:lstStyle/>
          <a:p>
            <a:r>
              <a:rPr lang="tr-TR" dirty="0"/>
              <a:t>Son yirmi yıldır gelişmiş ülkeler dahil yoksulluk sınırı altında yaşayan insanların sayısındaki gözle görülür artışlara rağmen, neo-liberal iktisatçılar ekonometrik modeller yardımıyla büyümenin yoksullara ne kadar faydalı olduğunu göstermeye çalışmaktadırlar. (Dollar ve Krayy 2000). Benzer şekilde yoksullukla mücadeleyi görev olarak üstlenmiş Dünya Bankasına göre, makroekonomik denge ve piyasa yönelimli reformlar gibi büyümeyi hızlandıran stratejiler, yoksulluğun da azaltılması için gereklidir (WTO 2000). Ancak gerçek anlamda sürdürülebilir kalkınmadan bahsedebilmek için, üretim sonucunda oluşan gelirin toplumda yeniden adil ve dengeli bir şekilde dağıtılması ile mümkündür. Ancak üretim faktörlerinin dağılımı, dengeli olmadığı gibi üretim sonucunda üretim faktörlerine düşen pay da eşit değildir. Dolayısıyla gelir dağılımı dengeli olmayacağı gibi yoksulluğun da önüne geçmek oldukça zordur. Bu da sosyal sürdürülebilirliği sekteye uğratmaktadır</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11142572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685801"/>
            <a:ext cx="8424936" cy="4255367"/>
          </a:xfrm>
        </p:spPr>
        <p:txBody>
          <a:bodyPr>
            <a:normAutofit/>
          </a:bodyPr>
          <a:lstStyle/>
          <a:p>
            <a:r>
              <a:rPr lang="tr-TR" dirty="0"/>
              <a:t>Sürdürülebilir kalkınmanın sosyal boyutunu, genellikle yoksullukla mücadele oluşturmaktadır (Redclift 2005: 7). Kalkınmanın sürdürülebilirliğinden bahsedebilmek için ekonomide gerçekleşen iyileşmelerin toplumun her kesimine yansıması gerekmektedir. Her ne kadar son yıllarda büyümeye rağmen ülkeler arasında ve ülke içinde yoksulluğun arttığına ilişkin uyarılar bulunsa da (IMF, 2000), neo-liberal politikalar ile yoksulluğun artması arasında ilişki kurulmamaktadır. Aynı şekilde, yoksulluğun ortadan kalkması iktisadi büyümeden çok, gelirin yeniden dağılımı ve paylaşımı, nüfusun istikrarı ve toplumsal dayanışmadan kaynaklanmalıdır. (Goodland 1995: 2). </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29092466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404664"/>
            <a:ext cx="8050088" cy="4521695"/>
          </a:xfrm>
        </p:spPr>
        <p:txBody>
          <a:bodyPr>
            <a:normAutofit lnSpcReduction="10000"/>
          </a:bodyPr>
          <a:lstStyle/>
          <a:p>
            <a:r>
              <a:rPr lang="tr-TR" dirty="0"/>
              <a:t>Dünyada 1990’lı yıllardan başlayarak, yoksulluk gibi sosyo-ekonomik konuların yanı sıra sosyal dışlanma, toplumsal cinsiyet eşitsizliği, demokrasi, katılımcılık ve toplumun güçlendirilmesi (siyasal haklar ve güç) gibi konuların tartışılması sürdürülebilirliğin bir de sosyal boyutu olduğunu ortaya çıkarmıştır (Wise, 2001) İktisadi ve çevresel etkenler, benzer insan sermayesi ile doğal ve fiziksel sermaye donanımlarına sahip ülkeler arasındaki ekonomik kalkınma farklılıklarını ve benzer özellikteki ülkelerin birbirine benzer politika uygulamalarında ortaya çıkan değişik sonuçları açıklamakta yetersiz kalmaktadır. Sürdürülebilir kalkınma zincirinin kayıp halkası, ekonomik büyüme ve kalkınmayı sağlamak üzere toplumun kendi arasındaki etkileşim ve örgütlenme biçimlerini ifade eden sosyal sermaye boyutudur (Dünya Bankası [DB, World Bank], 1997, 1999).</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41105131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260648"/>
            <a:ext cx="7906072" cy="4881735"/>
          </a:xfrm>
        </p:spPr>
        <p:txBody>
          <a:bodyPr>
            <a:normAutofit fontScale="92500" lnSpcReduction="10000"/>
          </a:bodyPr>
          <a:lstStyle/>
          <a:p>
            <a:r>
              <a:rPr lang="tr-TR" dirty="0"/>
              <a:t>Blewitt’in (2015: 101) D. Cook’dan aktardığı üzere, toplumlar ile doğanın sistemleri arasında doğrudan bir bağlantı bulunmakta olup, sosyal sürdürülebilirliğin çevresel sürdürülebilirliğe bağlı olduğu günden güne günyüzüne çıkmaktadır. Cook’a göre, doğanın insanlara çevresel değer (temiz hava ve su gibi) ve doğal kaynak (gıda ve hammadde gibi) sağlama kapasitesinin insan eliyle zayıflatılması sürerse, bireyler ve onlar arasındaki toplumsal ilişkiler üzerinde giderek artan bir baskı oluşabilecektir. Bu baskı sonucunda, çatışmalar artacak ve kamu sağlığı, kişisel güvenlik vb. olumsuz etkilenecektir. Öte yandan, çevresel sürdürülebilirlik de sosyal sürdürülebilirliğe bağlı hale gelmiştir. Eğer giderek artan sayıda insan, kendi gereksinimlerini karşılama yeteneğini sistematik olarak kısıtlayan bir sosyal sistem içinde yaşıyorsa, o sistemdeki katılım ve yatırım bitecektir. Böylesine sürdürülemez bir kalkınma durumunun sonucunda, şiddet, öfke ve yabancılaşma ortaya çıkabilecek, toplumsal güvenin çökmesiyle yağmacılık yaygınlaşabilecektir. Böylece, çatışma, yoksulluk gibi toplumsal gerginlikler çevresel bozulmayı arttıracaktır. </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25787068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685801"/>
            <a:ext cx="7762056" cy="4327375"/>
          </a:xfrm>
        </p:spPr>
        <p:txBody>
          <a:bodyPr>
            <a:normAutofit fontScale="85000" lnSpcReduction="20000"/>
          </a:bodyPr>
          <a:lstStyle/>
          <a:p>
            <a:r>
              <a:rPr lang="tr-TR" dirty="0"/>
              <a:t>Sosyal sermayenin sürdürülebilir kalkınma ile ilişkili olduğu genel onay görmüş olsa da tanımlar arasındaki farklılıklar nedeniyle toplumsal etkileşim ve örgütlenmelerin hangi özelliklerini tanımladığına yönelik bir uzlaşma henüz oluşmamıştır. Sosyal sermayeye ilişkin birçok tanım bulunmakla birlikte temelde bütün bu tanımlar güven ilişkileri, karşılıklılık ve işbirliği, toplumlardaki ortaklaşa belirlenmiş kurallar, davranış kalıpları ve yaptırımlar, ilişki ağları, kapsayıcı kurumlar ve bilgi ve iletişim gibi kavramların çevresinde biçimlenmektedir. Sosyal sermaye kavramının kökeni iktisat ve sosyolojiye dayanmaktatır. Kavram, iktisadi yazındaki köklerini; güvenin, karşılıklılığın, ortaklaştırılmış davranış kalıplarının bulunduğu saygın topluluklara bağlı kişilerin yaptıkları işlerde başarı şanslarının daha fazla olduğunu öngören faydacılık öğretisinden (utilitarianism) almaktadır. Sosyolojiye göre ise daha uyumlu, kaynaşmış ve destekleyici bir toplumsal ortam etkin bir katılımcı demokrasi için daha uygun olacaktır. Genel olarak sosyal sermaye kavramı sürdürülebilir kalkınma için önemli olan toplumsal bağlar ve kalıplara dayanmaktadır (Markandya ve diğerleri, 2002: 24, 25).</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1021901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8280920" cy="4255367"/>
          </a:xfrm>
        </p:spPr>
        <p:txBody>
          <a:bodyPr>
            <a:normAutofit fontScale="85000" lnSpcReduction="20000"/>
          </a:bodyPr>
          <a:lstStyle/>
          <a:p>
            <a:r>
              <a:rPr lang="tr-TR" dirty="0"/>
              <a:t>Sosyal sermayeye yönelik en dar tanım Putnam ile özdeşleştirilmiştir. Putnam’a göre sosyal sermaye, insanlar arasındaki bir dizi yatay birliktelikler dizisi; yani toplumun üretkenliği ve esenliği (well-being) üzerinde etkili toplumsal ağlar ve bu ağlarla bağlantılı kalıplardır. Sosyal sermayenin bu tanımdaki en önemli özelliği, bu birlikteliğin üyelerinin karşılıklı çıkarları için eşgüdüm ve işbirliğini kolaylaştırmasıdır</a:t>
            </a:r>
            <a:r>
              <a:rPr lang="tr-TR" dirty="0" smtClean="0"/>
              <a:t>.</a:t>
            </a:r>
          </a:p>
          <a:p>
            <a:r>
              <a:rPr lang="tr-TR" dirty="0" smtClean="0"/>
              <a:t> </a:t>
            </a:r>
            <a:r>
              <a:rPr lang="tr-TR" dirty="0"/>
              <a:t>Coleman ise sosyal sermayenin biraz daha geniş bir tanımını yapmış, tanımında yatay olduğu kadar dikey birlikteliklere (üyeler arasında hiyerarşik ilişkiler ve eşitsiz güç dağılımı) ve firmalar gibi diğer oluşumlar arasındaki davranışlara da yer vermiştir. Bu durumda, Putnam’ın tanımındakinin aksine, bazı eylemlerin gerçekleştirilmesini kolaylaştıran belirli bir sosyal sermaye başkaları için yararsız olabilmekte hatta olumsuz sonuçlar doğurabilmektedir. Üçüncü ve çok daha kapsayıcı bir tanım, ve ilk iki tanıma ek olarak hükümet, politik rejim, hukukun üstünlüğü, yargı sistemi, sivil ve politik özgürlükler gibi daha resmi kurumsal ilişkileri ve yapıları içermektedir</a:t>
            </a:r>
          </a:p>
          <a:p>
            <a:r>
              <a:rPr lang="tr-TR" dirty="0"/>
              <a:t>Bu kurumlar, ekonomik kalkınmanın hızı ve biçimi üzerinde oldukça önemli etkiye sahiptir (Dünya Bankası, 1997: 80).</a:t>
            </a:r>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14555022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685801"/>
            <a:ext cx="7978080" cy="4255367"/>
          </a:xfrm>
        </p:spPr>
        <p:txBody>
          <a:bodyPr>
            <a:normAutofit fontScale="92500" lnSpcReduction="20000"/>
          </a:bodyPr>
          <a:lstStyle/>
          <a:p>
            <a:r>
              <a:rPr lang="tr-TR" dirty="0"/>
              <a:t>Burada yapılması gereken bir vurgu da, bir önceki başlık altında değinilen çevrebilimsel esneklik kavramının tamamlayıcısı niteliğinde olan sosyal esneklik (social resilience) kavramına ilişkindir. Sosyal esneklik kavramı Adger (2000) tarafından ortaya atılmış ve “grupların ya da toplumların sosyal, politik ve çevresel değişimler sonucunda ortaya çıkan dışsal gerilim ve rahatsızlıklarla başa çıkabilme yeteneği” olarak tanımlanmıştır. Ekosistemler insanlardan ayrı düşünülemeyeceği için sosyal ve çevrebilimsel esneklik arasında oldukça yakın bir ilişki söz konusudur. Birçok örnekte görülebileceği gibi doğal sistemlerin insanlar tarafından aşırı kullanımı sonucunda esneklikte azalmalar ortaya çıkmaktadır. Önceki başlık altında belirtildiği gibi esneklik ortadan kalktığında ekosistemler biyoçeşitlilik ve verimlilik açısından genellikle daha düşük nitelikli yeni bir durağan duruma geçiş yapmakta ve bu yeni durağan durum insanların kullanımı açısından değerlendirildiğinde bile olumsuzluklar içermektedir</a:t>
            </a:r>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13283975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685801"/>
            <a:ext cx="8568952" cy="4327375"/>
          </a:xfrm>
        </p:spPr>
        <p:txBody>
          <a:bodyPr>
            <a:normAutofit fontScale="92500" lnSpcReduction="10000"/>
          </a:bodyPr>
          <a:lstStyle/>
          <a:p>
            <a:r>
              <a:rPr lang="tr-TR" dirty="0"/>
              <a:t>Adger (2000, 2006: 84, 85), özellikle geçim kaynağı olarak bir ekosistemin kaynaklarına bağımlı toplumların sosyal esnekliği ile çevrebilimsel esnekliği arasında sıkı bir ilişki olduğunu belirterek sürdürülebilirlik için bu iki kavramı birlikte değerlendirmektedir. Buna göre, esnek bir sosyoekosistem (socialecological system) şokları soğurma yeteneğini içinde barındırır ve böylelikle ekosistemlerle birlikte, gelecek kuşakların seçenekler kümesini korumaya yarayan kurumların da devamlılığını sağlar. Sosyoekosistemlerde esnekliğin ortadan kalkması durumunda ise, genellikle geri döndürülemeyecek değişimler ortaya çıkmakta, toplumun dışlanmış ögeleri için kırılganlıklar artmakta ve ekosistem hizmetlerinde azalmalar olmaktadır. Bu nedenle, sosyoekosistem esnekliğinin sağlanması sürdürülebilir kalkınmanın bileşenlerinden biridir. </a:t>
            </a:r>
          </a:p>
          <a:p>
            <a:r>
              <a:rPr lang="tr-TR" dirty="0"/>
              <a:t>YENİ O. (2014), Sürdürülebilirlik Ve Sürdürülebilir Kalkınma: Bir Yazın Taraması, Gazi Üniversitesi İktisadi ve İdari Bilimler Fakültesi Dergisi 16/3 (2014) 181-208</a:t>
            </a:r>
          </a:p>
          <a:p>
            <a:endParaRPr lang="tr-TR" dirty="0"/>
          </a:p>
          <a:p>
            <a:endParaRPr lang="tr-TR" dirty="0"/>
          </a:p>
        </p:txBody>
      </p:sp>
      <p:sp>
        <p:nvSpPr>
          <p:cNvPr id="3" name="Başlık 2"/>
          <p:cNvSpPr>
            <a:spLocks noGrp="1"/>
          </p:cNvSpPr>
          <p:nvPr>
            <p:ph type="title"/>
          </p:nvPr>
        </p:nvSpPr>
        <p:spPr/>
        <p:txBody>
          <a:bodyPr/>
          <a:lstStyle/>
          <a:p>
            <a:r>
              <a:rPr lang="tr-TR" dirty="0"/>
              <a:t>Sosyal Sürdürülebilirlik</a:t>
            </a:r>
          </a:p>
        </p:txBody>
      </p:sp>
    </p:spTree>
    <p:extLst>
      <p:ext uri="{BB962C8B-B14F-4D97-AF65-F5344CB8AC3E}">
        <p14:creationId xmlns:p14="http://schemas.microsoft.com/office/powerpoint/2010/main" val="30265929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oğal">
  <a:themeElements>
    <a:clrScheme name="Doğ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Doğ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Doğ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198</TotalTime>
  <Words>6887</Words>
  <Application>Microsoft Office PowerPoint</Application>
  <PresentationFormat>Ekran Gösterisi (4:3)</PresentationFormat>
  <Paragraphs>240</Paragraphs>
  <Slides>65</Slides>
  <Notes>0</Notes>
  <HiddenSlides>0</HiddenSlides>
  <MMClips>0</MMClips>
  <ScaleCrop>false</ScaleCrop>
  <HeadingPairs>
    <vt:vector size="4" baseType="variant">
      <vt:variant>
        <vt:lpstr>Tema</vt:lpstr>
      </vt:variant>
      <vt:variant>
        <vt:i4>1</vt:i4>
      </vt:variant>
      <vt:variant>
        <vt:lpstr>Slayt Başlıkları</vt:lpstr>
      </vt:variant>
      <vt:variant>
        <vt:i4>65</vt:i4>
      </vt:variant>
    </vt:vector>
  </HeadingPairs>
  <TitlesOfParts>
    <vt:vector size="66" baseType="lpstr">
      <vt:lpstr>Doğal</vt:lpstr>
      <vt:lpstr>Sürdürülebilir Kalkınmanın Temel İlkeleri</vt:lpstr>
      <vt:lpstr>Sürdürülebilir Kalkınmanın Temel İlkeleri</vt:lpstr>
      <vt:lpstr>1 Ekonomik İlkeler</vt:lpstr>
      <vt:lpstr>1 Ekonomik İlkeler</vt:lpstr>
      <vt:lpstr>2 Çevresel İlkeler</vt:lpstr>
      <vt:lpstr>2 Çevresel İlkeler</vt:lpstr>
      <vt:lpstr>2 Çevresel İlkeler</vt:lpstr>
      <vt:lpstr>3 Sosyal İlkeler</vt:lpstr>
      <vt:lpstr>3 Sosyal İlkeler</vt:lpstr>
      <vt:lpstr>3 Sosyal İlkeler</vt:lpstr>
      <vt:lpstr>Birleşmiş Milletler Çevre Programı (UNEP) ve Birleşmiş Milletler Dünya Turizm Örgütü’ne (UNWTO) göre sürdürülebilir turizm ilkeleri şunlardır: </vt:lpstr>
      <vt:lpstr>Birleşmiş Milletler Çevre Programı (UNEP) ve Birleşmiş Milletler Dünya Turizm Örgütü’ne (UNWTO) göre sürdürülebilir turizm ilkeleri şunlardır: </vt:lpstr>
      <vt:lpstr>Birleşmiş Milletler Çevre Programı (UNEP) ve Birleşmiş Milletler Dünya Turizm Örgütü’ne (UNWTO) göre sürdürülebilir turizm ilkeleri şunlardır: </vt:lpstr>
      <vt:lpstr>Birleşmiş Milletler Çevre Programı (UNEP) ve Birleşmiş Milletler Dünya Turizm Örgütü’ne (UNWTO) göre sürdürülebilir turizm ilkeleri şunlardır: </vt:lpstr>
      <vt:lpstr>Birleşmiş Milletler Çevre Programı (UNEP) ve Birleşmiş Milletler Dünya Turizm Örgütü’ne (UNWTO) göre sürdürülebilir turizm ilkeleri şunlardır: </vt:lpstr>
      <vt:lpstr>Birleşmiş Milletler Çevre Programı (UNEP) ve Birleşmiş Milletler Dünya Turizm Örgütü’ne (UNWTO) göre sürdürülebilir turizm ilkeleri şunlardır: </vt:lpstr>
      <vt:lpstr>Kültürel Sürdürülebilirlik</vt:lpstr>
      <vt:lpstr>Kültürel Sürdürülebilirlik</vt:lpstr>
      <vt:lpstr>Sürdürülebilirliğin Temel İlkeleri </vt:lpstr>
      <vt:lpstr>Sürdürülebilirliğin Temel İlkeleri </vt:lpstr>
      <vt:lpstr>  </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Ekonomik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Çevresel Sürdürülebilirlik</vt:lpstr>
      <vt:lpstr>Sosyal Sürdürülebilirlik</vt:lpstr>
      <vt:lpstr>Sosyal Sürdürülebilirlik</vt:lpstr>
      <vt:lpstr>Sosyal Sürdürülebilirlik</vt:lpstr>
      <vt:lpstr>Sosyal Sürdürülebilirlik</vt:lpstr>
      <vt:lpstr>Sosyal Sürdürülebilirlik</vt:lpstr>
      <vt:lpstr>Sosyal Sürdürülebilirlik</vt:lpstr>
      <vt:lpstr>Sosyal Sürdürülebilirlik</vt:lpstr>
      <vt:lpstr>Sosyal Sürdürülebilirlik</vt:lpstr>
      <vt:lpstr>Sosyal Sürdürülebilirlik</vt:lpstr>
      <vt:lpstr>Sosyal Sürdürülebilirlik</vt:lpstr>
      <vt:lpstr>Sosyal Sürdürülebilirlik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AGE</dc:creator>
  <cp:lastModifiedBy>Acer</cp:lastModifiedBy>
  <cp:revision>38</cp:revision>
  <dcterms:created xsi:type="dcterms:W3CDTF">2021-02-14T13:23:21Z</dcterms:created>
  <dcterms:modified xsi:type="dcterms:W3CDTF">2022-03-24T07:10:09Z</dcterms:modified>
</cp:coreProperties>
</file>