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9" r:id="rId5"/>
    <p:sldId id="258" r:id="rId6"/>
    <p:sldId id="261" r:id="rId7"/>
    <p:sldId id="262" r:id="rId8"/>
    <p:sldId id="263" r:id="rId9"/>
    <p:sldId id="264" r:id="rId10"/>
    <p:sldId id="295" r:id="rId11"/>
    <p:sldId id="283" r:id="rId12"/>
    <p:sldId id="285" r:id="rId13"/>
    <p:sldId id="286" r:id="rId14"/>
    <p:sldId id="284" r:id="rId15"/>
    <p:sldId id="287" r:id="rId16"/>
    <p:sldId id="296" r:id="rId17"/>
    <p:sldId id="265" r:id="rId18"/>
    <p:sldId id="275" r:id="rId19"/>
    <p:sldId id="274" r:id="rId20"/>
    <p:sldId id="273" r:id="rId21"/>
    <p:sldId id="294" r:id="rId22"/>
    <p:sldId id="270" r:id="rId23"/>
    <p:sldId id="269" r:id="rId24"/>
    <p:sldId id="291" r:id="rId25"/>
    <p:sldId id="309" r:id="rId26"/>
    <p:sldId id="310" r:id="rId27"/>
    <p:sldId id="314" r:id="rId28"/>
    <p:sldId id="313" r:id="rId29"/>
    <p:sldId id="297" r:id="rId30"/>
    <p:sldId id="305" r:id="rId31"/>
    <p:sldId id="304" r:id="rId32"/>
    <p:sldId id="303" r:id="rId33"/>
    <p:sldId id="301" r:id="rId34"/>
    <p:sldId id="302" r:id="rId35"/>
    <p:sldId id="300" r:id="rId36"/>
    <p:sldId id="298" r:id="rId37"/>
    <p:sldId id="299" r:id="rId38"/>
    <p:sldId id="308" r:id="rId39"/>
    <p:sldId id="307" r:id="rId40"/>
    <p:sldId id="276" r:id="rId41"/>
    <p:sldId id="293" r:id="rId42"/>
    <p:sldId id="277" r:id="rId43"/>
    <p:sldId id="292" r:id="rId44"/>
    <p:sldId id="278" r:id="rId45"/>
    <p:sldId id="290" r:id="rId46"/>
    <p:sldId id="279" r:id="rId47"/>
    <p:sldId id="280" r:id="rId48"/>
    <p:sldId id="281" r:id="rId49"/>
    <p:sldId id="289" r:id="rId50"/>
    <p:sldId id="282" r:id="rId51"/>
    <p:sldId id="288" r:id="rId5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9" d="100"/>
          <a:sy n="59" d="100"/>
        </p:scale>
        <p:origin x="-62" y="-725"/>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17.02.2021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17.02.2021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17.02.2021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17.02.2021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17.02.2021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17.02.2021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17.02.2021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17.02.2021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17.02.2021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17.02.2021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17.02.2021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17.02.2021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t> </a:t>
            </a:r>
            <a:r>
              <a:rPr lang="tr-TR" dirty="0"/>
              <a:t>Sürdürülebilir Turizmin İlkeleri ve Amaçları</a:t>
            </a:r>
          </a:p>
        </p:txBody>
      </p:sp>
      <p:sp>
        <p:nvSpPr>
          <p:cNvPr id="3" name="Alt Başlık 2"/>
          <p:cNvSpPr>
            <a:spLocks noGrp="1"/>
          </p:cNvSpPr>
          <p:nvPr>
            <p:ph type="subTitle" idx="1"/>
          </p:nvPr>
        </p:nvSpPr>
        <p:spPr/>
        <p:txBody>
          <a:bodyPr/>
          <a:lstStyle/>
          <a:p>
            <a:r>
              <a:rPr lang="tr-TR" dirty="0" smtClean="0"/>
              <a:t>Ayşen Gönül Ekşioğlu</a:t>
            </a:r>
            <a:endParaRPr lang="tr-TR" dirty="0"/>
          </a:p>
        </p:txBody>
      </p:sp>
    </p:spTree>
    <p:extLst>
      <p:ext uri="{BB962C8B-B14F-4D97-AF65-F5344CB8AC3E}">
        <p14:creationId xmlns:p14="http://schemas.microsoft.com/office/powerpoint/2010/main" val="3619544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Sürdürülebilir Turizmin </a:t>
            </a:r>
            <a:r>
              <a:rPr lang="tr-TR" dirty="0" smtClean="0"/>
              <a:t>İlkeleri</a:t>
            </a:r>
            <a:endParaRPr lang="tr-TR" dirty="0"/>
          </a:p>
        </p:txBody>
      </p:sp>
      <p:sp>
        <p:nvSpPr>
          <p:cNvPr id="3" name="İçerik Yer Tutucusu 2"/>
          <p:cNvSpPr>
            <a:spLocks noGrp="1"/>
          </p:cNvSpPr>
          <p:nvPr>
            <p:ph idx="1"/>
          </p:nvPr>
        </p:nvSpPr>
        <p:spPr/>
        <p:txBody>
          <a:bodyPr/>
          <a:lstStyle/>
          <a:p>
            <a:r>
              <a:rPr lang="tr-TR" dirty="0"/>
              <a:t>Turizmde sürdürülebilirliğin sağlanabilmesinde temel ilkelerin belirlenmesi ve bu ilkelere dayalı olarak faaliyetlerin yerine getirilmesi gerekmektedir. </a:t>
            </a:r>
            <a:endParaRPr lang="tr-TR" dirty="0" smtClean="0"/>
          </a:p>
          <a:p>
            <a:r>
              <a:rPr lang="tr-TR" dirty="0" smtClean="0"/>
              <a:t>Turizm </a:t>
            </a:r>
            <a:r>
              <a:rPr lang="tr-TR" dirty="0"/>
              <a:t>sektörüne rehberlik edebilecek temel ilkeler şunlardır (Garrod ve Fyall 1998: 199).</a:t>
            </a:r>
          </a:p>
        </p:txBody>
      </p:sp>
    </p:spTree>
    <p:extLst>
      <p:ext uri="{BB962C8B-B14F-4D97-AF65-F5344CB8AC3E}">
        <p14:creationId xmlns:p14="http://schemas.microsoft.com/office/powerpoint/2010/main" val="449863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Sürdürülebilir Turizmin </a:t>
            </a:r>
            <a:r>
              <a:rPr lang="tr-TR" dirty="0" smtClean="0"/>
              <a:t>İlkeleri</a:t>
            </a:r>
            <a:endParaRPr lang="tr-TR" dirty="0"/>
          </a:p>
        </p:txBody>
      </p:sp>
      <p:sp>
        <p:nvSpPr>
          <p:cNvPr id="3" name="İçerik Yer Tutucusu 2"/>
          <p:cNvSpPr>
            <a:spLocks noGrp="1"/>
          </p:cNvSpPr>
          <p:nvPr>
            <p:ph idx="1"/>
          </p:nvPr>
        </p:nvSpPr>
        <p:spPr/>
        <p:txBody>
          <a:bodyPr>
            <a:normAutofit fontScale="92500" lnSpcReduction="10000"/>
          </a:bodyPr>
          <a:lstStyle/>
          <a:p>
            <a:r>
              <a:rPr lang="tr-TR" b="1" dirty="0"/>
              <a:t>Kaynakların sürdürülebilir kullanımı: </a:t>
            </a:r>
            <a:r>
              <a:rPr lang="tr-TR" dirty="0"/>
              <a:t>Doğal, kültürel ve sosyal kaynakların korunması ve sürdürülebilir kullanımı hayati önem taşır ve uzun dönemde iş alanlarının yaratılması anlamına gelmektedir</a:t>
            </a:r>
            <a:r>
              <a:rPr lang="tr-TR" dirty="0" smtClean="0"/>
              <a:t>.</a:t>
            </a:r>
          </a:p>
          <a:p>
            <a:r>
              <a:rPr lang="tr-TR" b="1" dirty="0" smtClean="0"/>
              <a:t>Aşırı </a:t>
            </a:r>
            <a:r>
              <a:rPr lang="tr-TR" b="1" dirty="0"/>
              <a:t>tüketimin ve atıkların azaltılması: </a:t>
            </a:r>
            <a:r>
              <a:rPr lang="tr-TR" dirty="0"/>
              <a:t>Turizmin kalitesini yükseltmek ve uzun dönemde çevresel tahribatların yenilenme maliyetlerinden kaçınmak için aşırı tüketimin ve atıkların azaltılması gerekmektedir. </a:t>
            </a:r>
          </a:p>
        </p:txBody>
      </p:sp>
    </p:spTree>
    <p:extLst>
      <p:ext uri="{BB962C8B-B14F-4D97-AF65-F5344CB8AC3E}">
        <p14:creationId xmlns:p14="http://schemas.microsoft.com/office/powerpoint/2010/main" val="1421544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Sürdürülebilir Turizmin </a:t>
            </a:r>
            <a:r>
              <a:rPr lang="tr-TR" dirty="0" smtClean="0"/>
              <a:t>İlkeleri</a:t>
            </a:r>
            <a:endParaRPr lang="tr-TR" dirty="0"/>
          </a:p>
        </p:txBody>
      </p:sp>
      <p:sp>
        <p:nvSpPr>
          <p:cNvPr id="3" name="İçerik Yer Tutucusu 2"/>
          <p:cNvSpPr>
            <a:spLocks noGrp="1"/>
          </p:cNvSpPr>
          <p:nvPr>
            <p:ph idx="1"/>
          </p:nvPr>
        </p:nvSpPr>
        <p:spPr/>
        <p:txBody>
          <a:bodyPr>
            <a:normAutofit fontScale="85000" lnSpcReduction="10000"/>
          </a:bodyPr>
          <a:lstStyle/>
          <a:p>
            <a:r>
              <a:rPr lang="tr-TR" b="1" dirty="0" smtClean="0"/>
              <a:t>Çeşitliliğin </a:t>
            </a:r>
            <a:r>
              <a:rPr lang="tr-TR" b="1" dirty="0"/>
              <a:t>sürdürülmesi</a:t>
            </a:r>
            <a:r>
              <a:rPr lang="tr-TR" dirty="0"/>
              <a:t>: Doğal, kültürel ve sosyal çeşitliliğin devamının sağlanması ve geliştirilmesi uzun vadede turizmin sürdürülebilirliği açısından zorunludur. </a:t>
            </a:r>
            <a:endParaRPr lang="tr-TR" dirty="0" smtClean="0"/>
          </a:p>
          <a:p>
            <a:r>
              <a:rPr lang="tr-TR" b="1" dirty="0" smtClean="0"/>
              <a:t> </a:t>
            </a:r>
            <a:r>
              <a:rPr lang="tr-TR" b="1" dirty="0"/>
              <a:t>Turizmin planlama kapsamına alınması: </a:t>
            </a:r>
            <a:r>
              <a:rPr lang="tr-TR" dirty="0"/>
              <a:t>Turizm, çevresel etki değerlendirilmesi sorumluluğu içinde, ulusal ve yerel stratejik planlama sistemi ile birlikte ele alındığında uzun süre varlığını sürdürebilir. </a:t>
            </a:r>
            <a:endParaRPr lang="tr-TR" dirty="0" smtClean="0"/>
          </a:p>
          <a:p>
            <a:r>
              <a:rPr lang="tr-TR" b="1" dirty="0" smtClean="0"/>
              <a:t> </a:t>
            </a:r>
            <a:r>
              <a:rPr lang="tr-TR" b="1" dirty="0"/>
              <a:t>Yerel ekonomilerin desteklenmesi: </a:t>
            </a:r>
            <a:r>
              <a:rPr lang="tr-TR" dirty="0"/>
              <a:t>Turizm, çevresel fayda ve maliyetleri göz önünde bulundurarak hem yerel ekonomileri korur ve destekler hem de çevresel tahribattan sakınır.</a:t>
            </a:r>
          </a:p>
        </p:txBody>
      </p:sp>
    </p:spTree>
    <p:extLst>
      <p:ext uri="{BB962C8B-B14F-4D97-AF65-F5344CB8AC3E}">
        <p14:creationId xmlns:p14="http://schemas.microsoft.com/office/powerpoint/2010/main" val="2360213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Sürdürülebilir Turizmin </a:t>
            </a:r>
            <a:r>
              <a:rPr lang="tr-TR" dirty="0" smtClean="0"/>
              <a:t>İlkeleri</a:t>
            </a:r>
            <a:endParaRPr lang="tr-TR" dirty="0"/>
          </a:p>
        </p:txBody>
      </p:sp>
      <p:sp>
        <p:nvSpPr>
          <p:cNvPr id="3" name="İçerik Yer Tutucusu 2"/>
          <p:cNvSpPr>
            <a:spLocks noGrp="1"/>
          </p:cNvSpPr>
          <p:nvPr>
            <p:ph idx="1"/>
          </p:nvPr>
        </p:nvSpPr>
        <p:spPr/>
        <p:txBody>
          <a:bodyPr>
            <a:normAutofit fontScale="92500" lnSpcReduction="10000"/>
          </a:bodyPr>
          <a:lstStyle/>
          <a:p>
            <a:r>
              <a:rPr lang="tr-TR" b="1" dirty="0"/>
              <a:t>İ</a:t>
            </a:r>
            <a:r>
              <a:rPr lang="tr-TR" b="1" dirty="0" smtClean="0"/>
              <a:t>lgili </a:t>
            </a:r>
            <a:r>
              <a:rPr lang="tr-TR" b="1" dirty="0"/>
              <a:t>gruplara ve halka danıĢma</a:t>
            </a:r>
            <a:r>
              <a:rPr lang="tr-TR" dirty="0"/>
              <a:t>: Turizm endüstrisi ve yerel toplumlar, organizasyonlar ve kurumların, aralarında çıkabilecek muhtemel sorunları çözmek ve uzun süre birlikte çalışabilmek için bu konuları birbirlerine danışmaları gerekmektedir. </a:t>
            </a:r>
            <a:endParaRPr lang="tr-TR" dirty="0" smtClean="0"/>
          </a:p>
          <a:p>
            <a:r>
              <a:rPr lang="tr-TR" dirty="0" smtClean="0"/>
              <a:t> </a:t>
            </a:r>
            <a:r>
              <a:rPr lang="tr-TR" b="1" dirty="0"/>
              <a:t>Personel eğitimi: </a:t>
            </a:r>
            <a:r>
              <a:rPr lang="tr-TR" dirty="0"/>
              <a:t>Her seviyede gereksinim duyulan, yerel personeli de kapsayan ve sürdürülebilir turizmle bütünleşmiş bir personel eğitimi turizm ürününün kalitesini genişletir. </a:t>
            </a:r>
            <a:endParaRPr lang="tr-TR" dirty="0" smtClean="0"/>
          </a:p>
        </p:txBody>
      </p:sp>
    </p:spTree>
    <p:extLst>
      <p:ext uri="{BB962C8B-B14F-4D97-AF65-F5344CB8AC3E}">
        <p14:creationId xmlns:p14="http://schemas.microsoft.com/office/powerpoint/2010/main" val="4247430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Sürdürülebilir Turizmin </a:t>
            </a:r>
            <a:r>
              <a:rPr lang="tr-TR" dirty="0" smtClean="0"/>
              <a:t>İlkeleri</a:t>
            </a:r>
            <a:endParaRPr lang="tr-TR" dirty="0"/>
          </a:p>
        </p:txBody>
      </p:sp>
      <p:sp>
        <p:nvSpPr>
          <p:cNvPr id="3" name="İçerik Yer Tutucusu 2"/>
          <p:cNvSpPr>
            <a:spLocks noGrp="1"/>
          </p:cNvSpPr>
          <p:nvPr>
            <p:ph idx="1"/>
          </p:nvPr>
        </p:nvSpPr>
        <p:spPr/>
        <p:txBody>
          <a:bodyPr>
            <a:normAutofit fontScale="92500" lnSpcReduction="10000"/>
          </a:bodyPr>
          <a:lstStyle/>
          <a:p>
            <a:r>
              <a:rPr lang="tr-TR" dirty="0" smtClean="0"/>
              <a:t> </a:t>
            </a:r>
            <a:r>
              <a:rPr lang="tr-TR" b="1" dirty="0"/>
              <a:t>Sorumlu bir turizm pazarlaması anlayıĢı: </a:t>
            </a:r>
            <a:r>
              <a:rPr lang="tr-TR" dirty="0"/>
              <a:t>Turizme tam ve güvenilir bilgi sağlayan pazarlama, destinasyonun doğal, kültürel ve sosyal çevresinin saygınlığını ve müşteri memnuniyetini arttırır. </a:t>
            </a:r>
            <a:endParaRPr lang="tr-TR" dirty="0" smtClean="0"/>
          </a:p>
          <a:p>
            <a:r>
              <a:rPr lang="tr-TR" b="1" dirty="0" smtClean="0"/>
              <a:t> </a:t>
            </a:r>
            <a:r>
              <a:rPr lang="tr-TR" b="1" dirty="0"/>
              <a:t>AraĢtırma sorumluluğu: </a:t>
            </a:r>
            <a:r>
              <a:rPr lang="tr-TR" dirty="0"/>
              <a:t>Süre gelen araştırma ve gözlemlerle toplanan verilerin ve analizlerin sektör tarafından etkili kullanımı, sektöre, tüketicilere ve destinasyonlara fayda sağlaması ve sorunların çözüme yardımcı olması açısından gereklidir.</a:t>
            </a:r>
          </a:p>
        </p:txBody>
      </p:sp>
    </p:spTree>
    <p:extLst>
      <p:ext uri="{BB962C8B-B14F-4D97-AF65-F5344CB8AC3E}">
        <p14:creationId xmlns:p14="http://schemas.microsoft.com/office/powerpoint/2010/main" val="1220294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Sürdürülebilir Turizmin İlkeleri</a:t>
            </a:r>
            <a:endParaRPr lang="tr-TR" dirty="0"/>
          </a:p>
        </p:txBody>
      </p:sp>
      <p:sp>
        <p:nvSpPr>
          <p:cNvPr id="3" name="İçerik Yer Tutucusu 2"/>
          <p:cNvSpPr>
            <a:spLocks noGrp="1"/>
          </p:cNvSpPr>
          <p:nvPr>
            <p:ph idx="1"/>
          </p:nvPr>
        </p:nvSpPr>
        <p:spPr/>
        <p:txBody>
          <a:bodyPr>
            <a:normAutofit fontScale="92500" lnSpcReduction="10000"/>
          </a:bodyPr>
          <a:lstStyle/>
          <a:p>
            <a:r>
              <a:rPr lang="tr-TR" dirty="0"/>
              <a:t>Sürdürülebilir turizmle ilgili olarak belirtilen temel prensipler göz önüne alındığında bazı turizm türlerinin diğerlerine göre daha sürdürülebilir olduğunu söylemek mümkündür. </a:t>
            </a:r>
            <a:endParaRPr lang="tr-TR" dirty="0" smtClean="0"/>
          </a:p>
          <a:p>
            <a:r>
              <a:rPr lang="tr-TR" dirty="0" smtClean="0"/>
              <a:t>Her </a:t>
            </a:r>
            <a:r>
              <a:rPr lang="tr-TR" dirty="0"/>
              <a:t>turizmin sürdürülebilir olması için bu şartların uygulanması gereklidir. </a:t>
            </a:r>
            <a:endParaRPr lang="tr-TR" dirty="0" smtClean="0"/>
          </a:p>
          <a:p>
            <a:r>
              <a:rPr lang="tr-TR" dirty="0" smtClean="0"/>
              <a:t>Konu </a:t>
            </a:r>
            <a:r>
              <a:rPr lang="tr-TR" dirty="0"/>
              <a:t>bu açıdan incelendiğinde sürdürülebilir turizmin uygun ve uygun olmayan şekilleri aşağıdaki tabloda şu şekilde gösterilmektedir (Swarbrooke 1999: 19).</a:t>
            </a:r>
          </a:p>
        </p:txBody>
      </p:sp>
    </p:spTree>
    <p:extLst>
      <p:ext uri="{BB962C8B-B14F-4D97-AF65-F5344CB8AC3E}">
        <p14:creationId xmlns:p14="http://schemas.microsoft.com/office/powerpoint/2010/main" val="140792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640"/>
            <a:ext cx="9144000" cy="6552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8839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Sürdürülebilir Turizmin İlkeleri</a:t>
            </a:r>
            <a:endParaRPr lang="tr-TR" dirty="0"/>
          </a:p>
        </p:txBody>
      </p:sp>
      <p:sp>
        <p:nvSpPr>
          <p:cNvPr id="3" name="İçerik Yer Tutucusu 2"/>
          <p:cNvSpPr>
            <a:spLocks noGrp="1"/>
          </p:cNvSpPr>
          <p:nvPr>
            <p:ph idx="1"/>
          </p:nvPr>
        </p:nvSpPr>
        <p:spPr>
          <a:xfrm>
            <a:off x="457200" y="1600200"/>
            <a:ext cx="8229600" cy="5141168"/>
          </a:xfrm>
        </p:spPr>
        <p:txBody>
          <a:bodyPr>
            <a:normAutofit/>
          </a:bodyPr>
          <a:lstStyle/>
          <a:p>
            <a:r>
              <a:rPr lang="tr-TR" dirty="0"/>
              <a:t>Tablo 2 incelendiğinde, yerel toplumun sosyo- kültürel değerlerinin olumsuz etkilenebileceği çeşitli hususlar görmekteyiz</a:t>
            </a:r>
            <a:r>
              <a:rPr lang="tr-TR" dirty="0" smtClean="0"/>
              <a:t>.</a:t>
            </a:r>
          </a:p>
          <a:p>
            <a:r>
              <a:rPr lang="tr-TR" dirty="0" smtClean="0"/>
              <a:t> </a:t>
            </a:r>
            <a:r>
              <a:rPr lang="tr-TR" dirty="0"/>
              <a:t>Örneğin, cinselliğin temel çekiciliği oluşturduğu seyahatler yerel halk ve turistler açısından, genel sağlığı bulaşıcı hastalıklar nedeniyle tehdit etmekte ve bunların insanlar tarafından başak bölgelere yayılmasına neden olmaktadır. </a:t>
            </a:r>
            <a:endParaRPr lang="tr-TR" dirty="0" smtClean="0"/>
          </a:p>
        </p:txBody>
      </p:sp>
    </p:spTree>
    <p:extLst>
      <p:ext uri="{BB962C8B-B14F-4D97-AF65-F5344CB8AC3E}">
        <p14:creationId xmlns:p14="http://schemas.microsoft.com/office/powerpoint/2010/main" val="2368165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Sürdürülebilir Turizmin İlkeleri</a:t>
            </a:r>
            <a:endParaRPr lang="tr-TR" dirty="0"/>
          </a:p>
        </p:txBody>
      </p:sp>
      <p:sp>
        <p:nvSpPr>
          <p:cNvPr id="3" name="İçerik Yer Tutucusu 2"/>
          <p:cNvSpPr>
            <a:spLocks noGrp="1"/>
          </p:cNvSpPr>
          <p:nvPr>
            <p:ph idx="1"/>
          </p:nvPr>
        </p:nvSpPr>
        <p:spPr>
          <a:xfrm>
            <a:off x="457200" y="1600200"/>
            <a:ext cx="8229600" cy="5141168"/>
          </a:xfrm>
        </p:spPr>
        <p:txBody>
          <a:bodyPr>
            <a:normAutofit/>
          </a:bodyPr>
          <a:lstStyle/>
          <a:p>
            <a:r>
              <a:rPr lang="tr-TR" dirty="0" smtClean="0"/>
              <a:t>Diğer </a:t>
            </a:r>
            <a:r>
              <a:rPr lang="tr-TR" dirty="0"/>
              <a:t>turizm şekilleri de gidilen alanlarda çeşitli yönlerden doğal, kültürel ve sosyal çevre üzerinde olumsuz etkiler yaratmaktadır. </a:t>
            </a:r>
            <a:endParaRPr lang="tr-TR" dirty="0" smtClean="0"/>
          </a:p>
          <a:p>
            <a:r>
              <a:rPr lang="tr-TR" dirty="0" smtClean="0"/>
              <a:t>Görüldüğü </a:t>
            </a:r>
            <a:r>
              <a:rPr lang="tr-TR" dirty="0"/>
              <a:t>üzere, bu durum sürdürülebilir turizm ilkeleriyle bağdaşmamaktadır. </a:t>
            </a:r>
            <a:endParaRPr lang="tr-TR" dirty="0" smtClean="0"/>
          </a:p>
          <a:p>
            <a:r>
              <a:rPr lang="tr-TR" dirty="0" smtClean="0"/>
              <a:t>Her </a:t>
            </a:r>
            <a:r>
              <a:rPr lang="tr-TR" dirty="0"/>
              <a:t>turizm türü için daha sürdürülebilir bir gelişimin sağlanması için bu ilkelerle uyumlu olarak çaba gösterilmesi gerekmektedi</a:t>
            </a:r>
          </a:p>
        </p:txBody>
      </p:sp>
    </p:spTree>
    <p:extLst>
      <p:ext uri="{BB962C8B-B14F-4D97-AF65-F5344CB8AC3E}">
        <p14:creationId xmlns:p14="http://schemas.microsoft.com/office/powerpoint/2010/main" val="2564688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Sürdürülebilir Turizmin İlkeleri</a:t>
            </a:r>
            <a:endParaRPr lang="tr-TR" dirty="0"/>
          </a:p>
        </p:txBody>
      </p:sp>
      <p:sp>
        <p:nvSpPr>
          <p:cNvPr id="3" name="İçerik Yer Tutucusu 2"/>
          <p:cNvSpPr>
            <a:spLocks noGrp="1"/>
          </p:cNvSpPr>
          <p:nvPr>
            <p:ph idx="1"/>
          </p:nvPr>
        </p:nvSpPr>
        <p:spPr/>
        <p:txBody>
          <a:bodyPr>
            <a:normAutofit fontScale="77500" lnSpcReduction="20000"/>
          </a:bodyPr>
          <a:lstStyle/>
          <a:p>
            <a:pPr indent="450215" algn="just">
              <a:lnSpc>
                <a:spcPct val="150000"/>
              </a:lnSpc>
              <a:spcAft>
                <a:spcPts val="600"/>
              </a:spcAft>
            </a:pPr>
            <a:r>
              <a:rPr lang="tr-TR" dirty="0">
                <a:latin typeface="Times New Roman"/>
                <a:ea typeface="Times New Roman"/>
                <a:cs typeface="Times New Roman"/>
              </a:rPr>
              <a:t>Sürdürülebilir turizmde asıl önemli olan, doğal alanların ve kırsal kesimlerin, geleceğin turizm alanları olarak, turizmin olumsuz çevresel etkisinden korunması, turistlerin çevre sorunları olmayan ortamlarda turistik etkinliklere katılmasıdır. </a:t>
            </a:r>
            <a:endParaRPr lang="tr-TR" dirty="0" smtClean="0">
              <a:latin typeface="Times New Roman"/>
              <a:ea typeface="Times New Roman"/>
              <a:cs typeface="Times New Roman"/>
            </a:endParaRPr>
          </a:p>
          <a:p>
            <a:pPr indent="450215" algn="just">
              <a:lnSpc>
                <a:spcPct val="150000"/>
              </a:lnSpc>
              <a:spcAft>
                <a:spcPts val="600"/>
              </a:spcAft>
            </a:pPr>
            <a:r>
              <a:rPr lang="tr-TR" dirty="0" smtClean="0">
                <a:latin typeface="Times New Roman"/>
                <a:ea typeface="Times New Roman"/>
                <a:cs typeface="Times New Roman"/>
              </a:rPr>
              <a:t>Tüm </a:t>
            </a:r>
            <a:r>
              <a:rPr lang="tr-TR" dirty="0">
                <a:latin typeface="Times New Roman"/>
                <a:ea typeface="Times New Roman"/>
                <a:cs typeface="Times New Roman"/>
              </a:rPr>
              <a:t>bu çabaların gerçekleştirilmesinde hükümetlere, özel sektöre, gönüllü kuruluşlara ve bireylere önemli görevler düşmektedir (Aydın, 2010:16).</a:t>
            </a:r>
            <a:endParaRPr lang="tr-TR" sz="2800" dirty="0">
              <a:ea typeface="Calibri"/>
              <a:cs typeface="Times New Roman"/>
            </a:endParaRPr>
          </a:p>
          <a:p>
            <a:endParaRPr lang="tr-TR" dirty="0"/>
          </a:p>
        </p:txBody>
      </p:sp>
    </p:spTree>
    <p:extLst>
      <p:ext uri="{BB962C8B-B14F-4D97-AF65-F5344CB8AC3E}">
        <p14:creationId xmlns:p14="http://schemas.microsoft.com/office/powerpoint/2010/main" val="997216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Sürdürülebilir Turizmin İlkeleri</a:t>
            </a:r>
            <a:endParaRPr lang="tr-TR" dirty="0"/>
          </a:p>
        </p:txBody>
      </p:sp>
      <p:sp>
        <p:nvSpPr>
          <p:cNvPr id="3" name="İçerik Yer Tutucusu 2"/>
          <p:cNvSpPr>
            <a:spLocks noGrp="1"/>
          </p:cNvSpPr>
          <p:nvPr>
            <p:ph idx="1"/>
          </p:nvPr>
        </p:nvSpPr>
        <p:spPr/>
        <p:txBody>
          <a:bodyPr>
            <a:normAutofit fontScale="92500" lnSpcReduction="10000"/>
          </a:bodyPr>
          <a:lstStyle/>
          <a:p>
            <a:r>
              <a:rPr lang="tr-TR" dirty="0"/>
              <a:t>Endüstri devriminin getirdiği boş zaman, gelir artışı, ulaşım kolaylığı, şehirleşme, vb. gelişmeler sonucunda ortaya çıkan ve günümüzün en büyük sektörlerinden biri haline gelen turizm, ilk dönemlerde doğayı sorumsuzca kullanmış ve doğal kaynakların bilinçsizce tüketilmesine neden olmuştur. </a:t>
            </a:r>
            <a:endParaRPr lang="tr-TR" dirty="0" smtClean="0"/>
          </a:p>
          <a:p>
            <a:r>
              <a:rPr lang="tr-TR" dirty="0" smtClean="0"/>
              <a:t>Turizmin </a:t>
            </a:r>
            <a:r>
              <a:rPr lang="tr-TR" dirty="0"/>
              <a:t>ekonomik getirisinin önemi nedeniyle çevreye olan etkisi göz ardı edilmiştir (Demir ve Çevirgen, 2006). </a:t>
            </a:r>
          </a:p>
        </p:txBody>
      </p:sp>
    </p:spTree>
    <p:extLst>
      <p:ext uri="{BB962C8B-B14F-4D97-AF65-F5344CB8AC3E}">
        <p14:creationId xmlns:p14="http://schemas.microsoft.com/office/powerpoint/2010/main" val="1955974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Sürdürülebilir Turizmin İlkeleri</a:t>
            </a:r>
            <a:endParaRPr lang="tr-TR" dirty="0"/>
          </a:p>
        </p:txBody>
      </p:sp>
      <p:sp>
        <p:nvSpPr>
          <p:cNvPr id="3" name="İçerik Yer Tutucusu 2"/>
          <p:cNvSpPr>
            <a:spLocks noGrp="1"/>
          </p:cNvSpPr>
          <p:nvPr>
            <p:ph idx="1"/>
          </p:nvPr>
        </p:nvSpPr>
        <p:spPr/>
        <p:txBody>
          <a:bodyPr>
            <a:normAutofit fontScale="85000" lnSpcReduction="10000"/>
          </a:bodyPr>
          <a:lstStyle/>
          <a:p>
            <a:r>
              <a:rPr lang="tr-TR" dirty="0">
                <a:latin typeface="Times New Roman"/>
                <a:ea typeface="Times New Roman"/>
              </a:rPr>
              <a:t>Günümüzde de akademik çevrelerde turizmin küresel ekonomide böyle büyük ve önemli bir rol oynarken ne kadar ve nasıl sürdürülebilir şekilde faaliyet gösterebileceği tartışılmaktadır. </a:t>
            </a:r>
            <a:endParaRPr lang="tr-TR" dirty="0" smtClean="0">
              <a:latin typeface="Times New Roman"/>
              <a:ea typeface="Times New Roman"/>
            </a:endParaRPr>
          </a:p>
          <a:p>
            <a:r>
              <a:rPr lang="tr-TR" dirty="0" smtClean="0">
                <a:latin typeface="Times New Roman"/>
                <a:ea typeface="Times New Roman"/>
              </a:rPr>
              <a:t>Bir </a:t>
            </a:r>
            <a:r>
              <a:rPr lang="tr-TR" dirty="0">
                <a:latin typeface="Times New Roman"/>
                <a:ea typeface="Times New Roman"/>
              </a:rPr>
              <a:t>nesil, bir yüzyıl, bir binyıl, on bin yıl, ne kadar süre için sürdürülebilirlik? </a:t>
            </a:r>
            <a:endParaRPr lang="tr-TR" dirty="0" smtClean="0">
              <a:latin typeface="Times New Roman"/>
              <a:ea typeface="Times New Roman"/>
            </a:endParaRPr>
          </a:p>
          <a:p>
            <a:r>
              <a:rPr lang="tr-TR" dirty="0" smtClean="0">
                <a:latin typeface="Times New Roman"/>
                <a:ea typeface="Times New Roman"/>
              </a:rPr>
              <a:t>Sürdürülebilir </a:t>
            </a:r>
            <a:r>
              <a:rPr lang="tr-TR" dirty="0">
                <a:latin typeface="Times New Roman"/>
                <a:ea typeface="Times New Roman"/>
              </a:rPr>
              <a:t>faaliyetlerden ekonomik sektörler veya bütün ekonomiler ve üretim sistemleri, ekonomik faaliyetler, kültürel faaliyetler ve çevresel koşullar ve varolan tüm turizm gelişmeleri etkilenecektir (Berno &amp; Bricker, 2001). </a:t>
            </a:r>
            <a:endParaRPr lang="tr-TR" dirty="0"/>
          </a:p>
        </p:txBody>
      </p:sp>
    </p:spTree>
    <p:extLst>
      <p:ext uri="{BB962C8B-B14F-4D97-AF65-F5344CB8AC3E}">
        <p14:creationId xmlns:p14="http://schemas.microsoft.com/office/powerpoint/2010/main" val="2365677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Sürdürülebilir Turizmin İlkeleri</a:t>
            </a:r>
            <a:endParaRPr lang="tr-TR" dirty="0"/>
          </a:p>
        </p:txBody>
      </p:sp>
      <p:sp>
        <p:nvSpPr>
          <p:cNvPr id="3" name="İçerik Yer Tutucusu 2"/>
          <p:cNvSpPr>
            <a:spLocks noGrp="1"/>
          </p:cNvSpPr>
          <p:nvPr>
            <p:ph idx="1"/>
          </p:nvPr>
        </p:nvSpPr>
        <p:spPr/>
        <p:txBody>
          <a:bodyPr>
            <a:normAutofit fontScale="92500" lnSpcReduction="20000"/>
          </a:bodyPr>
          <a:lstStyle/>
          <a:p>
            <a:pPr indent="450215" algn="just">
              <a:lnSpc>
                <a:spcPct val="150000"/>
              </a:lnSpc>
              <a:spcAft>
                <a:spcPts val="600"/>
              </a:spcAft>
            </a:pPr>
            <a:r>
              <a:rPr lang="tr-TR" dirty="0">
                <a:latin typeface="Times New Roman"/>
                <a:ea typeface="Times New Roman"/>
                <a:cs typeface="Times New Roman"/>
              </a:rPr>
              <a:t>Önceleri göz ardı edilen fakat dünyada turizm sektöründeki büyümelere paralel olarak 80’li yıllarda doğal çevre üzerinde her geçen gün daha fazla hissedilen olumsuz etkiler ile aşırı kullanım baskısı sonucu ortaya çıkan çevresel bozulmanın önlenmesine karşı çaba harcanması gerektiği gerçeği ile karşı karşıya kalınmıştır. </a:t>
            </a:r>
            <a:endParaRPr lang="tr-TR" dirty="0" smtClean="0">
              <a:latin typeface="Times New Roman"/>
              <a:ea typeface="Times New Roman"/>
              <a:cs typeface="Times New Roman"/>
            </a:endParaRPr>
          </a:p>
        </p:txBody>
      </p:sp>
    </p:spTree>
    <p:extLst>
      <p:ext uri="{BB962C8B-B14F-4D97-AF65-F5344CB8AC3E}">
        <p14:creationId xmlns:p14="http://schemas.microsoft.com/office/powerpoint/2010/main" val="2279584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Sürdürülebilir Turizmin İlkeleri</a:t>
            </a:r>
            <a:endParaRPr lang="tr-TR" dirty="0"/>
          </a:p>
        </p:txBody>
      </p:sp>
      <p:sp>
        <p:nvSpPr>
          <p:cNvPr id="3" name="İçerik Yer Tutucusu 2"/>
          <p:cNvSpPr>
            <a:spLocks noGrp="1"/>
          </p:cNvSpPr>
          <p:nvPr>
            <p:ph idx="1"/>
          </p:nvPr>
        </p:nvSpPr>
        <p:spPr/>
        <p:txBody>
          <a:bodyPr>
            <a:normAutofit fontScale="77500" lnSpcReduction="20000"/>
          </a:bodyPr>
          <a:lstStyle/>
          <a:p>
            <a:pPr indent="450215" algn="just">
              <a:lnSpc>
                <a:spcPct val="150000"/>
              </a:lnSpc>
              <a:spcAft>
                <a:spcPts val="600"/>
              </a:spcAft>
            </a:pPr>
            <a:r>
              <a:rPr lang="tr-TR" dirty="0" smtClean="0">
                <a:latin typeface="Times New Roman"/>
                <a:ea typeface="Times New Roman"/>
                <a:cs typeface="Times New Roman"/>
              </a:rPr>
              <a:t>Bu </a:t>
            </a:r>
            <a:r>
              <a:rPr lang="tr-TR" dirty="0">
                <a:latin typeface="Times New Roman"/>
                <a:ea typeface="Times New Roman"/>
                <a:cs typeface="Times New Roman"/>
              </a:rPr>
              <a:t>gelişmeler sonucunda, insanlar hem ekonomik kalkınmayı sürdürme, hem de çevresel bozulmayı önleme gibi iki ayrı fakat birbirini etkileyen konuyu aynı platformda değerlendirerek bir sonuç üretme ihtiyacı hissetmişlerdir. </a:t>
            </a:r>
            <a:endParaRPr lang="tr-TR" dirty="0" smtClean="0">
              <a:latin typeface="Times New Roman"/>
              <a:ea typeface="Times New Roman"/>
              <a:cs typeface="Times New Roman"/>
            </a:endParaRPr>
          </a:p>
          <a:p>
            <a:pPr indent="450215" algn="just">
              <a:lnSpc>
                <a:spcPct val="150000"/>
              </a:lnSpc>
              <a:spcAft>
                <a:spcPts val="600"/>
              </a:spcAft>
            </a:pPr>
            <a:r>
              <a:rPr lang="tr-TR" dirty="0" smtClean="0">
                <a:latin typeface="Times New Roman"/>
                <a:ea typeface="Times New Roman"/>
                <a:cs typeface="Times New Roman"/>
              </a:rPr>
              <a:t>Sürdürülebilir </a:t>
            </a:r>
            <a:r>
              <a:rPr lang="tr-TR" dirty="0">
                <a:latin typeface="Times New Roman"/>
                <a:ea typeface="Times New Roman"/>
                <a:cs typeface="Times New Roman"/>
              </a:rPr>
              <a:t>kalkınma ya da daha özel bir söylemle sürdürülebilir turizm fikri bu sorun karşısında bir çözüm önerisi olarak ortaya çıkmıştır (Akgün, 2009:5-6).</a:t>
            </a:r>
            <a:endParaRPr lang="tr-TR" sz="2800" dirty="0">
              <a:ea typeface="Calibri"/>
              <a:cs typeface="Times New Roman"/>
            </a:endParaRPr>
          </a:p>
          <a:p>
            <a:endParaRPr lang="tr-TR" dirty="0"/>
          </a:p>
        </p:txBody>
      </p:sp>
    </p:spTree>
    <p:extLst>
      <p:ext uri="{BB962C8B-B14F-4D97-AF65-F5344CB8AC3E}">
        <p14:creationId xmlns:p14="http://schemas.microsoft.com/office/powerpoint/2010/main" val="22065717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Sürdürülebilir Turizmin Amaçları</a:t>
            </a:r>
            <a:endParaRPr lang="tr-TR" dirty="0"/>
          </a:p>
        </p:txBody>
      </p:sp>
      <p:sp>
        <p:nvSpPr>
          <p:cNvPr id="3" name="İçerik Yer Tutucusu 2"/>
          <p:cNvSpPr>
            <a:spLocks noGrp="1"/>
          </p:cNvSpPr>
          <p:nvPr>
            <p:ph idx="1"/>
          </p:nvPr>
        </p:nvSpPr>
        <p:spPr/>
        <p:txBody>
          <a:bodyPr/>
          <a:lstStyle/>
          <a:p>
            <a:r>
              <a:rPr lang="tr-TR" dirty="0"/>
              <a:t>Sürdürülebilir turizm ile amaçlanan, turizmin toplum ve çevre düzenine verdiği zararı en aza indirmek, bölgedeki doğal ve kültürel mirasın en iyi şekilde korunmasını sağlamak, hem ziyaretçilerin hem de bölge halkının yaşam kalitelerini arttırmak ve her daim üst seviyede tutmaya çalışmaktır.</a:t>
            </a:r>
          </a:p>
        </p:txBody>
      </p:sp>
    </p:spTree>
    <p:extLst>
      <p:ext uri="{BB962C8B-B14F-4D97-AF65-F5344CB8AC3E}">
        <p14:creationId xmlns:p14="http://schemas.microsoft.com/office/powerpoint/2010/main" val="6569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Sürdürülebilir Turizmin Amaçları</a:t>
            </a:r>
          </a:p>
        </p:txBody>
      </p:sp>
      <p:sp>
        <p:nvSpPr>
          <p:cNvPr id="3" name="İçerik Yer Tutucusu 2"/>
          <p:cNvSpPr>
            <a:spLocks noGrp="1"/>
          </p:cNvSpPr>
          <p:nvPr>
            <p:ph idx="1"/>
          </p:nvPr>
        </p:nvSpPr>
        <p:spPr/>
        <p:txBody>
          <a:bodyPr/>
          <a:lstStyle/>
          <a:p>
            <a:r>
              <a:rPr lang="tr-TR" dirty="0"/>
              <a:t>Sürdürülebilir turizmin öncelikli amacı, turizmin ortaya çıkardığı olumlu etkilerin devamının sağlanmasıyla beklenen faydalara ulaşabilmektir</a:t>
            </a:r>
            <a:r>
              <a:rPr lang="tr-TR" dirty="0" smtClean="0"/>
              <a:t>.</a:t>
            </a:r>
          </a:p>
          <a:p>
            <a:r>
              <a:rPr lang="tr-TR" dirty="0" smtClean="0"/>
              <a:t> </a:t>
            </a:r>
            <a:r>
              <a:rPr lang="tr-TR" dirty="0"/>
              <a:t>Sürdürülebilir turizmin faydalarını aşağıdaki gibi özetlemek mümkündür (McIntyre 1993: 11):</a:t>
            </a:r>
          </a:p>
        </p:txBody>
      </p:sp>
    </p:spTree>
    <p:extLst>
      <p:ext uri="{BB962C8B-B14F-4D97-AF65-F5344CB8AC3E}">
        <p14:creationId xmlns:p14="http://schemas.microsoft.com/office/powerpoint/2010/main" val="25929515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Sürdürülebilir Turizmin Amaçları</a:t>
            </a:r>
          </a:p>
        </p:txBody>
      </p:sp>
      <p:sp>
        <p:nvSpPr>
          <p:cNvPr id="3" name="İçerik Yer Tutucusu 2"/>
          <p:cNvSpPr>
            <a:spLocks noGrp="1"/>
          </p:cNvSpPr>
          <p:nvPr>
            <p:ph idx="1"/>
          </p:nvPr>
        </p:nvSpPr>
        <p:spPr/>
        <p:txBody>
          <a:bodyPr>
            <a:normAutofit fontScale="85000" lnSpcReduction="10000"/>
          </a:bodyPr>
          <a:lstStyle/>
          <a:p>
            <a:r>
              <a:rPr lang="tr-TR" dirty="0"/>
              <a:t>Sürdürülebilir turizm, turizmin doğal, kültürel çevre ve insanlar üzerindeki etkilerinin anlaşılmasını teşvik eder. </a:t>
            </a:r>
            <a:endParaRPr lang="tr-TR" dirty="0" smtClean="0"/>
          </a:p>
          <a:p>
            <a:r>
              <a:rPr lang="tr-TR" dirty="0" smtClean="0"/>
              <a:t>Sürdürülebilir </a:t>
            </a:r>
            <a:r>
              <a:rPr lang="tr-TR" dirty="0"/>
              <a:t>turizm, fayda ve maliyetlerin adil bir şekilde dağıtılmasını sağlar. </a:t>
            </a:r>
            <a:endParaRPr lang="tr-TR" dirty="0" smtClean="0"/>
          </a:p>
          <a:p>
            <a:r>
              <a:rPr lang="tr-TR" dirty="0" smtClean="0"/>
              <a:t>Turizm</a:t>
            </a:r>
            <a:r>
              <a:rPr lang="tr-TR" dirty="0"/>
              <a:t>, hem doğrudan turizm sektörüne hem de sektörü destekleyen diğer sektörlere yerel istihdam sağlar. </a:t>
            </a:r>
            <a:endParaRPr lang="tr-TR" dirty="0" smtClean="0"/>
          </a:p>
          <a:p>
            <a:r>
              <a:rPr lang="tr-TR" dirty="0" smtClean="0"/>
              <a:t>Turizm</a:t>
            </a:r>
            <a:r>
              <a:rPr lang="tr-TR" dirty="0"/>
              <a:t>, oteller ve diğer ağırlama hizmetleri, yiyecek içecek hizmetleri, ulaşım sistemleri, el sanatları ve rehberlik hizmetleri gibi yerli endüstrileri uyararak verimliliği arttırır.</a:t>
            </a:r>
          </a:p>
        </p:txBody>
      </p:sp>
    </p:spTree>
    <p:extLst>
      <p:ext uri="{BB962C8B-B14F-4D97-AF65-F5344CB8AC3E}">
        <p14:creationId xmlns:p14="http://schemas.microsoft.com/office/powerpoint/2010/main" val="3950313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Sürdürülebilir Turizmin Amaçları</a:t>
            </a:r>
          </a:p>
        </p:txBody>
      </p:sp>
      <p:sp>
        <p:nvSpPr>
          <p:cNvPr id="3" name="İçerik Yer Tutucusu 2"/>
          <p:cNvSpPr>
            <a:spLocks noGrp="1"/>
          </p:cNvSpPr>
          <p:nvPr>
            <p:ph idx="1"/>
          </p:nvPr>
        </p:nvSpPr>
        <p:spPr>
          <a:xfrm>
            <a:off x="457200" y="1600200"/>
            <a:ext cx="8229600" cy="4997152"/>
          </a:xfrm>
        </p:spPr>
        <p:txBody>
          <a:bodyPr>
            <a:normAutofit fontScale="85000" lnSpcReduction="20000"/>
          </a:bodyPr>
          <a:lstStyle/>
          <a:p>
            <a:r>
              <a:rPr lang="tr-TR" dirty="0"/>
              <a:t>Turizm, ülke için döviz kaynağıdır ve yerel ekonomiye yeni para ve sermaye girişi sağlar. </a:t>
            </a:r>
            <a:endParaRPr lang="tr-TR" dirty="0" smtClean="0"/>
          </a:p>
          <a:p>
            <a:r>
              <a:rPr lang="tr-TR" dirty="0" smtClean="0"/>
              <a:t>Turizm</a:t>
            </a:r>
            <a:r>
              <a:rPr lang="tr-TR" dirty="0"/>
              <a:t>, özellikle tarımsal istihdamın düzensiz ve yetersiz olduğu alanlarda yerel ekonomide çeşitlilik sağlar. </a:t>
            </a:r>
            <a:endParaRPr lang="tr-TR" dirty="0" smtClean="0"/>
          </a:p>
          <a:p>
            <a:r>
              <a:rPr lang="tr-TR" dirty="0" smtClean="0"/>
              <a:t>Sürdürülebilir </a:t>
            </a:r>
            <a:r>
              <a:rPr lang="tr-TR" dirty="0"/>
              <a:t>turizm, turizm ve diğer amaçlarla mevcut kaynakları kullananların bir arada yaşayabilmesi için yerel nüfus da dâhil olmak üzere, toplumun bütün kesimleri arasında karar alama mekanizmalarının oluşturulması için çaba harcar. </a:t>
            </a:r>
            <a:endParaRPr lang="tr-TR" dirty="0" smtClean="0"/>
          </a:p>
          <a:p>
            <a:r>
              <a:rPr lang="tr-TR" dirty="0" smtClean="0"/>
              <a:t>Ekosistemin </a:t>
            </a:r>
            <a:r>
              <a:rPr lang="tr-TR" dirty="0"/>
              <a:t>taşıma kapasitesine uygun bir gelişmeyi sağlayacak şekilde çeşitli bölgelere ayrılmış ve planlı bir turizm gelişimini gerektirir</a:t>
            </a:r>
          </a:p>
        </p:txBody>
      </p:sp>
    </p:spTree>
    <p:extLst>
      <p:ext uri="{BB962C8B-B14F-4D97-AF65-F5344CB8AC3E}">
        <p14:creationId xmlns:p14="http://schemas.microsoft.com/office/powerpoint/2010/main" val="26686006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Sürdürülebilir Turizmin Amaçları</a:t>
            </a:r>
          </a:p>
        </p:txBody>
      </p:sp>
      <p:sp>
        <p:nvSpPr>
          <p:cNvPr id="3" name="İçerik Yer Tutucusu 2"/>
          <p:cNvSpPr>
            <a:spLocks noGrp="1"/>
          </p:cNvSpPr>
          <p:nvPr>
            <p:ph idx="1"/>
          </p:nvPr>
        </p:nvSpPr>
        <p:spPr>
          <a:xfrm>
            <a:off x="457200" y="1600200"/>
            <a:ext cx="8229600" cy="5069160"/>
          </a:xfrm>
        </p:spPr>
        <p:txBody>
          <a:bodyPr>
            <a:normAutofit lnSpcReduction="10000"/>
          </a:bodyPr>
          <a:lstStyle/>
          <a:p>
            <a:r>
              <a:rPr lang="tr-TR" dirty="0"/>
              <a:t>Turizm, yerel ulaşım, haberleşme ve toplumun diğer altyapı hizmetlerinin gelişmesini hızlandırır. </a:t>
            </a:r>
            <a:endParaRPr lang="tr-TR" dirty="0" smtClean="0"/>
          </a:p>
          <a:p>
            <a:r>
              <a:rPr lang="tr-TR" dirty="0" smtClean="0"/>
              <a:t>Turizm</a:t>
            </a:r>
            <a:r>
              <a:rPr lang="tr-TR" dirty="0"/>
              <a:t>, yerli ve yabancı turistler kadar yerel toplum tarafından da kullanılabilen rekreasyon imkanları yaratır. </a:t>
            </a:r>
            <a:endParaRPr lang="tr-TR" dirty="0" smtClean="0"/>
          </a:p>
          <a:p>
            <a:r>
              <a:rPr lang="tr-TR" dirty="0" smtClean="0"/>
              <a:t>Aynı </a:t>
            </a:r>
            <a:r>
              <a:rPr lang="tr-TR" dirty="0"/>
              <a:t>zamanda tarihi eserlerin ve bölgelerin, arkeolojik alanların korunması için belirli bir ödeme yapılmasını teşvik ederek bu alanların korunmasına yardımcı olur. </a:t>
            </a:r>
            <a:endParaRPr lang="tr-TR" dirty="0" smtClean="0"/>
          </a:p>
        </p:txBody>
      </p:sp>
    </p:spTree>
    <p:extLst>
      <p:ext uri="{BB962C8B-B14F-4D97-AF65-F5344CB8AC3E}">
        <p14:creationId xmlns:p14="http://schemas.microsoft.com/office/powerpoint/2010/main" val="19889497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Sürdürülebilir Turizmin Amaçları</a:t>
            </a:r>
          </a:p>
        </p:txBody>
      </p:sp>
      <p:sp>
        <p:nvSpPr>
          <p:cNvPr id="3" name="İçerik Yer Tutucusu 2"/>
          <p:cNvSpPr>
            <a:spLocks noGrp="1"/>
          </p:cNvSpPr>
          <p:nvPr>
            <p:ph idx="1"/>
          </p:nvPr>
        </p:nvSpPr>
        <p:spPr>
          <a:xfrm>
            <a:off x="457200" y="1600200"/>
            <a:ext cx="8229600" cy="5069160"/>
          </a:xfrm>
        </p:spPr>
        <p:txBody>
          <a:bodyPr>
            <a:normAutofit/>
          </a:bodyPr>
          <a:lstStyle/>
          <a:p>
            <a:r>
              <a:rPr lang="tr-TR" dirty="0" smtClean="0"/>
              <a:t>Sürdürülebilir </a:t>
            </a:r>
            <a:r>
              <a:rPr lang="tr-TR" dirty="0"/>
              <a:t>turizm kapsamında doğa turizmi, yetersiz tarım alanlarının verimli kullanımını ve doğal bitki örtüsü ile kaplı arazilerin bozulmadan kalabilmesini teşvik eder</a:t>
            </a:r>
            <a:r>
              <a:rPr lang="tr-TR" dirty="0" smtClean="0"/>
              <a:t>.</a:t>
            </a:r>
          </a:p>
          <a:p>
            <a:r>
              <a:rPr lang="tr-TR" dirty="0" smtClean="0"/>
              <a:t> Yine </a:t>
            </a:r>
            <a:r>
              <a:rPr lang="tr-TR" dirty="0"/>
              <a:t>bu kapsamda kültürel turizm, yerel toplumun saygınlığını artırır ve farklı yaşam biçimlerine sahip insanlar arasında iletişimi ve birbirini anlama fırsatını sağlar.</a:t>
            </a:r>
          </a:p>
        </p:txBody>
      </p:sp>
    </p:spTree>
    <p:extLst>
      <p:ext uri="{BB962C8B-B14F-4D97-AF65-F5344CB8AC3E}">
        <p14:creationId xmlns:p14="http://schemas.microsoft.com/office/powerpoint/2010/main" val="32840313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Sürdürülebilir Turizmin Amaçları</a:t>
            </a:r>
          </a:p>
        </p:txBody>
      </p:sp>
      <p:sp>
        <p:nvSpPr>
          <p:cNvPr id="3" name="İçerik Yer Tutucusu 2"/>
          <p:cNvSpPr>
            <a:spLocks noGrp="1"/>
          </p:cNvSpPr>
          <p:nvPr>
            <p:ph idx="1"/>
          </p:nvPr>
        </p:nvSpPr>
        <p:spPr/>
        <p:txBody>
          <a:bodyPr>
            <a:normAutofit lnSpcReduction="10000"/>
          </a:bodyPr>
          <a:lstStyle/>
          <a:p>
            <a:r>
              <a:rPr lang="tr-TR" dirty="0"/>
              <a:t>Çevresel açıdan sürdürülebilir turizm, doğal ve kültürel kaynakların toplumun ekonomik ve sosyal refahı ve bunların korunmasına yardımcı olunması açısından önemini gösterir. </a:t>
            </a:r>
            <a:endParaRPr lang="tr-TR" dirty="0" smtClean="0"/>
          </a:p>
          <a:p>
            <a:r>
              <a:rPr lang="tr-TR" dirty="0" smtClean="0"/>
              <a:t>Sürdürülebilir </a:t>
            </a:r>
            <a:r>
              <a:rPr lang="tr-TR" dirty="0"/>
              <a:t>turizm, turizmin etkilerini izler, değerlendirir ve yön verir. </a:t>
            </a:r>
            <a:endParaRPr lang="tr-TR" dirty="0" smtClean="0"/>
          </a:p>
          <a:p>
            <a:r>
              <a:rPr lang="tr-TR" dirty="0" smtClean="0"/>
              <a:t>Çevresel </a:t>
            </a:r>
            <a:r>
              <a:rPr lang="tr-TR" dirty="0"/>
              <a:t>sorumluluğa sahip güvenilir metotlar geliştirir ve oluşabilecek herhangi bir olumsuz etkiyi giderir</a:t>
            </a:r>
          </a:p>
        </p:txBody>
      </p:sp>
    </p:spTree>
    <p:extLst>
      <p:ext uri="{BB962C8B-B14F-4D97-AF65-F5344CB8AC3E}">
        <p14:creationId xmlns:p14="http://schemas.microsoft.com/office/powerpoint/2010/main" val="22525723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800" dirty="0"/>
              <a:t>Sürdürülebilir Turizmin Amaçları</a:t>
            </a:r>
          </a:p>
        </p:txBody>
      </p:sp>
      <p:sp>
        <p:nvSpPr>
          <p:cNvPr id="3" name="İçerik Yer Tutucusu 2"/>
          <p:cNvSpPr>
            <a:spLocks noGrp="1"/>
          </p:cNvSpPr>
          <p:nvPr>
            <p:ph idx="1"/>
          </p:nvPr>
        </p:nvSpPr>
        <p:spPr>
          <a:xfrm>
            <a:off x="457200" y="1844824"/>
            <a:ext cx="8229600" cy="4536504"/>
          </a:xfrm>
        </p:spPr>
        <p:txBody>
          <a:bodyPr>
            <a:normAutofit/>
          </a:bodyPr>
          <a:lstStyle/>
          <a:p>
            <a:r>
              <a:rPr lang="tr-TR" sz="3600" dirty="0"/>
              <a:t>Sürdürülebilir turizmin ortaya çıkardığı bu çok yönlü faydalarla birlikte temel amaçları şunlardır (Gee 1997: 255</a:t>
            </a:r>
            <a:r>
              <a:rPr lang="tr-TR" sz="3600" dirty="0" smtClean="0"/>
              <a:t>):</a:t>
            </a:r>
          </a:p>
          <a:p>
            <a:r>
              <a:rPr lang="tr-TR" sz="3600" dirty="0"/>
              <a:t>Yerel toplumun yaşam kalitesini arttırmak</a:t>
            </a:r>
            <a:r>
              <a:rPr lang="tr-TR" sz="3600" dirty="0" smtClean="0"/>
              <a:t>,</a:t>
            </a:r>
          </a:p>
          <a:p>
            <a:r>
              <a:rPr lang="tr-TR" sz="3600" dirty="0" smtClean="0"/>
              <a:t> Nesiller </a:t>
            </a:r>
            <a:r>
              <a:rPr lang="tr-TR" sz="3600" dirty="0"/>
              <a:t>arasında ve mevcut neslin içinde eşitlik ilkesini korumak</a:t>
            </a:r>
            <a:r>
              <a:rPr lang="tr-TR" sz="3600" dirty="0" smtClean="0"/>
              <a:t>,</a:t>
            </a:r>
          </a:p>
          <a:p>
            <a:pPr marL="0" indent="0">
              <a:buNone/>
            </a:pPr>
            <a:endParaRPr lang="tr-TR" dirty="0"/>
          </a:p>
        </p:txBody>
      </p:sp>
    </p:spTree>
    <p:extLst>
      <p:ext uri="{BB962C8B-B14F-4D97-AF65-F5344CB8AC3E}">
        <p14:creationId xmlns:p14="http://schemas.microsoft.com/office/powerpoint/2010/main" val="33928164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800" dirty="0"/>
              <a:t>Sürdürülebilir Turizmin Amaçları</a:t>
            </a:r>
          </a:p>
        </p:txBody>
      </p:sp>
      <p:sp>
        <p:nvSpPr>
          <p:cNvPr id="3" name="İçerik Yer Tutucusu 2"/>
          <p:cNvSpPr>
            <a:spLocks noGrp="1"/>
          </p:cNvSpPr>
          <p:nvPr>
            <p:ph idx="1"/>
          </p:nvPr>
        </p:nvSpPr>
        <p:spPr>
          <a:xfrm>
            <a:off x="457200" y="1196752"/>
            <a:ext cx="8229600" cy="5184576"/>
          </a:xfrm>
        </p:spPr>
        <p:txBody>
          <a:bodyPr>
            <a:normAutofit/>
          </a:bodyPr>
          <a:lstStyle/>
          <a:p>
            <a:r>
              <a:rPr lang="tr-TR" sz="4000" dirty="0" smtClean="0"/>
              <a:t>Ekolojik </a:t>
            </a:r>
            <a:r>
              <a:rPr lang="tr-TR" sz="4000" dirty="0"/>
              <a:t>sistemler ve biyolojik çeşitliliğin sürdürülmesiyle, çevre kalitesini korumak, </a:t>
            </a:r>
            <a:endParaRPr lang="tr-TR" sz="4000" dirty="0" smtClean="0"/>
          </a:p>
          <a:p>
            <a:r>
              <a:rPr lang="tr-TR" sz="4000" dirty="0" smtClean="0"/>
              <a:t>Toplumun </a:t>
            </a:r>
            <a:r>
              <a:rPr lang="tr-TR" sz="4000" dirty="0"/>
              <a:t>sosyal ve kültürel bütünleşmesini sağlamak</a:t>
            </a:r>
            <a:r>
              <a:rPr lang="tr-TR" sz="4000" dirty="0" smtClean="0"/>
              <a:t>,</a:t>
            </a:r>
          </a:p>
          <a:p>
            <a:r>
              <a:rPr lang="tr-TR" sz="4000" dirty="0" smtClean="0"/>
              <a:t> Ziyaretçiler </a:t>
            </a:r>
            <a:r>
              <a:rPr lang="tr-TR" sz="4000" dirty="0"/>
              <a:t>için yüksek kalitede bir deneyim sağlamak.</a:t>
            </a:r>
          </a:p>
        </p:txBody>
      </p:sp>
    </p:spTree>
    <p:extLst>
      <p:ext uri="{BB962C8B-B14F-4D97-AF65-F5344CB8AC3E}">
        <p14:creationId xmlns:p14="http://schemas.microsoft.com/office/powerpoint/2010/main" val="1324881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800" dirty="0">
                <a:solidFill>
                  <a:prstClr val="black"/>
                </a:solidFill>
              </a:rPr>
              <a:t>Sürdürülebilir Turizmin Amaçları</a:t>
            </a:r>
            <a:endParaRPr lang="tr-TR" dirty="0"/>
          </a:p>
        </p:txBody>
      </p:sp>
      <p:sp>
        <p:nvSpPr>
          <p:cNvPr id="3" name="İçerik Yer Tutucusu 2"/>
          <p:cNvSpPr>
            <a:spLocks noGrp="1"/>
          </p:cNvSpPr>
          <p:nvPr>
            <p:ph idx="1"/>
          </p:nvPr>
        </p:nvSpPr>
        <p:spPr/>
        <p:txBody>
          <a:bodyPr/>
          <a:lstStyle/>
          <a:p>
            <a:r>
              <a:rPr lang="tr-TR" dirty="0"/>
              <a:t>Sürdürülebilir turizmin hayata geçirilmesindeki temel amaç turizm etkinlikleri sonucunda ekonomik kalkınmanın sağlanması ve çevresel değerlerin korunmasıdır (Selimoğlu, 2004). </a:t>
            </a:r>
            <a:endParaRPr lang="tr-TR" dirty="0" smtClean="0"/>
          </a:p>
          <a:p>
            <a:r>
              <a:rPr lang="tr-TR" dirty="0" smtClean="0"/>
              <a:t>Sürdürülebilir </a:t>
            </a:r>
            <a:r>
              <a:rPr lang="tr-TR" dirty="0"/>
              <a:t>turizmin diğer karakteristikleri şu şekilde ifade edilebilirler (Kuter ve Ünal, 2009):</a:t>
            </a:r>
          </a:p>
        </p:txBody>
      </p:sp>
    </p:spTree>
    <p:extLst>
      <p:ext uri="{BB962C8B-B14F-4D97-AF65-F5344CB8AC3E}">
        <p14:creationId xmlns:p14="http://schemas.microsoft.com/office/powerpoint/2010/main" val="19124165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800" dirty="0">
                <a:solidFill>
                  <a:prstClr val="black"/>
                </a:solidFill>
              </a:rPr>
              <a:t>Sürdürülebilir Turizmin Amaçları</a:t>
            </a:r>
            <a:endParaRPr lang="tr-TR" dirty="0"/>
          </a:p>
        </p:txBody>
      </p:sp>
      <p:sp>
        <p:nvSpPr>
          <p:cNvPr id="3" name="İçerik Yer Tutucusu 2"/>
          <p:cNvSpPr>
            <a:spLocks noGrp="1"/>
          </p:cNvSpPr>
          <p:nvPr>
            <p:ph idx="1"/>
          </p:nvPr>
        </p:nvSpPr>
        <p:spPr/>
        <p:txBody>
          <a:bodyPr>
            <a:normAutofit/>
          </a:bodyPr>
          <a:lstStyle/>
          <a:p>
            <a:r>
              <a:rPr lang="tr-TR" sz="3600" dirty="0"/>
              <a:t>Doğa temelli olması (Sürdürülebilir turizm faaliyetlerinin olduğu bölgelerde ziyaretçiler doğal çevredeki doğal ve geleneksel kültür öğelerini gözlemlerler ve anlamaya çalışırlar</a:t>
            </a:r>
            <a:r>
              <a:rPr lang="tr-TR" sz="3600" dirty="0" smtClean="0"/>
              <a:t>.),</a:t>
            </a:r>
          </a:p>
          <a:p>
            <a:r>
              <a:rPr lang="tr-TR" sz="3600" dirty="0" smtClean="0"/>
              <a:t> </a:t>
            </a:r>
            <a:r>
              <a:rPr lang="tr-TR" sz="3600" dirty="0"/>
              <a:t> Bölgenin biyo-çeşitliliğinin korunmasına katkıda bulunması, </a:t>
            </a:r>
            <a:endParaRPr lang="tr-TR" sz="3600" dirty="0" smtClean="0"/>
          </a:p>
        </p:txBody>
      </p:sp>
    </p:spTree>
    <p:extLst>
      <p:ext uri="{BB962C8B-B14F-4D97-AF65-F5344CB8AC3E}">
        <p14:creationId xmlns:p14="http://schemas.microsoft.com/office/powerpoint/2010/main" val="31908469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800" dirty="0">
                <a:solidFill>
                  <a:prstClr val="black"/>
                </a:solidFill>
              </a:rPr>
              <a:t>Sürdürülebilir Turizmin Amaçları</a:t>
            </a:r>
            <a:endParaRPr lang="tr-TR" dirty="0"/>
          </a:p>
        </p:txBody>
      </p:sp>
      <p:sp>
        <p:nvSpPr>
          <p:cNvPr id="3" name="İçerik Yer Tutucusu 2"/>
          <p:cNvSpPr>
            <a:spLocks noGrp="1"/>
          </p:cNvSpPr>
          <p:nvPr>
            <p:ph idx="1"/>
          </p:nvPr>
        </p:nvSpPr>
        <p:spPr/>
        <p:txBody>
          <a:bodyPr>
            <a:normAutofit lnSpcReduction="10000"/>
          </a:bodyPr>
          <a:lstStyle/>
          <a:p>
            <a:pPr lvl="0"/>
            <a:r>
              <a:rPr lang="tr-TR" sz="3600" dirty="0">
                <a:solidFill>
                  <a:prstClr val="black"/>
                </a:solidFill>
              </a:rPr>
              <a:t> Ev sahibi toplumun refahını desteklemesi, </a:t>
            </a:r>
          </a:p>
          <a:p>
            <a:pPr lvl="0"/>
            <a:r>
              <a:rPr lang="tr-TR" sz="3600" dirty="0">
                <a:solidFill>
                  <a:prstClr val="black"/>
                </a:solidFill>
              </a:rPr>
              <a:t> Bir turizm bölgesinde ortaya çıkabilecek olumsuz çevresel ve sosyo-kültürel etkilerin en aza indirilebilmeleri için turizm faaliyetlerinin hem ev sahibi toplum, hem de turistlerin sorumluluğunda düzenlenmesi,</a:t>
            </a:r>
          </a:p>
          <a:p>
            <a:pPr marL="0" indent="0">
              <a:buNone/>
            </a:pPr>
            <a:endParaRPr lang="tr-TR" dirty="0"/>
          </a:p>
        </p:txBody>
      </p:sp>
    </p:spTree>
    <p:extLst>
      <p:ext uri="{BB962C8B-B14F-4D97-AF65-F5344CB8AC3E}">
        <p14:creationId xmlns:p14="http://schemas.microsoft.com/office/powerpoint/2010/main" val="20036052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800" dirty="0">
                <a:solidFill>
                  <a:prstClr val="black"/>
                </a:solidFill>
              </a:rPr>
              <a:t>Sürdürülebilir Turizmin Amaçları</a:t>
            </a:r>
            <a:endParaRPr lang="tr-TR" dirty="0"/>
          </a:p>
        </p:txBody>
      </p:sp>
      <p:sp>
        <p:nvSpPr>
          <p:cNvPr id="3" name="İçerik Yer Tutucusu 2"/>
          <p:cNvSpPr>
            <a:spLocks noGrp="1"/>
          </p:cNvSpPr>
          <p:nvPr>
            <p:ph idx="1"/>
          </p:nvPr>
        </p:nvSpPr>
        <p:spPr/>
        <p:txBody>
          <a:bodyPr>
            <a:normAutofit/>
          </a:bodyPr>
          <a:lstStyle/>
          <a:p>
            <a:r>
              <a:rPr lang="tr-TR" dirty="0"/>
              <a:t>Yenilenemez kaynakların en alt düzeyde kullanımını gerektirmesi, </a:t>
            </a:r>
            <a:endParaRPr lang="tr-TR" dirty="0" smtClean="0"/>
          </a:p>
          <a:p>
            <a:r>
              <a:rPr lang="tr-TR" dirty="0" smtClean="0"/>
              <a:t> </a:t>
            </a:r>
            <a:r>
              <a:rPr lang="tr-TR" dirty="0"/>
              <a:t>Turizm bölgesinde yerel mülkiyetin ev sahibi topluma dönük istihdam olanaklarının üretilmesini öngörmesi. </a:t>
            </a:r>
            <a:endParaRPr lang="tr-TR" dirty="0" smtClean="0"/>
          </a:p>
          <a:p>
            <a:r>
              <a:rPr lang="tr-TR" dirty="0" smtClean="0"/>
              <a:t>Sürdürülebilir </a:t>
            </a:r>
            <a:r>
              <a:rPr lang="tr-TR" dirty="0"/>
              <a:t>turizm uygulamaları ile belirli amaçların gerçekleştirilmesi hedeflenmektedir. </a:t>
            </a:r>
          </a:p>
        </p:txBody>
      </p:sp>
    </p:spTree>
    <p:extLst>
      <p:ext uri="{BB962C8B-B14F-4D97-AF65-F5344CB8AC3E}">
        <p14:creationId xmlns:p14="http://schemas.microsoft.com/office/powerpoint/2010/main" val="5558748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Sürdürülebilir Turizmin Amaçları</a:t>
            </a:r>
            <a:endParaRPr lang="tr-TR" dirty="0"/>
          </a:p>
        </p:txBody>
      </p:sp>
      <p:sp>
        <p:nvSpPr>
          <p:cNvPr id="3" name="İçerik Yer Tutucusu 2"/>
          <p:cNvSpPr>
            <a:spLocks noGrp="1"/>
          </p:cNvSpPr>
          <p:nvPr>
            <p:ph idx="1"/>
          </p:nvPr>
        </p:nvSpPr>
        <p:spPr/>
        <p:txBody>
          <a:bodyPr/>
          <a:lstStyle/>
          <a:p>
            <a:r>
              <a:rPr lang="tr-TR" b="1" dirty="0"/>
              <a:t>Ekonomik Uygulanabilirlik: </a:t>
            </a:r>
            <a:endParaRPr lang="tr-TR" b="1" dirty="0" smtClean="0"/>
          </a:p>
          <a:p>
            <a:r>
              <a:rPr lang="tr-TR" dirty="0" smtClean="0"/>
              <a:t>Turizm </a:t>
            </a:r>
            <a:r>
              <a:rPr lang="tr-TR" dirty="0"/>
              <a:t>destinasyonlarının ve işletmelerinin canlılıklarını ve rekabet güçlerini; uzun dönemde varlıklarını sürdürmelerini ve yarar sağlamaya devam etmelerini mümkün kılacak bir biçimde güvence altına almak.</a:t>
            </a:r>
          </a:p>
        </p:txBody>
      </p:sp>
    </p:spTree>
    <p:extLst>
      <p:ext uri="{BB962C8B-B14F-4D97-AF65-F5344CB8AC3E}">
        <p14:creationId xmlns:p14="http://schemas.microsoft.com/office/powerpoint/2010/main" val="36132273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Sürdürülebilir Turizmin Amaçları</a:t>
            </a:r>
            <a:endParaRPr lang="tr-TR" dirty="0"/>
          </a:p>
        </p:txBody>
      </p:sp>
      <p:sp>
        <p:nvSpPr>
          <p:cNvPr id="3" name="İçerik Yer Tutucusu 2"/>
          <p:cNvSpPr>
            <a:spLocks noGrp="1"/>
          </p:cNvSpPr>
          <p:nvPr>
            <p:ph idx="1"/>
          </p:nvPr>
        </p:nvSpPr>
        <p:spPr/>
        <p:txBody>
          <a:bodyPr/>
          <a:lstStyle/>
          <a:p>
            <a:r>
              <a:rPr lang="tr-TR" b="1" dirty="0"/>
              <a:t>Yerel Refah: </a:t>
            </a:r>
            <a:endParaRPr lang="tr-TR" b="1" dirty="0" smtClean="0"/>
          </a:p>
          <a:p>
            <a:r>
              <a:rPr lang="tr-TR" dirty="0" smtClean="0"/>
              <a:t>Ziyaretçi </a:t>
            </a:r>
            <a:r>
              <a:rPr lang="tr-TR" dirty="0"/>
              <a:t>harcamalarının yerel ölçekte korunma oranını içerecek biçimde, turizmin ev sahibi toplumun refahına olan katkısını en üst düzeye çıkarmak.</a:t>
            </a:r>
          </a:p>
        </p:txBody>
      </p:sp>
    </p:spTree>
    <p:extLst>
      <p:ext uri="{BB962C8B-B14F-4D97-AF65-F5344CB8AC3E}">
        <p14:creationId xmlns:p14="http://schemas.microsoft.com/office/powerpoint/2010/main" val="31871126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Sürdürülebilir Turizmin Amaçları</a:t>
            </a:r>
            <a:endParaRPr lang="tr-TR" dirty="0"/>
          </a:p>
        </p:txBody>
      </p:sp>
      <p:sp>
        <p:nvSpPr>
          <p:cNvPr id="3" name="İçerik Yer Tutucusu 2"/>
          <p:cNvSpPr>
            <a:spLocks noGrp="1"/>
          </p:cNvSpPr>
          <p:nvPr>
            <p:ph idx="1"/>
          </p:nvPr>
        </p:nvSpPr>
        <p:spPr/>
        <p:txBody>
          <a:bodyPr/>
          <a:lstStyle/>
          <a:p>
            <a:r>
              <a:rPr lang="tr-TR" b="1" dirty="0" smtClean="0"/>
              <a:t>İstihdam Kalitesi: </a:t>
            </a:r>
          </a:p>
          <a:p>
            <a:r>
              <a:rPr lang="tr-TR" dirty="0" smtClean="0"/>
              <a:t>Ödeme </a:t>
            </a:r>
            <a:r>
              <a:rPr lang="tr-TR" dirty="0"/>
              <a:t>düzeyi, hizmet koşulları ve cinsiyet, ırk, bedensel engel ya da başka bir nedenle hiçbir ayrımcılık yapılmadan herkesin erişimine açık olması bakımından; turizm tarafından yaratılan ve desteklenen istihdamı nicel ve nitel olarak artırmak</a:t>
            </a:r>
          </a:p>
        </p:txBody>
      </p:sp>
    </p:spTree>
    <p:extLst>
      <p:ext uri="{BB962C8B-B14F-4D97-AF65-F5344CB8AC3E}">
        <p14:creationId xmlns:p14="http://schemas.microsoft.com/office/powerpoint/2010/main" val="26031419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Sürdürülebilir Turizmin Amaçları</a:t>
            </a:r>
            <a:endParaRPr lang="tr-TR" dirty="0"/>
          </a:p>
        </p:txBody>
      </p:sp>
      <p:sp>
        <p:nvSpPr>
          <p:cNvPr id="3" name="İçerik Yer Tutucusu 2"/>
          <p:cNvSpPr>
            <a:spLocks noGrp="1"/>
          </p:cNvSpPr>
          <p:nvPr>
            <p:ph idx="1"/>
          </p:nvPr>
        </p:nvSpPr>
        <p:spPr/>
        <p:txBody>
          <a:bodyPr/>
          <a:lstStyle/>
          <a:p>
            <a:r>
              <a:rPr lang="tr-TR" b="1" dirty="0"/>
              <a:t>Sosyal Eşitlik: </a:t>
            </a:r>
            <a:endParaRPr lang="tr-TR" b="1" dirty="0" smtClean="0"/>
          </a:p>
          <a:p>
            <a:r>
              <a:rPr lang="tr-TR" dirty="0" smtClean="0"/>
              <a:t>Fakir </a:t>
            </a:r>
            <a:r>
              <a:rPr lang="tr-TR" dirty="0"/>
              <a:t>kesimlere yönelik artan fırsatları, gelir ve hizmet akışını içerecek biçimde; turizmden elde edilen ekonomik ve toplumsal yararların alıcı topluluğa yaygın bir biçimde dağıtılmasını gözetmek</a:t>
            </a:r>
          </a:p>
        </p:txBody>
      </p:sp>
    </p:spTree>
    <p:extLst>
      <p:ext uri="{BB962C8B-B14F-4D97-AF65-F5344CB8AC3E}">
        <p14:creationId xmlns:p14="http://schemas.microsoft.com/office/powerpoint/2010/main" val="37052740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Sürdürülebilir Turizmin Amaçları</a:t>
            </a:r>
            <a:endParaRPr lang="tr-TR" dirty="0"/>
          </a:p>
        </p:txBody>
      </p:sp>
      <p:sp>
        <p:nvSpPr>
          <p:cNvPr id="3" name="İçerik Yer Tutucusu 2"/>
          <p:cNvSpPr>
            <a:spLocks noGrp="1"/>
          </p:cNvSpPr>
          <p:nvPr>
            <p:ph idx="1"/>
          </p:nvPr>
        </p:nvSpPr>
        <p:spPr/>
        <p:txBody>
          <a:bodyPr/>
          <a:lstStyle/>
          <a:p>
            <a:r>
              <a:rPr lang="tr-TR" b="1" dirty="0"/>
              <a:t>Ziyaretçilerin Tatmin Edilmesi: </a:t>
            </a:r>
            <a:endParaRPr lang="tr-TR" b="1" dirty="0" smtClean="0"/>
          </a:p>
          <a:p>
            <a:r>
              <a:rPr lang="tr-TR" dirty="0" smtClean="0"/>
              <a:t>Cinsiyet</a:t>
            </a:r>
            <a:r>
              <a:rPr lang="tr-TR" dirty="0"/>
              <a:t>, ırk, bedensel engel ya da başka bir nedenle hiçbir ayrım yapılmadan, tüm ziyaretçilere güvenli ve tatmin edici bir deneyim sunmak. </a:t>
            </a:r>
          </a:p>
        </p:txBody>
      </p:sp>
    </p:spTree>
    <p:extLst>
      <p:ext uri="{BB962C8B-B14F-4D97-AF65-F5344CB8AC3E}">
        <p14:creationId xmlns:p14="http://schemas.microsoft.com/office/powerpoint/2010/main" val="36241731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Sürdürülebilir Turizmin Amaçları</a:t>
            </a:r>
            <a:endParaRPr lang="tr-TR" dirty="0"/>
          </a:p>
        </p:txBody>
      </p:sp>
      <p:sp>
        <p:nvSpPr>
          <p:cNvPr id="3" name="İçerik Yer Tutucusu 2"/>
          <p:cNvSpPr>
            <a:spLocks noGrp="1"/>
          </p:cNvSpPr>
          <p:nvPr>
            <p:ph idx="1"/>
          </p:nvPr>
        </p:nvSpPr>
        <p:spPr/>
        <p:txBody>
          <a:bodyPr/>
          <a:lstStyle/>
          <a:p>
            <a:r>
              <a:rPr lang="tr-TR" b="1" dirty="0"/>
              <a:t>Yerel Denetim: </a:t>
            </a:r>
            <a:r>
              <a:rPr lang="tr-TR" dirty="0"/>
              <a:t>Yerel toplulukları, diğer paydaşlarla işbirliği içinde olacak biçimde; kendi bölgelerinde turizmin yönetimi ve ileriye dönük gelişimi hakkındaki planlama ve karar verme sürecine dahil etmek ve onları bu süreçte güçlendirmek. </a:t>
            </a:r>
          </a:p>
        </p:txBody>
      </p:sp>
    </p:spTree>
    <p:extLst>
      <p:ext uri="{BB962C8B-B14F-4D97-AF65-F5344CB8AC3E}">
        <p14:creationId xmlns:p14="http://schemas.microsoft.com/office/powerpoint/2010/main" val="38573793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Sürdürülebilir Turizmin Amaçları</a:t>
            </a:r>
            <a:endParaRPr lang="tr-TR" dirty="0"/>
          </a:p>
        </p:txBody>
      </p:sp>
      <p:sp>
        <p:nvSpPr>
          <p:cNvPr id="3" name="İçerik Yer Tutucusu 2"/>
          <p:cNvSpPr>
            <a:spLocks noGrp="1"/>
          </p:cNvSpPr>
          <p:nvPr>
            <p:ph idx="1"/>
          </p:nvPr>
        </p:nvSpPr>
        <p:spPr/>
        <p:txBody>
          <a:bodyPr/>
          <a:lstStyle/>
          <a:p>
            <a:r>
              <a:rPr lang="tr-TR" b="1" dirty="0"/>
              <a:t>Topluluğun Refahı: </a:t>
            </a:r>
            <a:r>
              <a:rPr lang="tr-TR" dirty="0"/>
              <a:t>Sosyal yapılara ve kaynaklara, imkanlara ve yaşam destek sistemlerine erişimi içerecek biçimde ve sosyal bozulma ve sömürüye yol açmaksızın, yerel topluluklarda yaşam kalitesini sürdürmek ve yükseltmek</a:t>
            </a:r>
          </a:p>
        </p:txBody>
      </p:sp>
    </p:spTree>
    <p:extLst>
      <p:ext uri="{BB962C8B-B14F-4D97-AF65-F5344CB8AC3E}">
        <p14:creationId xmlns:p14="http://schemas.microsoft.com/office/powerpoint/2010/main" val="8265161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Sürdürülebilir Turizmin Amaçları</a:t>
            </a:r>
            <a:endParaRPr lang="tr-TR" dirty="0"/>
          </a:p>
        </p:txBody>
      </p:sp>
      <p:sp>
        <p:nvSpPr>
          <p:cNvPr id="3" name="İçerik Yer Tutucusu 2"/>
          <p:cNvSpPr>
            <a:spLocks noGrp="1"/>
          </p:cNvSpPr>
          <p:nvPr>
            <p:ph idx="1"/>
          </p:nvPr>
        </p:nvSpPr>
        <p:spPr/>
        <p:txBody>
          <a:bodyPr/>
          <a:lstStyle/>
          <a:p>
            <a:r>
              <a:rPr lang="tr-TR" b="1" dirty="0"/>
              <a:t>Kültürel Zenginlik: </a:t>
            </a:r>
            <a:r>
              <a:rPr lang="tr-TR" dirty="0"/>
              <a:t>Ev sahibi toplulukların tarihi mirasına, otantik kültürüne, geleneklerine ve ayırt edici özelliklerine saygı duymak ve bunları geliştirmek. </a:t>
            </a:r>
          </a:p>
        </p:txBody>
      </p:sp>
    </p:spTree>
    <p:extLst>
      <p:ext uri="{BB962C8B-B14F-4D97-AF65-F5344CB8AC3E}">
        <p14:creationId xmlns:p14="http://schemas.microsoft.com/office/powerpoint/2010/main" val="16012711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Sürdürülebilir Turizmin Amaçları</a:t>
            </a:r>
            <a:endParaRPr lang="tr-TR" dirty="0"/>
          </a:p>
        </p:txBody>
      </p:sp>
      <p:sp>
        <p:nvSpPr>
          <p:cNvPr id="3" name="İçerik Yer Tutucusu 2"/>
          <p:cNvSpPr>
            <a:spLocks noGrp="1"/>
          </p:cNvSpPr>
          <p:nvPr>
            <p:ph idx="1"/>
          </p:nvPr>
        </p:nvSpPr>
        <p:spPr/>
        <p:txBody>
          <a:bodyPr/>
          <a:lstStyle/>
          <a:p>
            <a:r>
              <a:rPr lang="tr-TR" b="1" dirty="0"/>
              <a:t>Fiziksel Bütünlük: </a:t>
            </a:r>
            <a:r>
              <a:rPr lang="tr-TR" dirty="0"/>
              <a:t>Hem kentsel hem de kırsal manzaranın kalitesini sürdürmek ve artırmak ve çevrenin fiziksel ve görsel olarak bozulmasını önlemek</a:t>
            </a:r>
            <a:r>
              <a:rPr lang="tr-TR" dirty="0" smtClean="0"/>
              <a:t>.</a:t>
            </a:r>
          </a:p>
          <a:p>
            <a:r>
              <a:rPr lang="tr-TR" b="1" dirty="0"/>
              <a:t>Biyolojik Çeşitlilik: </a:t>
            </a:r>
            <a:r>
              <a:rPr lang="tr-TR" dirty="0"/>
              <a:t>Doğal alanların, yaşamsal coğrafyanın ve vahşi yaşamın korunmasını desteklemek ve onlara zararı en alt düzeye indirmek.</a:t>
            </a:r>
          </a:p>
        </p:txBody>
      </p:sp>
    </p:spTree>
    <p:extLst>
      <p:ext uri="{BB962C8B-B14F-4D97-AF65-F5344CB8AC3E}">
        <p14:creationId xmlns:p14="http://schemas.microsoft.com/office/powerpoint/2010/main" val="18891036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Sürdürülebilir Turizmin Amaçları</a:t>
            </a:r>
            <a:endParaRPr lang="tr-TR" dirty="0"/>
          </a:p>
        </p:txBody>
      </p:sp>
      <p:sp>
        <p:nvSpPr>
          <p:cNvPr id="3" name="İçerik Yer Tutucusu 2"/>
          <p:cNvSpPr>
            <a:spLocks noGrp="1"/>
          </p:cNvSpPr>
          <p:nvPr>
            <p:ph idx="1"/>
          </p:nvPr>
        </p:nvSpPr>
        <p:spPr/>
        <p:txBody>
          <a:bodyPr/>
          <a:lstStyle/>
          <a:p>
            <a:r>
              <a:rPr lang="tr-TR" b="1" dirty="0"/>
              <a:t>Kaynak Verimliliği</a:t>
            </a:r>
            <a:r>
              <a:rPr lang="tr-TR" dirty="0"/>
              <a:t>: Turizm tesislerinin ve hizmetlerinin geliştirilmesinde ve operasyonunda nadir ve yenilenemez kaynakların kullanımını en alt düzeye indirmek.</a:t>
            </a:r>
          </a:p>
        </p:txBody>
      </p:sp>
    </p:spTree>
    <p:extLst>
      <p:ext uri="{BB962C8B-B14F-4D97-AF65-F5344CB8AC3E}">
        <p14:creationId xmlns:p14="http://schemas.microsoft.com/office/powerpoint/2010/main" val="26498185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Sürdürülebilir Turizmin Amaçları</a:t>
            </a:r>
            <a:endParaRPr lang="tr-TR" dirty="0"/>
          </a:p>
        </p:txBody>
      </p:sp>
      <p:sp>
        <p:nvSpPr>
          <p:cNvPr id="3" name="İçerik Yer Tutucusu 2"/>
          <p:cNvSpPr>
            <a:spLocks noGrp="1"/>
          </p:cNvSpPr>
          <p:nvPr>
            <p:ph idx="1"/>
          </p:nvPr>
        </p:nvSpPr>
        <p:spPr/>
        <p:txBody>
          <a:bodyPr>
            <a:normAutofit fontScale="92500" lnSpcReduction="10000"/>
          </a:bodyPr>
          <a:lstStyle/>
          <a:p>
            <a:r>
              <a:rPr lang="tr-TR" sz="3900" b="1" dirty="0"/>
              <a:t>Çevrenin Temizliği: </a:t>
            </a:r>
            <a:r>
              <a:rPr lang="tr-TR" sz="3900" dirty="0"/>
              <a:t>Hava, su ve toprak kirliliğini ve turizm işletmeleri ve ziyaretçiler tarafından atık üretimini en alt düzeye indirmek</a:t>
            </a:r>
            <a:r>
              <a:rPr lang="tr-TR" sz="3900" dirty="0" smtClean="0"/>
              <a:t>.</a:t>
            </a:r>
          </a:p>
          <a:p>
            <a:endParaRPr lang="tr-TR" dirty="0"/>
          </a:p>
          <a:p>
            <a:endParaRPr lang="tr-TR" dirty="0" smtClean="0"/>
          </a:p>
          <a:p>
            <a:pPr marL="0" indent="0">
              <a:buNone/>
            </a:pPr>
            <a:endParaRPr lang="tr-TR" dirty="0" smtClean="0"/>
          </a:p>
          <a:p>
            <a:r>
              <a:rPr lang="en-US" sz="1400" dirty="0"/>
              <a:t>Kaynak: (Sustainable Tourism </a:t>
            </a:r>
            <a:r>
              <a:rPr lang="en-US" sz="1400" dirty="0" smtClean="0"/>
              <a:t>for</a:t>
            </a:r>
            <a:r>
              <a:rPr lang="tr-TR" sz="1400" dirty="0" smtClean="0"/>
              <a:t> </a:t>
            </a:r>
            <a:r>
              <a:rPr lang="en-US" sz="1400" dirty="0" smtClean="0"/>
              <a:t>Development </a:t>
            </a:r>
            <a:r>
              <a:rPr lang="en-US" sz="1400" dirty="0"/>
              <a:t>Guidebook, 2013). https://dergipark.org.tr/tr/download/article-file/402123 </a:t>
            </a:r>
            <a:endParaRPr lang="tr-TR" sz="1400" dirty="0" smtClean="0"/>
          </a:p>
          <a:p>
            <a:r>
              <a:rPr lang="tr-TR" sz="1400" dirty="0" smtClean="0"/>
              <a:t>Yılmazİ .A</a:t>
            </a:r>
            <a:r>
              <a:rPr lang="tr-TR" sz="1400" dirty="0"/>
              <a:t>. </a:t>
            </a:r>
            <a:r>
              <a:rPr lang="tr-TR" sz="1400" dirty="0" smtClean="0"/>
              <a:t>ͣ</a:t>
            </a:r>
            <a:r>
              <a:rPr lang="tr-TR" sz="1400" dirty="0"/>
              <a:t>, </a:t>
            </a:r>
            <a:r>
              <a:rPr lang="tr-TR" sz="1400" dirty="0" smtClean="0"/>
              <a:t>Ünal A., </a:t>
            </a:r>
            <a:r>
              <a:rPr lang="tr-TR" sz="1400" dirty="0"/>
              <a:t>Çakır </a:t>
            </a:r>
            <a:r>
              <a:rPr lang="tr-TR" sz="1400" dirty="0" smtClean="0"/>
              <a:t>G</a:t>
            </a:r>
            <a:r>
              <a:rPr lang="tr-TR" sz="1400" dirty="0"/>
              <a:t>. (2015), </a:t>
            </a:r>
            <a:r>
              <a:rPr lang="tr-TR" sz="1400" dirty="0" smtClean="0"/>
              <a:t>Sürdürülebilir Turizm Literatürü Üzerine Bir Değerlendirme: Türkiye Bağlamı, Meslek Bilimleri ,Dergisi,</a:t>
            </a:r>
            <a:r>
              <a:rPr lang="nb-NO" sz="1400" dirty="0"/>
              <a:t> MBD 2015, 4 (2): 55 – 83</a:t>
            </a:r>
            <a:r>
              <a:rPr lang="tr-TR" sz="1400" dirty="0" smtClean="0"/>
              <a:t> </a:t>
            </a:r>
            <a:endParaRPr lang="tr-TR" sz="1400" dirty="0"/>
          </a:p>
        </p:txBody>
      </p:sp>
    </p:spTree>
    <p:extLst>
      <p:ext uri="{BB962C8B-B14F-4D97-AF65-F5344CB8AC3E}">
        <p14:creationId xmlns:p14="http://schemas.microsoft.com/office/powerpoint/2010/main" val="42529683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Sürdürülebilir Turizmin </a:t>
            </a:r>
            <a:r>
              <a:rPr lang="tr-TR" dirty="0" smtClean="0"/>
              <a:t>Başarı Koşulları</a:t>
            </a:r>
            <a:endParaRPr lang="tr-TR" dirty="0"/>
          </a:p>
        </p:txBody>
      </p:sp>
      <p:sp>
        <p:nvSpPr>
          <p:cNvPr id="3" name="İçerik Yer Tutucusu 2"/>
          <p:cNvSpPr>
            <a:spLocks noGrp="1"/>
          </p:cNvSpPr>
          <p:nvPr>
            <p:ph idx="1"/>
          </p:nvPr>
        </p:nvSpPr>
        <p:spPr>
          <a:xfrm>
            <a:off x="457200" y="1600200"/>
            <a:ext cx="8229600" cy="4997152"/>
          </a:xfrm>
        </p:spPr>
        <p:txBody>
          <a:bodyPr>
            <a:normAutofit fontScale="92500" lnSpcReduction="10000"/>
          </a:bodyPr>
          <a:lstStyle/>
          <a:p>
            <a:r>
              <a:rPr lang="tr-TR" dirty="0"/>
              <a:t>Sürdürülebilir turizmin başarısı için kamu kurumları, özel sektör, sivil toplum örgütleri, yerel toplum gibi çok yönlü bir katılımın sağlanması gereklidir. </a:t>
            </a:r>
            <a:endParaRPr lang="tr-TR" dirty="0" smtClean="0"/>
          </a:p>
          <a:p>
            <a:r>
              <a:rPr lang="tr-TR" dirty="0" smtClean="0"/>
              <a:t>Bu </a:t>
            </a:r>
            <a:r>
              <a:rPr lang="tr-TR" dirty="0"/>
              <a:t>çerçevede turizmin sürdürülebilirliği açısından izlenmesi gerekli kurallar aşağıdaki gibidir: (Wahap ve Pigram 1997: 283</a:t>
            </a:r>
            <a:r>
              <a:rPr lang="tr-TR" dirty="0" smtClean="0"/>
              <a:t>).</a:t>
            </a:r>
          </a:p>
          <a:p>
            <a:r>
              <a:rPr lang="tr-TR" dirty="0" smtClean="0"/>
              <a:t> Genel </a:t>
            </a:r>
            <a:r>
              <a:rPr lang="tr-TR" dirty="0"/>
              <a:t>turizm politikası, ulusal, bölgesel ve yerel seviyelerde izlenmesi gereken sürdürülebilir turizm amaçları ile birleştirilmelidir. </a:t>
            </a:r>
            <a:endParaRPr lang="tr-TR" dirty="0" smtClean="0"/>
          </a:p>
          <a:p>
            <a:pPr marL="0" indent="0">
              <a:buNone/>
            </a:pPr>
            <a:r>
              <a:rPr lang="tr-TR" dirty="0" smtClean="0"/>
              <a:t>.</a:t>
            </a:r>
          </a:p>
        </p:txBody>
      </p:sp>
    </p:spTree>
    <p:extLst>
      <p:ext uri="{BB962C8B-B14F-4D97-AF65-F5344CB8AC3E}">
        <p14:creationId xmlns:p14="http://schemas.microsoft.com/office/powerpoint/2010/main" val="8216550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Sürdürülebilir Turizmin </a:t>
            </a:r>
            <a:r>
              <a:rPr lang="tr-TR" dirty="0" smtClean="0"/>
              <a:t>Başarı Koşulları</a:t>
            </a:r>
            <a:endParaRPr lang="tr-TR" dirty="0"/>
          </a:p>
        </p:txBody>
      </p:sp>
      <p:sp>
        <p:nvSpPr>
          <p:cNvPr id="3" name="İçerik Yer Tutucusu 2"/>
          <p:cNvSpPr>
            <a:spLocks noGrp="1"/>
          </p:cNvSpPr>
          <p:nvPr>
            <p:ph idx="1"/>
          </p:nvPr>
        </p:nvSpPr>
        <p:spPr>
          <a:xfrm>
            <a:off x="457200" y="1600200"/>
            <a:ext cx="8229600" cy="4997152"/>
          </a:xfrm>
        </p:spPr>
        <p:txBody>
          <a:bodyPr>
            <a:normAutofit fontScale="85000" lnSpcReduction="10000"/>
          </a:bodyPr>
          <a:lstStyle/>
          <a:p>
            <a:r>
              <a:rPr lang="tr-TR" dirty="0" smtClean="0"/>
              <a:t>Planlama</a:t>
            </a:r>
            <a:r>
              <a:rPr lang="tr-TR" dirty="0"/>
              <a:t>, gelişme ve turizm faaliyetleri için belirlenen sınırlayıcı faktörler, devletin çeşitli bölümleri, kamu ve özel sektör şirketleri, toplumdaki gruplar ve uzmanları kapsayacak şekilde bütünleştirilmelidir. </a:t>
            </a:r>
            <a:endParaRPr lang="tr-TR" dirty="0" smtClean="0"/>
          </a:p>
          <a:p>
            <a:r>
              <a:rPr lang="tr-TR" dirty="0" smtClean="0"/>
              <a:t>Böylece </a:t>
            </a:r>
            <a:r>
              <a:rPr lang="tr-TR" dirty="0"/>
              <a:t>başarı için mümkün olan en geniş güvence sağlanmış olacaktır. </a:t>
            </a:r>
            <a:endParaRPr lang="tr-TR" dirty="0" smtClean="0"/>
          </a:p>
          <a:p>
            <a:r>
              <a:rPr lang="tr-TR" dirty="0"/>
              <a:t>T</a:t>
            </a:r>
            <a:r>
              <a:rPr lang="tr-TR" dirty="0" smtClean="0"/>
              <a:t>urizmde </a:t>
            </a:r>
            <a:r>
              <a:rPr lang="tr-TR" dirty="0"/>
              <a:t>gelişme projelerinin planlanmasında, insanların fiziksel ve inşa edilmiş çevreler üzerindeki ve uygun sosyo-ekonomik kullanımlarla ilgili olarak doğal ve kültürel değerlerin korunması öncelikli konu olarak ele alınmalıdır</a:t>
            </a:r>
          </a:p>
        </p:txBody>
      </p:sp>
    </p:spTree>
    <p:extLst>
      <p:ext uri="{BB962C8B-B14F-4D97-AF65-F5344CB8AC3E}">
        <p14:creationId xmlns:p14="http://schemas.microsoft.com/office/powerpoint/2010/main" val="17966733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714202"/>
          </a:xfrm>
        </p:spPr>
        <p:txBody>
          <a:bodyPr>
            <a:normAutofit/>
          </a:bodyPr>
          <a:lstStyle/>
          <a:p>
            <a:r>
              <a:rPr lang="tr-TR" dirty="0"/>
              <a:t>Sürdürülebilir Turizmin </a:t>
            </a:r>
            <a:r>
              <a:rPr lang="tr-TR" dirty="0" smtClean="0"/>
              <a:t>Başarı Koşulları</a:t>
            </a:r>
            <a:endParaRPr lang="tr-TR" dirty="0"/>
          </a:p>
        </p:txBody>
      </p:sp>
      <p:sp>
        <p:nvSpPr>
          <p:cNvPr id="3" name="İçerik Yer Tutucusu 2"/>
          <p:cNvSpPr>
            <a:spLocks noGrp="1"/>
          </p:cNvSpPr>
          <p:nvPr>
            <p:ph idx="1"/>
          </p:nvPr>
        </p:nvSpPr>
        <p:spPr>
          <a:xfrm>
            <a:off x="457200" y="1988840"/>
            <a:ext cx="8507288" cy="4536504"/>
          </a:xfrm>
        </p:spPr>
        <p:txBody>
          <a:bodyPr>
            <a:normAutofit/>
          </a:bodyPr>
          <a:lstStyle/>
          <a:p>
            <a:r>
              <a:rPr lang="tr-TR" dirty="0"/>
              <a:t>Turizm sektöründe rol oynayan tüm grupların doğa, kültür, ekonomi, toplumun değer sistemleri, politik yapılar, sosyal sınıflandırma ve öncü gruplarla ilgili olarak koruyucu kurallara, ahlaki ve dürüst davranışlara bağlı olarak hareket etmesi turizmin geleceği açısından güvence oluşturacaktır. </a:t>
            </a:r>
            <a:endParaRPr lang="tr-TR" dirty="0" smtClean="0"/>
          </a:p>
        </p:txBody>
      </p:sp>
    </p:spTree>
    <p:extLst>
      <p:ext uri="{BB962C8B-B14F-4D97-AF65-F5344CB8AC3E}">
        <p14:creationId xmlns:p14="http://schemas.microsoft.com/office/powerpoint/2010/main" val="17800425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Sürdürülebilir Turizmin </a:t>
            </a:r>
            <a:r>
              <a:rPr lang="tr-TR" dirty="0" smtClean="0"/>
              <a:t>Başarı Koşulları</a:t>
            </a:r>
            <a:endParaRPr lang="tr-TR" dirty="0"/>
          </a:p>
        </p:txBody>
      </p:sp>
      <p:sp>
        <p:nvSpPr>
          <p:cNvPr id="3" name="İçerik Yer Tutucusu 2"/>
          <p:cNvSpPr>
            <a:spLocks noGrp="1"/>
          </p:cNvSpPr>
          <p:nvPr>
            <p:ph idx="1"/>
          </p:nvPr>
        </p:nvSpPr>
        <p:spPr>
          <a:xfrm>
            <a:off x="457200" y="1196752"/>
            <a:ext cx="8507288" cy="5328592"/>
          </a:xfrm>
        </p:spPr>
        <p:txBody>
          <a:bodyPr>
            <a:normAutofit/>
          </a:bodyPr>
          <a:lstStyle/>
          <a:p>
            <a:r>
              <a:rPr lang="tr-TR" dirty="0" smtClean="0"/>
              <a:t>Ulusal </a:t>
            </a:r>
            <a:r>
              <a:rPr lang="tr-TR" dirty="0"/>
              <a:t>gelişme turizm politikası ile uyumlu olarak turizm gelişme projelerinin bölgesel dağılımında, ekonomik açıdan sıkıntı çeken çeşitli alan ve bölgeler arasında turizm faydalarının adil bir şekilde bölüştürülmesi ve eşitlik fikri göz önünde bulundurulmalıdır. </a:t>
            </a:r>
            <a:endParaRPr lang="tr-TR" dirty="0" smtClean="0"/>
          </a:p>
          <a:p>
            <a:r>
              <a:rPr lang="tr-TR" dirty="0"/>
              <a:t>T</a:t>
            </a:r>
            <a:r>
              <a:rPr lang="tr-TR" dirty="0" smtClean="0"/>
              <a:t>urizmin </a:t>
            </a:r>
            <a:r>
              <a:rPr lang="tr-TR" dirty="0"/>
              <a:t>faydaları ve olumsuz etkilerinin nasıl azaltılacağı konularında toplumsal bilinç oluşturulmalıdır.</a:t>
            </a:r>
          </a:p>
        </p:txBody>
      </p:sp>
    </p:spTree>
    <p:extLst>
      <p:ext uri="{BB962C8B-B14F-4D97-AF65-F5344CB8AC3E}">
        <p14:creationId xmlns:p14="http://schemas.microsoft.com/office/powerpoint/2010/main" val="24368115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Sürdürülebilir Turizmin </a:t>
            </a:r>
            <a:r>
              <a:rPr lang="tr-TR" dirty="0" smtClean="0"/>
              <a:t>Başarı Koşulları</a:t>
            </a:r>
            <a:endParaRPr lang="tr-TR" dirty="0"/>
          </a:p>
        </p:txBody>
      </p:sp>
      <p:sp>
        <p:nvSpPr>
          <p:cNvPr id="3" name="İçerik Yer Tutucusu 2"/>
          <p:cNvSpPr>
            <a:spLocks noGrp="1"/>
          </p:cNvSpPr>
          <p:nvPr>
            <p:ph idx="1"/>
          </p:nvPr>
        </p:nvSpPr>
        <p:spPr>
          <a:xfrm>
            <a:off x="457200" y="1268760"/>
            <a:ext cx="8229600" cy="5040560"/>
          </a:xfrm>
        </p:spPr>
        <p:txBody>
          <a:bodyPr>
            <a:normAutofit fontScale="92500" lnSpcReduction="20000"/>
          </a:bodyPr>
          <a:lstStyle/>
          <a:p>
            <a:r>
              <a:rPr lang="tr-TR" dirty="0"/>
              <a:t>Yerel halk, devlet, işletmeler, finansal kurumlar ve üniversiteler tarafından sağlanacak gerekli yardımlarla planlama ve gelişmede öncülük rolü üstlenmesi konusunda cesaretlendirilmelidir. </a:t>
            </a:r>
            <a:endParaRPr lang="tr-TR" dirty="0" smtClean="0"/>
          </a:p>
          <a:p>
            <a:r>
              <a:rPr lang="tr-TR" dirty="0" smtClean="0"/>
              <a:t>Turizm </a:t>
            </a:r>
            <a:r>
              <a:rPr lang="tr-TR" dirty="0"/>
              <a:t>ürünleri ve turizm pazarındaki değişikliklere cevap verecek turizm gelişme projelerinden mümkün olan tüm faydaları elde edebilmek için bilimsel, uygulamalı değerlendirmeler ve kontrole dayalı uzlaşmacı bir program, turizm planlaması ve yapılacak faaliyetlerin tüm aşamaları süresince dikkatli bir şekilde uygulanmalıdır. </a:t>
            </a:r>
            <a:endParaRPr lang="tr-TR" dirty="0" smtClean="0"/>
          </a:p>
        </p:txBody>
      </p:sp>
    </p:spTree>
    <p:extLst>
      <p:ext uri="{BB962C8B-B14F-4D97-AF65-F5344CB8AC3E}">
        <p14:creationId xmlns:p14="http://schemas.microsoft.com/office/powerpoint/2010/main" val="4450325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Sürdürülebilir Turizmin </a:t>
            </a:r>
            <a:r>
              <a:rPr lang="tr-TR" dirty="0" smtClean="0"/>
              <a:t>Başarı Koşulları</a:t>
            </a:r>
            <a:endParaRPr lang="tr-TR" dirty="0"/>
          </a:p>
        </p:txBody>
      </p:sp>
      <p:sp>
        <p:nvSpPr>
          <p:cNvPr id="3" name="İçerik Yer Tutucusu 2"/>
          <p:cNvSpPr>
            <a:spLocks noGrp="1"/>
          </p:cNvSpPr>
          <p:nvPr>
            <p:ph idx="1"/>
          </p:nvPr>
        </p:nvSpPr>
        <p:spPr/>
        <p:txBody>
          <a:bodyPr>
            <a:normAutofit fontScale="92500" lnSpcReduction="20000"/>
          </a:bodyPr>
          <a:lstStyle/>
          <a:p>
            <a:pPr lvl="0"/>
            <a:r>
              <a:rPr lang="tr-TR" sz="3600" dirty="0">
                <a:solidFill>
                  <a:prstClr val="black"/>
                </a:solidFill>
              </a:rPr>
              <a:t>Eğer turizm gelişme projelerinin sürdürülebilirliği sağlanacaksa bu gereklidir. </a:t>
            </a:r>
            <a:endParaRPr lang="tr-TR" sz="3600" dirty="0" smtClean="0">
              <a:solidFill>
                <a:prstClr val="black"/>
              </a:solidFill>
            </a:endParaRPr>
          </a:p>
          <a:p>
            <a:pPr marL="0" lvl="0" indent="0">
              <a:buNone/>
            </a:pPr>
            <a:endParaRPr lang="tr-TR" sz="3600" dirty="0">
              <a:solidFill>
                <a:prstClr val="black"/>
              </a:solidFill>
            </a:endParaRPr>
          </a:p>
          <a:p>
            <a:r>
              <a:rPr lang="tr-TR" dirty="0" smtClean="0"/>
              <a:t>Aşağıdaki </a:t>
            </a:r>
            <a:r>
              <a:rPr lang="tr-TR" dirty="0"/>
              <a:t>tablo 3‟ de Turizmdeki gelişme şekilleri arasındaki karşılaştırmalar verilmiştir. </a:t>
            </a:r>
            <a:endParaRPr lang="tr-TR" dirty="0" smtClean="0"/>
          </a:p>
          <a:p>
            <a:endParaRPr lang="tr-TR" dirty="0"/>
          </a:p>
          <a:p>
            <a:r>
              <a:rPr lang="tr-TR" dirty="0" smtClean="0"/>
              <a:t>Sürdürülebilir </a:t>
            </a:r>
            <a:r>
              <a:rPr lang="tr-TR" dirty="0"/>
              <a:t>turizmde başarılı olunması için turizmdeki sürdürülebilir ve sürdürülebilir olmayan gelişmenin farklılıklarının belirlenmesi son derece önemlidir.</a:t>
            </a:r>
          </a:p>
        </p:txBody>
      </p:sp>
    </p:spTree>
    <p:extLst>
      <p:ext uri="{BB962C8B-B14F-4D97-AF65-F5344CB8AC3E}">
        <p14:creationId xmlns:p14="http://schemas.microsoft.com/office/powerpoint/2010/main" val="40178303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Sürdürülebilir Turizmin </a:t>
            </a:r>
            <a:r>
              <a:rPr lang="tr-TR" dirty="0" smtClean="0"/>
              <a:t>Başarı Koşulları</a:t>
            </a:r>
            <a:endParaRPr lang="tr-TR"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1124744"/>
            <a:ext cx="7704856" cy="5472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73408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Sürdürülebilir Turizmin </a:t>
            </a:r>
            <a:r>
              <a:rPr lang="tr-TR" dirty="0" smtClean="0"/>
              <a:t>Başarı Koşulları</a:t>
            </a:r>
            <a:endParaRPr lang="tr-TR" dirty="0"/>
          </a:p>
        </p:txBody>
      </p:sp>
      <p:sp>
        <p:nvSpPr>
          <p:cNvPr id="3" name="İçerik Yer Tutucusu 2"/>
          <p:cNvSpPr>
            <a:spLocks noGrp="1"/>
          </p:cNvSpPr>
          <p:nvPr>
            <p:ph idx="1"/>
          </p:nvPr>
        </p:nvSpPr>
        <p:spPr/>
        <p:txBody>
          <a:bodyPr>
            <a:normAutofit fontScale="92500" lnSpcReduction="20000"/>
          </a:bodyPr>
          <a:lstStyle/>
          <a:p>
            <a:r>
              <a:rPr lang="tr-TR" dirty="0"/>
              <a:t>Tablo 3‟ de görüldüğü gibi; sürdürülebilir turizmin genel olarak kontrolü, yavaş, planlı, yerel topluma saygılı bir şekilde gelişmesi gibi konuları içermesi dikkat çekicidir</a:t>
            </a:r>
            <a:r>
              <a:rPr lang="tr-TR" dirty="0" smtClean="0"/>
              <a:t>.</a:t>
            </a:r>
          </a:p>
          <a:p>
            <a:r>
              <a:rPr lang="tr-TR" dirty="0" smtClean="0"/>
              <a:t> </a:t>
            </a:r>
            <a:r>
              <a:rPr lang="tr-TR" dirty="0"/>
              <a:t>Bu şekilde bir gelişen bir turizm hem yerel toplum ve turistler, hem doğal ve kültürel kaynaklar açısından olumlu etkiler yaratacak ve gelecek nesiller için de </a:t>
            </a:r>
            <a:r>
              <a:rPr lang="tr-TR" dirty="0" smtClean="0"/>
              <a:t>bu </a:t>
            </a:r>
            <a:r>
              <a:rPr lang="tr-TR" dirty="0"/>
              <a:t>etkiler devam edecektir. </a:t>
            </a:r>
            <a:endParaRPr lang="tr-TR" dirty="0" smtClean="0"/>
          </a:p>
          <a:p>
            <a:r>
              <a:rPr lang="tr-TR" dirty="0" smtClean="0"/>
              <a:t>Tersine </a:t>
            </a:r>
            <a:r>
              <a:rPr lang="tr-TR" dirty="0"/>
              <a:t>bir gelişmenin ise turizmin sürdürülebilirliğini olumsuz etkileyeceği açıktır.</a:t>
            </a:r>
          </a:p>
        </p:txBody>
      </p:sp>
    </p:spTree>
    <p:extLst>
      <p:ext uri="{BB962C8B-B14F-4D97-AF65-F5344CB8AC3E}">
        <p14:creationId xmlns:p14="http://schemas.microsoft.com/office/powerpoint/2010/main" val="7272054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282154"/>
          </a:xfrm>
        </p:spPr>
        <p:txBody>
          <a:bodyPr>
            <a:normAutofit fontScale="90000"/>
          </a:bodyPr>
          <a:lstStyle/>
          <a:p>
            <a:r>
              <a:rPr lang="tr-TR" dirty="0"/>
              <a:t>Sürdürülebilir Turizmin </a:t>
            </a:r>
            <a:r>
              <a:rPr lang="tr-TR" dirty="0" smtClean="0"/>
              <a:t>Başarı Koşulları</a:t>
            </a:r>
            <a:endParaRPr lang="tr-TR" dirty="0"/>
          </a:p>
        </p:txBody>
      </p:sp>
      <p:sp>
        <p:nvSpPr>
          <p:cNvPr id="3" name="İçerik Yer Tutucusu 2"/>
          <p:cNvSpPr>
            <a:spLocks noGrp="1"/>
          </p:cNvSpPr>
          <p:nvPr>
            <p:ph idx="1"/>
          </p:nvPr>
        </p:nvSpPr>
        <p:spPr>
          <a:xfrm>
            <a:off x="251520" y="1556792"/>
            <a:ext cx="8640960" cy="5184576"/>
          </a:xfrm>
        </p:spPr>
        <p:txBody>
          <a:bodyPr>
            <a:normAutofit/>
          </a:bodyPr>
          <a:lstStyle/>
          <a:p>
            <a:r>
              <a:rPr lang="tr-TR" dirty="0"/>
              <a:t>Güneş‟e (1995) göre, sürdürülebilir turizm başarısı açısından aşağıda belirtilen konulara öncelik duyulmalıdır</a:t>
            </a:r>
            <a:r>
              <a:rPr lang="tr-TR" dirty="0" smtClean="0"/>
              <a:t>:</a:t>
            </a:r>
          </a:p>
          <a:p>
            <a:r>
              <a:rPr lang="tr-TR" dirty="0" smtClean="0"/>
              <a:t> </a:t>
            </a:r>
            <a:r>
              <a:rPr lang="tr-TR" dirty="0"/>
              <a:t> Turizmin kaynağı olan çevrenin uzun dönemdeki sürdürülebilirliği, kısa vadeli düşüncelerle zarara uğratılmamalı, korunarak gelecek nesillere aktarılmalıdır. </a:t>
            </a:r>
            <a:endParaRPr lang="tr-TR" dirty="0" smtClean="0"/>
          </a:p>
          <a:p>
            <a:pPr marL="0" indent="0">
              <a:buNone/>
            </a:pPr>
            <a:endParaRPr lang="tr-TR" dirty="0" smtClean="0"/>
          </a:p>
        </p:txBody>
      </p:sp>
    </p:spTree>
    <p:extLst>
      <p:ext uri="{BB962C8B-B14F-4D97-AF65-F5344CB8AC3E}">
        <p14:creationId xmlns:p14="http://schemas.microsoft.com/office/powerpoint/2010/main" val="40527827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562074"/>
          </a:xfrm>
        </p:spPr>
        <p:txBody>
          <a:bodyPr>
            <a:normAutofit fontScale="90000"/>
          </a:bodyPr>
          <a:lstStyle/>
          <a:p>
            <a:r>
              <a:rPr lang="tr-TR" dirty="0"/>
              <a:t>Sürdürülebilir Turizmin </a:t>
            </a:r>
            <a:r>
              <a:rPr lang="tr-TR" dirty="0" smtClean="0"/>
              <a:t>Başarı Koşulları</a:t>
            </a:r>
            <a:endParaRPr lang="tr-TR" dirty="0"/>
          </a:p>
        </p:txBody>
      </p:sp>
      <p:sp>
        <p:nvSpPr>
          <p:cNvPr id="3" name="İçerik Yer Tutucusu 2"/>
          <p:cNvSpPr>
            <a:spLocks noGrp="1"/>
          </p:cNvSpPr>
          <p:nvPr>
            <p:ph idx="1"/>
          </p:nvPr>
        </p:nvSpPr>
        <p:spPr>
          <a:xfrm>
            <a:off x="251520" y="1052736"/>
            <a:ext cx="8640960" cy="5688632"/>
          </a:xfrm>
        </p:spPr>
        <p:txBody>
          <a:bodyPr>
            <a:normAutofit/>
          </a:bodyPr>
          <a:lstStyle/>
          <a:p>
            <a:r>
              <a:rPr lang="tr-TR" dirty="0" smtClean="0"/>
              <a:t> </a:t>
            </a:r>
            <a:r>
              <a:rPr lang="tr-TR" dirty="0"/>
              <a:t>Turizm, ziyaretçilerin yanı sıra bulunduğu alan ve topluma da fayda sağlayan potansiyele sahip pozitif bir aktivite olarak kabul edilmelidir. </a:t>
            </a:r>
            <a:endParaRPr lang="tr-TR" dirty="0" smtClean="0"/>
          </a:p>
          <a:p>
            <a:r>
              <a:rPr lang="tr-TR" dirty="0" smtClean="0"/>
              <a:t> </a:t>
            </a:r>
            <a:r>
              <a:rPr lang="tr-TR" dirty="0"/>
              <a:t>Turizm ve çevre arasındaki ilişki, çevreyi uzun dönemde sürdürülebilir hale getirecek şekilde düzenlenmelidir. </a:t>
            </a:r>
            <a:endParaRPr lang="tr-TR" dirty="0" smtClean="0"/>
          </a:p>
          <a:p>
            <a:r>
              <a:rPr lang="tr-TR" dirty="0" smtClean="0"/>
              <a:t>Turizmin </a:t>
            </a:r>
            <a:r>
              <a:rPr lang="tr-TR" dirty="0"/>
              <a:t>doğal kaynaklara zarar vermesine, gelecekte hoş olmayan ortamlar yaratmasına ve çevre üzerinde kabul edilemez etkiler oluşturulmasına izin verilemez. </a:t>
            </a:r>
            <a:endParaRPr lang="tr-TR" dirty="0" smtClean="0"/>
          </a:p>
        </p:txBody>
      </p:sp>
    </p:spTree>
    <p:extLst>
      <p:ext uri="{BB962C8B-B14F-4D97-AF65-F5344CB8AC3E}">
        <p14:creationId xmlns:p14="http://schemas.microsoft.com/office/powerpoint/2010/main" val="28066454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282154"/>
          </a:xfrm>
        </p:spPr>
        <p:txBody>
          <a:bodyPr>
            <a:normAutofit fontScale="90000"/>
          </a:bodyPr>
          <a:lstStyle/>
          <a:p>
            <a:r>
              <a:rPr lang="tr-TR" dirty="0"/>
              <a:t>Sürdürülebilir Turizmin </a:t>
            </a:r>
            <a:r>
              <a:rPr lang="tr-TR" dirty="0" smtClean="0"/>
              <a:t>Başarı Koşulları</a:t>
            </a:r>
            <a:endParaRPr lang="tr-TR" dirty="0"/>
          </a:p>
        </p:txBody>
      </p:sp>
      <p:sp>
        <p:nvSpPr>
          <p:cNvPr id="3" name="İçerik Yer Tutucusu 2"/>
          <p:cNvSpPr>
            <a:spLocks noGrp="1"/>
          </p:cNvSpPr>
          <p:nvPr>
            <p:ph idx="1"/>
          </p:nvPr>
        </p:nvSpPr>
        <p:spPr>
          <a:xfrm>
            <a:off x="251520" y="1484784"/>
            <a:ext cx="8640960" cy="5256584"/>
          </a:xfrm>
        </p:spPr>
        <p:txBody>
          <a:bodyPr>
            <a:normAutofit/>
          </a:bodyPr>
          <a:lstStyle/>
          <a:p>
            <a:r>
              <a:rPr lang="tr-TR" sz="4000" dirty="0" smtClean="0"/>
              <a:t> </a:t>
            </a:r>
            <a:r>
              <a:rPr lang="tr-TR" sz="4000" dirty="0"/>
              <a:t>Turizm faaliyetleri ve gelişmeleri, ölçeğe ve doğaya ve içinde yer aldıkları alanın karakter özelliklerine uyum göstermelidir. </a:t>
            </a:r>
            <a:endParaRPr lang="tr-TR" sz="4000" dirty="0" smtClean="0"/>
          </a:p>
          <a:p>
            <a:r>
              <a:rPr lang="tr-TR" sz="4000" dirty="0" smtClean="0"/>
              <a:t> </a:t>
            </a:r>
            <a:r>
              <a:rPr lang="tr-TR" sz="4000" dirty="0"/>
              <a:t>Herhangi bir turistik alan ile ziyaretçilerin ihtiyaçları ve o yörede yaşayan halk arasında uyum sağlanmasına çalışılmalıdır</a:t>
            </a:r>
            <a:r>
              <a:rPr lang="tr-TR" sz="4000" dirty="0" smtClean="0"/>
              <a:t>.</a:t>
            </a:r>
          </a:p>
        </p:txBody>
      </p:sp>
    </p:spTree>
    <p:extLst>
      <p:ext uri="{BB962C8B-B14F-4D97-AF65-F5344CB8AC3E}">
        <p14:creationId xmlns:p14="http://schemas.microsoft.com/office/powerpoint/2010/main" val="33943875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562074"/>
          </a:xfrm>
        </p:spPr>
        <p:txBody>
          <a:bodyPr>
            <a:normAutofit fontScale="90000"/>
          </a:bodyPr>
          <a:lstStyle/>
          <a:p>
            <a:r>
              <a:rPr lang="tr-TR" dirty="0"/>
              <a:t>Sürdürülebilir Turizmin </a:t>
            </a:r>
            <a:r>
              <a:rPr lang="tr-TR" dirty="0" smtClean="0"/>
              <a:t>Başarı Koşulları</a:t>
            </a:r>
            <a:endParaRPr lang="tr-TR" dirty="0"/>
          </a:p>
        </p:txBody>
      </p:sp>
      <p:sp>
        <p:nvSpPr>
          <p:cNvPr id="3" name="İçerik Yer Tutucusu 2"/>
          <p:cNvSpPr>
            <a:spLocks noGrp="1"/>
          </p:cNvSpPr>
          <p:nvPr>
            <p:ph idx="1"/>
          </p:nvPr>
        </p:nvSpPr>
        <p:spPr>
          <a:xfrm>
            <a:off x="251520" y="1052736"/>
            <a:ext cx="8640960" cy="5688632"/>
          </a:xfrm>
        </p:spPr>
        <p:txBody>
          <a:bodyPr>
            <a:normAutofit/>
          </a:bodyPr>
          <a:lstStyle/>
          <a:p>
            <a:r>
              <a:rPr lang="tr-TR" dirty="0" smtClean="0"/>
              <a:t> </a:t>
            </a:r>
            <a:r>
              <a:rPr lang="tr-TR" dirty="0"/>
              <a:t>Hareket halindeki bir dünyada, bazı değişiklikler kaçınılmazdır ve bu değişiklikler, çoğunlukla fayda sağlar. </a:t>
            </a:r>
            <a:endParaRPr lang="tr-TR" dirty="0" smtClean="0"/>
          </a:p>
          <a:p>
            <a:r>
              <a:rPr lang="tr-TR" dirty="0" smtClean="0"/>
              <a:t>Ancak </a:t>
            </a:r>
            <a:r>
              <a:rPr lang="tr-TR" dirty="0"/>
              <a:t>bu değişikliklere söz konusu ilkelerden vazgeçmeksizin yer verilmelidir. </a:t>
            </a:r>
            <a:endParaRPr lang="tr-TR" dirty="0" smtClean="0"/>
          </a:p>
          <a:p>
            <a:r>
              <a:rPr lang="tr-TR" dirty="0" smtClean="0"/>
              <a:t> </a:t>
            </a:r>
            <a:r>
              <a:rPr lang="tr-TR" dirty="0"/>
              <a:t>Turizm endüstrisi, yerel otoriteler ve çevreci kuruluşlar belirtilen bu prensiplerle uyum içerisinde olmak ve bu prensiplerin uygulanabilirliği için bir arada çalışmakla yükümlüdürler.</a:t>
            </a:r>
          </a:p>
        </p:txBody>
      </p:sp>
    </p:spTree>
    <p:extLst>
      <p:ext uri="{BB962C8B-B14F-4D97-AF65-F5344CB8AC3E}">
        <p14:creationId xmlns:p14="http://schemas.microsoft.com/office/powerpoint/2010/main" val="2268696870"/>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TotalTime>
  <Words>2408</Words>
  <Application>Microsoft Office PowerPoint</Application>
  <PresentationFormat>Ekran Gösterisi (4:3)</PresentationFormat>
  <Paragraphs>166</Paragraphs>
  <Slides>51</Slides>
  <Notes>0</Notes>
  <HiddenSlides>0</HiddenSlides>
  <MMClips>0</MMClips>
  <ScaleCrop>false</ScaleCrop>
  <HeadingPairs>
    <vt:vector size="4" baseType="variant">
      <vt:variant>
        <vt:lpstr>Tema</vt:lpstr>
      </vt:variant>
      <vt:variant>
        <vt:i4>1</vt:i4>
      </vt:variant>
      <vt:variant>
        <vt:lpstr>Slayt Başlıkları</vt:lpstr>
      </vt:variant>
      <vt:variant>
        <vt:i4>51</vt:i4>
      </vt:variant>
    </vt:vector>
  </HeadingPairs>
  <TitlesOfParts>
    <vt:vector size="52" baseType="lpstr">
      <vt:lpstr>Ofis Teması</vt:lpstr>
      <vt:lpstr> Sürdürülebilir Turizmin İlkeleri ve Amaçları</vt:lpstr>
      <vt:lpstr>Sürdürülebilir Turizmin İlkeleri</vt:lpstr>
      <vt:lpstr>Sürdürülebilir Turizmin İlkeleri</vt:lpstr>
      <vt:lpstr>Sürdürülebilir Turizmin İlkeleri</vt:lpstr>
      <vt:lpstr>Sürdürülebilir Turizmin İlkeleri</vt:lpstr>
      <vt:lpstr>Sürdürülebilir Turizmin İlkeleri</vt:lpstr>
      <vt:lpstr>Sürdürülebilir Turizmin İlkeleri</vt:lpstr>
      <vt:lpstr>PowerPoint Sunusu</vt:lpstr>
      <vt:lpstr>Sürdürülebilir Turizmin İlkeleri</vt:lpstr>
      <vt:lpstr>Sürdürülebilir Turizmin İlkeleri</vt:lpstr>
      <vt:lpstr>Sürdürülebilir Turizmin İlkeleri</vt:lpstr>
      <vt:lpstr>Sürdürülebilir Turizmin İlkeleri</vt:lpstr>
      <vt:lpstr>Sürdürülebilir Turizmin İlkeleri</vt:lpstr>
      <vt:lpstr>Sürdürülebilir Turizmin İlkeleri</vt:lpstr>
      <vt:lpstr>Sürdürülebilir Turizmin İlkeleri</vt:lpstr>
      <vt:lpstr>Sürdürülebilir Turizmin Amaçları</vt:lpstr>
      <vt:lpstr>Sürdürülebilir Turizmin Amaçları</vt:lpstr>
      <vt:lpstr>Sürdürülebilir Turizmin Amaçları</vt:lpstr>
      <vt:lpstr>Sürdürülebilir Turizmin Amaçları</vt:lpstr>
      <vt:lpstr>Sürdürülebilir Turizmin Amaçları</vt:lpstr>
      <vt:lpstr>Sürdürülebilir Turizmin Amaçları</vt:lpstr>
      <vt:lpstr>Sürdürülebilir Turizmin Amaçları</vt:lpstr>
      <vt:lpstr>Sürdürülebilir Turizmin Amaçları</vt:lpstr>
      <vt:lpstr>Sürdürülebilir Turizmin Amaçları</vt:lpstr>
      <vt:lpstr>Sürdürülebilir Turizmin Amaçları</vt:lpstr>
      <vt:lpstr>Sürdürülebilir Turizmin Amaçları</vt:lpstr>
      <vt:lpstr>Sürdürülebilir Turizmin Amaçları</vt:lpstr>
      <vt:lpstr>Sürdürülebilir Turizmin Amaçları</vt:lpstr>
      <vt:lpstr>Sürdürülebilir Turizmin Amaçları</vt:lpstr>
      <vt:lpstr>Sürdürülebilir Turizmin Amaçları</vt:lpstr>
      <vt:lpstr>Sürdürülebilir Turizmin Amaçları</vt:lpstr>
      <vt:lpstr>Sürdürülebilir Turizmin Amaçları</vt:lpstr>
      <vt:lpstr>Sürdürülebilir Turizmin Amaçları</vt:lpstr>
      <vt:lpstr>Sürdürülebilir Turizmin Amaçları</vt:lpstr>
      <vt:lpstr>Sürdürülebilir Turizmin Amaçları</vt:lpstr>
      <vt:lpstr>Sürdürülebilir Turizmin Amaçları</vt:lpstr>
      <vt:lpstr>Sürdürülebilir Turizmin Amaçları</vt:lpstr>
      <vt:lpstr>Sürdürülebilir Turizmin Amaçları</vt:lpstr>
      <vt:lpstr>Sürdürülebilir Turizmin Amaçları</vt:lpstr>
      <vt:lpstr>Sürdürülebilir Turizmin Başarı Koşulları</vt:lpstr>
      <vt:lpstr>Sürdürülebilir Turizmin Başarı Koşulları</vt:lpstr>
      <vt:lpstr>Sürdürülebilir Turizmin Başarı Koşulları</vt:lpstr>
      <vt:lpstr>Sürdürülebilir Turizmin Başarı Koşulları</vt:lpstr>
      <vt:lpstr>Sürdürülebilir Turizmin Başarı Koşulları</vt:lpstr>
      <vt:lpstr>Sürdürülebilir Turizmin Başarı Koşulları</vt:lpstr>
      <vt:lpstr>Sürdürülebilir Turizmin Başarı Koşulları</vt:lpstr>
      <vt:lpstr>Sürdürülebilir Turizmin Başarı Koşulları</vt:lpstr>
      <vt:lpstr>Sürdürülebilir Turizmin Başarı Koşulları</vt:lpstr>
      <vt:lpstr>Sürdürülebilir Turizmin Başarı Koşulları</vt:lpstr>
      <vt:lpstr>Sürdürülebilir Turizmin Başarı Koşulları</vt:lpstr>
      <vt:lpstr>Sürdürülebilir Turizmin Başarı Koşulları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 Sürdürülebilir Turizmin İlkeleri ve Amaçları</dc:title>
  <dc:creator>AGE</dc:creator>
  <cp:lastModifiedBy>AGE</cp:lastModifiedBy>
  <cp:revision>12</cp:revision>
  <dcterms:created xsi:type="dcterms:W3CDTF">2021-02-14T13:25:35Z</dcterms:created>
  <dcterms:modified xsi:type="dcterms:W3CDTF">2021-02-17T13:58:54Z</dcterms:modified>
</cp:coreProperties>
</file>