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6" r:id="rId5"/>
    <p:sldId id="259" r:id="rId6"/>
    <p:sldId id="260" r:id="rId7"/>
    <p:sldId id="261" r:id="rId8"/>
    <p:sldId id="262" r:id="rId9"/>
    <p:sldId id="263" r:id="rId10"/>
    <p:sldId id="264" r:id="rId11"/>
    <p:sldId id="265" r:id="rId12"/>
    <p:sldId id="266" r:id="rId13"/>
    <p:sldId id="267" r:id="rId14"/>
    <p:sldId id="297" r:id="rId15"/>
    <p:sldId id="268" r:id="rId16"/>
    <p:sldId id="269" r:id="rId17"/>
    <p:sldId id="270" r:id="rId18"/>
    <p:sldId id="298" r:id="rId19"/>
    <p:sldId id="299" r:id="rId20"/>
    <p:sldId id="271" r:id="rId21"/>
    <p:sldId id="272" r:id="rId22"/>
    <p:sldId id="273" r:id="rId23"/>
    <p:sldId id="274" r:id="rId24"/>
    <p:sldId id="300"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303" r:id="rId41"/>
    <p:sldId id="290" r:id="rId42"/>
    <p:sldId id="291" r:id="rId43"/>
    <p:sldId id="292" r:id="rId44"/>
    <p:sldId id="293" r:id="rId45"/>
    <p:sldId id="294" r:id="rId46"/>
    <p:sldId id="301" r:id="rId47"/>
    <p:sldId id="302" r:id="rId48"/>
    <p:sldId id="295"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91" y="-10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9.10.2020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a:t>TURİSTİN HAK VE YÜKÜMLÜLÜKLERİ </a:t>
            </a:r>
            <a:br>
              <a:rPr lang="tr-TR" dirty="0"/>
            </a:br>
            <a:endParaRPr lang="tr-TR" dirty="0"/>
          </a:p>
        </p:txBody>
      </p:sp>
      <p:sp>
        <p:nvSpPr>
          <p:cNvPr id="3" name="Alt Başlık 2"/>
          <p:cNvSpPr>
            <a:spLocks noGrp="1"/>
          </p:cNvSpPr>
          <p:nvPr>
            <p:ph type="subTitle" idx="1"/>
          </p:nvPr>
        </p:nvSpPr>
        <p:spPr>
          <a:xfrm>
            <a:off x="1371600" y="3284984"/>
            <a:ext cx="6400800" cy="2353816"/>
          </a:xfrm>
        </p:spPr>
        <p:txBody>
          <a:bodyPr>
            <a:normAutofit fontScale="92500" lnSpcReduction="20000"/>
          </a:bodyPr>
          <a:lstStyle/>
          <a:p>
            <a:r>
              <a:rPr lang="tr-TR" dirty="0"/>
              <a:t>Turistin Hakları </a:t>
            </a:r>
            <a:endParaRPr lang="tr-TR" dirty="0" smtClean="0"/>
          </a:p>
          <a:p>
            <a:r>
              <a:rPr lang="tr-TR" dirty="0" smtClean="0"/>
              <a:t>• </a:t>
            </a:r>
            <a:r>
              <a:rPr lang="tr-TR" dirty="0"/>
              <a:t>Turistin Yükümlülükleri </a:t>
            </a:r>
            <a:endParaRPr lang="tr-TR" dirty="0" smtClean="0"/>
          </a:p>
          <a:p>
            <a:r>
              <a:rPr lang="tr-TR" dirty="0" smtClean="0"/>
              <a:t>• </a:t>
            </a:r>
            <a:r>
              <a:rPr lang="tr-TR" dirty="0"/>
              <a:t>Turistin Tüketici Olarak Tanımlanması </a:t>
            </a:r>
            <a:endParaRPr lang="tr-TR" dirty="0" smtClean="0"/>
          </a:p>
          <a:p>
            <a:r>
              <a:rPr lang="tr-TR" dirty="0" smtClean="0"/>
              <a:t>• </a:t>
            </a:r>
            <a:r>
              <a:rPr lang="tr-TR" dirty="0"/>
              <a:t>Uluslararası ve Ulusal Düzeyde Tüketici Haklarının Korunması</a:t>
            </a:r>
          </a:p>
          <a:p>
            <a:endParaRPr lang="tr-TR" dirty="0"/>
          </a:p>
        </p:txBody>
      </p:sp>
    </p:spTree>
    <p:extLst>
      <p:ext uri="{BB962C8B-B14F-4D97-AF65-F5344CB8AC3E}">
        <p14:creationId xmlns:p14="http://schemas.microsoft.com/office/powerpoint/2010/main" val="4242849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6" name="Picture 2" descr="C:\Users\AGE\Desktop\Adsız.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332656"/>
            <a:ext cx="8064897"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92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395536" y="1340768"/>
            <a:ext cx="8496944" cy="4968552"/>
          </a:xfrm>
        </p:spPr>
        <p:txBody>
          <a:bodyPr>
            <a:noAutofit/>
          </a:bodyPr>
          <a:lstStyle/>
          <a:p>
            <a:r>
              <a:rPr lang="tr-TR" sz="2000" dirty="0"/>
              <a:t>Globalleşen dünyada sıkça karşılaşılan kavramlardan biri de “turist” kavramıdır. Zira insanlar, başka ülkelerin doğal, tarihsel ve kültürel güzelliklerini görmek arzusuyla çeşitli gezilere katılmaktadır</a:t>
            </a:r>
            <a:r>
              <a:rPr lang="tr-TR" sz="2000" dirty="0" smtClean="0"/>
              <a:t>.</a:t>
            </a:r>
          </a:p>
          <a:p>
            <a:r>
              <a:rPr lang="tr-TR" sz="2000" dirty="0" smtClean="0"/>
              <a:t> </a:t>
            </a:r>
            <a:r>
              <a:rPr lang="tr-TR" sz="2000" dirty="0"/>
              <a:t>Bu sözcük ilk kez 19. yüzyılda bazı İngilizlerin Avrupa’nın öteki ülkelerine yaptıkları yolculuklar için kullanılmış ve daha sonra da yaygınlaşarak genel bir anlam kazanmaya başlamıştır. </a:t>
            </a:r>
            <a:endParaRPr lang="tr-TR" sz="2000" dirty="0" smtClean="0"/>
          </a:p>
          <a:p>
            <a:r>
              <a:rPr lang="tr-TR" sz="2000" dirty="0" smtClean="0"/>
              <a:t>Belirtmek </a:t>
            </a:r>
            <a:r>
              <a:rPr lang="tr-TR" sz="2000" dirty="0"/>
              <a:t>gerekir ki turizm, başlangıçta özellikle ayrıcalıklı sınıflar (zenginler) için söz konusu olmuştur. </a:t>
            </a:r>
            <a:endParaRPr lang="tr-TR" sz="2000" dirty="0" smtClean="0"/>
          </a:p>
          <a:p>
            <a:r>
              <a:rPr lang="tr-TR" sz="2000" dirty="0" smtClean="0"/>
              <a:t>Günümüzde </a:t>
            </a:r>
            <a:r>
              <a:rPr lang="tr-TR" sz="2000" dirty="0"/>
              <a:t>artık halk kitlelerine de mal olan turizmin, çeşitli uygulamalarından bahsetmek mümkün olacaktır. </a:t>
            </a:r>
            <a:endParaRPr lang="tr-TR" sz="2000" dirty="0" smtClean="0"/>
          </a:p>
          <a:p>
            <a:r>
              <a:rPr lang="tr-TR" sz="2000" dirty="0" smtClean="0"/>
              <a:t>Bunlara </a:t>
            </a:r>
            <a:r>
              <a:rPr lang="tr-TR" sz="2000" dirty="0"/>
              <a:t>eğlence turizminden başlayarak iklim ve ılıca turizmi ve spor turizmi (dağcılık vb.) dışında, dinsel amaçlı turizm (hac), sağlık turizmi ve başka çeşitleri örnek olarak gösterebiliriz</a:t>
            </a:r>
            <a:r>
              <a:rPr lang="tr-TR" sz="2000" dirty="0" smtClean="0"/>
              <a:t>.</a:t>
            </a:r>
          </a:p>
          <a:p>
            <a:r>
              <a:rPr lang="tr-TR" sz="2000" dirty="0" smtClean="0"/>
              <a:t> </a:t>
            </a:r>
            <a:r>
              <a:rPr lang="tr-TR" sz="2000" dirty="0"/>
              <a:t>Bugün turizm, rahat yolculuk edebilme özelliğinin yanı sıra, özellikle turisti iyi ağırlama endüstrisi niteliği kazanmıştır. </a:t>
            </a:r>
            <a:endParaRPr lang="tr-TR" sz="2000" dirty="0" smtClean="0"/>
          </a:p>
        </p:txBody>
      </p:sp>
    </p:spTree>
    <p:extLst>
      <p:ext uri="{BB962C8B-B14F-4D97-AF65-F5344CB8AC3E}">
        <p14:creationId xmlns:p14="http://schemas.microsoft.com/office/powerpoint/2010/main" val="347298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395536" y="1340768"/>
            <a:ext cx="8496944" cy="4968552"/>
          </a:xfrm>
        </p:spPr>
        <p:txBody>
          <a:bodyPr>
            <a:noAutofit/>
          </a:bodyPr>
          <a:lstStyle/>
          <a:p>
            <a:r>
              <a:rPr lang="tr-TR" sz="1600" dirty="0" smtClean="0"/>
              <a:t>Bu </a:t>
            </a:r>
            <a:r>
              <a:rPr lang="tr-TR" sz="1600" dirty="0"/>
              <a:t>olanaklara sahip olan ülkeler, turizmden çok büyük gelirler elde etmektedirler. </a:t>
            </a:r>
            <a:endParaRPr lang="tr-TR" sz="1600" dirty="0" smtClean="0"/>
          </a:p>
          <a:p>
            <a:r>
              <a:rPr lang="tr-TR" sz="1600" dirty="0" smtClean="0"/>
              <a:t>Turizm </a:t>
            </a:r>
            <a:r>
              <a:rPr lang="tr-TR" sz="1600" dirty="0"/>
              <a:t>sektörü ve dolayısıyla turistler, özellikle de yabancı turistler, ziyaret ettikleri ülkeye döviz bırakarak o ülkenin dış ticaret dengesine olumlu katkıları bulunmaktadır. </a:t>
            </a:r>
            <a:endParaRPr lang="tr-TR" sz="1600" dirty="0" smtClean="0"/>
          </a:p>
          <a:p>
            <a:r>
              <a:rPr lang="tr-TR" sz="1600" dirty="0" smtClean="0"/>
              <a:t>Bu </a:t>
            </a:r>
            <a:r>
              <a:rPr lang="tr-TR" sz="1600" dirty="0"/>
              <a:t>katkıya turizm sayesinde kurulmuş olan uluslararası dostluk bağları da eklenirse, turizm ve turistlerin önemi daha iyi anlaşılacaktır. </a:t>
            </a:r>
          </a:p>
          <a:p>
            <a:r>
              <a:rPr lang="tr-TR" sz="1600" dirty="0"/>
              <a:t>Nitekim seyahat acenteleri, turistik amaçlı düzenledikleri seyahatlerin rahat ve konforlu geçmesi bakımından büyük çaba sarf etmektedir. İdeali bu olmakla birlikte ne yazık ki turistlerin, bazı durumlarda çeşitli sorunlarla karşılaştıkları da bir gerçektir</a:t>
            </a:r>
            <a:r>
              <a:rPr lang="tr-TR" sz="1600" dirty="0" smtClean="0"/>
              <a:t>.</a:t>
            </a:r>
          </a:p>
          <a:p>
            <a:r>
              <a:rPr lang="tr-TR" sz="1600" dirty="0" smtClean="0"/>
              <a:t> </a:t>
            </a:r>
            <a:r>
              <a:rPr lang="tr-TR" sz="1600" dirty="0"/>
              <a:t>Zira turistlerin, özellikle de yabancı turistlerin, turistik amaçla kendi ülkelerinden çıkıp ziyaret ettikleri ülkelerde; yolculuk, konaklama, rehber hizmeti, yeme - içme ve burada sayamayacağımız tüm hizmetlerin sunumu her zaman arzu ettikleri ve gerektiği gibi gerçekleşmeyebilir. </a:t>
            </a:r>
          </a:p>
          <a:p>
            <a:r>
              <a:rPr lang="tr-TR" sz="1600" dirty="0" smtClean="0"/>
              <a:t>Farklı </a:t>
            </a:r>
            <a:r>
              <a:rPr lang="tr-TR" sz="1600" dirty="0"/>
              <a:t>bir ifade ile sürekli olmasa da bazı durumlarda ister istemez sorunlar yaşanabilmektedir. Yaşanan sorunların başında genellikle hizmet kalitesinden memnuniyetsizlik gelse de bazı durumlarda sağlıkla ilgili olduğu da görülmektedir. </a:t>
            </a:r>
            <a:endParaRPr lang="tr-TR" sz="1600" dirty="0" smtClean="0"/>
          </a:p>
          <a:p>
            <a:r>
              <a:rPr lang="tr-TR" sz="1600" dirty="0" smtClean="0"/>
              <a:t>İşte </a:t>
            </a:r>
            <a:r>
              <a:rPr lang="tr-TR" sz="1600" dirty="0"/>
              <a:t>bu noktada turistin sahip olduğu hak ve yükümlükleri büyük önem taşımaktadır. Turistin hak ve yükümlülüklerinin neler olduğunu belirtmek amacıyla öncelikle, “turist” kavramına kısaca değinmenin isabetli olacağı kanaatindeyiz</a:t>
            </a:r>
          </a:p>
        </p:txBody>
      </p:sp>
    </p:spTree>
    <p:extLst>
      <p:ext uri="{BB962C8B-B14F-4D97-AF65-F5344CB8AC3E}">
        <p14:creationId xmlns:p14="http://schemas.microsoft.com/office/powerpoint/2010/main" val="2471638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TURİSTİN TÜKETİCİ OLARAK TANIMLANMASI </a:t>
            </a:r>
          </a:p>
        </p:txBody>
      </p:sp>
      <p:sp>
        <p:nvSpPr>
          <p:cNvPr id="3" name="İçerik Yer Tutucusu 2"/>
          <p:cNvSpPr>
            <a:spLocks noGrp="1"/>
          </p:cNvSpPr>
          <p:nvPr>
            <p:ph idx="1"/>
          </p:nvPr>
        </p:nvSpPr>
        <p:spPr/>
        <p:txBody>
          <a:bodyPr>
            <a:normAutofit fontScale="85000" lnSpcReduction="20000"/>
          </a:bodyPr>
          <a:lstStyle/>
          <a:p>
            <a:r>
              <a:rPr lang="tr-TR" dirty="0"/>
              <a:t>“Turist” kavramının tanımı farklı yazarlar tarafından yapılmış olmakla birlikte, 1618 sayılı “Seyahat Acentaları ve Seyahat Acentaları Birliği Kanunu”nun mülga 1975 tarihli Uygulama Yönetmeliği’nde turistin; ”para kazanma amacı olmaksızın, dinlenmek ve eğlenmek için ya da kültürel, bilimsel, sportif, idari, diplomatik, dinsel, sıhhi ve benzeri nedenlerle, oturduğu yer dışına geçici olarak çıkan ve tüketici olarak belirli bir süre seyahat edip kalan ve yeniden ikametgâhına dönen kimse” olduğu, yine mülga 1996 tarihli Seyahat Acentaları Yönetmeliği’nin 3.maddesinde ise “seyahat acentesi tüketicisi” olarak tanımlandığı görülmekte idi. </a:t>
            </a:r>
          </a:p>
        </p:txBody>
      </p:sp>
    </p:spTree>
    <p:extLst>
      <p:ext uri="{BB962C8B-B14F-4D97-AF65-F5344CB8AC3E}">
        <p14:creationId xmlns:p14="http://schemas.microsoft.com/office/powerpoint/2010/main" val="2393648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TURİSTİN TÜKETİCİ OLARAK TANIMLANMASI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Buna karşın, yürürlükte olan 5 Ekim 2007 tarihli Seyahat Acentaları Yönetmeliği’nin 4. maddesinde ise turist, “seyahat acentası ürününden bizzat yararlanan kişi” olarak tanımlanmıştır. </a:t>
            </a:r>
            <a:endParaRPr lang="tr-TR" dirty="0" smtClean="0"/>
          </a:p>
          <a:p>
            <a:r>
              <a:rPr lang="tr-TR" dirty="0" smtClean="0"/>
              <a:t>Görüldüğü </a:t>
            </a:r>
            <a:r>
              <a:rPr lang="tr-TR" dirty="0"/>
              <a:t>üzere hem yürürlükten kalkan, hem de yürürlükte olan yönetmeliklerdeki tanımlarda “turist”, tüketici olarak nitelendirilmektedir. </a:t>
            </a:r>
            <a:endParaRPr lang="tr-TR" dirty="0" smtClean="0"/>
          </a:p>
          <a:p>
            <a:r>
              <a:rPr lang="tr-TR" dirty="0" smtClean="0"/>
              <a:t>Bu </a:t>
            </a:r>
            <a:r>
              <a:rPr lang="tr-TR" dirty="0"/>
              <a:t>ünitede turistin hak ve yükümlülükleri, bir tüketici olduğu dikkate alınarak ve bu bağlamda anlatılacaktır</a:t>
            </a:r>
            <a:r>
              <a:rPr lang="tr-TR" dirty="0" smtClean="0"/>
              <a:t>.</a:t>
            </a:r>
          </a:p>
          <a:p>
            <a:r>
              <a:rPr lang="tr-TR" dirty="0" smtClean="0"/>
              <a:t> </a:t>
            </a:r>
            <a:r>
              <a:rPr lang="tr-TR" dirty="0"/>
              <a:t>Temel konuya geçmeden önce, tüketicinin hakları ve bu hakların korunması ile ilgili tarihsel gelişime değinmenin de yerinde olacağı kanaatindeyiz. </a:t>
            </a:r>
          </a:p>
        </p:txBody>
      </p:sp>
    </p:spTree>
    <p:extLst>
      <p:ext uri="{BB962C8B-B14F-4D97-AF65-F5344CB8AC3E}">
        <p14:creationId xmlns:p14="http://schemas.microsoft.com/office/powerpoint/2010/main" val="1459532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Tüketici Haklarının Tarihsel Gelişimi </a:t>
            </a:r>
          </a:p>
        </p:txBody>
      </p:sp>
      <p:sp>
        <p:nvSpPr>
          <p:cNvPr id="3" name="İçerik Yer Tutucusu 2"/>
          <p:cNvSpPr>
            <a:spLocks noGrp="1"/>
          </p:cNvSpPr>
          <p:nvPr>
            <p:ph idx="1"/>
          </p:nvPr>
        </p:nvSpPr>
        <p:spPr>
          <a:xfrm>
            <a:off x="457200" y="1340768"/>
            <a:ext cx="8229600" cy="4785395"/>
          </a:xfrm>
        </p:spPr>
        <p:txBody>
          <a:bodyPr>
            <a:normAutofit fontScale="47500" lnSpcReduction="20000"/>
          </a:bodyPr>
          <a:lstStyle/>
          <a:p>
            <a:r>
              <a:rPr lang="tr-TR" dirty="0"/>
              <a:t>Tüketicinin korunması kavramı MÖ 18. yüzyıla kadar dayanmaktadır. Bu tarihlerde yazılmış olan Hammurabi Kanunları’nda tüketicinin korunmasına ilişkin kurallara da yer verilmiş idi. </a:t>
            </a:r>
            <a:endParaRPr lang="tr-TR" dirty="0" smtClean="0"/>
          </a:p>
          <a:p>
            <a:r>
              <a:rPr lang="tr-TR" dirty="0" smtClean="0"/>
              <a:t>Ayrıca </a:t>
            </a:r>
            <a:r>
              <a:rPr lang="tr-TR" dirty="0"/>
              <a:t>1215 tarihli “Magna Carta” da da tüketicinin korunmasına ilişkin hususların bulunduğu bilinmektedir ki Magna Carta ile şarap, bira, mısır ve kumaş ölçü birimleri ile ilgili bir standart getirilmiş idi. </a:t>
            </a:r>
            <a:endParaRPr lang="tr-TR" dirty="0" smtClean="0"/>
          </a:p>
          <a:p>
            <a:r>
              <a:rPr lang="tr-TR" dirty="0" smtClean="0"/>
              <a:t>Tüketicinin </a:t>
            </a:r>
            <a:r>
              <a:rPr lang="tr-TR" dirty="0"/>
              <a:t>korunmasına yönelik ilk örgütlü hareket ise 1928 yılında ABD’de Tüketiciler Birliğinin kurulması ile başlamıştır. </a:t>
            </a:r>
            <a:endParaRPr lang="tr-TR" dirty="0" smtClean="0"/>
          </a:p>
          <a:p>
            <a:r>
              <a:rPr lang="tr-TR" dirty="0" smtClean="0"/>
              <a:t>Geçen </a:t>
            </a:r>
            <a:r>
              <a:rPr lang="tr-TR" dirty="0"/>
              <a:t>yüzyılın ikinci yarısında serbest piyasa ekonomisinin sonuçlarından bunalan tüketiciler, üretimde söz sahibi olmak amacıyla kitlesel eylemlere başvurarak haklarını korumak ve savunmak amacıyla örgütlenmeye başlamışlardır. </a:t>
            </a:r>
            <a:endParaRPr lang="tr-TR" dirty="0" smtClean="0"/>
          </a:p>
          <a:p>
            <a:r>
              <a:rPr lang="tr-TR" dirty="0" smtClean="0"/>
              <a:t>Bu </a:t>
            </a:r>
            <a:r>
              <a:rPr lang="tr-TR" dirty="0"/>
              <a:t>hareketler sonucunda elde edilen kazanımlar, Birleşmiş Milletler Beyannamesi ile ulusal anayasalara, kanunlara ve yönetmeliklere taşınmıştır</a:t>
            </a:r>
            <a:r>
              <a:rPr lang="tr-TR" dirty="0" smtClean="0"/>
              <a:t>.</a:t>
            </a:r>
          </a:p>
          <a:p>
            <a:r>
              <a:rPr lang="tr-TR" dirty="0" smtClean="0"/>
              <a:t> </a:t>
            </a:r>
            <a:r>
              <a:rPr lang="tr-TR" dirty="0"/>
              <a:t>Belirtmek gerekir ki, üretici (mal veya hizmet) ve tüketici ilişkisinde, tüketici zayıf taraftır. Bu sebeple, tüketicilerin korunması gerektiği anlayışı birçok ülke tarafından kabul edilmiş bulunmaktadır. </a:t>
            </a:r>
            <a:endParaRPr lang="tr-TR" dirty="0" smtClean="0"/>
          </a:p>
          <a:p>
            <a:r>
              <a:rPr lang="tr-TR" dirty="0" smtClean="0"/>
              <a:t>1962 </a:t>
            </a:r>
            <a:r>
              <a:rPr lang="tr-TR" dirty="0"/>
              <a:t>tarihinde Amerikan Birleşik Devletleri eski Başkanı Kennedy tarafından ortaya atılan “tüketicinin korunması” kavramı; başlangıçta güvenlik, bilgi edinme, seçme ve sesini duyurma gibi temel haklardan oluşmakta iken, daha sonra Avrupa Ekonomik Topluluğu (AET) Konseyi tarafından 14 Nisan 1975’te “Evrensel Tüketici Hakları” olarak tüm dünyaya ilan edilmiştir. </a:t>
            </a:r>
            <a:endParaRPr lang="tr-TR" dirty="0" smtClean="0"/>
          </a:p>
        </p:txBody>
      </p:sp>
    </p:spTree>
    <p:extLst>
      <p:ext uri="{BB962C8B-B14F-4D97-AF65-F5344CB8AC3E}">
        <p14:creationId xmlns:p14="http://schemas.microsoft.com/office/powerpoint/2010/main" val="363284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Tüketici Haklarının Tarihsel Gelişimi </a:t>
            </a:r>
            <a:endParaRPr lang="tr-TR" dirty="0"/>
          </a:p>
        </p:txBody>
      </p:sp>
      <p:sp>
        <p:nvSpPr>
          <p:cNvPr id="3" name="İçerik Yer Tutucusu 2"/>
          <p:cNvSpPr>
            <a:spLocks noGrp="1"/>
          </p:cNvSpPr>
          <p:nvPr>
            <p:ph idx="1"/>
          </p:nvPr>
        </p:nvSpPr>
        <p:spPr>
          <a:xfrm>
            <a:off x="457200" y="1600200"/>
            <a:ext cx="8229600" cy="4925144"/>
          </a:xfrm>
        </p:spPr>
        <p:txBody>
          <a:bodyPr>
            <a:normAutofit fontScale="47500" lnSpcReduction="20000"/>
          </a:bodyPr>
          <a:lstStyle/>
          <a:p>
            <a:r>
              <a:rPr lang="tr-TR" dirty="0"/>
              <a:t>1975 yılını takip eden dönemde Avrupa Topluluğu (AT) Konseyince 19 Mayıs 1981 tarihinde kabul edilen “2. </a:t>
            </a:r>
            <a:r>
              <a:rPr lang="tr-TR" dirty="0" smtClean="0"/>
              <a:t>Tüketici Koruma Programı” ve 23 Haziran 1986 tarihinde yürürlüğe giren “Tüketiciyi Koruma Politikasına Yeni Hız Kazandırma Programı” çerçevesinde tüketici hakları yeniden gözden geçirilerek bugün evrensel kabul görmüş, Uluslararası Tüketici Birlikleri Örgütü tarafından ilan edilen ve aşağıda sıralanan sekiz hakka dönüşmüştür. Bu haklar;</a:t>
            </a:r>
          </a:p>
          <a:p>
            <a:r>
              <a:rPr lang="tr-TR" dirty="0" smtClean="0"/>
              <a:t>  Temel ihtiyaçların karşılanması hakkı, </a:t>
            </a:r>
          </a:p>
          <a:p>
            <a:r>
              <a:rPr lang="tr-TR" dirty="0" smtClean="0"/>
              <a:t> Güvenlik ve güven duyma hakkı, </a:t>
            </a:r>
          </a:p>
          <a:p>
            <a:r>
              <a:rPr lang="tr-TR" dirty="0" smtClean="0"/>
              <a:t> Mal ve hizmetlerin serbestçe seçilmesi hakkı, </a:t>
            </a:r>
          </a:p>
          <a:p>
            <a:r>
              <a:rPr lang="tr-TR" dirty="0" smtClean="0"/>
              <a:t> Bilgi edinme hakkı, </a:t>
            </a:r>
          </a:p>
          <a:p>
            <a:r>
              <a:rPr lang="tr-TR" dirty="0" smtClean="0"/>
              <a:t> Eğitilme hakkı, </a:t>
            </a:r>
          </a:p>
          <a:p>
            <a:r>
              <a:rPr lang="tr-TR" dirty="0" smtClean="0"/>
              <a:t> Tazmin edilme hakkı, </a:t>
            </a:r>
          </a:p>
          <a:p>
            <a:r>
              <a:rPr lang="tr-TR" dirty="0" smtClean="0"/>
              <a:t>  </a:t>
            </a:r>
            <a:r>
              <a:rPr lang="tr-TR" dirty="0"/>
              <a:t>Temsil edilme hakkı</a:t>
            </a:r>
            <a:r>
              <a:rPr lang="tr-TR" dirty="0" smtClean="0"/>
              <a:t>,</a:t>
            </a:r>
          </a:p>
          <a:p>
            <a:r>
              <a:rPr lang="tr-TR" dirty="0" smtClean="0"/>
              <a:t> </a:t>
            </a:r>
            <a:r>
              <a:rPr lang="tr-TR" dirty="0"/>
              <a:t> Sağlıklı bir çevreye sahip olma hakkıdır. </a:t>
            </a:r>
          </a:p>
          <a:p>
            <a:r>
              <a:rPr lang="tr-TR" dirty="0"/>
              <a:t>Tüketici haklarının korunması yönündeki çalışmalar, çağımızın gelişen tüketici hakları anlayışı sonucunda, tüketicilerin aldığı mal ve/veya yararlandığı hizmetlerin tüketimi sırasında karşılaştıkları sorunların giderilmesi bakımından önem kazanmaktadır. </a:t>
            </a:r>
            <a:endParaRPr lang="tr-TR" dirty="0" smtClean="0"/>
          </a:p>
          <a:p>
            <a:r>
              <a:rPr lang="tr-TR" dirty="0" smtClean="0"/>
              <a:t>Bu </a:t>
            </a:r>
            <a:r>
              <a:rPr lang="tr-TR" dirty="0"/>
              <a:t>anlamda Batılı ülkelerin tüketici haklarının korunması ile ilgili yapmış oldukları çalışmaların sonucunda, tüketici haklarının bu ülkelerinde en iyi şekilde korunduğunu söylemek mümkün olmaktadır. </a:t>
            </a:r>
          </a:p>
        </p:txBody>
      </p:sp>
    </p:spTree>
    <p:extLst>
      <p:ext uri="{BB962C8B-B14F-4D97-AF65-F5344CB8AC3E}">
        <p14:creationId xmlns:p14="http://schemas.microsoft.com/office/powerpoint/2010/main" val="4266331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Tüketici Haklarının Tarihsel Gelişimi </a:t>
            </a:r>
            <a:endParaRPr lang="tr-TR" dirty="0"/>
          </a:p>
        </p:txBody>
      </p:sp>
      <p:sp>
        <p:nvSpPr>
          <p:cNvPr id="3" name="İçerik Yer Tutucusu 2"/>
          <p:cNvSpPr>
            <a:spLocks noGrp="1"/>
          </p:cNvSpPr>
          <p:nvPr>
            <p:ph idx="1"/>
          </p:nvPr>
        </p:nvSpPr>
        <p:spPr>
          <a:xfrm>
            <a:off x="457200" y="1600200"/>
            <a:ext cx="8229600" cy="5069160"/>
          </a:xfrm>
        </p:spPr>
        <p:txBody>
          <a:bodyPr>
            <a:normAutofit fontScale="55000" lnSpcReduction="20000"/>
          </a:bodyPr>
          <a:lstStyle/>
          <a:p>
            <a:r>
              <a:rPr lang="tr-TR" dirty="0"/>
              <a:t>Konuya Türkiye açısından bakıldığında ise tüketiciyi doğrudan koruyan kuralların oluşması 20. yüzyılın son çeyreğinden sonra ortaya çıkmıştır. </a:t>
            </a:r>
            <a:endParaRPr lang="tr-TR" dirty="0" smtClean="0"/>
          </a:p>
          <a:p>
            <a:r>
              <a:rPr lang="tr-TR" dirty="0" smtClean="0"/>
              <a:t>Türkiye’nin </a:t>
            </a:r>
            <a:r>
              <a:rPr lang="tr-TR" dirty="0"/>
              <a:t>ilk medeni kanunu olan Mecelle’nin 336. maddesinde kesin satışta malın, her türlü kusurdan arınmış olması zorunlu tutulmuş ve 338. maddesinde ise ayıplı mal, ehil ve erbabı arasında malın değerinin düşmesine neden olan kusur olarak tanımlanmıştır. </a:t>
            </a:r>
            <a:endParaRPr lang="tr-TR" dirty="0" smtClean="0"/>
          </a:p>
          <a:p>
            <a:r>
              <a:rPr lang="tr-TR" dirty="0" smtClean="0"/>
              <a:t>Tüketici </a:t>
            </a:r>
            <a:r>
              <a:rPr lang="tr-TR" dirty="0"/>
              <a:t>haklarının korunması yönündeki çalışmalar, çağımızın gelişen tüketici hakları anlayışı sonucunda, tüketicilerin aldığı mal ve/veya hizmetlerin tüketimi sırasında karşılaştıkları sorunların giderilmesi bakımından önem kazanmaktadır</a:t>
            </a:r>
            <a:r>
              <a:rPr lang="tr-TR" dirty="0" smtClean="0"/>
              <a:t>.</a:t>
            </a:r>
          </a:p>
          <a:p>
            <a:r>
              <a:rPr lang="tr-TR" dirty="0" smtClean="0"/>
              <a:t> </a:t>
            </a:r>
            <a:r>
              <a:rPr lang="tr-TR" dirty="0"/>
              <a:t>Batı ülkelerinde gelişen tüketici hakları kavramına Türkiye de yabancı kalmamakla birlikte, Batılı ülkelerde olduğu kadar bir gelişme ülkemizde henüz gerçekleşememiştir. </a:t>
            </a:r>
            <a:endParaRPr lang="tr-TR" dirty="0" smtClean="0"/>
          </a:p>
          <a:p>
            <a:r>
              <a:rPr lang="tr-TR" dirty="0" smtClean="0"/>
              <a:t>Zira </a:t>
            </a:r>
            <a:r>
              <a:rPr lang="tr-TR" dirty="0"/>
              <a:t>tüketici haklarına yönelik hukuki düzenlemelerdeki eksiklikler bir yana, ülkemizde tüketicilerin kendi haklarını koruma bilincinin de zayıf olduğu kolayca gözlemlenebilir. </a:t>
            </a:r>
            <a:endParaRPr lang="tr-TR" dirty="0" smtClean="0"/>
          </a:p>
          <a:p>
            <a:r>
              <a:rPr lang="tr-TR" dirty="0" smtClean="0"/>
              <a:t>Bununla </a:t>
            </a:r>
            <a:r>
              <a:rPr lang="tr-TR" dirty="0"/>
              <a:t>birlikte, Türkiye’de yıllardır süren yüksek enflasyon nedeniyle tüketicinin satın alma gücünün düşmesi ve mal ve hizmetlerin değerindeki sürekli artış tüketici sorunlarını da beraberinde getirmektedir. </a:t>
            </a:r>
            <a:endParaRPr lang="tr-TR" dirty="0" smtClean="0"/>
          </a:p>
          <a:p>
            <a:r>
              <a:rPr lang="tr-TR" dirty="0" smtClean="0"/>
              <a:t>Ayrıca</a:t>
            </a:r>
            <a:r>
              <a:rPr lang="tr-TR" dirty="0"/>
              <a:t>, Türkiye’de tüketicileri korumak maksadı ile yapılan yasal düzenlemelerin birbirinden farklı kanunlar, tüzük, yönetmelik ve tebliğlerde yer almış olması, güçlü bir tüketici koruma anlayışının yerleşememesi sonucunu doğurmuştur. </a:t>
            </a:r>
          </a:p>
        </p:txBody>
      </p:sp>
    </p:spTree>
    <p:extLst>
      <p:ext uri="{BB962C8B-B14F-4D97-AF65-F5344CB8AC3E}">
        <p14:creationId xmlns:p14="http://schemas.microsoft.com/office/powerpoint/2010/main" val="107873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Tüketici Haklarının Tarihsel Gelişimi </a:t>
            </a:r>
            <a:endParaRPr lang="tr-TR" dirty="0"/>
          </a:p>
        </p:txBody>
      </p:sp>
      <p:sp>
        <p:nvSpPr>
          <p:cNvPr id="3" name="İçerik Yer Tutucusu 2"/>
          <p:cNvSpPr>
            <a:spLocks noGrp="1"/>
          </p:cNvSpPr>
          <p:nvPr>
            <p:ph idx="1"/>
          </p:nvPr>
        </p:nvSpPr>
        <p:spPr>
          <a:xfrm>
            <a:off x="457200" y="1268760"/>
            <a:ext cx="8229600" cy="4857403"/>
          </a:xfrm>
        </p:spPr>
        <p:txBody>
          <a:bodyPr>
            <a:normAutofit fontScale="55000" lnSpcReduction="20000"/>
          </a:bodyPr>
          <a:lstStyle/>
          <a:p>
            <a:r>
              <a:rPr lang="tr-TR" dirty="0"/>
              <a:t>Turizm sektöründe yabancı tur operatörlerinin, getirdiği turistlerin bir tüketici olarak korunması açısından “reklamasyon” uygulamasının yapıldığı görülmektedir</a:t>
            </a:r>
            <a:r>
              <a:rPr lang="tr-TR" dirty="0" smtClean="0"/>
              <a:t>.</a:t>
            </a:r>
          </a:p>
          <a:p>
            <a:r>
              <a:rPr lang="tr-TR" dirty="0" smtClean="0"/>
              <a:t> </a:t>
            </a:r>
            <a:r>
              <a:rPr lang="tr-TR" dirty="0"/>
              <a:t>Bu yönteme göre tur operatörleri, anlaşma yaptıkları konaklama tesislerinde kalan müşterilerin şikâyetleri ölçüsünde ve reklamasyon adı altında, ödeyecekleri tutarı faturadan düşüp müşteri mağduriyetini gidermeye çalışmaktadırlar. </a:t>
            </a:r>
            <a:endParaRPr lang="tr-TR" dirty="0" smtClean="0"/>
          </a:p>
          <a:p>
            <a:r>
              <a:rPr lang="tr-TR" dirty="0" smtClean="0"/>
              <a:t>Ancak </a:t>
            </a:r>
            <a:r>
              <a:rPr lang="tr-TR" dirty="0"/>
              <a:t>bu yöntem, tüketici olarak turisti memnun ederken, tek yanlı uygulama olması nedeniyle otel işletmecileri ve yerli acenteleri mağdur etmekte idi. </a:t>
            </a:r>
            <a:endParaRPr lang="tr-TR" dirty="0" smtClean="0"/>
          </a:p>
          <a:p>
            <a:r>
              <a:rPr lang="tr-TR" dirty="0" smtClean="0"/>
              <a:t>Görüldüğü </a:t>
            </a:r>
            <a:r>
              <a:rPr lang="tr-TR" dirty="0"/>
              <a:t>üzere, Tüketicinin Korunması Hakkındaki Kanun’a kadar Türkiye’de tüketiciyi doğrudan koruyan derli toplu bir hukuki düzenleme bulunmamaktadır. </a:t>
            </a:r>
            <a:endParaRPr lang="tr-TR" dirty="0" smtClean="0"/>
          </a:p>
          <a:p>
            <a:r>
              <a:rPr lang="tr-TR" dirty="0" smtClean="0"/>
              <a:t>1960 </a:t>
            </a:r>
            <a:r>
              <a:rPr lang="tr-TR" dirty="0"/>
              <a:t>yılında Türk Standartları Enstitüsünün kurulması ile ürünlerde belli bir standart ve kalite aranmasına rağmen, tüketicinin korunması o tarihlerde henüz yasal zemine kavuşmamış idi. </a:t>
            </a:r>
            <a:endParaRPr lang="tr-TR" dirty="0" smtClean="0"/>
          </a:p>
          <a:p>
            <a:r>
              <a:rPr lang="tr-TR" dirty="0" smtClean="0"/>
              <a:t>Tüketicinin </a:t>
            </a:r>
            <a:r>
              <a:rPr lang="tr-TR" dirty="0"/>
              <a:t>korunmasına yönelik ilk ciddi girişim ise 1970 yılında </a:t>
            </a:r>
          </a:p>
          <a:p>
            <a:r>
              <a:rPr lang="tr-TR" dirty="0"/>
              <a:t>Tüketici Sorunları Şube Müdürlüğünün kurulması ile olmuştur. Daha sonra 1982 tarihli Türkiye Cumhuriyeti Anayasası’nın 172. maddesinde “tüketicinin korunması” ilk defa anayasal bir hak olarak kabul edilmiştir. </a:t>
            </a:r>
          </a:p>
        </p:txBody>
      </p:sp>
    </p:spTree>
    <p:extLst>
      <p:ext uri="{BB962C8B-B14F-4D97-AF65-F5344CB8AC3E}">
        <p14:creationId xmlns:p14="http://schemas.microsoft.com/office/powerpoint/2010/main" val="1521474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Tüketici Haklarının Tarihsel Gelişimi </a:t>
            </a:r>
            <a:endParaRPr lang="tr-TR" dirty="0"/>
          </a:p>
        </p:txBody>
      </p:sp>
      <p:sp>
        <p:nvSpPr>
          <p:cNvPr id="3" name="İçerik Yer Tutucusu 2"/>
          <p:cNvSpPr>
            <a:spLocks noGrp="1"/>
          </p:cNvSpPr>
          <p:nvPr>
            <p:ph idx="1"/>
          </p:nvPr>
        </p:nvSpPr>
        <p:spPr/>
        <p:txBody>
          <a:bodyPr>
            <a:normAutofit fontScale="40000" lnSpcReduction="20000"/>
          </a:bodyPr>
          <a:lstStyle/>
          <a:p>
            <a:r>
              <a:rPr lang="tr-TR" sz="4000" dirty="0"/>
              <a:t>1985 yılında Türkiye’nin BM Evrensel Tüketici Hakları Beyannamesi’ne taraf olması neticesinde tüketicinin korunması yönündeki çalışmalar hız kazanmış, 1993 yılında Tüketicinin ve Rekabetin Korunması Genel Müdürlüğünün kurulması ile çalışmaların tek elden yürütülmesi sağlanmış ve nihayet 8 Eylül 1995 tarihinde, 4077 sayılı Tüketicinin Korunması Hakkındaki Kanun’un kabulü ile tüketici haklarında bir dönüm noktası yaşanmıştır. </a:t>
            </a:r>
            <a:endParaRPr lang="tr-TR" sz="4000" dirty="0" smtClean="0"/>
          </a:p>
          <a:p>
            <a:r>
              <a:rPr lang="tr-TR" sz="4000" dirty="0" smtClean="0"/>
              <a:t>Bu </a:t>
            </a:r>
            <a:r>
              <a:rPr lang="tr-TR" sz="4000" dirty="0"/>
              <a:t>kanun, tüketicinin sağlığı, güvenliği ve ekonomik çıkarlarını korumaya yönelik aydınlatıcı, eğitici, tazmin edici ve koruyucu girişimleri teşvik etmektedir. Kanunda ayıplı mal ve hizmet, taksitli ve kampanyalı satışlar, kapıda satışlar, reklam ve ilanlar, tüketici kredisi, süreli yayınlar, garanti belgesi ve satış sonrası hizmet konuları düzenlenmiştir. </a:t>
            </a:r>
            <a:endParaRPr lang="tr-TR" sz="4000" dirty="0" smtClean="0"/>
          </a:p>
          <a:p>
            <a:r>
              <a:rPr lang="tr-TR" sz="4000" dirty="0" smtClean="0"/>
              <a:t>Ayrıca </a:t>
            </a:r>
            <a:r>
              <a:rPr lang="tr-TR" sz="4000" dirty="0"/>
              <a:t>bu kanun ile tüketici mahkemesi, tüketici sorunları hakem heyeti, reklam kurulu ve tüketici konseyi gibi kurumlar da kurulmuştur. </a:t>
            </a:r>
            <a:endParaRPr lang="tr-TR" sz="4000" dirty="0" smtClean="0"/>
          </a:p>
          <a:p>
            <a:r>
              <a:rPr lang="tr-TR" sz="4000" dirty="0" smtClean="0"/>
              <a:t>2003 </a:t>
            </a:r>
            <a:r>
              <a:rPr lang="tr-TR" sz="4000" dirty="0"/>
              <a:t>yılında 4077 sayılı Kanun’daki eksiklikleri gidermek ve Avrupa Birliği’ne uyum sağlamak amacı ile 4822 sayılı Kanun ile mal ve hizmet sunanlar için yeni sorumluluklar getirilmiş ve tüketicilere de yeni haklar tanınmıştır. Ancak buna rağmen Kanun, zaman içinde yetersiz kalmıştır. </a:t>
            </a:r>
            <a:endParaRPr lang="tr-TR" sz="4000" dirty="0" smtClean="0"/>
          </a:p>
          <a:p>
            <a:r>
              <a:rPr lang="tr-TR" sz="4000" dirty="0" smtClean="0"/>
              <a:t>Gerek </a:t>
            </a:r>
            <a:r>
              <a:rPr lang="tr-TR" sz="4000" dirty="0"/>
              <a:t>6102 sayılı Türk Ticaret Kanunu ve 6098 sayılı Türk Borçlar Kanunu’na uyum sağlamak; gerek AB ile eşgüdüm içinde olmak ve gerekse satış yöntemlerinin değişmesi, yeni düzenlemeyi zorunlu kılmıştır</a:t>
            </a:r>
            <a:r>
              <a:rPr lang="tr-TR" sz="4000" dirty="0" smtClean="0"/>
              <a:t>.</a:t>
            </a:r>
          </a:p>
          <a:p>
            <a:r>
              <a:rPr lang="tr-TR" sz="4000" dirty="0" smtClean="0"/>
              <a:t> </a:t>
            </a:r>
            <a:r>
              <a:rPr lang="tr-TR" sz="4000" dirty="0"/>
              <a:t>İşte bu sebepler dâhilinde 7 Kasım 2013 tarihinde 6502 sayılı Tüketicinin Korunması Hakkında Kanun kabul edilmiş ve bu Kanun 28 Mayıs 2014 tarihinde yürürlüğe girerek 1995 tarihli ve 4077 sayılı Kanun’u yürürlükten kaldırmıştır</a:t>
            </a:r>
            <a:r>
              <a:rPr lang="tr-TR" dirty="0"/>
              <a:t>. </a:t>
            </a:r>
          </a:p>
        </p:txBody>
      </p:sp>
    </p:spTree>
    <p:extLst>
      <p:ext uri="{BB962C8B-B14F-4D97-AF65-F5344CB8AC3E}">
        <p14:creationId xmlns:p14="http://schemas.microsoft.com/office/powerpoint/2010/main" val="9795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dirty="0"/>
              <a:t>ULUSLARARASI VE ULUSAL DÜZEYDE TÜKETİCİ HAKLARININ KORUNMASI </a:t>
            </a:r>
          </a:p>
        </p:txBody>
      </p:sp>
      <p:sp>
        <p:nvSpPr>
          <p:cNvPr id="3" name="İçerik Yer Tutucusu 2"/>
          <p:cNvSpPr>
            <a:spLocks noGrp="1"/>
          </p:cNvSpPr>
          <p:nvPr>
            <p:ph idx="1"/>
          </p:nvPr>
        </p:nvSpPr>
        <p:spPr>
          <a:xfrm>
            <a:off x="457200" y="1412776"/>
            <a:ext cx="8229600" cy="5040560"/>
          </a:xfrm>
        </p:spPr>
        <p:txBody>
          <a:bodyPr>
            <a:normAutofit fontScale="47500" lnSpcReduction="20000"/>
          </a:bodyPr>
          <a:lstStyle/>
          <a:p>
            <a:r>
              <a:rPr lang="tr-TR" dirty="0"/>
              <a:t>Tüketici haklarının uluslararası düzeyde korunması denildiğinde akla; Birleşmiş Milletler ve Avrupa Birliği tarafından yapılan çalışmalar gelir. Şimdi bu çalışmaları kısaca açıklayalım. </a:t>
            </a:r>
            <a:endParaRPr lang="tr-TR" dirty="0" smtClean="0"/>
          </a:p>
          <a:p>
            <a:r>
              <a:rPr lang="tr-TR" dirty="0" smtClean="0"/>
              <a:t>Evrensel </a:t>
            </a:r>
            <a:r>
              <a:rPr lang="tr-TR" dirty="0"/>
              <a:t>Tüketici Hakları, başta ABD olmak üzere, Avrupa Birliği ülkeleri gibi sanayileşmiş Batı ülkelerinde sağlıksız, güvensiz, kalitesiz ve pahalı mal ve hizmetlere karşı verilen mücadeleler sonucunda 9 Nisan 1985 yılında Uluslararası Tüketiciler Örgütü’nün önerisi ve girişimi ile Birleşmiş Milletler Genel Kurulu’nda “Tüketici Hakları Evrensel Beyannamesi” adı altında kabul edilmiştir. </a:t>
            </a:r>
            <a:endParaRPr lang="tr-TR" dirty="0" smtClean="0"/>
          </a:p>
          <a:p>
            <a:r>
              <a:rPr lang="tr-TR" dirty="0" smtClean="0"/>
              <a:t>Daha </a:t>
            </a:r>
            <a:r>
              <a:rPr lang="tr-TR" dirty="0"/>
              <a:t>önce de belirtmiş olduğumuz üzere ABD eski Başkanı olan Kennedy tarafından ilan edilen ve dört temel hakkı da içeren sekiz tüketici hakkı, “Tüketici Hakları Evrensel Beyannamesi” hâline gelmiştir. Birleşmiş Milletlere üye olan ülkelerin, bu maddeler doğrultusunda uygun kanunlar çıkartmaları zorunlu kılınmıştır. </a:t>
            </a:r>
            <a:endParaRPr lang="tr-TR" dirty="0" smtClean="0"/>
          </a:p>
          <a:p>
            <a:r>
              <a:rPr lang="tr-TR" dirty="0" smtClean="0"/>
              <a:t>Türkiye’nin </a:t>
            </a:r>
            <a:r>
              <a:rPr lang="tr-TR" dirty="0"/>
              <a:t>de taraf olduğu BM Tüketici Hakları Evrensel Beyannamesi’nde yer alan ve tüketicilerin uluslararası anayasası niteliğinde olan ve yukarıda saydığımız hakların içeriğini genel olarak özetlemek mümkündür. </a:t>
            </a:r>
          </a:p>
          <a:p>
            <a:r>
              <a:rPr lang="tr-TR" dirty="0"/>
              <a:t>Tüketicinin temel ihtiyaçlarının karşılanması hakkı: Tüketicinin barınma, aydınlanma, kullanılacak su ve ulaşım ile haberleşme haklarını kapsar. </a:t>
            </a:r>
            <a:endParaRPr lang="tr-TR" dirty="0" smtClean="0"/>
          </a:p>
          <a:p>
            <a:r>
              <a:rPr lang="tr-TR" dirty="0" smtClean="0"/>
              <a:t>Sağlık </a:t>
            </a:r>
            <a:r>
              <a:rPr lang="tr-TR" dirty="0"/>
              <a:t>ve güvenlik hakkı ise satışa sunulan her ürün ve hizmetin sağlık açısından tüketicilere zarar vermeyecek durumda olması gerektirir</a:t>
            </a:r>
            <a:r>
              <a:rPr lang="tr-TR" dirty="0" smtClean="0"/>
              <a:t>.</a:t>
            </a:r>
          </a:p>
          <a:p>
            <a:r>
              <a:rPr lang="tr-TR" dirty="0" smtClean="0"/>
              <a:t> </a:t>
            </a:r>
            <a:r>
              <a:rPr lang="tr-TR" dirty="0"/>
              <a:t>Ekonomik çıkarların korunması hakkı, tüketicilerin çeşitli ve kaliteli mal ve hizmete uygun fiyattan ulaşabilmesini içerir. </a:t>
            </a:r>
            <a:endParaRPr lang="tr-TR" dirty="0" smtClean="0"/>
          </a:p>
          <a:p>
            <a:r>
              <a:rPr lang="tr-TR" dirty="0" smtClean="0"/>
              <a:t>Satış </a:t>
            </a:r>
            <a:r>
              <a:rPr lang="tr-TR" dirty="0"/>
              <a:t>sonrası hizmetlerin yeterli olması ve satıcının kötü niyetli olabileceği taraflı sözleşmeler, sözleşmelerdeki haksız hükümler, zorlayıcı kredi şartları ve baskı oluşturan satışlara karşı haklar da bu kapsamda yer alır. </a:t>
            </a:r>
          </a:p>
        </p:txBody>
      </p:sp>
    </p:spTree>
    <p:extLst>
      <p:ext uri="{BB962C8B-B14F-4D97-AF65-F5344CB8AC3E}">
        <p14:creationId xmlns:p14="http://schemas.microsoft.com/office/powerpoint/2010/main" val="1783769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a:xfrm>
            <a:off x="323528" y="1600200"/>
            <a:ext cx="8496944" cy="4525963"/>
          </a:xfrm>
        </p:spPr>
        <p:txBody>
          <a:bodyPr>
            <a:noAutofit/>
          </a:bodyPr>
          <a:lstStyle/>
          <a:p>
            <a:r>
              <a:rPr lang="tr-TR" sz="1600" dirty="0"/>
              <a:t>Bilgi edinme (bilgilendirilme) hakkı, mal veya hizmeti satın alan müşteriye, doğru karar vermeye yardımcı olacak bilgilerin verilmesi ve yanlış, yanıltıcı reklam ve ambalaja karşı tüketicilerin korunmasını konu edinir. </a:t>
            </a:r>
            <a:endParaRPr lang="tr-TR" sz="1600" dirty="0" smtClean="0"/>
          </a:p>
          <a:p>
            <a:r>
              <a:rPr lang="tr-TR" sz="1600" dirty="0" smtClean="0"/>
              <a:t>Eğitilme </a:t>
            </a:r>
            <a:r>
              <a:rPr lang="tr-TR" sz="1600" dirty="0"/>
              <a:t>hakkı, tüketicilerin kendi hakkını koruyabilmeleri için bilinçlendirilmesi anlamına gelir. </a:t>
            </a:r>
            <a:endParaRPr lang="tr-TR" sz="1600" dirty="0" smtClean="0"/>
          </a:p>
          <a:p>
            <a:r>
              <a:rPr lang="tr-TR" sz="1600" dirty="0" smtClean="0"/>
              <a:t>Tazmin </a:t>
            </a:r>
            <a:r>
              <a:rPr lang="tr-TR" sz="1600" dirty="0"/>
              <a:t>(zararların giderilmesi) hakkı ise satın alınan malın bozuk veya hatalı olması durumunda, hatalı malın geri alınması, değiştirilmesi, eksik hizmetin yeniden görülmesi, mümkün olmuyorsa da zararın karşılanmasını ifade eder. </a:t>
            </a:r>
            <a:endParaRPr lang="tr-TR" sz="1600" dirty="0" smtClean="0"/>
          </a:p>
          <a:p>
            <a:r>
              <a:rPr lang="tr-TR" sz="1600" dirty="0" smtClean="0"/>
              <a:t>Örgütlenme</a:t>
            </a:r>
            <a:r>
              <a:rPr lang="tr-TR" sz="1600" dirty="0"/>
              <a:t>, sesini duyurma ve temsil edilme hakkı; siyasi otoritelerin ekonomik görüşlerinin oluşturulmasında tüketicilerin dikkate alınması, kamu organlarında temsil, firmalarda özellikle ürün geliştirmede halkın, yani müşterinin görüşünün dikkate alınması şeklinde kendini gösterir. </a:t>
            </a:r>
            <a:endParaRPr lang="tr-TR" sz="1600" dirty="0" smtClean="0"/>
          </a:p>
          <a:p>
            <a:r>
              <a:rPr lang="tr-TR" sz="1600" dirty="0" smtClean="0"/>
              <a:t>Sağlıklı </a:t>
            </a:r>
            <a:r>
              <a:rPr lang="tr-TR" sz="1600" dirty="0"/>
              <a:t>bir çevrede yaşama hakkı da tüketicinin sağlık şartlarına uygun bir çevrede yaşama ve doğayı koruma hakkı olarak anlaşılmalıdır. </a:t>
            </a:r>
            <a:endParaRPr lang="tr-TR" sz="1600" dirty="0" smtClean="0"/>
          </a:p>
          <a:p>
            <a:r>
              <a:rPr lang="tr-TR" sz="1600" dirty="0" smtClean="0"/>
              <a:t>Dünyadaki </a:t>
            </a:r>
            <a:r>
              <a:rPr lang="tr-TR" sz="1600" dirty="0"/>
              <a:t>en büyük turizm pazarını oluşturan Avrupa Birliği, üye ülkeleri ve konumu ile turist hakları konusunda öncü bir rol üstlenerek uygulamaları hayata geçirmeye çalışmaktadır. </a:t>
            </a:r>
            <a:endParaRPr lang="tr-TR" sz="1600" dirty="0" smtClean="0"/>
          </a:p>
        </p:txBody>
      </p:sp>
    </p:spTree>
    <p:extLst>
      <p:ext uri="{BB962C8B-B14F-4D97-AF65-F5344CB8AC3E}">
        <p14:creationId xmlns:p14="http://schemas.microsoft.com/office/powerpoint/2010/main" val="3355964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a:xfrm>
            <a:off x="323528" y="1600200"/>
            <a:ext cx="8496944" cy="4525963"/>
          </a:xfrm>
        </p:spPr>
        <p:txBody>
          <a:bodyPr>
            <a:noAutofit/>
          </a:bodyPr>
          <a:lstStyle/>
          <a:p>
            <a:r>
              <a:rPr lang="tr-TR" sz="2400" dirty="0" smtClean="0"/>
              <a:t>Bu </a:t>
            </a:r>
            <a:r>
              <a:rPr lang="tr-TR" sz="2400" dirty="0"/>
              <a:t>bağlamda, AB'nin tüketici politikası ülkemiz açısından iyi bir örnek teşkil etmekte ve turizm sektörünü de yakından ilgilendirmektedir. </a:t>
            </a:r>
            <a:endParaRPr lang="tr-TR" sz="2400" dirty="0" smtClean="0"/>
          </a:p>
          <a:p>
            <a:r>
              <a:rPr lang="tr-TR" sz="2400" dirty="0" smtClean="0"/>
              <a:t>Avrupa </a:t>
            </a:r>
            <a:r>
              <a:rPr lang="tr-TR" sz="2400" dirty="0"/>
              <a:t>Birliği’nin, bir tüketici olarak turist üzerinde etkileri olan birçok politikası bulunmaktadır. Bunlardan en önemlisi hareket etme özgürlüğüdür. </a:t>
            </a:r>
            <a:endParaRPr lang="tr-TR" sz="2400" dirty="0" smtClean="0"/>
          </a:p>
          <a:p>
            <a:r>
              <a:rPr lang="tr-TR" sz="2400" dirty="0" smtClean="0"/>
              <a:t>Bilindiği </a:t>
            </a:r>
            <a:r>
              <a:rPr lang="tr-TR" sz="2400" dirty="0"/>
              <a:t>üzere, Birliğe üye ülkeler arasında sınırların kalkmış olması, Avrupa Birliği vatandaşlarının seyahat etme özgürlüğünü de artırmıştır. </a:t>
            </a:r>
            <a:endParaRPr lang="tr-TR" sz="2400" dirty="0" smtClean="0"/>
          </a:p>
          <a:p>
            <a:r>
              <a:rPr lang="tr-TR" sz="2400" dirty="0" smtClean="0"/>
              <a:t>Avrupa </a:t>
            </a:r>
            <a:r>
              <a:rPr lang="tr-TR" sz="2400" dirty="0"/>
              <a:t>Birliği tüketici politikasının turizmi etkileyen temel eylem alanları 2 başlık altında toplanabilir. Bunlar tüketiciyi koruma standartları ve ürün hakkındaki bilgilendirmedir</a:t>
            </a:r>
          </a:p>
        </p:txBody>
      </p:sp>
    </p:spTree>
    <p:extLst>
      <p:ext uri="{BB962C8B-B14F-4D97-AF65-F5344CB8AC3E}">
        <p14:creationId xmlns:p14="http://schemas.microsoft.com/office/powerpoint/2010/main" val="1400928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Avrupa Parlamentosu 1998 yılında “Turizm Sektöründe Güvenliğin, Tüketici Haklarının ve Ticari Standartların Geliştirilmesi” adı altında bir yönerge yayımlamıştır. </a:t>
            </a:r>
            <a:endParaRPr lang="tr-TR" dirty="0" smtClean="0"/>
          </a:p>
          <a:p>
            <a:r>
              <a:rPr lang="tr-TR" dirty="0" smtClean="0"/>
              <a:t>Bu </a:t>
            </a:r>
            <a:r>
              <a:rPr lang="tr-TR" dirty="0"/>
              <a:t>yönergede şu başlıklara yer verilmiştir: bilgisayar ve rezervasyon sistemleri üzerine düzenlemeler, fazla rezervasyon durumunda yolculara ödenecek tazminatın düzenlenmesi, hava yolu ve seyahat acentelerinin iflası hâlinde gerekli maliyetleri üstlenebilmek için garanti fonunun oluşturulması, konaklama sektöründe fazla rezervasyon durumunda benzer tedbirlerin geliştirilmesi. </a:t>
            </a:r>
            <a:endParaRPr lang="tr-TR" dirty="0" smtClean="0"/>
          </a:p>
          <a:p>
            <a:r>
              <a:rPr lang="tr-TR" dirty="0" smtClean="0"/>
              <a:t>Birçok </a:t>
            </a:r>
            <a:r>
              <a:rPr lang="tr-TR" dirty="0"/>
              <a:t>turizm ürünü, tatil ve seyahat hizmeti veren turlar, hatta devre mülk hizmetleri, satın alınan yerin çok uzağındadır. </a:t>
            </a:r>
            <a:endParaRPr lang="tr-TR" dirty="0" smtClean="0"/>
          </a:p>
          <a:p>
            <a:r>
              <a:rPr lang="tr-TR" dirty="0" smtClean="0"/>
              <a:t>Genellikle </a:t>
            </a:r>
            <a:r>
              <a:rPr lang="tr-TR" dirty="0"/>
              <a:t>bu mal ve hizmetlerin bedeli, önceden peşin olarak ödenir. Bu durumda tüketici turizm ürününü alırken, bizzat kendisine bu ürünü satan satıcıya güvenmek durumunda kalır. </a:t>
            </a:r>
            <a:endParaRPr lang="tr-TR" dirty="0" smtClean="0"/>
          </a:p>
          <a:p>
            <a:r>
              <a:rPr lang="tr-TR" dirty="0" smtClean="0"/>
              <a:t>Avrupa </a:t>
            </a:r>
            <a:r>
              <a:rPr lang="tr-TR" dirty="0"/>
              <a:t>Birliği kuralları bu konulara doğrudan değinmektedir. </a:t>
            </a:r>
            <a:endParaRPr lang="tr-TR" dirty="0" smtClean="0"/>
          </a:p>
          <a:p>
            <a:r>
              <a:rPr lang="tr-TR" dirty="0" smtClean="0"/>
              <a:t>Tüketicilere </a:t>
            </a:r>
            <a:r>
              <a:rPr lang="tr-TR" dirty="0"/>
              <a:t>satın alınan turizm ürünü hakkında sahip oldukları yasal ve ekonomik hakların sunumu ve bunlara ulaşılması hususunda destek ve yardımın sağlanması </a:t>
            </a:r>
          </a:p>
          <a:p>
            <a:r>
              <a:rPr lang="tr-TR" dirty="0"/>
              <a:t>bakımından AB Komisyonu’nun önemi büyüktür. </a:t>
            </a:r>
          </a:p>
        </p:txBody>
      </p:sp>
    </p:spTree>
    <p:extLst>
      <p:ext uri="{BB962C8B-B14F-4D97-AF65-F5344CB8AC3E}">
        <p14:creationId xmlns:p14="http://schemas.microsoft.com/office/powerpoint/2010/main" val="3267720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a:xfrm>
            <a:off x="457200" y="1412776"/>
            <a:ext cx="8435280" cy="5184576"/>
          </a:xfrm>
        </p:spPr>
        <p:txBody>
          <a:bodyPr>
            <a:normAutofit fontScale="47500" lnSpcReduction="20000"/>
          </a:bodyPr>
          <a:lstStyle/>
          <a:p>
            <a:r>
              <a:rPr lang="tr-TR" dirty="0"/>
              <a:t>Avrupa Birliği’nde de turist hakları, genel olarak tüketici hakları kapsamında koruma altına alınmakla birlikte, AB tarafından doğrudan turist hakları ile ilgili aşağıdaki uygulamalardan bahsetmek mümkündür: </a:t>
            </a:r>
            <a:endParaRPr lang="tr-TR" dirty="0" smtClean="0"/>
          </a:p>
          <a:p>
            <a:r>
              <a:rPr lang="tr-TR" dirty="0" smtClean="0"/>
              <a:t> </a:t>
            </a:r>
            <a:r>
              <a:rPr lang="tr-TR" dirty="0"/>
              <a:t>Tüketicinin bilgilendirilmesi ve eğitimi: AB Komisyonu, çıkarmış olduğu “Paket Seyahati Yönergesi” ile ilgili koşulları tüketicilere duyurmak için bilgilendirme kampanyası yürütmüş ve tüketici rehberi dağıtmıştır. </a:t>
            </a:r>
            <a:endParaRPr lang="tr-TR" dirty="0" smtClean="0"/>
          </a:p>
          <a:p>
            <a:r>
              <a:rPr lang="tr-TR" dirty="0" smtClean="0"/>
              <a:t> </a:t>
            </a:r>
            <a:r>
              <a:rPr lang="tr-TR" dirty="0"/>
              <a:t>Tüketici mallarında garantiler (Konsey Kararı No: 1999/44/EC): Garanti bildiriminde veya ortak reklamda belirlenen şartların karşılanmaması hâlinde, ücretin geri ödenmesi veya değiştirilmesi ve ek ücret olmaksızın herhangi bir şekilde malın yenilenmesi zorunludur. </a:t>
            </a:r>
            <a:endParaRPr lang="tr-TR" dirty="0" smtClean="0"/>
          </a:p>
          <a:p>
            <a:r>
              <a:rPr lang="tr-TR" dirty="0" smtClean="0"/>
              <a:t>Garanti</a:t>
            </a:r>
            <a:r>
              <a:rPr lang="tr-TR" dirty="0"/>
              <a:t>, malın sunulmasından sonra en az 2 yıl süreyi kapsamaktadır. Malın uygunsuz olması hâlinde, tüketicinin 4 seçeneği vardır. Bunlar; malın temini, malın değiştirilmesi, fiyatın indirilmesi ve satış sözleşmesinin feshidir</a:t>
            </a:r>
            <a:r>
              <a:rPr lang="tr-TR" dirty="0" smtClean="0"/>
              <a:t>.</a:t>
            </a:r>
          </a:p>
          <a:p>
            <a:r>
              <a:rPr lang="tr-TR" dirty="0" smtClean="0"/>
              <a:t> </a:t>
            </a:r>
            <a:r>
              <a:rPr lang="tr-TR" dirty="0"/>
              <a:t> Avrupa Tüketici Bilgi Merkezi: AB’nin bazı ülkelerinde enformasyon ve tavsiye merkezleri kurularak turistlere, yaşadıkları problemlerden dolayı yardım sağlanmaktadır. </a:t>
            </a:r>
            <a:endParaRPr lang="tr-TR" dirty="0" smtClean="0"/>
          </a:p>
          <a:p>
            <a:r>
              <a:rPr lang="tr-TR" dirty="0" smtClean="0"/>
              <a:t> </a:t>
            </a:r>
            <a:r>
              <a:rPr lang="tr-TR" dirty="0"/>
              <a:t>Otellerde standart sembol sistemi: Bu sistem, AB Bakanlar Konseyince otellerde kolayca ve herkes tarafından anlaşılabilecek enformasyon teminini sağlamak amacıyla 1986 yılında kurulmuş ve daha da geliştirilmesi için </a:t>
            </a:r>
          </a:p>
          <a:p>
            <a:r>
              <a:rPr lang="tr-TR" dirty="0"/>
              <a:t>Komisyon tarafından gerekli çalışmalar yürütülmektedir</a:t>
            </a:r>
            <a:r>
              <a:rPr lang="tr-TR" dirty="0" smtClean="0"/>
              <a:t>.</a:t>
            </a:r>
          </a:p>
          <a:p>
            <a:r>
              <a:rPr lang="tr-TR" dirty="0" smtClean="0"/>
              <a:t> </a:t>
            </a:r>
            <a:r>
              <a:rPr lang="tr-TR" dirty="0"/>
              <a:t> Yangın güvenlik önlemleri (Konsey Kararı No: 86/6667EEC): Bu kararın amacı, birlik vatandaşı kimselerin bulundukları ülkenin dışında başka bir ülkede otelde konaklamak durumunda kalmaları hâlinde, uygun bir güvenceye sahip olmalarını ve bu güvencenin de birlik çapında olması gerekliliği ile asgari güvenlik standartlarının tanımlanmasıdır. </a:t>
            </a:r>
            <a:endParaRPr lang="tr-TR" dirty="0" smtClean="0"/>
          </a:p>
          <a:p>
            <a:r>
              <a:rPr lang="tr-TR" dirty="0" smtClean="0"/>
              <a:t>Ayrıca </a:t>
            </a:r>
            <a:r>
              <a:rPr lang="tr-TR" dirty="0"/>
              <a:t>bu karar, AB otellerinde kesin ve minimum bir standart oluşturulmasını amaçlar ve inşa aşamasında olan otellerden bile söz konusu önlemleri içeren proje düzenlemeleri yapmaları istenir</a:t>
            </a:r>
          </a:p>
        </p:txBody>
      </p:sp>
    </p:spTree>
    <p:extLst>
      <p:ext uri="{BB962C8B-B14F-4D97-AF65-F5344CB8AC3E}">
        <p14:creationId xmlns:p14="http://schemas.microsoft.com/office/powerpoint/2010/main" val="454453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p:txBody>
          <a:bodyPr>
            <a:noAutofit/>
          </a:bodyPr>
          <a:lstStyle/>
          <a:p>
            <a:r>
              <a:rPr lang="tr-TR" sz="1800" dirty="0"/>
              <a:t>Paket seyahat önlemleri (Konsey Kararı No: 90/314/EEC): Bu önlemler, paket tur ve seyahatler ile ilgili minimum standartların tespitini içermektedir. </a:t>
            </a:r>
            <a:endParaRPr lang="tr-TR" sz="1800" dirty="0" smtClean="0"/>
          </a:p>
          <a:p>
            <a:r>
              <a:rPr lang="tr-TR" sz="1800" dirty="0" smtClean="0"/>
              <a:t>Bunlar </a:t>
            </a:r>
            <a:r>
              <a:rPr lang="tr-TR" sz="1800" dirty="0"/>
              <a:t>sayesinde tüketicilere bir üye ülkede faaliyet gösteren seyahat operatörünün verdiği hizmetin, diğer ülkelerdeki hizmetler ile kıyaslama imkânı sunulmaktadır. </a:t>
            </a:r>
            <a:endParaRPr lang="tr-TR" sz="1800" dirty="0" smtClean="0"/>
          </a:p>
          <a:p>
            <a:r>
              <a:rPr lang="tr-TR" sz="1800" dirty="0" smtClean="0"/>
              <a:t>Bu </a:t>
            </a:r>
            <a:r>
              <a:rPr lang="tr-TR" sz="1800" dirty="0"/>
              <a:t>kapsamda; ayrılış tarihinden önce geniş ve kapsamlı bilginin turiste verilmesi, tur operatörünün iflas durumunda bile tüketiciye, gidilen yerde mahsur bırakılmayacağının garantisinin verilmesi, tüketiciye verilen taahhüdün karşılanamadığı belli durumlarda tazminat ödenmesi, turun gerçekleşmesi için gereken asgari kişi sayısı, tur iptali, belirlenen fiyatların değiştirilemeyeceği gibi tüketicilerin ekonomik çıkarlarını korumaya yönelik önlemlere yer verilmiştir. </a:t>
            </a:r>
            <a:endParaRPr lang="tr-TR" sz="1800" dirty="0" smtClean="0"/>
          </a:p>
          <a:p>
            <a:r>
              <a:rPr lang="tr-TR" sz="1800" dirty="0" smtClean="0"/>
              <a:t> </a:t>
            </a:r>
            <a:r>
              <a:rPr lang="tr-TR" sz="1800" dirty="0"/>
              <a:t>Uzaktan yapılan satışlar: Bu önlem ile özellikle telefon, internet ve faks yolu ile yapılan doğrudan veya uzaktan mal ve hizmet satışlarındaki minimum standartların belirlenmesi sağlanmaktadır. </a:t>
            </a:r>
            <a:endParaRPr lang="tr-TR" sz="1800" dirty="0" smtClean="0"/>
          </a:p>
          <a:p>
            <a:endParaRPr lang="tr-TR" sz="1800" dirty="0"/>
          </a:p>
          <a:p>
            <a:endParaRPr lang="tr-TR" sz="1800" dirty="0" smtClean="0"/>
          </a:p>
          <a:p>
            <a:pPr marL="0" indent="0">
              <a:buNone/>
            </a:pPr>
            <a:endParaRPr lang="tr-TR" sz="1800" dirty="0" smtClean="0"/>
          </a:p>
        </p:txBody>
      </p:sp>
    </p:spTree>
    <p:extLst>
      <p:ext uri="{BB962C8B-B14F-4D97-AF65-F5344CB8AC3E}">
        <p14:creationId xmlns:p14="http://schemas.microsoft.com/office/powerpoint/2010/main" val="1620563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p:txBody>
          <a:bodyPr>
            <a:noAutofit/>
          </a:bodyPr>
          <a:lstStyle/>
          <a:p>
            <a:pPr marL="0" indent="0">
              <a:buNone/>
            </a:pPr>
            <a:r>
              <a:rPr lang="tr-TR" sz="1800" dirty="0" smtClean="0"/>
              <a:t> </a:t>
            </a:r>
            <a:r>
              <a:rPr lang="tr-TR" sz="1800" dirty="0"/>
              <a:t>Tüketicinin yargı yoluna ulaşması: Turistin bir tüketici olarak yaptığı  sözleşmenin ihlal edilmesi durumunda bazı problemlerin yaşanması olasıdır. Turistler için zaman yetersizliğinden dolayı problemlerin, meydana geldiği yerden çözüme kavuşturulması çoğu zaman mümkün değildir. </a:t>
            </a:r>
            <a:endParaRPr lang="tr-TR" sz="1800" dirty="0" smtClean="0"/>
          </a:p>
          <a:p>
            <a:pPr marL="0" indent="0">
              <a:buNone/>
            </a:pPr>
            <a:r>
              <a:rPr lang="tr-TR" sz="1800" dirty="0" smtClean="0"/>
              <a:t>Bu </a:t>
            </a:r>
            <a:r>
              <a:rPr lang="tr-TR" sz="1800" dirty="0"/>
              <a:t>durumda yapılacak tek şey, sorunun giderilmesine tatil dönüşünde devam etmektir. Özellikle ülkeden ülkeye değişen hukuk sistemi ile dil farklılığı söz konusu sıklıkla garantilerin uygulanmamasına neden olmaktadır. AB, bu duruma çözüm bulabilmek için çalışmalarını sürdürmektedir. </a:t>
            </a:r>
            <a:endParaRPr lang="tr-TR" sz="1800" dirty="0" smtClean="0"/>
          </a:p>
          <a:p>
            <a:pPr marL="0" indent="0">
              <a:buNone/>
            </a:pPr>
            <a:r>
              <a:rPr lang="tr-TR" sz="1800" dirty="0" smtClean="0"/>
              <a:t> </a:t>
            </a:r>
            <a:r>
              <a:rPr lang="tr-TR" sz="1800" dirty="0"/>
              <a:t>Tüketim vergisi ve gümrüksüz satış: Bu uygulama çerçevesinde gerçek kişiler, AB ülkesinden belirli malları aldığında, aldıkları mallar için diğer bir üye ülkede ek bir katma değer vergisi veya tüketim vergisi ödememektedirler. Ancak bu durum sınırlı sayıda mallar için geçerlidir. </a:t>
            </a:r>
            <a:endParaRPr lang="tr-TR" sz="1800" dirty="0" smtClean="0"/>
          </a:p>
          <a:p>
            <a:pPr marL="0" indent="0">
              <a:buNone/>
            </a:pPr>
            <a:r>
              <a:rPr lang="tr-TR" sz="1800" dirty="0" smtClean="0"/>
              <a:t>Örneğin </a:t>
            </a:r>
            <a:r>
              <a:rPr lang="tr-TR" sz="1800" dirty="0"/>
              <a:t>alkollü içki, tütün, mineral yağlar gibi ürünlerde, ürünün miktarı belirli sınırlamalara tabi kılınmıştır. Bu sınırlar, gerçek kişinin kendisi ve ailesince makul seviyede tüketebileceği miktarın göz önüne alınması sonucunda tespit edilmiştir</a:t>
            </a:r>
            <a:r>
              <a:rPr lang="tr-TR" sz="1800" dirty="0" smtClean="0"/>
              <a:t>.</a:t>
            </a:r>
          </a:p>
          <a:p>
            <a:pPr marL="0" indent="0">
              <a:buNone/>
            </a:pPr>
            <a:endParaRPr lang="tr-TR" sz="1800" dirty="0"/>
          </a:p>
          <a:p>
            <a:pPr marL="0" indent="0">
              <a:buNone/>
            </a:pPr>
            <a:r>
              <a:rPr lang="tr-TR" sz="1800" dirty="0" smtClean="0"/>
              <a:t> </a:t>
            </a:r>
            <a:endParaRPr lang="tr-TR" sz="1800" dirty="0"/>
          </a:p>
        </p:txBody>
      </p:sp>
    </p:spTree>
    <p:extLst>
      <p:ext uri="{BB962C8B-B14F-4D97-AF65-F5344CB8AC3E}">
        <p14:creationId xmlns:p14="http://schemas.microsoft.com/office/powerpoint/2010/main" val="384226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p:txBody>
          <a:bodyPr>
            <a:noAutofit/>
          </a:bodyPr>
          <a:lstStyle/>
          <a:p>
            <a:pPr marL="0" indent="0">
              <a:buNone/>
            </a:pPr>
            <a:endParaRPr lang="tr-TR" sz="1800" dirty="0"/>
          </a:p>
          <a:p>
            <a:pPr marL="0" indent="0">
              <a:buNone/>
            </a:pPr>
            <a:r>
              <a:rPr lang="tr-TR" sz="1800" dirty="0" smtClean="0"/>
              <a:t> </a:t>
            </a:r>
            <a:r>
              <a:rPr lang="tr-TR" sz="1800" dirty="0"/>
              <a:t> Engelli kişilerin turizm faaliyetlerinden yararlanması: AB, engelli kişiler için turizm alanında da fırsat eşitliği sağlamak ve bu kişilerin topluma uyum sürecini hızlandırmak amacı ile başlıca engellilik tiplerine göre turizm işletmelerinin gerek personel, gerek teknik düzenlemeleri nasıl yapmaları gerektiğine ilişkin bir el kitabı yayınlamıştır. </a:t>
            </a:r>
            <a:endParaRPr lang="tr-TR" sz="1800" dirty="0" smtClean="0"/>
          </a:p>
          <a:p>
            <a:pPr marL="0" indent="0">
              <a:buNone/>
            </a:pPr>
            <a:r>
              <a:rPr lang="tr-TR" sz="1800" dirty="0" smtClean="0"/>
              <a:t> </a:t>
            </a:r>
            <a:r>
              <a:rPr lang="tr-TR" sz="1800" dirty="0"/>
              <a:t>Gıda kalitesi ve güvenliği: AB Komisyonu tarafından gıda kalitesi ve güvenliği konusunda 12 Ocak 2000 tarihinde Gıda Güvenliğine İlişkin Beyaz Kitap yayınlanmıştır. Beyaz Kitap ile belirlenen gıda kalitesi ve güvenliği alanındaki stratejik öncelikler şu şekilde sıralanmıştır: </a:t>
            </a:r>
            <a:endParaRPr lang="tr-TR" sz="1800" dirty="0" smtClean="0"/>
          </a:p>
          <a:p>
            <a:pPr marL="0" indent="0">
              <a:buNone/>
            </a:pPr>
            <a:r>
              <a:rPr lang="tr-TR" sz="1800" dirty="0" smtClean="0"/>
              <a:t>Gıda </a:t>
            </a:r>
            <a:r>
              <a:rPr lang="tr-TR" sz="1800" dirty="0"/>
              <a:t>zincirinin tümünü kapsayan ve bütünleşmiş bir yaklaşımın takip edilmesi, gıda zincirindeki tüm unsurların rollerinin açık bir şekilde tanımlanması, yem ile gıdaların ve bunların içeriklerinin izlenebilir olması, tutarlı, etkin ve dinamik bir gıda politikası belirlenmesi, risk değerlendirilmesi, risk yönetimi ve risk iletişimini kapsayan bir risk analizi yapılması</a:t>
            </a:r>
          </a:p>
        </p:txBody>
      </p:sp>
    </p:spTree>
    <p:extLst>
      <p:ext uri="{BB962C8B-B14F-4D97-AF65-F5344CB8AC3E}">
        <p14:creationId xmlns:p14="http://schemas.microsoft.com/office/powerpoint/2010/main" val="3868237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Gıda ve yem için “hızlı alarm sistemi” (RASFF), Avrupa Birliği üye ülkelerinin herhangi birinde gıda ve yem konularında insan sağlığını tehdit eden bir risk saptanması durumunda, diğer ülkelerin de bilgi sahibi olmasını ve gerekli önlemleri almasını sağlayan bir araç olarak çalışmaktadır. </a:t>
            </a:r>
            <a:endParaRPr lang="tr-TR" dirty="0" smtClean="0"/>
          </a:p>
          <a:p>
            <a:r>
              <a:rPr lang="tr-TR" dirty="0" smtClean="0"/>
              <a:t>Gıda </a:t>
            </a:r>
            <a:r>
              <a:rPr lang="tr-TR" dirty="0"/>
              <a:t>veya yemlerde insan sağlığını tehdit eden bir riskle karşılaşılır ise bu durum hızlı alarm sistemi yolu ile Komisyon’a gönderecektir. Komisyon da bu bilgiyi derhâl üyelere bildirmekle </a:t>
            </a:r>
            <a:r>
              <a:rPr lang="tr-TR" dirty="0" smtClean="0"/>
              <a:t>yükümlüdür</a:t>
            </a:r>
          </a:p>
          <a:p>
            <a:r>
              <a:rPr lang="tr-TR" dirty="0"/>
              <a:t>Örnek: </a:t>
            </a:r>
            <a:r>
              <a:rPr lang="tr-TR" dirty="0" smtClean="0"/>
              <a:t>Turist</a:t>
            </a:r>
            <a:r>
              <a:rPr lang="tr-TR" dirty="0"/>
              <a:t>, "tüketici" kavramı çerçevesinde değerledirildiği için, turistin hak ve yükümlülükleri ile ilgili uluslararası ve ulusal düzeyde düzenlemeler mevcuttur. </a:t>
            </a:r>
            <a:endParaRPr lang="tr-TR" dirty="0" smtClean="0"/>
          </a:p>
          <a:p>
            <a:r>
              <a:rPr lang="tr-TR" dirty="0" smtClean="0"/>
              <a:t>Örneğin</a:t>
            </a:r>
            <a:r>
              <a:rPr lang="tr-TR" dirty="0"/>
              <a:t>, tüketicinin korunmasına ilişkin uluslararası düzeyde BM ve Avrupa Birliği bünyesindeki  çalışmalar önem taşımaktadır.  </a:t>
            </a:r>
          </a:p>
          <a:p>
            <a:r>
              <a:rPr lang="tr-TR" dirty="0"/>
              <a:t> </a:t>
            </a:r>
          </a:p>
        </p:txBody>
      </p:sp>
    </p:spTree>
    <p:extLst>
      <p:ext uri="{BB962C8B-B14F-4D97-AF65-F5344CB8AC3E}">
        <p14:creationId xmlns:p14="http://schemas.microsoft.com/office/powerpoint/2010/main" val="1398646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ULUSLARARASI VE ULUSAL DÜZEYDE TÜKETİCİ HAKLARININ KORUNMASI </a:t>
            </a:r>
            <a:endParaRPr lang="tr-TR" dirty="0"/>
          </a:p>
        </p:txBody>
      </p:sp>
      <p:sp>
        <p:nvSpPr>
          <p:cNvPr id="3" name="İçerik Yer Tutucusu 2"/>
          <p:cNvSpPr>
            <a:spLocks noGrp="1"/>
          </p:cNvSpPr>
          <p:nvPr>
            <p:ph idx="1"/>
          </p:nvPr>
        </p:nvSpPr>
        <p:spPr>
          <a:xfrm>
            <a:off x="457200" y="1600200"/>
            <a:ext cx="8229600" cy="4925144"/>
          </a:xfrm>
        </p:spPr>
        <p:txBody>
          <a:bodyPr>
            <a:normAutofit fontScale="77500" lnSpcReduction="20000"/>
          </a:bodyPr>
          <a:lstStyle/>
          <a:p>
            <a:r>
              <a:rPr lang="tr-TR" dirty="0"/>
              <a:t>Ulusal boyutta tüketici haklarının korunmasını ise birkaç alt başlık altında incelemek gerekir. </a:t>
            </a:r>
            <a:endParaRPr lang="tr-TR" dirty="0" smtClean="0"/>
          </a:p>
          <a:p>
            <a:r>
              <a:rPr lang="tr-TR" dirty="0" smtClean="0"/>
              <a:t>Zira </a:t>
            </a:r>
            <a:r>
              <a:rPr lang="tr-TR" dirty="0"/>
              <a:t>2007 tarihli Seyahat Acentaları Yönetmeliği’nde turistin, “seyahat acentası ürününden bizzat yararlanan kişi” olarak tanımlandığını yukarıda belirtmiştik. </a:t>
            </a:r>
            <a:endParaRPr lang="tr-TR" dirty="0" smtClean="0"/>
          </a:p>
          <a:p>
            <a:r>
              <a:rPr lang="tr-TR" dirty="0" smtClean="0"/>
              <a:t>Turist</a:t>
            </a:r>
            <a:r>
              <a:rPr lang="tr-TR" dirty="0"/>
              <a:t>, tüketici olarak kabul edildiğine göre, hak ve yükümlülüklerine de iki açıdan yaklaşmanın mümkün olacağı kanısındayız. </a:t>
            </a:r>
            <a:endParaRPr lang="tr-TR" dirty="0" smtClean="0"/>
          </a:p>
          <a:p>
            <a:r>
              <a:rPr lang="tr-TR" dirty="0" smtClean="0"/>
              <a:t>Bu </a:t>
            </a:r>
            <a:r>
              <a:rPr lang="tr-TR" dirty="0"/>
              <a:t>bağlamda, öncelikle Türk kanun koyucu tarafından tüketiciler için çıkarılmış ve genel koruma niteliğinde olan düzenlemelerde yer alan tüketicin hak ve yükümlülüklerine değinilerek daha sonra ise turizm ile ilgili diğer kaynaklarda yer alan özel koruyucu önlemler ışığında turistin hak ve yükümlülüklerine yer verilecektir. </a:t>
            </a:r>
          </a:p>
        </p:txBody>
      </p:sp>
    </p:spTree>
    <p:extLst>
      <p:ext uri="{BB962C8B-B14F-4D97-AF65-F5344CB8AC3E}">
        <p14:creationId xmlns:p14="http://schemas.microsoft.com/office/powerpoint/2010/main" val="2527822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6502 Sayılı Tüketicinin Korunması Hakkında Kanun’a Göre Tüketicinin Hak ve Yükümlülükleri </a:t>
            </a:r>
          </a:p>
        </p:txBody>
      </p:sp>
      <p:sp>
        <p:nvSpPr>
          <p:cNvPr id="3" name="İçerik Yer Tutucusu 2"/>
          <p:cNvSpPr>
            <a:spLocks noGrp="1"/>
          </p:cNvSpPr>
          <p:nvPr>
            <p:ph idx="1"/>
          </p:nvPr>
        </p:nvSpPr>
        <p:spPr>
          <a:xfrm>
            <a:off x="179512" y="1268760"/>
            <a:ext cx="8784976" cy="5328592"/>
          </a:xfrm>
        </p:spPr>
        <p:txBody>
          <a:bodyPr>
            <a:noAutofit/>
          </a:bodyPr>
          <a:lstStyle/>
          <a:p>
            <a:r>
              <a:rPr lang="tr-TR" sz="1600" dirty="0"/>
              <a:t>Türkiye’de tüketici hakları genel olarak 6502 sayılı ve 2013 tarihli “Tüketicinin Korunması hakkında Kanun” ile düzenlenmiştir. </a:t>
            </a:r>
          </a:p>
          <a:p>
            <a:r>
              <a:rPr lang="tr-TR" sz="1600" dirty="0"/>
              <a:t>6502 sayılı Kanun ile tüketici; “ticari veya mesleki olmayan amaçlar ile hareket eden gerçek veya tüzel kişi” olarak tanımlamıştır (3/k. m). </a:t>
            </a:r>
            <a:endParaRPr lang="tr-TR" sz="1600" dirty="0" smtClean="0"/>
          </a:p>
          <a:p>
            <a:r>
              <a:rPr lang="tr-TR" sz="1600" dirty="0" smtClean="0"/>
              <a:t>Tanımdan </a:t>
            </a:r>
            <a:r>
              <a:rPr lang="tr-TR" sz="1600" dirty="0"/>
              <a:t>hareketle tüketici, “bir mal veya hizmeti, ticari ve mesleki olmayan amaçlarla edinen, kullanan veya yararlanan gerçek veya tüzel kişi”dir. Bu anlamda turist de bir tüketicidir. Tüketicinin kim olduğu sorusuna verilebilecek en basit yanıt ise “mal ve hizmeti para karşılığı satın alan kişi” olacaktır. </a:t>
            </a:r>
            <a:endParaRPr lang="tr-TR" sz="1600" dirty="0" smtClean="0"/>
          </a:p>
          <a:p>
            <a:r>
              <a:rPr lang="tr-TR" sz="1600" dirty="0" smtClean="0"/>
              <a:t>Bu </a:t>
            </a:r>
            <a:r>
              <a:rPr lang="tr-TR" sz="1600" dirty="0"/>
              <a:t>kanun bakımından tüketiciden bahsedebilmek için mal veya hizmeti satın alan kişinin ihtiyaç sahibi kişi olması önemli unsurdur. “Tüketici” satın aldığı malı ya da hizmeti bizzat kullanan, yeniden satarak kâr elde etmeyen ya da başka bir üretimde kullanmayan kişidir. Yani bu mal ticari bir faaliyete konu olmamalı ve tüketici, malın ya da hizmetin ulaştığı son el olmalıdır. </a:t>
            </a:r>
            <a:endParaRPr lang="tr-TR" sz="1600" dirty="0" smtClean="0"/>
          </a:p>
          <a:p>
            <a:r>
              <a:rPr lang="tr-TR" sz="1600" dirty="0" smtClean="0"/>
              <a:t>6502 </a:t>
            </a:r>
            <a:r>
              <a:rPr lang="tr-TR" sz="1600" dirty="0"/>
              <a:t>sayılı Kanun’un 13. maddesinde “ayıplı hizmet” şu şekilde tanımlanmıştır: </a:t>
            </a:r>
            <a:endParaRPr lang="tr-TR" sz="1600" dirty="0" smtClean="0"/>
          </a:p>
          <a:p>
            <a:r>
              <a:rPr lang="tr-TR" sz="1600" dirty="0" smtClean="0"/>
              <a:t>“</a:t>
            </a:r>
            <a:r>
              <a:rPr lang="tr-TR" sz="1600" dirty="0"/>
              <a:t>Ayıplı hizmet, sözleşmede belirlenen süre içinde başlamaması veya taraflarca kararlaştırılmış olan ve objektif olarak sahip olması gereken özellikleri taşımaması nedeniyle sözleşmeye aykırı olan hizmettir. </a:t>
            </a:r>
            <a:endParaRPr lang="tr-TR" sz="1600" dirty="0" smtClean="0"/>
          </a:p>
          <a:p>
            <a:r>
              <a:rPr lang="tr-TR" sz="1600" dirty="0" smtClean="0"/>
              <a:t>Hizmet </a:t>
            </a:r>
            <a:r>
              <a:rPr lang="tr-TR" sz="1600" dirty="0"/>
              <a:t>sağlayıcısı tarafından bildirilen, internet portalında veya reklam ve ilanlarında yer alan özellikleri taşımayan ya da yararlanma amacı bakımından değerini veya tüketicinin ondan makul olarak beklediği faydaları azaltan veya ortadan kaldıran maddi, hukuki veya ekonomik eksiklikler içeren hizmetler ayıplıdır.” </a:t>
            </a:r>
          </a:p>
        </p:txBody>
      </p:sp>
    </p:spTree>
    <p:extLst>
      <p:ext uri="{BB962C8B-B14F-4D97-AF65-F5344CB8AC3E}">
        <p14:creationId xmlns:p14="http://schemas.microsoft.com/office/powerpoint/2010/main" val="272988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6502 Sayılı Tüketicinin Korunması Hakkında Kanun’a Göre Tüketicinin Hak ve Yükümlülükleri </a:t>
            </a:r>
            <a:endParaRPr lang="tr-TR" dirty="0"/>
          </a:p>
        </p:txBody>
      </p:sp>
      <p:sp>
        <p:nvSpPr>
          <p:cNvPr id="3" name="İçerik Yer Tutucusu 2"/>
          <p:cNvSpPr>
            <a:spLocks noGrp="1"/>
          </p:cNvSpPr>
          <p:nvPr>
            <p:ph idx="1"/>
          </p:nvPr>
        </p:nvSpPr>
        <p:spPr>
          <a:xfrm>
            <a:off x="457200" y="1412776"/>
            <a:ext cx="8229600" cy="4713387"/>
          </a:xfrm>
        </p:spPr>
        <p:txBody>
          <a:bodyPr>
            <a:normAutofit fontScale="55000" lnSpcReduction="20000"/>
          </a:bodyPr>
          <a:lstStyle/>
          <a:p>
            <a:r>
              <a:rPr lang="tr-TR" dirty="0"/>
              <a:t>Bu düzenleme ile birlikte konumuz açısından 6502 sayılı Kanun’un  “devre tatil ve uzun süreli tatil hizmeti sözleşmeleri” başlıklı 50. maddesi ile “paket tur sözleşmeleri” başlıklı kanun’un 51. maddesi de büyük önem taşımaktadır. </a:t>
            </a:r>
            <a:endParaRPr lang="tr-TR" dirty="0" smtClean="0"/>
          </a:p>
          <a:p>
            <a:r>
              <a:rPr lang="tr-TR" dirty="0" smtClean="0"/>
              <a:t>Zira </a:t>
            </a:r>
            <a:r>
              <a:rPr lang="tr-TR" dirty="0"/>
              <a:t>söz konusu maddelerde devre tatil ve uzun süreli tatil hizmeti sözleşmeleri ve paket tur sözleşmesi ile tüketiciye sağlanması gereken hizmet ve bu hizmetlerin sözleşmeye aykırı olduğu durumlarda tüketicinin sahip olduğu haklar düzenlenmektedir. </a:t>
            </a:r>
            <a:endParaRPr lang="tr-TR" dirty="0" smtClean="0"/>
          </a:p>
          <a:p>
            <a:r>
              <a:rPr lang="tr-TR" dirty="0" smtClean="0"/>
              <a:t>6502 </a:t>
            </a:r>
            <a:r>
              <a:rPr lang="tr-TR" dirty="0"/>
              <a:t>sayılı Kanun’da yer ayıplı hizmete ilişkin düzenlemenin, turizm faaliyetlerine ne şekilde yansıdığını belirlemek gerekir. </a:t>
            </a:r>
            <a:endParaRPr lang="tr-TR" dirty="0" smtClean="0"/>
          </a:p>
          <a:p>
            <a:r>
              <a:rPr lang="tr-TR" dirty="0" smtClean="0"/>
              <a:t>Kanunun </a:t>
            </a:r>
            <a:r>
              <a:rPr lang="tr-TR" dirty="0"/>
              <a:t>13. madde hükmünden hareketle ayıplı turizm hizmeti de turizm hizmetlerinin satışında uygulanan turu tanıtma ve tura katılmayı sağlama amacıyla tüketicilere gönderilen broşürlerde yer alan veya seyahat acentesi tarafından vaat edilen yahut standardında tespit edilen nitelik ve/veya niceliğine aykırı olan ya da tahsis ve kullanım amacı bakımından değerini veya tüketicinin ondan beklediği faydaları azaltan, ortadan kaldıran maddi, hukuki veya ekonomik eksiklikler içeren hizmetleri kapsar</a:t>
            </a:r>
            <a:r>
              <a:rPr lang="tr-TR" dirty="0" smtClean="0"/>
              <a:t>.</a:t>
            </a:r>
          </a:p>
          <a:p>
            <a:r>
              <a:rPr lang="tr-TR" dirty="0" smtClean="0"/>
              <a:t> </a:t>
            </a:r>
            <a:r>
              <a:rPr lang="tr-TR" dirty="0"/>
              <a:t>Örneğin bir seyahat acentesi tarafından yapılan ilanlarda veya önceden gönderilen broşürlerin ilan metinlerinde yer alan nitelik ve niceliğe gerçekte uymayan hizmetler, ayıplı hizmettir. </a:t>
            </a:r>
            <a:r>
              <a:rPr lang="tr-TR" dirty="0" smtClean="0"/>
              <a:t>:</a:t>
            </a:r>
            <a:endParaRPr lang="tr-TR" dirty="0"/>
          </a:p>
        </p:txBody>
      </p:sp>
    </p:spTree>
    <p:extLst>
      <p:ext uri="{BB962C8B-B14F-4D97-AF65-F5344CB8AC3E}">
        <p14:creationId xmlns:p14="http://schemas.microsoft.com/office/powerpoint/2010/main" val="3605195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6502 Sayılı Tüketicinin Korunması Hakkında Kanun’a Göre Tüketicinin Hak ve Yükümlülükleri </a:t>
            </a:r>
            <a:endParaRPr lang="tr-TR" dirty="0"/>
          </a:p>
        </p:txBody>
      </p:sp>
      <p:sp>
        <p:nvSpPr>
          <p:cNvPr id="3" name="İçerik Yer Tutucusu 2"/>
          <p:cNvSpPr>
            <a:spLocks noGrp="1"/>
          </p:cNvSpPr>
          <p:nvPr>
            <p:ph idx="1"/>
          </p:nvPr>
        </p:nvSpPr>
        <p:spPr>
          <a:xfrm>
            <a:off x="457200" y="1268760"/>
            <a:ext cx="8229600" cy="5184576"/>
          </a:xfrm>
        </p:spPr>
        <p:txBody>
          <a:bodyPr>
            <a:normAutofit fontScale="70000" lnSpcReduction="20000"/>
          </a:bodyPr>
          <a:lstStyle/>
          <a:p>
            <a:r>
              <a:rPr lang="tr-TR" dirty="0" smtClean="0"/>
              <a:t>Seyahat </a:t>
            </a:r>
            <a:r>
              <a:rPr lang="tr-TR" dirty="0"/>
              <a:t>acentesinin, vaat ettiği konularda vaadini yerine getirmemiş olması, ayıplı hizmetin tespiti için yeterlidir. </a:t>
            </a:r>
            <a:endParaRPr lang="tr-TR" dirty="0" smtClean="0"/>
          </a:p>
          <a:p>
            <a:r>
              <a:rPr lang="tr-TR" dirty="0" smtClean="0"/>
              <a:t>Ayrıca</a:t>
            </a:r>
            <a:r>
              <a:rPr lang="tr-TR" dirty="0"/>
              <a:t>, satışa sunulan hizmet için yetkili makam ve mercilerce öngörülen veya taraflarca kabul edilen hizmet standardına nitelik veya nicelik yönünden uygun olmayan hizmetler de ayıplı hizmet sayılmaktadır. Nitekim Yargıtay 1993 tarihli bir kararında, davalı seyahat acentesi tüketici turiste vaat etmiş olduğu “seyahatin bir bölümünde Hawaii’ye götürme” hizmetini yerine getirmediğinden davacı turiste; kişinin seyahat etme, gezip görme ve bundan zevk alma hakkını engellendiği gerekçesi ile uygun bir manevi tazminat ödenmesine hükmedilmesi gerektiğini belirtmiştir.  </a:t>
            </a:r>
            <a:endParaRPr lang="tr-TR" dirty="0" smtClean="0"/>
          </a:p>
          <a:p>
            <a:r>
              <a:rPr lang="tr-TR" dirty="0" smtClean="0"/>
              <a:t>Görüleceği </a:t>
            </a:r>
            <a:r>
              <a:rPr lang="tr-TR" dirty="0"/>
              <a:t>üzere turistin tüketici olarak 6502 sayılı Kanun bakımından birtakım haklarından söz edebilmek için turizm açısından ayıplı hizmetin varlığından bahsetmek gerekir. </a:t>
            </a:r>
            <a:endParaRPr lang="tr-TR" dirty="0" smtClean="0"/>
          </a:p>
          <a:p>
            <a:r>
              <a:rPr lang="tr-TR" dirty="0" smtClean="0"/>
              <a:t>Yukarıdaki </a:t>
            </a:r>
            <a:r>
              <a:rPr lang="tr-TR" dirty="0"/>
              <a:t>örneklere benzer türden bir ayıplı hizmet ile karşılaşan turistin tüketici sıfatından ve 6502 sayılı Kanun’dan doğan birtakım hakları vardır. Bu haklar kanun’un 15. maddesinde ”tüketicinin seçimlik hakları” başlığı altında şu şekilde düzenlenmektedir:</a:t>
            </a:r>
          </a:p>
        </p:txBody>
      </p:sp>
    </p:spTree>
    <p:extLst>
      <p:ext uri="{BB962C8B-B14F-4D97-AF65-F5344CB8AC3E}">
        <p14:creationId xmlns:p14="http://schemas.microsoft.com/office/powerpoint/2010/main" val="1527637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6502 Sayılı Tüketicinin Korunması Hakkında Kanun’a Göre Tüketicinin Hak ve Yükümlülükleri </a:t>
            </a:r>
            <a:endParaRPr lang="tr-TR" dirty="0"/>
          </a:p>
        </p:txBody>
      </p:sp>
      <p:sp>
        <p:nvSpPr>
          <p:cNvPr id="3" name="İçerik Yer Tutucusu 2"/>
          <p:cNvSpPr>
            <a:spLocks noGrp="1"/>
          </p:cNvSpPr>
          <p:nvPr>
            <p:ph idx="1"/>
          </p:nvPr>
        </p:nvSpPr>
        <p:spPr>
          <a:xfrm>
            <a:off x="457200" y="1600200"/>
            <a:ext cx="8229600" cy="4853136"/>
          </a:xfrm>
        </p:spPr>
        <p:txBody>
          <a:bodyPr>
            <a:normAutofit fontScale="47500" lnSpcReduction="20000"/>
          </a:bodyPr>
          <a:lstStyle/>
          <a:p>
            <a:r>
              <a:rPr lang="tr-TR" dirty="0"/>
              <a:t>Hizmetin ayıplı ifa edildiği durumlarda hizmetin yeniden görülmesi, hizmet sonucu ortaya çıkan eserin ücretsiz onarımı, ayıp oranında bedelden indirim veya sözleşmeden dönme haklarından birini sağlayıcıya karşı kullanmakta serbesttir. </a:t>
            </a:r>
            <a:endParaRPr lang="tr-TR" dirty="0" smtClean="0"/>
          </a:p>
          <a:p>
            <a:r>
              <a:rPr lang="tr-TR" dirty="0" smtClean="0"/>
              <a:t>Sağlayıcı</a:t>
            </a:r>
            <a:r>
              <a:rPr lang="tr-TR" dirty="0"/>
              <a:t>, tüketicinin tercih ettiği bu talebi yerine getirmekle yükümlüdür. Seçimlik hakların kullanılması nedeniyle ortaya çıkan tüm masraflar sağlayıcı tarafından karşılanır. Tüketici, bu seçimlik haklarından biri ile birlikte Türk Borçlar Kanunu hükümleri uyarınca tazminat da talep edebilir. </a:t>
            </a:r>
            <a:endParaRPr lang="tr-TR" dirty="0" smtClean="0"/>
          </a:p>
          <a:p>
            <a:r>
              <a:rPr lang="tr-TR" dirty="0" smtClean="0"/>
              <a:t> </a:t>
            </a:r>
            <a:r>
              <a:rPr lang="tr-TR" dirty="0"/>
              <a:t>Ücretsiz onarım veya hizmetin yeniden görülmesinin sağlayıcı için orantısız güçlükleri beraberinde getirecek olması hâlinde tüketici bu hakları kullanamaz. </a:t>
            </a:r>
            <a:endParaRPr lang="tr-TR" dirty="0" smtClean="0"/>
          </a:p>
          <a:p>
            <a:r>
              <a:rPr lang="tr-TR" dirty="0" smtClean="0"/>
              <a:t>Orantısızlığın </a:t>
            </a:r>
            <a:r>
              <a:rPr lang="tr-TR" dirty="0"/>
              <a:t>tayininde hizmetin ayıpsız değeri, ayıbın önemi ve diğer seçimlik haklara başvurmanın tüketici açısından sorun teşkil edip etmeyeceği gibi hususlar dikkate alınır. </a:t>
            </a:r>
            <a:endParaRPr lang="tr-TR" dirty="0" smtClean="0"/>
          </a:p>
          <a:p>
            <a:r>
              <a:rPr lang="tr-TR" dirty="0" smtClean="0"/>
              <a:t> </a:t>
            </a:r>
            <a:r>
              <a:rPr lang="tr-TR" dirty="0"/>
              <a:t>Tüketicinin sözleşmeden dönme veya ayıp oranında bedelden indirim hakkını seçtiği durumlarda, ödemiş olduğu bedelin tümü veya bedelden indirim yapılan tutar derhâl tüketiciye iade edilir. </a:t>
            </a:r>
          </a:p>
          <a:p>
            <a:r>
              <a:rPr lang="tr-TR" dirty="0"/>
              <a:t>  Ücretsiz onarım veya hizmetin yeniden görülmesinin seçildiği hâllerde, hizmetin niteliği ve tüketicinin bu hizmetten yararlanma amacı dikkate alındığında, makul sayılabilecek bir süre içinde ve tüketici için ciddi sorunlar doğurmayacak şekilde bu talep sağlayıcı tarafından yerine getirilir. Her hâlükârda bu süre talebin sağlayıcıya yöneltilmesinden itibaren 30 iş gününü geçemez</a:t>
            </a:r>
            <a:r>
              <a:rPr lang="tr-TR" dirty="0" smtClean="0"/>
              <a:t>.</a:t>
            </a:r>
          </a:p>
          <a:p>
            <a:r>
              <a:rPr lang="tr-TR" dirty="0" smtClean="0"/>
              <a:t> </a:t>
            </a:r>
            <a:r>
              <a:rPr lang="tr-TR" dirty="0"/>
              <a:t>Aksi takdirde tüketici diğer seçimlik haklarını kullanmakta serbesttir. </a:t>
            </a:r>
          </a:p>
          <a:p>
            <a:r>
              <a:rPr lang="tr-TR" dirty="0"/>
              <a:t>Ayrıca, yukarıda da belirtildiği üzere, 6502 sayılı Kanun’un “devre tatil ve uzun süreli tatil hizmeti sözleşmeleri” başlıklı 50 ve “paket tur sözleşmeleri” başlıklı 51. maddelerinde de turistin hak ve yükümlülüklerine ilişkin hükümler yer almaktadır. Şimdi bu hükümleri açıklayalım</a:t>
            </a:r>
          </a:p>
        </p:txBody>
      </p:sp>
    </p:spTree>
    <p:extLst>
      <p:ext uri="{BB962C8B-B14F-4D97-AF65-F5344CB8AC3E}">
        <p14:creationId xmlns:p14="http://schemas.microsoft.com/office/powerpoint/2010/main" val="3204806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dirty="0"/>
              <a:t>6502 sayılı Kanun’un 50. maddesi kapsamında turistin hak ve yükümlülükleri </a:t>
            </a:r>
          </a:p>
        </p:txBody>
      </p:sp>
      <p:sp>
        <p:nvSpPr>
          <p:cNvPr id="3" name="İçerik Yer Tutucusu 2"/>
          <p:cNvSpPr>
            <a:spLocks noGrp="1"/>
          </p:cNvSpPr>
          <p:nvPr>
            <p:ph idx="1"/>
          </p:nvPr>
        </p:nvSpPr>
        <p:spPr>
          <a:xfrm>
            <a:off x="179512" y="1600200"/>
            <a:ext cx="8784976" cy="5069160"/>
          </a:xfrm>
        </p:spPr>
        <p:txBody>
          <a:bodyPr>
            <a:noAutofit/>
          </a:bodyPr>
          <a:lstStyle/>
          <a:p>
            <a:r>
              <a:rPr lang="tr-TR" sz="1600" dirty="0"/>
              <a:t>6502 sayılı Kanun’un 50. maddesinde devre tatil ve uzun süreli tatil hizmet sözleşmeleri çerçevesinde turistin hak ve yükümlülüklerine ilişkin temel düzenleyici kurallara yer verilmiştir. </a:t>
            </a:r>
            <a:endParaRPr lang="tr-TR" sz="1600" dirty="0" smtClean="0"/>
          </a:p>
          <a:p>
            <a:r>
              <a:rPr lang="tr-TR" sz="1600" dirty="0" smtClean="0"/>
              <a:t>Buna </a:t>
            </a:r>
            <a:r>
              <a:rPr lang="tr-TR" sz="1600" dirty="0"/>
              <a:t>göre; devre tatil sözleşmesi, 1 yıldan uzun süre için kurulan ve tüketiciye bu süre zarfında birden fazla dönem için bir veya daha fazla sayıda gecelik konaklama imkânı veren sözleşmelerdir. </a:t>
            </a:r>
            <a:endParaRPr lang="tr-TR" sz="1600" dirty="0" smtClean="0"/>
          </a:p>
          <a:p>
            <a:r>
              <a:rPr lang="tr-TR" sz="1600" dirty="0" smtClean="0"/>
              <a:t>Devre </a:t>
            </a:r>
            <a:r>
              <a:rPr lang="tr-TR" sz="1600" dirty="0"/>
              <a:t>tatil sözleşmeleri ile sağlanan hakkın şahsi veya ayni bir hak olması bu maddenin uygulanmasını engellemez. </a:t>
            </a:r>
          </a:p>
          <a:p>
            <a:r>
              <a:rPr lang="tr-TR" sz="1600" dirty="0"/>
              <a:t>Devre tatile konu taşınmazın inşa edileceği arsa için yapı ruhsatı alınmadan tüketicilerle ön ödemeli devre tatil sözleşmesi yapılamaz. </a:t>
            </a:r>
            <a:endParaRPr lang="tr-TR" sz="1600" dirty="0" smtClean="0"/>
          </a:p>
          <a:p>
            <a:r>
              <a:rPr lang="tr-TR" sz="1600" dirty="0" smtClean="0"/>
              <a:t>Uzun </a:t>
            </a:r>
            <a:r>
              <a:rPr lang="tr-TR" sz="1600" dirty="0"/>
              <a:t>süreli tatil hizmeti sözleşmesi, 1 yıldan uzun süre için kurulan ve tüketiciye, belirlenen süre zarfında konaklamaya veya konaklama ile birlikte seyahat ya da diğer hizmetlerin beraber sunulduğu durumlara ilişkin indirim yahut diğer menfaatlerden faydalanma hakkı verilen sözleşmelerdir. </a:t>
            </a:r>
            <a:endParaRPr lang="tr-TR" sz="1600" dirty="0" smtClean="0"/>
          </a:p>
          <a:p>
            <a:r>
              <a:rPr lang="tr-TR" sz="1600" dirty="0" smtClean="0"/>
              <a:t>Tüketicilere </a:t>
            </a:r>
            <a:r>
              <a:rPr lang="tr-TR" sz="1600" dirty="0"/>
              <a:t>aşağıdaki sözleşmelerin kurulmasından en az 1 gün önce, Bakanlıkça belirlenen hususları içeren ön bilgilendirme formu verilmesi zorunludur: </a:t>
            </a:r>
            <a:endParaRPr lang="tr-TR" sz="1600" dirty="0" smtClean="0"/>
          </a:p>
          <a:p>
            <a:r>
              <a:rPr lang="tr-TR" sz="1600" dirty="0" smtClean="0"/>
              <a:t> </a:t>
            </a:r>
            <a:r>
              <a:rPr lang="tr-TR" sz="1600" dirty="0"/>
              <a:t>Devre tatil sözleşmeleri </a:t>
            </a:r>
            <a:endParaRPr lang="tr-TR" sz="1600" dirty="0" smtClean="0"/>
          </a:p>
          <a:p>
            <a:r>
              <a:rPr lang="tr-TR" sz="1600" dirty="0" smtClean="0"/>
              <a:t> </a:t>
            </a:r>
            <a:r>
              <a:rPr lang="tr-TR" sz="1600" dirty="0"/>
              <a:t>Uzun süreli tatil hizmeti </a:t>
            </a:r>
            <a:r>
              <a:rPr lang="tr-TR" sz="1600" dirty="0" smtClean="0"/>
              <a:t>sözleşmeleri</a:t>
            </a:r>
          </a:p>
          <a:p>
            <a:r>
              <a:rPr lang="tr-TR" sz="1600" dirty="0" smtClean="0"/>
              <a:t> </a:t>
            </a:r>
            <a:r>
              <a:rPr lang="tr-TR" sz="1600" dirty="0"/>
              <a:t> Değişim sözleşmeleri  Satıcı veya sağlayıcının, devre tatil veya uzun süreli tatil hizmetinin alınıp satılması hususunda tüketiciye yardımcı olduğu yeniden satış sözleşmeleri </a:t>
            </a:r>
          </a:p>
        </p:txBody>
      </p:sp>
    </p:spTree>
    <p:extLst>
      <p:ext uri="{BB962C8B-B14F-4D97-AF65-F5344CB8AC3E}">
        <p14:creationId xmlns:p14="http://schemas.microsoft.com/office/powerpoint/2010/main" val="1873018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6502 sayılı Kanun’un 50. maddesi kapsamında turistin hak ve yükümlülükleri </a:t>
            </a:r>
            <a:endParaRPr lang="tr-TR" dirty="0"/>
          </a:p>
        </p:txBody>
      </p:sp>
      <p:sp>
        <p:nvSpPr>
          <p:cNvPr id="3" name="İçerik Yer Tutucusu 2"/>
          <p:cNvSpPr>
            <a:spLocks noGrp="1"/>
          </p:cNvSpPr>
          <p:nvPr>
            <p:ph idx="1"/>
          </p:nvPr>
        </p:nvSpPr>
        <p:spPr>
          <a:xfrm>
            <a:off x="457200" y="1600200"/>
            <a:ext cx="8435280" cy="4997152"/>
          </a:xfrm>
        </p:spPr>
        <p:txBody>
          <a:bodyPr>
            <a:normAutofit fontScale="55000" lnSpcReduction="20000"/>
          </a:bodyPr>
          <a:lstStyle/>
          <a:p>
            <a:r>
              <a:rPr lang="tr-TR" dirty="0"/>
              <a:t>Mesafeli satış yöntemiyle kurulan sözleşmeler hariç olmak üzere satıcı veya sağlayıcı, tüketicinin kendi el yazısıyla sözleşme tarihini yazmasını ve sözleşmeyi imzalamasını sağlamakla yükümlüdür. </a:t>
            </a:r>
            <a:endParaRPr lang="tr-TR" dirty="0" smtClean="0"/>
          </a:p>
          <a:p>
            <a:r>
              <a:rPr lang="tr-TR" dirty="0" smtClean="0"/>
              <a:t>Yazılı </a:t>
            </a:r>
            <a:r>
              <a:rPr lang="tr-TR" dirty="0"/>
              <a:t>veya mesafeli olarak kurulan bu sözleşmelerin bir nüshasının kâğıt üzerinde veya kalıcı veri saklayıcısı ile tüketiciye verilmesi zorunludur. Daha ağır şekil şartları öngören kanun hükümleri saklıdır. </a:t>
            </a:r>
          </a:p>
          <a:p>
            <a:r>
              <a:rPr lang="tr-TR" dirty="0"/>
              <a:t>Tüketici, 14 gün içinde herhangi bir gerekçe göstermeksizin ve cezai şart ödemeksizin sözleşmeden cayma hakkına sahiptir. </a:t>
            </a:r>
            <a:endParaRPr lang="tr-TR" dirty="0" smtClean="0"/>
          </a:p>
          <a:p>
            <a:r>
              <a:rPr lang="tr-TR" dirty="0" smtClean="0"/>
              <a:t>Devre </a:t>
            </a:r>
            <a:r>
              <a:rPr lang="tr-TR" dirty="0"/>
              <a:t>mülk hakkı veren sözleşmeler hariç olmak üzere, cayma süresi dolmadan satıcı veya sağlayıcı, tüketiciden herhangi bir isim altında ödeme yapmasını veya tüketiciyi borç altına sokan herhangi bir belge vermesini isteyemez. </a:t>
            </a:r>
            <a:endParaRPr lang="tr-TR" dirty="0" smtClean="0"/>
          </a:p>
          <a:p>
            <a:r>
              <a:rPr lang="tr-TR" dirty="0" smtClean="0"/>
              <a:t>Devre </a:t>
            </a:r>
            <a:r>
              <a:rPr lang="tr-TR" dirty="0"/>
              <a:t>tatil, uzun süreli tatil hizmeti sözleşmeleri ve bu sözleşmelerle birlikte düzenlenmiş olan yeniden satım, değişim ve ilgili diğer tüm sözleşmeler cayma hakkının kullanılması ile birlikte kendiliğinden sona erer. </a:t>
            </a:r>
            <a:endParaRPr lang="tr-TR" dirty="0" smtClean="0"/>
          </a:p>
          <a:p>
            <a:r>
              <a:rPr lang="tr-TR" dirty="0" smtClean="0"/>
              <a:t>Tüketicinin </a:t>
            </a:r>
            <a:r>
              <a:rPr lang="tr-TR" dirty="0"/>
              <a:t>ödeyeceği bedel, kısmen veya tamamen satıcı veya sağlayıcı ile kredi veren arasındaki anlaşmaya dayanılarak bir kredi veren tarafından karşılanıyorsa, tüketicinin sözleşmeden cayması ve buna ilişkin bildirimin cayma süresi içinde ayrıca kredi verene de yöneltilmesi hâlinde, bağlı kredi sözleşmesi de herhangi bir tazminat veya cezai şart ödeme yükümlülüğü olmaksızın sona erer. </a:t>
            </a:r>
          </a:p>
        </p:txBody>
      </p:sp>
    </p:spTree>
    <p:extLst>
      <p:ext uri="{BB962C8B-B14F-4D97-AF65-F5344CB8AC3E}">
        <p14:creationId xmlns:p14="http://schemas.microsoft.com/office/powerpoint/2010/main" val="586011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6502 sayılı Kanun’un 50. maddesi kapsamında turistin hak ve yükümlülükleri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Devre tatile konu taşınmazın ön ödemeli satılması durumunda, devir veya teslim tarihine kadar tüketicinin herhangi bir gerekçe göstermeden sözleşmeden dönme hakkı vardır. </a:t>
            </a:r>
            <a:endParaRPr lang="tr-TR" dirty="0" smtClean="0"/>
          </a:p>
          <a:p>
            <a:r>
              <a:rPr lang="tr-TR" dirty="0" smtClean="0"/>
              <a:t>Sözleşmeden </a:t>
            </a:r>
            <a:r>
              <a:rPr lang="tr-TR" dirty="0"/>
              <a:t>dönülmesi durumunda satıcı, sözleşme bedelinin yüzde ikisine kadar tazminat talep edebilir. Satıcı, yükümlülüklerini hiç ya da gereği gibi yerine getirmezse tüketiciden herhangi bir bedel talep edemez. </a:t>
            </a:r>
            <a:endParaRPr lang="tr-TR" dirty="0" smtClean="0"/>
          </a:p>
          <a:p>
            <a:r>
              <a:rPr lang="tr-TR" dirty="0" smtClean="0"/>
              <a:t>Sözleşmeden </a:t>
            </a:r>
            <a:r>
              <a:rPr lang="tr-TR" dirty="0"/>
              <a:t>dönülmesi durumunda, tüketiciye iade edilmesi gereken tutar ve tüketiciyi borç altına sokan her türlü belge, dönme bildiriminin satıcıya ulaştığı tarihten itibaren en geç 90 gün içinde tüketiciye geri verilir</a:t>
            </a:r>
            <a:r>
              <a:rPr lang="tr-TR" dirty="0" smtClean="0"/>
              <a:t>.</a:t>
            </a:r>
          </a:p>
          <a:p>
            <a:r>
              <a:rPr lang="tr-TR" dirty="0" smtClean="0"/>
              <a:t> </a:t>
            </a:r>
            <a:r>
              <a:rPr lang="tr-TR" dirty="0"/>
              <a:t>Satıcının aldığı bedeli ve tüketiciyi borç altına sokan her türlü belgeyi iade ettiği tarihten itibaren, tüketici 10 gün içinde edinimlerini iade eder. </a:t>
            </a:r>
            <a:endParaRPr lang="tr-TR" dirty="0" smtClean="0"/>
          </a:p>
          <a:p>
            <a:r>
              <a:rPr lang="tr-TR" dirty="0" smtClean="0"/>
              <a:t>Devre </a:t>
            </a:r>
            <a:r>
              <a:rPr lang="tr-TR" dirty="0"/>
              <a:t>tatil amaçlı taşınmazın ön ödemeli satışında devir ve teslim süresi sözleşme tarihinden itibaren 36 ayı geçemez. </a:t>
            </a:r>
            <a:endParaRPr lang="tr-TR" dirty="0" smtClean="0"/>
          </a:p>
          <a:p>
            <a:r>
              <a:rPr lang="tr-TR" dirty="0" smtClean="0"/>
              <a:t>Devre </a:t>
            </a:r>
            <a:r>
              <a:rPr lang="tr-TR" dirty="0"/>
              <a:t>tatil, uzun süreli tatil hizmeti, yeniden satım, değişim sözleşmeleri ve ön bilgilendirmenin içeriği, tüketici ile satıcı ve sağlayıcının hak ve yükümlülükleri, cayma hakkı, ön ödemeli satışlar ile diğer uygulama usul ve esasları yönetmelikle belirlenir.</a:t>
            </a:r>
          </a:p>
        </p:txBody>
      </p:sp>
    </p:spTree>
    <p:extLst>
      <p:ext uri="{BB962C8B-B14F-4D97-AF65-F5344CB8AC3E}">
        <p14:creationId xmlns:p14="http://schemas.microsoft.com/office/powerpoint/2010/main" val="533665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6502 sayılı Kanun’un 51. maddesine göre turistin hak ve yükümlülükleri </a:t>
            </a:r>
          </a:p>
        </p:txBody>
      </p:sp>
      <p:sp>
        <p:nvSpPr>
          <p:cNvPr id="3" name="İçerik Yer Tutucusu 2"/>
          <p:cNvSpPr>
            <a:spLocks noGrp="1"/>
          </p:cNvSpPr>
          <p:nvPr>
            <p:ph idx="1"/>
          </p:nvPr>
        </p:nvSpPr>
        <p:spPr/>
        <p:txBody>
          <a:bodyPr>
            <a:normAutofit fontScale="47500" lnSpcReduction="20000"/>
          </a:bodyPr>
          <a:lstStyle/>
          <a:p>
            <a:r>
              <a:rPr lang="tr-TR" dirty="0"/>
              <a:t>Seyahat acenteleri tarafından düzenlenen ve yerli ya da yabancı turistlere satılan paket tur sözleşmeleri, paket tur düzenleyicileri veya aracıları tarafından aşağıdaki hizmetlerden en az ikisinin birlikte, her şeyin dâhil olduğu fiyatla satıldığı veya satımının vaat edildiği ve hizmetin 24 saatten uzun bir süreyi kapsadığı veya gecelik konaklamayı içerdiği sözleşmelerdir. Tanımdan da anlaşıldığı üzere bu sözleşme; ulaştırma, konaklama ve ulaştırma ve konaklama hizmetlerine bağlı olmayan başka turizm hizmetleri kapsar. Turun ayrıntılarının, paket tur düzenleyicisi, aracısı veya tüketici tarafından belirlenmiş olması veya aynı paket tur içindeki hizmetlerin ayrı ayrı faturalandırılması hâllerinde de bu madde hükümleri uygulanır. </a:t>
            </a:r>
          </a:p>
          <a:p>
            <a:r>
              <a:rPr lang="tr-TR" dirty="0"/>
              <a:t>Paket tur düzenleyicisinin Türkiye’de temsilcisinin bulunmadığı hâllerde paket tur aracısı, paket tur düzenleyicisi gibi sorumlu olur. Paket tur sözleşmesinin kurulmasından önce tüketiciye ön bilgilendirme amaçlı broşür verilmesi zorunludur. Paket tur düzenleyicileri veya aracıları, yazılı veya mesafeli olarak kurulan paket tur sözleşmelerinin bir nüshasını kâğıt üzerinde veya kalıcı veri saklayıcısı aracılığıyla tüketiciye vermek zorundadır. Tüketici, kendisinden kaynaklanmayan nedenlerle paket tur sözleşmesinin esaslı unsurlarından birinin değişmesi veya turun başlamadan önce iptal edilmesi hâllerinde bu değişikliği veya paket tur düzenleyicisi tarafından sunulan alternatif bir turu kabul edebileceği gibi sözleşmeden dönme hakkına da sahiptir. Sözleşmeden dönülmesi hâlinde paket tur düzenleyicisi veya aracısının, dönme bildiriminin kendisine ulaştığı tarihten itibaren tüketicinin ödemiş olduğu tüm bedeli herhangi bir kesinti yapmaksızın derhâl iade etmesi zorunludur. Tüketicinin, sözleşmenin ifası sürecinde ortaya çıkan her türlü eksiklik nedeniyle bedelin indirilmesini talep etme hakkı vardır.  </a:t>
            </a:r>
          </a:p>
        </p:txBody>
      </p:sp>
    </p:spTree>
    <p:extLst>
      <p:ext uri="{BB962C8B-B14F-4D97-AF65-F5344CB8AC3E}">
        <p14:creationId xmlns:p14="http://schemas.microsoft.com/office/powerpoint/2010/main" val="2726233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6502 sayılı Kanun’un 51. maddesine göre turistin hak ve yükümlülükleri </a:t>
            </a:r>
            <a:endParaRPr lang="tr-TR" dirty="0"/>
          </a:p>
        </p:txBody>
      </p:sp>
      <p:sp>
        <p:nvSpPr>
          <p:cNvPr id="3" name="İçerik Yer Tutucusu 2"/>
          <p:cNvSpPr>
            <a:spLocks noGrp="1"/>
          </p:cNvSpPr>
          <p:nvPr>
            <p:ph idx="1"/>
          </p:nvPr>
        </p:nvSpPr>
        <p:spPr>
          <a:xfrm>
            <a:off x="457200" y="1600200"/>
            <a:ext cx="8229600" cy="4925144"/>
          </a:xfrm>
        </p:spPr>
        <p:txBody>
          <a:bodyPr>
            <a:normAutofit fontScale="47500" lnSpcReduction="20000"/>
          </a:bodyPr>
          <a:lstStyle/>
          <a:p>
            <a:r>
              <a:rPr lang="tr-TR" dirty="0"/>
              <a:t>Paket tur düzenleyicisinin, tur başladıktan sonra önemli bir yükümlülüğünü yerine getirmediği veya getiremeyeceği tespit edildiğinde tüketici sözleşmeden dönebilir. </a:t>
            </a:r>
            <a:endParaRPr lang="tr-TR" dirty="0" smtClean="0"/>
          </a:p>
          <a:p>
            <a:r>
              <a:rPr lang="tr-TR" dirty="0" smtClean="0"/>
              <a:t>Bu </a:t>
            </a:r>
            <a:r>
              <a:rPr lang="tr-TR" dirty="0"/>
              <a:t>hâllerde paket tur düzenleyicisi veya aracısının ücret talep etme hakkı sona erer. </a:t>
            </a:r>
            <a:endParaRPr lang="tr-TR" dirty="0" smtClean="0"/>
          </a:p>
          <a:p>
            <a:r>
              <a:rPr lang="tr-TR" dirty="0" smtClean="0"/>
              <a:t>Yapılmış </a:t>
            </a:r>
            <a:r>
              <a:rPr lang="tr-TR" dirty="0"/>
              <a:t>olan ödemelerin sözleşmeden dönüldüğü tarihten itibaren tüketiciye derhâl iade edilmesi zorunludur. Ancak paket tur düzenleyicisi o ana kadar ifa etmiş olduğu edimler için tüketiciden hizmetten faydalandığı oranda uygun bir karşılık talep edebilir. </a:t>
            </a:r>
            <a:endParaRPr lang="tr-TR" dirty="0" smtClean="0"/>
          </a:p>
          <a:p>
            <a:r>
              <a:rPr lang="tr-TR" dirty="0" smtClean="0"/>
              <a:t>1618 </a:t>
            </a:r>
            <a:r>
              <a:rPr lang="tr-TR" dirty="0"/>
              <a:t>sayılı ve 1972 tarihli Seyahat Acentaları ve Seyahat Acentaları Birliği Kanunu’nun zorunlu sigorta ile ilgili hükümleri saklı olmak üzere, paket tur düzenleyicisi sözleşmenin hiç veya gereği gibi ifa edilmemesi nedeniyle tüketicinin uğradığı her türlü zarardan sorumludur. </a:t>
            </a:r>
            <a:endParaRPr lang="tr-TR" dirty="0" smtClean="0"/>
          </a:p>
          <a:p>
            <a:r>
              <a:rPr lang="tr-TR" dirty="0" smtClean="0"/>
              <a:t>Tüketici </a:t>
            </a:r>
            <a:r>
              <a:rPr lang="tr-TR" dirty="0"/>
              <a:t>boşa harcanan tatil zamanı için de uygun bir tazminat talep edebilir. </a:t>
            </a:r>
            <a:endParaRPr lang="tr-TR" dirty="0" smtClean="0"/>
          </a:p>
          <a:p>
            <a:r>
              <a:rPr lang="tr-TR" dirty="0" smtClean="0"/>
              <a:t>Ticari </a:t>
            </a:r>
            <a:r>
              <a:rPr lang="tr-TR" dirty="0"/>
              <a:t>veya mesleki faaliyetleri çerçevesinde paket tur hizmetinden faydalanan kişiler de tüketici olarak kabul edilir. </a:t>
            </a:r>
            <a:endParaRPr lang="tr-TR" dirty="0" smtClean="0"/>
          </a:p>
          <a:p>
            <a:r>
              <a:rPr lang="tr-TR" dirty="0" smtClean="0"/>
              <a:t>Ön </a:t>
            </a:r>
            <a:r>
              <a:rPr lang="tr-TR" dirty="0"/>
              <a:t>bilgilendirme, sözleşmenin içeriği, paket turun devri, sözleşmede değişiklik yapılmasının koşulları ve bu hâllerde tüketicinin hakları, paket turun iptal edilmesinin sonuçları, paket tur düzenleyicisinin ve aracısının sorumlulukları, tüketicinin hangi hâllerde tazminat talep edebileceği, sözleşmeden dönme ve sonuçları ile diğer uygulama usul ve esasları yönetmelikle belirlenir. </a:t>
            </a:r>
          </a:p>
          <a:p>
            <a:r>
              <a:rPr lang="tr-TR" dirty="0"/>
              <a:t>Seyahat acentalarının tüketicilere sundukları hizmetlerinde taahhüt edilen ya da olması gereken hizmetlerin aksaması ya da eksik getirilmesi hâllerinde tüketicilerin bedel iade taleplerinin değerlendirilmesinde EK 3’te yer alan TÜRSAB Turizm Tüketicileri Talepleri Değerlendirme Çizelgesi’nden yararlanılır. </a:t>
            </a:r>
          </a:p>
        </p:txBody>
      </p:sp>
    </p:spTree>
    <p:extLst>
      <p:ext uri="{BB962C8B-B14F-4D97-AF65-F5344CB8AC3E}">
        <p14:creationId xmlns:p14="http://schemas.microsoft.com/office/powerpoint/2010/main" val="1941006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dirty="0"/>
              <a:t>Paket Tur Sözleşmeleri Uygulama Usul ve Esasları Hakkında Yönetmelikte Turistin Hak ve Yükümlülükleri </a:t>
            </a:r>
          </a:p>
        </p:txBody>
      </p:sp>
      <p:sp>
        <p:nvSpPr>
          <p:cNvPr id="3" name="İçerik Yer Tutucusu 2"/>
          <p:cNvSpPr>
            <a:spLocks noGrp="1"/>
          </p:cNvSpPr>
          <p:nvPr>
            <p:ph idx="1"/>
          </p:nvPr>
        </p:nvSpPr>
        <p:spPr/>
        <p:txBody>
          <a:bodyPr>
            <a:normAutofit fontScale="62500" lnSpcReduction="20000"/>
          </a:bodyPr>
          <a:lstStyle/>
          <a:p>
            <a:r>
              <a:rPr lang="tr-TR" dirty="0"/>
              <a:t>Yönetmeliğin 4.maddesi (f) fıkrasında tanımlandığı üzere paket tur sözleşmesi; paket tur düzenleyicileri veya aracıları tarafından ulaştırma, konaklama ve başka turizm hizmetlerinden en az ikisinin birlikte, her şeyin dâhil olduğu fiyatla satıldığı veya satımının vaat edildiği ve hizmetin 24 saatten uzun bir süreyi kapsadığı veya gecelik konaklamayı içerdiği sözleşmelerdir. </a:t>
            </a:r>
            <a:endParaRPr lang="tr-TR" dirty="0" smtClean="0"/>
          </a:p>
          <a:p>
            <a:r>
              <a:rPr lang="tr-TR" dirty="0" smtClean="0"/>
              <a:t>Ayrıca </a:t>
            </a:r>
            <a:r>
              <a:rPr lang="tr-TR" dirty="0"/>
              <a:t>söz konusu yönetmelikte paket tur sözleşmesine ilişkin uygulanması gereken temel yükümlülüklere de yer verilmiştir. Bunlardan en önemlilerini şu şekilde sıralamak mümkündür</a:t>
            </a:r>
            <a:r>
              <a:rPr lang="tr-TR" dirty="0" smtClean="0"/>
              <a:t>:</a:t>
            </a:r>
          </a:p>
          <a:p>
            <a:r>
              <a:rPr lang="tr-TR" dirty="0" smtClean="0"/>
              <a:t> </a:t>
            </a:r>
            <a:r>
              <a:rPr lang="tr-TR" dirty="0"/>
              <a:t> Broşür verme yükümlülüğü: Yönetmeliğin 5/1. maddesi uyarınca, seyahat acenteleri gerek pazarlama çalışmaları için, gerekse bilgilendirme amaçlı turun içeriğini ve programını gösteren broşür ve kataloglar  hazırlamaktadır. </a:t>
            </a:r>
            <a:endParaRPr lang="tr-TR" dirty="0" smtClean="0"/>
          </a:p>
          <a:p>
            <a:r>
              <a:rPr lang="tr-TR" dirty="0" smtClean="0"/>
              <a:t>Genellikle </a:t>
            </a:r>
            <a:r>
              <a:rPr lang="tr-TR" dirty="0"/>
              <a:t>bu broşür ve kataloglar potansiyel turisti satın almaya ikna etmek amacıyla hazırlanmaktadır. </a:t>
            </a:r>
            <a:endParaRPr lang="tr-TR" dirty="0" smtClean="0"/>
          </a:p>
          <a:p>
            <a:r>
              <a:rPr lang="tr-TR" dirty="0" smtClean="0"/>
              <a:t>Paket </a:t>
            </a:r>
            <a:r>
              <a:rPr lang="tr-TR" dirty="0"/>
              <a:t>tur sözleşmesinin kurulmasından önce katılımcıya ön bilgilendirme amaçlı broşür verilmesi zorunlu kılınmıştır. </a:t>
            </a:r>
          </a:p>
        </p:txBody>
      </p:sp>
    </p:spTree>
    <p:extLst>
      <p:ext uri="{BB962C8B-B14F-4D97-AF65-F5344CB8AC3E}">
        <p14:creationId xmlns:p14="http://schemas.microsoft.com/office/powerpoint/2010/main" val="2851387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solidFill>
                  <a:prstClr val="black"/>
                </a:solidFill>
              </a:rPr>
              <a:t>Paket Tur Sözleşmeleri Uygulama Usul ve Esasları Hakkında Yönetmelikte Turistin Hak ve Yükümlülükleri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Katılımcıya sunulan broşür veya ekinde; paket turun vergiler dâhil toplam fiyatı, ön ödeme tutarı ve kalan bedelin ödeneceği tarih bilgilerinin yanı sıra, paket turu oluşturan hizmetler kapsamında bulunması hâlinde, şu bilgilerin de yer alması zorunludur (m.5/2); yolculuğun başlangıç ve bitiş tarihi ile yeri, kullanılan ulaşım araçlarının türü ile yolculuğun sınıfı, hareket ve dönüş tarihleri, saatleri ve yerleri, konaklama tarihleri de belirtilerek konaklamanın türü, yeri, nitelikleri, sınıfı ve bu sınıflandırma Türkiye’de uygulanandan farklı ise bu farklılığa ilişkin uyarı, yemek planı, yolculukta izlenecek güzergâh, paket turun özelliklerine uygun olarak pasaport, vize, yaş ve sağlık şartlarına ilişkin bilgi, paket turun düzenlenmesi için asgari bir katılımcı sayısı öngörülmüşse bu sayı ve bu sayıya ulaşılamadığı takdirde katılımcıya paket turun iptalinin bildirileceği son tarih, 1618 sayılı ve 1972 tarihli Seyahat Acentaları ve </a:t>
            </a:r>
          </a:p>
          <a:p>
            <a:r>
              <a:rPr lang="tr-TR" dirty="0"/>
              <a:t>Seyahat Acentaları Birliği Kanunu’na göre düzenlenmesi zorunlu sigorta ile varsa diğer sigortalara ilişkin bilgi, turist rehberliği hizmetlerine ilişkin bilgilerdir. Katılımcıya verilen broşürde yer alan bilgiler, paket tur düzenleyicisi ve aracısı için bağlayıcıdır. </a:t>
            </a:r>
            <a:endParaRPr lang="tr-TR" dirty="0" smtClean="0"/>
          </a:p>
          <a:p>
            <a:r>
              <a:rPr lang="tr-TR" dirty="0" smtClean="0"/>
              <a:t>Broşürde </a:t>
            </a:r>
            <a:r>
              <a:rPr lang="tr-TR" dirty="0"/>
              <a:t>yer alan bilgiler, sözleşme kurulmadan önce broşürde açıkça belirtilmek ve katılımcıya bildirilmek şartıyla sözleşme kurulduktan sonra ise tarafların açık mutabakatı ile değiştirilebilir</a:t>
            </a:r>
          </a:p>
        </p:txBody>
      </p:sp>
    </p:spTree>
    <p:extLst>
      <p:ext uri="{BB962C8B-B14F-4D97-AF65-F5344CB8AC3E}">
        <p14:creationId xmlns:p14="http://schemas.microsoft.com/office/powerpoint/2010/main" val="202011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solidFill>
                  <a:prstClr val="black"/>
                </a:solidFill>
              </a:rPr>
              <a:t>Paket Tur Sözleşmeleri Uygulama Usul ve Esasları Hakkında Yönetmelikte Turistin Hak ve Yükümlülükleri </a:t>
            </a:r>
            <a:endParaRPr lang="tr-TR" dirty="0"/>
          </a:p>
        </p:txBody>
      </p:sp>
      <p:sp>
        <p:nvSpPr>
          <p:cNvPr id="3" name="İçerik Yer Tutucusu 2"/>
          <p:cNvSpPr>
            <a:spLocks noGrp="1"/>
          </p:cNvSpPr>
          <p:nvPr>
            <p:ph idx="1"/>
          </p:nvPr>
        </p:nvSpPr>
        <p:spPr>
          <a:xfrm>
            <a:off x="107504" y="1196752"/>
            <a:ext cx="8784976" cy="4929411"/>
          </a:xfrm>
        </p:spPr>
        <p:txBody>
          <a:bodyPr>
            <a:noAutofit/>
          </a:bodyPr>
          <a:lstStyle/>
          <a:p>
            <a:r>
              <a:rPr lang="tr-TR" sz="1600" dirty="0"/>
              <a:t>Sözleşme düzenleme yükümlülüğü: Yönetmeliğin 6.maddesine göre paket tur düzenleyicisi veya aracısı katılımcılarla paket tur sözleşmesi düzenlemek zorundadır. </a:t>
            </a:r>
          </a:p>
          <a:p>
            <a:r>
              <a:rPr lang="tr-TR" sz="1600" dirty="0"/>
              <a:t>Paket tur sözleşmelerinde, paket turu oluşturan hizmetler kapsamında bulunması hâlinde 5. maddede yer alan bilgilere ilave olarak şu hususlara yer verilmesi zorunludur; paket tur düzenleyicisi veya aracısı ve varsa temsilcisi ile katılımcının adı veya unvanı, açık adresi, telefonu ve diğer iletişim bilgileri, paket turun varış yerleri ile belirli bir süre kalınacak olması durumunda tarihleriyle birlikte kalış süreleri, paket turun Türk Lirası olarak vergiler dâhil toplam fiyatı, 9. maddeye göre fiyat değişikliğinin şartları ve paket tur fiyatına dâhil olmayan vergi, resim, harç ve benzeri yasal yükümlülükler, ödeme planı ve şekli, katılımcı tarafından sözleşme kurulmadan önce paket tur düzenleyicisi veya aracısına bildirilen ve taraflarca kabul edilen özel talepler, mücbir sebep hâlleri ve bu hâllerde tarafların hak ve yükümlülükleri ile sözleşmeden dönme ve fesih şartları. </a:t>
            </a:r>
            <a:endParaRPr lang="tr-TR" sz="1600" dirty="0" smtClean="0"/>
          </a:p>
          <a:p>
            <a:r>
              <a:rPr lang="tr-TR" sz="1600" dirty="0" smtClean="0"/>
              <a:t> </a:t>
            </a:r>
            <a:r>
              <a:rPr lang="tr-TR" sz="1600" dirty="0"/>
              <a:t>Yolculuk öncesi bilgilendirme yükümlülüğü: Yönetmeliğin 7.maddesi uyarınca, paket tur düzenleyicisi veya aracısı, paket turu oluşturan hizmetler kapsamında bulunması hâlinde, turun başlamasından yurt içi turlar için en 24 saat, yurt dışı turlar için ise 48 saat önce bazı konularda katılımcıyı bilgilendirmek zorundadır. </a:t>
            </a:r>
            <a:endParaRPr lang="tr-TR" sz="1600" dirty="0" smtClean="0"/>
          </a:p>
        </p:txBody>
      </p:sp>
    </p:spTree>
    <p:extLst>
      <p:ext uri="{BB962C8B-B14F-4D97-AF65-F5344CB8AC3E}">
        <p14:creationId xmlns:p14="http://schemas.microsoft.com/office/powerpoint/2010/main" val="369728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solidFill>
                  <a:prstClr val="black"/>
                </a:solidFill>
              </a:rPr>
              <a:t>Paket Tur Sözleşmeleri Uygulama Usul ve Esasları Hakkında Yönetmelikte Turistin Hak ve Yükümlülükleri </a:t>
            </a:r>
            <a:endParaRPr lang="tr-TR" dirty="0"/>
          </a:p>
        </p:txBody>
      </p:sp>
      <p:sp>
        <p:nvSpPr>
          <p:cNvPr id="3" name="İçerik Yer Tutucusu 2"/>
          <p:cNvSpPr>
            <a:spLocks noGrp="1"/>
          </p:cNvSpPr>
          <p:nvPr>
            <p:ph idx="1"/>
          </p:nvPr>
        </p:nvSpPr>
        <p:spPr>
          <a:xfrm>
            <a:off x="457200" y="1600200"/>
            <a:ext cx="8229600" cy="5257800"/>
          </a:xfrm>
        </p:spPr>
        <p:txBody>
          <a:bodyPr>
            <a:normAutofit fontScale="55000" lnSpcReduction="20000"/>
          </a:bodyPr>
          <a:lstStyle/>
          <a:p>
            <a:r>
              <a:rPr lang="tr-TR" dirty="0"/>
              <a:t>Bunlar; yolculuğun başlangıç ve bitiş tarihi ile yeri, ara konaklamaların yapılacağı tarih ve yer ile aktarma bilgileri, katılımcıya yolculukta belirli bir yer tahsis edildiği hâllerde bu yer hakkında ayrıntılı bilgi, paket tur düzenleyicisi veya aracısının tur yerindeki temsilcisinin veya bir temsilcisi yoksa iletişime geçilebilecek yerel irtibat noktalarının adı, adresi ve iletişim bilgileri, yerel temsilcinin ve irtibat noktasının bulunmaması durumunda katılımcının paket tur düzenleyicisi veya aracısı ile en kısa sürede iletişim kurmasını sağlayacak bilgiler, reşit olmayan kişilerin yabancı bir ülkeye seyahat etmesini veya orada kalmasını öngören bir sözleşme yapılmışsa, küçükle veya küçüğün kaldığı yerdeki sorumlu kişi ile doğrudan iletişim kurmayı sağlayacak bilgiler ve iptal masraflarını ya da kaza veya hastalık hâlinde ülkesine geri gönderilme de dâhil olmak üzere yardım masraflarını teminat altına alacak isteğe bağlı bir sigorta sözleşmesi yapılmışsa buna ilişkin bilgilerdir</a:t>
            </a:r>
          </a:p>
          <a:p>
            <a:r>
              <a:rPr lang="tr-TR" dirty="0" smtClean="0"/>
              <a:t>Bir </a:t>
            </a:r>
            <a:r>
              <a:rPr lang="tr-TR" dirty="0"/>
              <a:t>paket tur satın alan kişinin karşılaşabileceği sorunları; sözleşme öncesi sorunlar, sözleşme sonrası sorunlar ve seyahat sonrası sorunlar olmak üzere 3 ana başlık altında toplamak mümkündür. </a:t>
            </a:r>
            <a:endParaRPr lang="tr-TR" dirty="0" smtClean="0"/>
          </a:p>
          <a:p>
            <a:r>
              <a:rPr lang="tr-TR" dirty="0" smtClean="0"/>
              <a:t>Sözleşme </a:t>
            </a:r>
            <a:r>
              <a:rPr lang="tr-TR" dirty="0"/>
              <a:t>öncesi sorunlar şu hususları içermektedir: fiyat, hizmet kalitesi, otelin konumu ve tatil süresindeki yanlışlıklar. Sözleşme sonrası sorunlar ise şunlardan oluşmaktadır: Fiyat artışları, hizmet değişiklikleri, iptal cezaları, rezervasyon şartlarının ağırlığı ve aşırı cezalar, tur operatörlerinin iflası, taşıma araçlarındaki kötü şartlar ve çifte rezervasyon (uçak ve otelde). Seyahat sonrası sorunlar ise turistin yaşadığı durumu şikâyet edeceği sorumlu bir kurum bulamaması ve hizmet işletmelerinin kusurlarının giderilememesidir. </a:t>
            </a:r>
          </a:p>
        </p:txBody>
      </p:sp>
    </p:spTree>
    <p:extLst>
      <p:ext uri="{BB962C8B-B14F-4D97-AF65-F5344CB8AC3E}">
        <p14:creationId xmlns:p14="http://schemas.microsoft.com/office/powerpoint/2010/main" val="610376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1618 Sayılı Seyahat Acentaları ve Seyahat Acentaları Birliği Kanunu’na Göre Turistin Hak ve Yükümlülükleri </a:t>
            </a:r>
          </a:p>
        </p:txBody>
      </p:sp>
      <p:sp>
        <p:nvSpPr>
          <p:cNvPr id="3" name="İçerik Yer Tutucusu 2"/>
          <p:cNvSpPr>
            <a:spLocks noGrp="1"/>
          </p:cNvSpPr>
          <p:nvPr>
            <p:ph idx="1"/>
          </p:nvPr>
        </p:nvSpPr>
        <p:spPr>
          <a:xfrm>
            <a:off x="457200" y="1600200"/>
            <a:ext cx="8229600" cy="4997152"/>
          </a:xfrm>
        </p:spPr>
        <p:txBody>
          <a:bodyPr>
            <a:normAutofit fontScale="55000" lnSpcReduction="20000"/>
          </a:bodyPr>
          <a:lstStyle/>
          <a:p>
            <a:r>
              <a:rPr lang="tr-TR" dirty="0"/>
              <a:t>1618 sayılı Kanun’da da tüketicinin (turistin) haklarını korumaya yönelik hükümlere yer verilmiştir. </a:t>
            </a:r>
          </a:p>
          <a:p>
            <a:r>
              <a:rPr lang="tr-TR" dirty="0"/>
              <a:t>618 sayılı Kanun’un “seyahat acentalarının yükümlülükleri” başlıklı 10. maddesinde yer alan yükümlülükler, acenteler tarafından harfiyen yerine getirilir ise tüketicinin (turistin) hakları da korunmuş olacaktır. </a:t>
            </a:r>
            <a:endParaRPr lang="tr-TR" dirty="0" smtClean="0"/>
          </a:p>
          <a:p>
            <a:r>
              <a:rPr lang="tr-TR" dirty="0" smtClean="0"/>
              <a:t>Söz </a:t>
            </a:r>
            <a:r>
              <a:rPr lang="tr-TR" dirty="0"/>
              <a:t>konusu 10. maddede kanun koyucu seyahat acentelerinin yükümlülüklerini şu şekilde düzenlemiştir: </a:t>
            </a:r>
            <a:endParaRPr lang="tr-TR" dirty="0" smtClean="0"/>
          </a:p>
          <a:p>
            <a:r>
              <a:rPr lang="tr-TR" dirty="0" smtClean="0"/>
              <a:t> </a:t>
            </a:r>
            <a:r>
              <a:rPr lang="tr-TR" dirty="0"/>
              <a:t>Turlarda veya sadece tek bir otelde konaklamayı ve konaklanacak otele ulaşımı içerenler hariç olmak üzere paket turlarda, paket tur veya tur başına 45 kişiye kadar en az bir rehber bulundurmak, tek araç kapasitesi 45 kişiyi aşan araçlarda bir rehber bulundurmak, turistlere, rehberler dışında herhangi bir kimse vasıtasıyla Türkiye’nin tarihi, doğası, kültürü ve turizmi ile ilgili rehberlik faaliyeti niteliğinde bilgi vermemek. </a:t>
            </a:r>
            <a:endParaRPr lang="tr-TR" dirty="0" smtClean="0"/>
          </a:p>
          <a:p>
            <a:r>
              <a:rPr lang="tr-TR" dirty="0" smtClean="0"/>
              <a:t> </a:t>
            </a:r>
            <a:r>
              <a:rPr lang="tr-TR" dirty="0"/>
              <a:t>Müşteriyi aldatıcı, kamu güvenini sarsıcı ve ülke turizmini baltalayıcı davranışlarda bulunmamak</a:t>
            </a:r>
            <a:r>
              <a:rPr lang="tr-TR" dirty="0" smtClean="0"/>
              <a:t>.</a:t>
            </a:r>
          </a:p>
          <a:p>
            <a:r>
              <a:rPr lang="tr-TR" dirty="0" smtClean="0"/>
              <a:t> </a:t>
            </a:r>
            <a:r>
              <a:rPr lang="tr-TR" dirty="0"/>
              <a:t> Sunulan tüm hizmetlere ilişkin detaylı program ve bilgiler ile paket tur programının hangi sigorta şirketi tarafından sigortalandığını gösteren sözleşmenin bir nüshasını tüketiciye vermek, </a:t>
            </a:r>
            <a:endParaRPr lang="tr-TR" dirty="0" smtClean="0"/>
          </a:p>
          <a:p>
            <a:r>
              <a:rPr lang="tr-TR" dirty="0" smtClean="0"/>
              <a:t> </a:t>
            </a:r>
            <a:r>
              <a:rPr lang="tr-TR" dirty="0"/>
              <a:t>Diğer seyahat acenteleri ile birlikte müteselsilen sorumlu olarak düzenleyecekleri faaliyetlere ve aracılık hizmetlerine ilişkin yükümlülüklerini yerine getirmek, </a:t>
            </a:r>
          </a:p>
        </p:txBody>
      </p:sp>
    </p:spTree>
    <p:extLst>
      <p:ext uri="{BB962C8B-B14F-4D97-AF65-F5344CB8AC3E}">
        <p14:creationId xmlns:p14="http://schemas.microsoft.com/office/powerpoint/2010/main" val="1526689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solidFill>
                  <a:prstClr val="black"/>
                </a:solidFill>
              </a:rPr>
              <a:t>1618 Sayılı Seyahat Acentaları ve Seyahat Acentaları Birliği Kanunu’na Göre Turistin Hak ve Yükümlülükleri </a:t>
            </a:r>
            <a:endParaRPr lang="tr-TR" dirty="0"/>
          </a:p>
        </p:txBody>
      </p:sp>
      <p:sp>
        <p:nvSpPr>
          <p:cNvPr id="3" name="İçerik Yer Tutucusu 2"/>
          <p:cNvSpPr>
            <a:spLocks noGrp="1"/>
          </p:cNvSpPr>
          <p:nvPr>
            <p:ph idx="1"/>
          </p:nvPr>
        </p:nvSpPr>
        <p:spPr/>
        <p:txBody>
          <a:bodyPr>
            <a:normAutofit fontScale="77500" lnSpcReduction="20000"/>
          </a:bodyPr>
          <a:lstStyle/>
          <a:p>
            <a:r>
              <a:rPr lang="tr-TR" dirty="0"/>
              <a:t>Şubeleri de dâhil olmak üzere adres değişikliklerini, değişiklik yapılmadan en az 10 gün önce Bakanlığa bildirmek, </a:t>
            </a:r>
            <a:endParaRPr lang="tr-TR" dirty="0" smtClean="0"/>
          </a:p>
          <a:p>
            <a:r>
              <a:rPr lang="tr-TR" dirty="0" smtClean="0"/>
              <a:t> </a:t>
            </a:r>
            <a:r>
              <a:rPr lang="tr-TR" dirty="0"/>
              <a:t>Müşterileri ile biletlerini satacakları ulaştırma müesseselerine sunacakları hizmetler ve sigorta limiti kapsamındaki yükümlülükler hariç olmak üzere tüm seyahat acenteliği işlemlerinden doğacak yükümlülüklerini yerine getirmek, karşılığı olmak ve bu yükümlülüklerin yerine getirilmemesi hâlinde Bakanlıkça paraya çevrilerek ilgililere ödeme yapılmak üzere seyahat acentesinin grubuna göre asgari 5000 Yeni Türk Lirası azami 30.000 Yeni Türk Lirası arasında Bakanlıkça belirlenecek teminatı vermek veya tamamlamak gibi. </a:t>
            </a:r>
          </a:p>
        </p:txBody>
      </p:sp>
    </p:spTree>
    <p:extLst>
      <p:ext uri="{BB962C8B-B14F-4D97-AF65-F5344CB8AC3E}">
        <p14:creationId xmlns:p14="http://schemas.microsoft.com/office/powerpoint/2010/main" val="2953642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Seyahat Acentaları Yönetmeliğine Göre Turistin Hak ve Yükümlülükleri </a:t>
            </a:r>
          </a:p>
        </p:txBody>
      </p:sp>
      <p:sp>
        <p:nvSpPr>
          <p:cNvPr id="3" name="İçerik Yer Tutucusu 2"/>
          <p:cNvSpPr>
            <a:spLocks noGrp="1"/>
          </p:cNvSpPr>
          <p:nvPr>
            <p:ph idx="1"/>
          </p:nvPr>
        </p:nvSpPr>
        <p:spPr/>
        <p:txBody>
          <a:bodyPr>
            <a:normAutofit fontScale="77500" lnSpcReduction="20000"/>
          </a:bodyPr>
          <a:lstStyle/>
          <a:p>
            <a:r>
              <a:rPr lang="tr-TR" dirty="0"/>
              <a:t>2007 tarihli Seyahat Acentaları Yönetmeliği’nde, seyahat acentelerinin hizmetlerine belirli kriterler ve asgari koşullar getirilerek turist haklarının korunması sağlanmaktadır. Yönetmeliğin 43 ve 44. maddelerine göre; seyahat acentelerinin kendi hizmetlerini yerine getirirken transfer, paket tur ve turlarda kullanacakları yolcu taşıma araçlarında, ilgili mevzuatta belirtilen hususların yanı sıra havalandırma, ısıtma ve soğutma tesisatı bulunması, ses tesisatı olması ve temiz ve özenle döşenmiş olması şartları da aranır. </a:t>
            </a:r>
          </a:p>
          <a:p>
            <a:r>
              <a:rPr lang="tr-TR" dirty="0"/>
              <a:t>Ayrıca 1618 sayılı Kanun’da düzenlenmiş olduğu gibi, Seyahat Acentaları Yönetmeliği’nin “Zorunlu sigorta” başlıklı 44. maddesinde de tüketicilere paket tur satışlarında zorunlu olarak yapılması gereken sigorta düzenlenmiştir. </a:t>
            </a:r>
          </a:p>
        </p:txBody>
      </p:sp>
    </p:spTree>
    <p:extLst>
      <p:ext uri="{BB962C8B-B14F-4D97-AF65-F5344CB8AC3E}">
        <p14:creationId xmlns:p14="http://schemas.microsoft.com/office/powerpoint/2010/main" val="896199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Turizmi Teşvik Kanunu’nda Turistin Hak ve Yükümlülükler </a:t>
            </a:r>
          </a:p>
        </p:txBody>
      </p:sp>
      <p:sp>
        <p:nvSpPr>
          <p:cNvPr id="3" name="İçerik Yer Tutucusu 2"/>
          <p:cNvSpPr>
            <a:spLocks noGrp="1"/>
          </p:cNvSpPr>
          <p:nvPr>
            <p:ph idx="1"/>
          </p:nvPr>
        </p:nvSpPr>
        <p:spPr/>
        <p:txBody>
          <a:bodyPr>
            <a:normAutofit fontScale="77500" lnSpcReduction="20000"/>
          </a:bodyPr>
          <a:lstStyle/>
          <a:p>
            <a:r>
              <a:rPr lang="tr-TR" dirty="0"/>
              <a:t>Tüketicinin (turistin) korunması ile ilgili 2634 sayılı ve 1982 tarihli Turizmi Teşvik Kanunu’nda da hükümler bulunmaktadır. Şöyle ki, turistin haklarını korumaya yönelik kanunun “Fiyat tarifeleri” başlıklı 10. maddesinde fiyat tarifelerinin hazırlanması, onaylanması ve uygulanmasına ilişkin düzenleme yer almaktadır. </a:t>
            </a:r>
            <a:endParaRPr lang="tr-TR" dirty="0" smtClean="0"/>
          </a:p>
          <a:p>
            <a:r>
              <a:rPr lang="tr-TR" dirty="0" smtClean="0"/>
              <a:t>Madde </a:t>
            </a:r>
            <a:r>
              <a:rPr lang="tr-TR" dirty="0"/>
              <a:t>hükmüne göre “belgeli işletmelerin uygulayacakları fiyat tarifelerinin hazırlanması ve onaylanmasına ilişkin genel ilkeler Bakanlıkça belirlenir”. </a:t>
            </a:r>
            <a:endParaRPr lang="tr-TR" dirty="0" smtClean="0"/>
          </a:p>
          <a:p>
            <a:r>
              <a:rPr lang="tr-TR" dirty="0" smtClean="0"/>
              <a:t>Bu </a:t>
            </a:r>
            <a:r>
              <a:rPr lang="tr-TR" dirty="0"/>
              <a:t>düzenleme doğrultusunda hazırlanan fiyatların üzerinde uygulama yapılması hâlinde ise kanunun 33. madde hükmü ile cezai olarak parasal yaptırım öngörülmüştür</a:t>
            </a:r>
          </a:p>
        </p:txBody>
      </p:sp>
    </p:spTree>
    <p:extLst>
      <p:ext uri="{BB962C8B-B14F-4D97-AF65-F5344CB8AC3E}">
        <p14:creationId xmlns:p14="http://schemas.microsoft.com/office/powerpoint/2010/main" val="175418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dirty="0"/>
              <a:t>Turizm Tesislerinin Belgelendirilmesine ve Niteliklerine İlişkin Yönetmelik Uyarınca Turistin (Tüketicinin) Hak ve Yükümlülükleri </a:t>
            </a:r>
          </a:p>
        </p:txBody>
      </p:sp>
      <p:sp>
        <p:nvSpPr>
          <p:cNvPr id="3" name="İçerik Yer Tutucusu 2"/>
          <p:cNvSpPr>
            <a:spLocks noGrp="1"/>
          </p:cNvSpPr>
          <p:nvPr>
            <p:ph idx="1"/>
          </p:nvPr>
        </p:nvSpPr>
        <p:spPr>
          <a:xfrm>
            <a:off x="251520" y="1484784"/>
            <a:ext cx="8712968" cy="4968552"/>
          </a:xfrm>
        </p:spPr>
        <p:txBody>
          <a:bodyPr>
            <a:noAutofit/>
          </a:bodyPr>
          <a:lstStyle/>
          <a:p>
            <a:r>
              <a:rPr lang="tr-TR" sz="1800" dirty="0"/>
              <a:t>10 Mayıs 2005 tarihli söz konusu Yönetmeliğin amacı 1. maddesinde şu şekilde belirtilmiştir: </a:t>
            </a:r>
            <a:endParaRPr lang="tr-TR" sz="1800" dirty="0" smtClean="0"/>
          </a:p>
          <a:p>
            <a:r>
              <a:rPr lang="tr-TR" sz="1800" dirty="0" smtClean="0"/>
              <a:t>“</a:t>
            </a:r>
            <a:r>
              <a:rPr lang="tr-TR" sz="1800" dirty="0"/>
              <a:t>Yeni turizm tesisi türlerinin gelişmesine olanak sağlanması, mevcut turizm yatırım ve işletmelere ait tesislerin geliştirilmesi, turizm tesislerinin asgari niteliklerinin belirlenmesi, bu tesisler arasında standart birliğinin sağlanması ve kalitenin yükseltilmesidir.” </a:t>
            </a:r>
            <a:endParaRPr lang="tr-TR" sz="1800" dirty="0" smtClean="0"/>
          </a:p>
          <a:p>
            <a:r>
              <a:rPr lang="tr-TR" sz="1800" dirty="0" smtClean="0"/>
              <a:t>Turizm </a:t>
            </a:r>
            <a:r>
              <a:rPr lang="tr-TR" sz="1800" dirty="0"/>
              <a:t>Tesisleri Yönetmeliği’nin 13, 14, 15, 16 ve 17. maddelerinde yer alan hükümler, tüketici haklarının korunmasında önemli yere sahiptir. </a:t>
            </a:r>
            <a:endParaRPr lang="tr-TR" sz="1800" dirty="0" smtClean="0"/>
          </a:p>
          <a:p>
            <a:r>
              <a:rPr lang="tr-TR" sz="1800" dirty="0" smtClean="0"/>
              <a:t>Söz </a:t>
            </a:r>
            <a:r>
              <a:rPr lang="tr-TR" sz="1800" dirty="0"/>
              <a:t>konusu madde hükümleri aşağıda ayrı ayrı ele alınacaktır: </a:t>
            </a:r>
            <a:endParaRPr lang="tr-TR" sz="1800" dirty="0" smtClean="0"/>
          </a:p>
          <a:p>
            <a:r>
              <a:rPr lang="tr-TR" sz="1800" dirty="0"/>
              <a:t>Yerleşme özellikleri ile mahallelerin düzenlenmesi (m. 13), Turizm Tesisleri Yönetmeliği’nin “Yerleşme Özellikleri ile Mahallelerin Düzenlenmesi” başlıklı 13. maddesinde turizm tesislerinin yerleşme özellikleri ile tesis özellikleri düzenlenmiştir. </a:t>
            </a:r>
            <a:endParaRPr lang="tr-TR" sz="1800" dirty="0" smtClean="0"/>
          </a:p>
          <a:p>
            <a:pPr lvl="0"/>
            <a:r>
              <a:rPr lang="tr-TR" sz="1800" dirty="0">
                <a:solidFill>
                  <a:prstClr val="black"/>
                </a:solidFill>
              </a:rPr>
              <a:t>Buna göre tesisler, yapı ve dekorasyon olarak yöre, çevre ve doğa ile uyumlu, pazarlama ve işletmenin gereklerini sağlayabilecek şekilde bu yönetmelikte öngörülen fonksiyonlara ve ölçülere uygun, nitelikli malzeme ile tefriş, dekore edilerek donatılmış mekânlarda gerçekleştirilir. </a:t>
            </a:r>
          </a:p>
          <a:p>
            <a:endParaRPr lang="tr-TR" sz="2000" dirty="0" smtClean="0"/>
          </a:p>
        </p:txBody>
      </p:sp>
    </p:spTree>
    <p:extLst>
      <p:ext uri="{BB962C8B-B14F-4D97-AF65-F5344CB8AC3E}">
        <p14:creationId xmlns:p14="http://schemas.microsoft.com/office/powerpoint/2010/main" val="2602718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dirty="0"/>
              <a:t>Turizm Tesislerinin Belgelendirilmesine ve Niteliklerine İlişkin Yönetmelik Uyarınca Turistin (Tüketicinin) Hak ve Yükümlülükleri </a:t>
            </a:r>
          </a:p>
        </p:txBody>
      </p:sp>
      <p:sp>
        <p:nvSpPr>
          <p:cNvPr id="3" name="İçerik Yer Tutucusu 2"/>
          <p:cNvSpPr>
            <a:spLocks noGrp="1"/>
          </p:cNvSpPr>
          <p:nvPr>
            <p:ph idx="1"/>
          </p:nvPr>
        </p:nvSpPr>
        <p:spPr>
          <a:xfrm>
            <a:off x="0" y="1268760"/>
            <a:ext cx="8820472" cy="5184576"/>
          </a:xfrm>
        </p:spPr>
        <p:txBody>
          <a:bodyPr>
            <a:noAutofit/>
          </a:bodyPr>
          <a:lstStyle/>
          <a:p>
            <a:r>
              <a:rPr lang="tr-TR" sz="1800" dirty="0" smtClean="0"/>
              <a:t>Yapının </a:t>
            </a:r>
            <a:r>
              <a:rPr lang="tr-TR" sz="1800" dirty="0"/>
              <a:t>tamamı belge kapsamında değil ise belge kapsamı dışındaki yerlerin müşteriyi rahatsız etmeyen bir kullanımda olması, görünüşü bozmaması ve belgeli kısımlardan ayrılması, belge kapsamındaki yerin ise ayrı bir girişinin olması gerekir. </a:t>
            </a:r>
            <a:endParaRPr lang="tr-TR" sz="1800" dirty="0" smtClean="0"/>
          </a:p>
          <a:p>
            <a:r>
              <a:rPr lang="tr-TR" sz="1800" dirty="0" smtClean="0"/>
              <a:t> </a:t>
            </a:r>
            <a:r>
              <a:rPr lang="tr-TR" sz="1800" dirty="0"/>
              <a:t>Güzellik ve estetik amaçlı düzenlemeler (m. 14), tesisin isminde güzellik, estetik ve fiziksel bakım üniteleriyle ilgili terimlerin kullanılmasına ilişkin başvurular, tesis kapasitesinde jimnastik salonu, alarm sistemi bulunan sauna, Türk hamamı, buhar banyosu, kar odası, tuz odası, tuzlu buhar odası, sıcak taş odası, masaj üniteleri, aletli masaj üniteleri, cilt bakım üniteleri, ısıtmalı havuz gibi ünitelerden en az beş adedinin bulunması ve bu hizmetlerin eğitim almış personel tarafından verilmesi koşuluyla değerlendirilmeye alınır. </a:t>
            </a:r>
            <a:endParaRPr lang="tr-TR" sz="1800" dirty="0" smtClean="0"/>
          </a:p>
          <a:p>
            <a:r>
              <a:rPr lang="tr-TR" sz="1800" dirty="0" smtClean="0"/>
              <a:t> </a:t>
            </a:r>
            <a:r>
              <a:rPr lang="tr-TR" sz="1800" dirty="0"/>
              <a:t>Personelin nitelikleri (m.15,) turizm tesislerinde görevli personelin hizmet standardını yükseltmek amacıyla eğitim için gerekli önlemler işveren tarafından alınır ve uygulanır.  </a:t>
            </a:r>
            <a:endParaRPr lang="tr-TR" sz="1800" dirty="0" smtClean="0"/>
          </a:p>
          <a:p>
            <a:r>
              <a:rPr lang="tr-TR" sz="1800" dirty="0" smtClean="0"/>
              <a:t>Ayrıca </a:t>
            </a:r>
            <a:r>
              <a:rPr lang="tr-TR" sz="1800" dirty="0"/>
              <a:t>turizm işletmeleri personeli, çalışmaları sırasında işlerine ve görev mahallerine uygun, özel ve temiz kıyafet giyerler. Her işletmede ilk yardım konusunda sertifikalı personel çalıştırılması da hüküm altına alınmıştır. </a:t>
            </a:r>
          </a:p>
        </p:txBody>
      </p:sp>
    </p:spTree>
    <p:extLst>
      <p:ext uri="{BB962C8B-B14F-4D97-AF65-F5344CB8AC3E}">
        <p14:creationId xmlns:p14="http://schemas.microsoft.com/office/powerpoint/2010/main" val="3098846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solidFill>
                  <a:prstClr val="black"/>
                </a:solidFill>
              </a:rPr>
              <a:t>Turizm Tesislerinin Belgelendirilmesine ve Niteliklerine İlişkin Yönetmelik Uyarınca Turistin (Tüketicinin) Hak ve Yükümlülükleri </a:t>
            </a:r>
            <a:endParaRPr lang="tr-TR" dirty="0"/>
          </a:p>
        </p:txBody>
      </p:sp>
      <p:sp>
        <p:nvSpPr>
          <p:cNvPr id="3" name="İçerik Yer Tutucusu 2"/>
          <p:cNvSpPr>
            <a:spLocks noGrp="1"/>
          </p:cNvSpPr>
          <p:nvPr>
            <p:ph idx="1"/>
          </p:nvPr>
        </p:nvSpPr>
        <p:spPr>
          <a:xfrm>
            <a:off x="457200" y="1600200"/>
            <a:ext cx="8229600" cy="4997152"/>
          </a:xfrm>
        </p:spPr>
        <p:txBody>
          <a:bodyPr>
            <a:normAutofit fontScale="55000" lnSpcReduction="20000"/>
          </a:bodyPr>
          <a:lstStyle/>
          <a:p>
            <a:r>
              <a:rPr lang="tr-TR" dirty="0"/>
              <a:t>Tanıtım, bilgilendirme ve fiyat tarifeleri (m. 16), madde hükmüne göre, tesis tanıtımı Bakanlıktan alınan belgeye uygun olarak yapılır. </a:t>
            </a:r>
            <a:endParaRPr lang="tr-TR" dirty="0" smtClean="0"/>
          </a:p>
          <a:p>
            <a:r>
              <a:rPr lang="tr-TR" dirty="0" smtClean="0"/>
              <a:t>Tesis </a:t>
            </a:r>
            <a:r>
              <a:rPr lang="tr-TR" dirty="0"/>
              <a:t>tanıtımında tüketici hakları açısından doğru bilgilere yer verilir, ülke turizmini zedeleyecek ya da yanıltıcı olabilecek tanıtımlarda bulunulamaz. Belgeli tesisler, Bakanlıkça istenen her tür bilgiyi ve belgeyi zamanında ibraz etmekle yükümlü olup belge kapasitelerindeki değişiklikleri Bakanlığa bildirmek zorundadırlar</a:t>
            </a:r>
            <a:r>
              <a:rPr lang="tr-TR" dirty="0" smtClean="0"/>
              <a:t>.</a:t>
            </a:r>
          </a:p>
          <a:p>
            <a:r>
              <a:rPr lang="tr-TR" dirty="0" smtClean="0"/>
              <a:t> </a:t>
            </a:r>
            <a:r>
              <a:rPr lang="tr-TR" dirty="0"/>
              <a:t> Sağlık, temizlik ve çevre korunmasına yönelik önlemler (m. 17) turizm tesislerinde her türlü tesisatın tasarımında, kullanılan yapı malzemelerinin seçiminde, suyun temizliğinde ve klorlanmasında, yiyecek - içecek maddelerinin hazırlanmasında, depolanmasında ve saklanmasında hijyen ve sağlık kurallarına uyulur. </a:t>
            </a:r>
            <a:endParaRPr lang="tr-TR" dirty="0" smtClean="0"/>
          </a:p>
          <a:p>
            <a:r>
              <a:rPr lang="tr-TR" dirty="0" smtClean="0"/>
              <a:t>Açık </a:t>
            </a:r>
            <a:r>
              <a:rPr lang="tr-TR" dirty="0"/>
              <a:t>büfelerde yiyeceklerin bozulmasını engelleyecek soğutucu ve ısıtıcı gibi düzenlemeler bulunur. Tesislerde turist sağlığını tehdit eden hastalıkların oluşmasını önleyecek gerekli önlemler alınır. </a:t>
            </a:r>
            <a:endParaRPr lang="tr-TR" dirty="0" smtClean="0"/>
          </a:p>
          <a:p>
            <a:r>
              <a:rPr lang="tr-TR" dirty="0" smtClean="0"/>
              <a:t>Kapasitesi </a:t>
            </a:r>
            <a:r>
              <a:rPr lang="tr-TR" dirty="0"/>
              <a:t>beş yüz yatak ve üzerinde olan konaklama tesislerinde sürekli doktor hizmeti bulunur, sürekli hemşire bulundurulur, ayrıca revir düzenlemesi yapılır. </a:t>
            </a:r>
          </a:p>
          <a:p>
            <a:r>
              <a:rPr lang="tr-TR" dirty="0"/>
              <a:t> Örnek:Turistin hak  ve yükümlülükleri  ile ilgili ulusal düzeyde de yasal düzenlemeler mevcuttur. Konuya ilişkin, örneğin, 6502 sayılı Tüketicinin Korunması Hakkında Kanunu,1618 Sayılı Seyahat Acentaları ve Seyahat Acentaları Birliği Kanunu ve diğer  yasal düzenlemelerde de hükümler mevcuttur</a:t>
            </a:r>
          </a:p>
        </p:txBody>
      </p:sp>
    </p:spTree>
    <p:extLst>
      <p:ext uri="{BB962C8B-B14F-4D97-AF65-F5344CB8AC3E}">
        <p14:creationId xmlns:p14="http://schemas.microsoft.com/office/powerpoint/2010/main" val="605045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dirty="0"/>
              <a:t>Rekabetin Korunması Hakkında Kanuna Göre Turistin Hak ve Yükümlülükleri </a:t>
            </a:r>
          </a:p>
        </p:txBody>
      </p:sp>
      <p:sp>
        <p:nvSpPr>
          <p:cNvPr id="3" name="İçerik Yer Tutucusu 2"/>
          <p:cNvSpPr>
            <a:spLocks noGrp="1"/>
          </p:cNvSpPr>
          <p:nvPr>
            <p:ph idx="1"/>
          </p:nvPr>
        </p:nvSpPr>
        <p:spPr/>
        <p:txBody>
          <a:bodyPr>
            <a:normAutofit fontScale="85000" lnSpcReduction="20000"/>
          </a:bodyPr>
          <a:lstStyle/>
          <a:p>
            <a:r>
              <a:rPr lang="tr-TR" dirty="0"/>
              <a:t>Serbest ekonomi anlayışının uygulandığı ülkelerde mal ve hizmet piyasalarındaki teşebbüsler arasında özgürce ekonomik kararlar verilebilmesini sağlayan yarışın bozulmaması devletin en önemli görevlerinden biridir. </a:t>
            </a:r>
            <a:endParaRPr lang="tr-TR" dirty="0" smtClean="0"/>
          </a:p>
          <a:p>
            <a:r>
              <a:rPr lang="tr-TR" dirty="0" smtClean="0"/>
              <a:t>Rekabet </a:t>
            </a:r>
            <a:r>
              <a:rPr lang="tr-TR" dirty="0"/>
              <a:t>olarak adlandırılan bu uygulamanın sürmesi, tüketicinin yararına olan bir uygulamadır. </a:t>
            </a:r>
            <a:endParaRPr lang="tr-TR" dirty="0" smtClean="0"/>
          </a:p>
          <a:p>
            <a:r>
              <a:rPr lang="tr-TR" dirty="0" smtClean="0"/>
              <a:t>Zira </a:t>
            </a:r>
            <a:r>
              <a:rPr lang="tr-TR" dirty="0"/>
              <a:t>rekabet düzeninin bozulması ile tüketicinin aleyhine oluşturulacak tekelleşme ile karşı karşıya kalınacaktır. Bu yüzden rekabetin korunması ile tüketici haklarının da korunması öngörülmüştür. </a:t>
            </a:r>
            <a:endParaRPr lang="tr-TR" dirty="0" smtClean="0"/>
          </a:p>
          <a:p>
            <a:r>
              <a:rPr lang="tr-TR" dirty="0" smtClean="0"/>
              <a:t>Tekelleşmenin </a:t>
            </a:r>
            <a:r>
              <a:rPr lang="tr-TR" dirty="0"/>
              <a:t>hâkim olduğu ekonomik anlayışta tüketici haklarından bahsetmek olanaklı değildir. </a:t>
            </a:r>
          </a:p>
        </p:txBody>
      </p:sp>
    </p:spTree>
    <p:extLst>
      <p:ext uri="{BB962C8B-B14F-4D97-AF65-F5344CB8AC3E}">
        <p14:creationId xmlns:p14="http://schemas.microsoft.com/office/powerpoint/2010/main" val="556133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Rekabetin Korunması Hakkında Kanuna Göre Turistin Hak ve Yükümlülükleri </a:t>
            </a:r>
            <a:endParaRPr lang="tr-TR" dirty="0"/>
          </a:p>
        </p:txBody>
      </p:sp>
      <p:sp>
        <p:nvSpPr>
          <p:cNvPr id="3" name="İçerik Yer Tutucusu 2"/>
          <p:cNvSpPr>
            <a:spLocks noGrp="1"/>
          </p:cNvSpPr>
          <p:nvPr>
            <p:ph idx="1"/>
          </p:nvPr>
        </p:nvSpPr>
        <p:spPr>
          <a:xfrm>
            <a:off x="457200" y="1268760"/>
            <a:ext cx="8363272" cy="5688632"/>
          </a:xfrm>
        </p:spPr>
        <p:txBody>
          <a:bodyPr>
            <a:normAutofit fontScale="47500" lnSpcReduction="20000"/>
          </a:bodyPr>
          <a:lstStyle/>
          <a:p>
            <a:r>
              <a:rPr lang="tr-TR" dirty="0"/>
              <a:t>Bu nedenle devletler, tekelleşmeyi engelleyici önlemleri almak zorundadırlar. 4054 sayılı Kanun ile bu yönde düzenleme yapılarak rekabeti sınırlayıcı anlaşma, uyumlu eylem ve kararlar yasaklanmıştır. </a:t>
            </a:r>
            <a:endParaRPr lang="tr-TR" dirty="0" smtClean="0"/>
          </a:p>
          <a:p>
            <a:r>
              <a:rPr lang="tr-TR" dirty="0" smtClean="0"/>
              <a:t>Türkiye </a:t>
            </a:r>
            <a:r>
              <a:rPr lang="tr-TR" dirty="0"/>
              <a:t>Cumhuriyeti sınırları içinde belirli bir mal veya hizmet piyasasında doğrudan veya dolaylı olarak rekabeti engelleme, bozma ya da kısıtlama amacını taşıyan veya bu etkiyi doğuran yahut doğurabilecek nitelikte olan teşebbüsler arası anlaşmalar, uyumlu eylemler ve teşebbüs birliklerinin aşağıda belirtilen türdeki karar ve eylemleri hukuka aykırı kabul edilerek yasaklanmıştır. </a:t>
            </a:r>
            <a:endParaRPr lang="tr-TR" dirty="0" smtClean="0"/>
          </a:p>
          <a:p>
            <a:r>
              <a:rPr lang="tr-TR" dirty="0" smtClean="0"/>
              <a:t>Kanunun </a:t>
            </a:r>
            <a:r>
              <a:rPr lang="tr-TR" dirty="0"/>
              <a:t>4. maddesinde rekabet ortamını zedelediği gerekçesi ile yasaklanan faaliyetler şu şekilde belirtmiştir: </a:t>
            </a:r>
            <a:endParaRPr lang="tr-TR" dirty="0" smtClean="0"/>
          </a:p>
          <a:p>
            <a:r>
              <a:rPr lang="tr-TR" dirty="0" smtClean="0"/>
              <a:t> </a:t>
            </a:r>
            <a:r>
              <a:rPr lang="tr-TR" dirty="0"/>
              <a:t>Mal veya hizmetlerin alım ya da satım fiyatının</a:t>
            </a:r>
            <a:r>
              <a:rPr lang="tr-TR" dirty="0" smtClean="0"/>
              <a:t>, </a:t>
            </a:r>
            <a:r>
              <a:rPr lang="tr-TR" dirty="0"/>
              <a:t>fiyatı oluşturan maliyet, kâr gibi unsurlar ile her türlü alım yahut satım şartlarının tespit edilmesi,  Mal veya hizmet piyasalarının bölüşülmesi ile her türlü piyasa kaynaklarının veya unsurlarının paylaşılması ya da kontrolü </a:t>
            </a:r>
            <a:endParaRPr lang="tr-TR" dirty="0" smtClean="0"/>
          </a:p>
          <a:p>
            <a:r>
              <a:rPr lang="tr-TR" dirty="0" smtClean="0"/>
              <a:t> </a:t>
            </a:r>
            <a:r>
              <a:rPr lang="tr-TR" dirty="0"/>
              <a:t>Mal veya hizmetin arz ya da talep miktarının kontrolü veya bunların piyasa dışında </a:t>
            </a:r>
            <a:r>
              <a:rPr lang="tr-TR" dirty="0" smtClean="0"/>
              <a:t>belirlenmesi</a:t>
            </a:r>
          </a:p>
          <a:p>
            <a:r>
              <a:rPr lang="tr-TR" dirty="0" smtClean="0"/>
              <a:t> </a:t>
            </a:r>
            <a:r>
              <a:rPr lang="tr-TR" dirty="0"/>
              <a:t> Rakip teşebbüslerin faaliyetlerinin zorlaştırılması, kısıtlanması veya piyasada faaliyet gösteren teşebbüslerin boykot ya da diğer davranışlarla piyasa dışına çıkartılması yahut piyasaya yeni gireceklerin engellenmesi, </a:t>
            </a:r>
            <a:endParaRPr lang="tr-TR" dirty="0" smtClean="0"/>
          </a:p>
          <a:p>
            <a:r>
              <a:rPr lang="tr-TR" dirty="0" smtClean="0"/>
              <a:t> </a:t>
            </a:r>
            <a:r>
              <a:rPr lang="tr-TR" dirty="0"/>
              <a:t>Münhasır bayilik hariç olmak üzere eşit hak, </a:t>
            </a:r>
            <a:r>
              <a:rPr lang="tr-TR" dirty="0" smtClean="0"/>
              <a:t>yükümlülük </a:t>
            </a:r>
            <a:r>
              <a:rPr lang="tr-TR" dirty="0"/>
              <a:t>ve edimler için eşit durumdaki kişilere farklı şartların uygulanması  Anlaşmanın niteliği veya ticari teamüllere aykırı olarak bir mal veya hizmet ile birlikte diğer mal veya hizmetin satın alınmasının zorunlu kılınması veya aracı teşebbüs durumundaki alıcıların talep ettiği bir malın ya da hizmetin diğer bir mal veya hizmetin de alıcı tarafından teşhiri şartına bağlanması ya da arz edilen bir mal veya hizmetin tekrar arzına ilişkin şartların ileri sürülmesi </a:t>
            </a:r>
          </a:p>
          <a:p>
            <a:endParaRPr lang="tr-TR" dirty="0"/>
          </a:p>
          <a:p>
            <a:endParaRPr lang="tr-TR" dirty="0"/>
          </a:p>
        </p:txBody>
      </p:sp>
    </p:spTree>
    <p:extLst>
      <p:ext uri="{BB962C8B-B14F-4D97-AF65-F5344CB8AC3E}">
        <p14:creationId xmlns:p14="http://schemas.microsoft.com/office/powerpoint/2010/main" val="23222323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Rekabetin Korunması Hakkında Kanuna Göre Turistin Hak ve Yükümlülükleri </a:t>
            </a:r>
            <a:endParaRPr lang="tr-TR" dirty="0"/>
          </a:p>
        </p:txBody>
      </p:sp>
      <p:sp>
        <p:nvSpPr>
          <p:cNvPr id="3" name="İçerik Yer Tutucusu 2"/>
          <p:cNvSpPr>
            <a:spLocks noGrp="1"/>
          </p:cNvSpPr>
          <p:nvPr>
            <p:ph idx="1"/>
          </p:nvPr>
        </p:nvSpPr>
        <p:spPr>
          <a:xfrm>
            <a:off x="457200" y="1600200"/>
            <a:ext cx="8229600" cy="4925144"/>
          </a:xfrm>
        </p:spPr>
        <p:txBody>
          <a:bodyPr>
            <a:normAutofit fontScale="47500" lnSpcReduction="20000"/>
          </a:bodyPr>
          <a:lstStyle/>
          <a:p>
            <a:r>
              <a:rPr lang="tr-TR" dirty="0"/>
              <a:t>Yukarıda belirtilmiş olan eylem ve işlemlere yönelik bir anlaşmanın varlığının kanıtlanamadığı durumlarda piyasadaki fiyat değişmelerinin veya arz ve talep dengesinin ya da girişimlerin faaliyet bölgelerinin, rekabetin engellendiği, bozulduğu veya kısıtlandığı piyasalardakine benzerlik göstermesi, teşebbüslerin uyumlu eylem içinde olduklarına karine teşkil eder. </a:t>
            </a:r>
            <a:endParaRPr lang="tr-TR" dirty="0" smtClean="0"/>
          </a:p>
          <a:p>
            <a:r>
              <a:rPr lang="tr-TR" dirty="0" smtClean="0"/>
              <a:t>Ekonomik </a:t>
            </a:r>
            <a:r>
              <a:rPr lang="tr-TR" dirty="0"/>
              <a:t>ve rasyonel gerçeklere dayanmak koşuluyla taraflardan her biri uyumlu eylemde bulunmadığını ispatlayarak sorumluluktan kurtulabilir. </a:t>
            </a:r>
          </a:p>
          <a:p>
            <a:r>
              <a:rPr lang="tr-TR" dirty="0"/>
              <a:t>4054 sayılı Kanun’un 57. maddesi uyarınca, bu kanuna aykırı olan eylem, karar, sözleşme veya anlaşma ile rekabeti engelleyen, bozan ya da kısıtlayanlar yahut belirli bir mal veya hizmet piyasasındaki hâkim durumunu kötüye kullananlar, bundan zarar görenlerin her türlü zararını tazmin etmek zorundadırlar</a:t>
            </a:r>
            <a:r>
              <a:rPr lang="tr-TR" dirty="0" smtClean="0"/>
              <a:t>.</a:t>
            </a:r>
          </a:p>
          <a:p>
            <a:r>
              <a:rPr lang="tr-TR" dirty="0" smtClean="0"/>
              <a:t> </a:t>
            </a:r>
            <a:r>
              <a:rPr lang="tr-TR" dirty="0"/>
              <a:t>Zararın oluşması birden fazla kişinin davranışları sonucu ortaya çıkmış ise, bunlar zarardan müteselsilen sorumlu olacaklardır. </a:t>
            </a:r>
          </a:p>
          <a:p>
            <a:r>
              <a:rPr lang="tr-TR" dirty="0"/>
              <a:t>4054 sayılı Kanun’un 58. maddesinde zararın tazmini düzenlenmiştir. Bu madde hükmüne göre rekabetin engellenmesi, bozulması veya kısıtlanması sonucu bundan zarar görenlere, ödedikleri bedelle, rekabet sınırlanmasaydı ödemekte olacakları bedel arasındaki farkı zarar olarak talep etme hakkı tanınmıştır</a:t>
            </a:r>
            <a:r>
              <a:rPr lang="tr-TR" dirty="0" smtClean="0"/>
              <a:t>.</a:t>
            </a:r>
          </a:p>
          <a:p>
            <a:r>
              <a:rPr lang="tr-TR" dirty="0" smtClean="0"/>
              <a:t> </a:t>
            </a:r>
            <a:r>
              <a:rPr lang="tr-TR" dirty="0"/>
              <a:t>Rekabetin sınırlanmasından etkilenen rakip teşebbüsler, bütün zararlarının tazminini rekabeti sınırlayan teşebbüs ya da teşebbüslerden talep edebilir. Zararın belirlenmesinde, zarar gören teşebbüslerin elde etmeyi umdukları bütün karlar, geçmiş yıllara ait bilançolar da dikkate alınarak hesaplanır. </a:t>
            </a:r>
            <a:endParaRPr lang="tr-TR" dirty="0" smtClean="0"/>
          </a:p>
          <a:p>
            <a:r>
              <a:rPr lang="tr-TR" dirty="0" smtClean="0"/>
              <a:t>Ortaya </a:t>
            </a:r>
            <a:r>
              <a:rPr lang="tr-TR" dirty="0"/>
              <a:t>çıkan zarar, tarafların anlaşması ya da kararı veya ağır ihmalinin olduğu hâllerden kaynaklanmaktaysa hâkim, zarar görenlerin talebi üzerine uğranılan maddi zararın ya da zarara neden olanların elde ettiği veya elde etmesi muhtemel olan kârların üç katı oranında tazminata hükmedebilir. </a:t>
            </a:r>
          </a:p>
          <a:p>
            <a:pPr marL="0" indent="0">
              <a:buNone/>
            </a:pPr>
            <a:endParaRPr lang="tr-TR" dirty="0"/>
          </a:p>
        </p:txBody>
      </p:sp>
    </p:spTree>
    <p:extLst>
      <p:ext uri="{BB962C8B-B14F-4D97-AF65-F5344CB8AC3E}">
        <p14:creationId xmlns:p14="http://schemas.microsoft.com/office/powerpoint/2010/main" val="558295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490066"/>
          </a:xfrm>
        </p:spPr>
        <p:txBody>
          <a:bodyPr>
            <a:normAutofit fontScale="90000"/>
          </a:bodyPr>
          <a:lstStyle/>
          <a:p>
            <a:r>
              <a:rPr lang="tr-TR" dirty="0"/>
              <a:t>Özet</a:t>
            </a:r>
          </a:p>
        </p:txBody>
      </p:sp>
      <p:sp>
        <p:nvSpPr>
          <p:cNvPr id="3" name="İçerik Yer Tutucusu 2"/>
          <p:cNvSpPr>
            <a:spLocks noGrp="1"/>
          </p:cNvSpPr>
          <p:nvPr>
            <p:ph idx="1"/>
          </p:nvPr>
        </p:nvSpPr>
        <p:spPr>
          <a:xfrm>
            <a:off x="457200" y="692696"/>
            <a:ext cx="8229600" cy="5976664"/>
          </a:xfrm>
        </p:spPr>
        <p:txBody>
          <a:bodyPr>
            <a:noAutofit/>
          </a:bodyPr>
          <a:lstStyle/>
          <a:p>
            <a:r>
              <a:rPr lang="tr-TR" sz="2000" dirty="0"/>
              <a:t>Turist” kavramının tanımı farklı yazarlar tarafından yapılmış olmakla birlikte, 1618 sayılı “Seyahat Acentaları ve Seyahat Acentaları Birliği Kanunu”nun mülga 1996 tarihli Seyahat Acentaları Yönetmeliği’nin 3. maddesinde “turist”, seyahat acentası tüketicisi olarak </a:t>
            </a:r>
            <a:r>
              <a:rPr lang="tr-TR" sz="2000" dirty="0" smtClean="0"/>
              <a:t>tanımlanmışdi</a:t>
            </a:r>
            <a:r>
              <a:rPr lang="tr-TR" sz="2000" dirty="0"/>
              <a:t>. Buna karşın, yürürlükte olan 5 Ekim 2007 tarihli Seyahat Acentaları Yönetmeliği’nin 4. maddesinde ise turist, “Seyahat acentası ürününden bizzat yararlanan kişi” olarak tanımlanmıştır</a:t>
            </a:r>
            <a:r>
              <a:rPr lang="tr-TR" sz="2000" dirty="0" smtClean="0"/>
              <a:t>.</a:t>
            </a:r>
          </a:p>
          <a:p>
            <a:r>
              <a:rPr lang="tr-TR" sz="2000" dirty="0" smtClean="0"/>
              <a:t>Belirtmek </a:t>
            </a:r>
            <a:r>
              <a:rPr lang="tr-TR" sz="2000" dirty="0"/>
              <a:t>gerekir ki, tüketicinin korunması kavramı M.Ö. 18. yüzyıla kadar dayanmaktadır. Bu tarihlerde yazılmış olan Hammurabi Kanunlarında tüketicinin korunmasına ilişkin kurallara da yer verilmiş idi. Ayrıca 1215 tarihli “Magna Carta” da da tüketicinin korunmasına ilişkin hususların bulunduğu bilinmektedir. </a:t>
            </a:r>
            <a:endParaRPr lang="tr-TR" sz="2000" dirty="0" smtClean="0"/>
          </a:p>
          <a:p>
            <a:r>
              <a:rPr lang="tr-TR" sz="2000" dirty="0" smtClean="0"/>
              <a:t>•</a:t>
            </a:r>
            <a:r>
              <a:rPr lang="tr-TR" sz="2000" dirty="0"/>
              <a:t>Tüketici hakları tarihi süreç içerisinde gelişerek günümüzde, Uluslararası Tüketici Birlikleri Örgütü tarafından ilan edilen ve aşağıda sıralanan sekiz hakka dönüşmüştür. Bu haklar: </a:t>
            </a:r>
            <a:endParaRPr lang="tr-TR" sz="2000" dirty="0" smtClean="0"/>
          </a:p>
          <a:p>
            <a:r>
              <a:rPr lang="tr-TR" sz="2000" dirty="0" smtClean="0"/>
              <a:t>•</a:t>
            </a:r>
            <a:r>
              <a:rPr lang="tr-TR" sz="2000" dirty="0"/>
              <a:t>Temel ihtiyaçların karşılanması hakkı, </a:t>
            </a:r>
            <a:endParaRPr lang="tr-TR" sz="2000" dirty="0" smtClean="0"/>
          </a:p>
          <a:p>
            <a:r>
              <a:rPr lang="tr-TR" sz="2000" dirty="0" smtClean="0"/>
              <a:t>•</a:t>
            </a:r>
            <a:r>
              <a:rPr lang="tr-TR" sz="2000" dirty="0"/>
              <a:t>Güvenlik ve güven duyma hakkı, </a:t>
            </a:r>
            <a:endParaRPr lang="tr-TR" sz="2000" dirty="0" smtClean="0"/>
          </a:p>
        </p:txBody>
      </p:sp>
    </p:spTree>
    <p:extLst>
      <p:ext uri="{BB962C8B-B14F-4D97-AF65-F5344CB8AC3E}">
        <p14:creationId xmlns:p14="http://schemas.microsoft.com/office/powerpoint/2010/main" val="42498631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457200" y="1196752"/>
            <a:ext cx="8435280" cy="4929411"/>
          </a:xfrm>
        </p:spPr>
        <p:txBody>
          <a:bodyPr>
            <a:noAutofit/>
          </a:bodyPr>
          <a:lstStyle/>
          <a:p>
            <a:r>
              <a:rPr lang="tr-TR" sz="1800" dirty="0" smtClean="0"/>
              <a:t>Mal </a:t>
            </a:r>
            <a:r>
              <a:rPr lang="tr-TR" sz="1800" dirty="0"/>
              <a:t>ve hizmetlerin serbestçe seçilmesi hakkı, </a:t>
            </a:r>
            <a:endParaRPr lang="tr-TR" sz="1800" dirty="0" smtClean="0"/>
          </a:p>
          <a:p>
            <a:r>
              <a:rPr lang="tr-TR" sz="1800" dirty="0" smtClean="0"/>
              <a:t>Bilgi </a:t>
            </a:r>
            <a:r>
              <a:rPr lang="tr-TR" sz="1800" dirty="0"/>
              <a:t>edinme hakkı, </a:t>
            </a:r>
            <a:endParaRPr lang="tr-TR" sz="1800" dirty="0" smtClean="0"/>
          </a:p>
          <a:p>
            <a:r>
              <a:rPr lang="tr-TR" sz="1800" dirty="0" smtClean="0"/>
              <a:t>Eğitilme </a:t>
            </a:r>
            <a:r>
              <a:rPr lang="tr-TR" sz="1800" dirty="0"/>
              <a:t>hakkı, </a:t>
            </a:r>
            <a:endParaRPr lang="tr-TR" sz="1800" dirty="0" smtClean="0"/>
          </a:p>
          <a:p>
            <a:r>
              <a:rPr lang="tr-TR" sz="1800" dirty="0" smtClean="0"/>
              <a:t>Tazmin </a:t>
            </a:r>
            <a:r>
              <a:rPr lang="tr-TR" sz="1800" dirty="0"/>
              <a:t>edilme hakkı, </a:t>
            </a:r>
            <a:endParaRPr lang="tr-TR" sz="1800" dirty="0" smtClean="0"/>
          </a:p>
          <a:p>
            <a:r>
              <a:rPr lang="tr-TR" sz="1800" dirty="0" smtClean="0"/>
              <a:t>Temsil </a:t>
            </a:r>
            <a:r>
              <a:rPr lang="tr-TR" sz="1800" dirty="0"/>
              <a:t>edilme hakkı, </a:t>
            </a:r>
            <a:endParaRPr lang="tr-TR" sz="1800" dirty="0" smtClean="0"/>
          </a:p>
          <a:p>
            <a:r>
              <a:rPr lang="tr-TR" sz="1800" dirty="0" smtClean="0"/>
              <a:t>Sağlıklı </a:t>
            </a:r>
            <a:r>
              <a:rPr lang="tr-TR" sz="1800" dirty="0"/>
              <a:t>bir çevreye sahip olma hakkıdır. </a:t>
            </a:r>
            <a:endParaRPr lang="tr-TR" sz="1800" dirty="0" smtClean="0"/>
          </a:p>
          <a:p>
            <a:r>
              <a:rPr lang="tr-TR" sz="1800" dirty="0" smtClean="0"/>
              <a:t>Görüldüğü </a:t>
            </a:r>
            <a:r>
              <a:rPr lang="tr-TR" sz="1800" dirty="0"/>
              <a:t>üzere, Tüketici haklarının korunması çok eski tarihlere kadar uzanmakta ve hâlen de aktüel konulardan biri olarak kabul edilmektedir. </a:t>
            </a:r>
            <a:endParaRPr lang="tr-TR" sz="1800" dirty="0" smtClean="0"/>
          </a:p>
          <a:p>
            <a:r>
              <a:rPr lang="tr-TR" sz="1800" dirty="0" smtClean="0"/>
              <a:t>Bu </a:t>
            </a:r>
            <a:r>
              <a:rPr lang="tr-TR" sz="1800" dirty="0"/>
              <a:t>bağlamda, tüketici haklarının korunmasına, öncelikle, uluslararası düzenlemeler açısından yaklaşılmış ve daha sonra tüketici olarak turistin hak ve yükümlülüklerine yer verilmiştir. </a:t>
            </a:r>
            <a:endParaRPr lang="tr-TR" sz="1800" dirty="0" smtClean="0"/>
          </a:p>
          <a:p>
            <a:r>
              <a:rPr lang="tr-TR" sz="1800" dirty="0" smtClean="0"/>
              <a:t>Nitekim </a:t>
            </a:r>
            <a:r>
              <a:rPr lang="tr-TR" sz="1800" dirty="0"/>
              <a:t>konu açısından önem taşıyan BM Tüketici Haklarının Evrensel Beyannamesi ele alındıktan sonra, konuya Avrupa Birliği’ndeki düzenlemeler ile devam edilmiş ve son olarak turistin hak ve yükümlülükleri Türk hukuku açısından ele alınmıştır. </a:t>
            </a:r>
            <a:endParaRPr lang="tr-TR" sz="1800" dirty="0" smtClean="0"/>
          </a:p>
          <a:p>
            <a:endParaRPr lang="tr-TR" sz="1800" dirty="0" smtClean="0"/>
          </a:p>
          <a:p>
            <a:endParaRPr lang="tr-TR" sz="1800" dirty="0"/>
          </a:p>
          <a:p>
            <a:endParaRPr lang="tr-TR" sz="1800" dirty="0" smtClean="0"/>
          </a:p>
        </p:txBody>
      </p:sp>
    </p:spTree>
    <p:extLst>
      <p:ext uri="{BB962C8B-B14F-4D97-AF65-F5344CB8AC3E}">
        <p14:creationId xmlns:p14="http://schemas.microsoft.com/office/powerpoint/2010/main" val="582751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457200" y="1196752"/>
            <a:ext cx="8435280" cy="4929411"/>
          </a:xfrm>
        </p:spPr>
        <p:txBody>
          <a:bodyPr>
            <a:noAutofit/>
          </a:bodyPr>
          <a:lstStyle/>
          <a:p>
            <a:pPr marL="0" indent="0">
              <a:buNone/>
            </a:pPr>
            <a:r>
              <a:rPr lang="tr-TR" sz="1800" dirty="0" smtClean="0"/>
              <a:t>•</a:t>
            </a:r>
            <a:r>
              <a:rPr lang="tr-TR" sz="1800" dirty="0"/>
              <a:t>Hem yürürlükten kalkan hem de yürürlükte olan yönetmeliklerin vermiş olduğu her iki tanımda da “turist”, tüketici kapsamında değerlendirilmiş ve turistin “tüketici” olduğu vurgulanmıştır. Dolayısıyla, turistin hak ve yükümlülüklerini ele alırken, öncelikle, turistin, bir tüketici olarak değerlendirilmesi ve buna istinaden hak ve yükümlülüklerinin belirlenmesi yanı sıra, ayrıca, söz konusu hakların korunmasının da önemli olduğuna dikkat çekilmesi gerekmektedir. </a:t>
            </a:r>
            <a:endParaRPr lang="tr-TR" sz="1800" dirty="0" smtClean="0"/>
          </a:p>
          <a:p>
            <a:pPr marL="0" indent="0">
              <a:buNone/>
            </a:pPr>
            <a:r>
              <a:rPr lang="tr-TR" sz="1800" dirty="0" smtClean="0"/>
              <a:t>•</a:t>
            </a:r>
            <a:r>
              <a:rPr lang="tr-TR" sz="1800" dirty="0"/>
              <a:t>Tüketici haklarının uluslararası düzeyde korunması denildiğinde akla; Birleşmiş Milletler ve Avrupa Birliği tarafından yapılan çalışmalar gelir. Evrensel tüketici hakları, başta ABD olmak üzere, Avrupa Birliği ülkeleri gibi sanayileşmiş batı ülkelerinde sağlıksız, güvensiz, kalitesiz ve pahalı mal ve hizmetlere karşı verilen mücadeleler sonucunda 9 Nisan 1985 yılında Uluslararası Tüketiciler Örgütü’nün önerisi ve girişimi ile Birleşmiş Milletler Genel Kurulu’nda “Tüketici Hakları Evrensel Beyannamesi” adı altında kabul edilmiştir. </a:t>
            </a:r>
            <a:endParaRPr lang="tr-TR" sz="1800" dirty="0" smtClean="0"/>
          </a:p>
          <a:p>
            <a:pPr marL="0" indent="0">
              <a:buNone/>
            </a:pPr>
            <a:r>
              <a:rPr lang="tr-TR" sz="1800" dirty="0" smtClean="0"/>
              <a:t>•</a:t>
            </a:r>
            <a:r>
              <a:rPr lang="tr-TR" sz="1800" dirty="0"/>
              <a:t>Türkiye, 1985 tarihli BM Tüketici Haklarının Evrensel Beyannamesi’ne taraf olduğundan Türk kanun koyucu, konu ile ilgili iç hukuktaki düzenlemeleri söz konusu Beyanname ile uyumlu hâle getirerek beyannamede yer alan tüketicinin sekiz temel hakkına da iç hukuk düzenlemelerinde yer vermiştir. Son olarak belirtmek gerekir ki, tüketici olarak turistin hak ve yükümlülükleri Türk Hukukunda da değişik kanun ve yönetmelikler ile düzenlenmiş bulunmaktadır.</a:t>
            </a:r>
          </a:p>
          <a:p>
            <a:endParaRPr lang="tr-TR" sz="1800" dirty="0"/>
          </a:p>
        </p:txBody>
      </p:sp>
    </p:spTree>
    <p:extLst>
      <p:ext uri="{BB962C8B-B14F-4D97-AF65-F5344CB8AC3E}">
        <p14:creationId xmlns:p14="http://schemas.microsoft.com/office/powerpoint/2010/main" val="1030460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4704"/>
            <a:ext cx="8229600" cy="652934"/>
          </a:xfrm>
        </p:spPr>
        <p:txBody>
          <a:bodyPr>
            <a:normAutofit fontScale="90000"/>
          </a:bodyPr>
          <a:lstStyle/>
          <a:p>
            <a:r>
              <a:rPr lang="tr-TR" dirty="0"/>
              <a:t>YARARLANILAN KAYNAKLAR </a:t>
            </a:r>
            <a:br>
              <a:rPr lang="tr-TR" dirty="0"/>
            </a:br>
            <a:r>
              <a:rPr lang="tr-TR" dirty="0"/>
              <a:t> </a:t>
            </a:r>
            <a:br>
              <a:rPr lang="tr-TR" dirty="0"/>
            </a:br>
            <a:endParaRPr lang="tr-TR" dirty="0"/>
          </a:p>
        </p:txBody>
      </p:sp>
      <p:sp>
        <p:nvSpPr>
          <p:cNvPr id="3" name="İçerik Yer Tutucusu 2"/>
          <p:cNvSpPr>
            <a:spLocks noGrp="1"/>
          </p:cNvSpPr>
          <p:nvPr>
            <p:ph idx="1"/>
          </p:nvPr>
        </p:nvSpPr>
        <p:spPr>
          <a:xfrm>
            <a:off x="457200" y="980728"/>
            <a:ext cx="8229600" cy="5145435"/>
          </a:xfrm>
        </p:spPr>
        <p:txBody>
          <a:bodyPr>
            <a:normAutofit fontScale="25000" lnSpcReduction="20000"/>
          </a:bodyPr>
          <a:lstStyle/>
          <a:p>
            <a:pPr marL="0" indent="0">
              <a:buNone/>
            </a:pPr>
            <a:endParaRPr lang="tr-TR" dirty="0"/>
          </a:p>
          <a:p>
            <a:r>
              <a:rPr lang="tr-TR" sz="4800" dirty="0"/>
              <a:t>http://www.harbiforum.net/konu/tuketici-haklari-evrensel- beyannamesi.117978/, Erişim tarihi: 25.12.2016. </a:t>
            </a:r>
          </a:p>
          <a:p>
            <a:r>
              <a:rPr lang="tr-TR" sz="4800" dirty="0"/>
              <a:t>http://www.hedefhalk.com/turkiyede-tuketici-haklarinin-gelisimi-604874yy.htm, Erişim tarihi: 24.12.2016. </a:t>
            </a:r>
          </a:p>
          <a:p>
            <a:r>
              <a:rPr lang="tr-TR" sz="4800" dirty="0"/>
              <a:t>http://www.mevzuatdergisi.com/2003/11a/02.htm, Erişim tarihi: 25.12.2016. </a:t>
            </a:r>
          </a:p>
          <a:p>
            <a:r>
              <a:rPr lang="tr-TR" sz="4800" dirty="0"/>
              <a:t>http://www.sbe.deu.edu.tr/dergi/cilt3.say%C4%B13/3.3%20cicek%20ozgen.pdf, Erişim tarihi: 25.12.2016. </a:t>
            </a:r>
          </a:p>
          <a:p>
            <a:r>
              <a:rPr lang="tr-TR" sz="4800" dirty="0"/>
              <a:t>http://www.sizinsozcunuz.com/yazdir.php?makale=71, Erişim tarihi: 25.12.2016. </a:t>
            </a:r>
          </a:p>
          <a:p>
            <a:r>
              <a:rPr lang="tr-TR" sz="4800" dirty="0"/>
              <a:t>http://www.tupadem.hacettepe.edu.tr/evrenseltuketicihaklari.php, Erişim tarihi: 25.12.2016. </a:t>
            </a:r>
          </a:p>
          <a:p>
            <a:r>
              <a:rPr lang="tr-TR" sz="4800" dirty="0"/>
              <a:t>http://www.webokur.net/forum/konu/birlesmis-milletler-evrensel-tuketici- haklari-bildirgesi-ozeti.21979/, Erişim tarihi: 25.12.2016. </a:t>
            </a:r>
          </a:p>
          <a:p>
            <a:r>
              <a:rPr lang="tr-TR" sz="4800" dirty="0"/>
              <a:t>İçöz, O, Yılmaz, B.S. vd. (2000). Türkiye'nin Avrupa Birliği Adaylığı Sürecinde Türk Turizmini Etkileyecek Olan Avrupa Birliği Politikaları ve Uygulamaları. Avrupa Birliği'nde Turizm ve Kuşadası Konferansı, Kuşadası Ticaret Odası, Belediye Meclis Salonu. </a:t>
            </a:r>
          </a:p>
          <a:p>
            <a:r>
              <a:rPr lang="tr-TR" sz="4800" dirty="0"/>
              <a:t>Tarhan, C. (1997). Turizm Hukuku, Ankara. </a:t>
            </a:r>
          </a:p>
          <a:p>
            <a:r>
              <a:rPr lang="tr-TR" sz="4800" dirty="0"/>
              <a:t> </a:t>
            </a:r>
          </a:p>
          <a:p>
            <a:r>
              <a:rPr lang="tr-TR" sz="4800" dirty="0"/>
              <a:t>Boz, N. (2004). Turizm Hukuku, Güncelleştirilmiş 2.Baskı, Ankara. </a:t>
            </a:r>
          </a:p>
          <a:p>
            <a:r>
              <a:rPr lang="tr-TR" sz="4800" dirty="0"/>
              <a:t>Can, H, Güner, S. (2000). Turizm Hukuku, Ankara. </a:t>
            </a:r>
          </a:p>
          <a:p>
            <a:r>
              <a:rPr lang="tr-TR" sz="4800" dirty="0"/>
              <a:t>Çağlar, F. (2001). 4077 sayılı Kanunla Ortaya Çıkan Tüketicinin Hak Arama Yolları, T.C.  Sanayi  ve  Ticaret  Bakanlığı  Tüketicinin  ve  Rekabetin  Korunması  Genel Müdürlüğü, Ankara. </a:t>
            </a:r>
          </a:p>
          <a:p>
            <a:r>
              <a:rPr lang="tr-TR" sz="4800" dirty="0"/>
              <a:t>Çiçek, O, Özgen, I. (2001). Avrupa Birliği’nde Turist Hakları ve Adaylık Sürecinde Türkiye’deki Uygulamalar, DEÜ Sosyal Bilimler Enstitüsü Dergisi, C: 3, S: 3. </a:t>
            </a:r>
          </a:p>
          <a:p>
            <a:r>
              <a:rPr lang="tr-TR" sz="4800" dirty="0"/>
              <a:t>Durmaz, Y. (2008). Tüketici Davranışı, Detay Yayıncılık, Ankara. </a:t>
            </a:r>
          </a:p>
          <a:p>
            <a:r>
              <a:rPr lang="tr-TR" sz="4800" dirty="0"/>
              <a:t>Odyakmaz, N. (1998). Turizm Hukuku ve İlgili Mevzuat, Alfa Basım Yayın Dağıtım, İstanbul. </a:t>
            </a:r>
          </a:p>
          <a:p>
            <a:r>
              <a:rPr lang="tr-TR" sz="4800" dirty="0"/>
              <a:t>Uygur, T, Turgut, H. (2015). Son Değişikliklerle Turizm Mevzuatı, Siyasal Kitabevi, Ankara. </a:t>
            </a:r>
          </a:p>
          <a:p>
            <a:r>
              <a:rPr lang="tr-TR" sz="4800" dirty="0"/>
              <a:t>Yıldırım, H. (2015). Turizm Hukuku ve Mevzuatı, Son Değişikliklerle 9.Baskı, Detay Yayıncılık, Ankara. </a:t>
            </a:r>
          </a:p>
          <a:p>
            <a:r>
              <a:rPr lang="tr-TR" sz="4800" dirty="0"/>
              <a:t>file:///C:/Users/salima/Downloads/4044-11727-1-PB%20(2).pdf, 24.12.2017. </a:t>
            </a:r>
          </a:p>
          <a:p>
            <a:r>
              <a:rPr lang="tr-TR" sz="4800" dirty="0"/>
              <a:t>Erişim tarihi: </a:t>
            </a:r>
          </a:p>
          <a:p>
            <a:r>
              <a:rPr lang="tr-TR" sz="4800" dirty="0"/>
              <a:t>http://teftis.kulturturizm.gov.tr/Eklenti/1276,gorkemkarakuspdf.pdf?0, tarihi: 25.12.2016. </a:t>
            </a:r>
            <a:r>
              <a:rPr lang="tr-TR" sz="4800" dirty="0" smtClean="0"/>
              <a:t> </a:t>
            </a:r>
            <a:endParaRPr lang="tr-TR" sz="4800" dirty="0"/>
          </a:p>
        </p:txBody>
      </p:sp>
    </p:spTree>
    <p:extLst>
      <p:ext uri="{BB962C8B-B14F-4D97-AF65-F5344CB8AC3E}">
        <p14:creationId xmlns:p14="http://schemas.microsoft.com/office/powerpoint/2010/main" val="199801577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8493</Words>
  <Application>Microsoft Office PowerPoint</Application>
  <PresentationFormat>Ekran Gösterisi (4:3)</PresentationFormat>
  <Paragraphs>322</Paragraphs>
  <Slides>48</Slides>
  <Notes>0</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Ofis Teması</vt:lpstr>
      <vt:lpstr>TURİSTİN HAK VE YÜKÜMLÜLÜKLERİ  </vt:lpstr>
      <vt:lpstr>PowerPoint Sunusu</vt:lpstr>
      <vt:lpstr>GİRİŞ </vt:lpstr>
      <vt:lpstr>GİRİŞ </vt:lpstr>
      <vt:lpstr>TURİSTİN TÜKETİCİ OLARAK TANIMLANMASI </vt:lpstr>
      <vt:lpstr>TURİSTİN TÜKETİCİ OLARAK TANIMLANMASI </vt:lpstr>
      <vt:lpstr>Tüketici Haklarının Tarihsel Gelişimi </vt:lpstr>
      <vt:lpstr>Tüketici Haklarının Tarihsel Gelişimi </vt:lpstr>
      <vt:lpstr>Tüketici Haklarının Tarihsel Gelişimi </vt:lpstr>
      <vt:lpstr>Tüketici Haklarının Tarihsel Gelişimi </vt:lpstr>
      <vt:lpstr>Tüketici Haklarının Tarihsel Gelişimi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ULUSLARARASI VE ULUSAL DÜZEYDE TÜKETİCİ HAKLARININ KORUNMASI </vt:lpstr>
      <vt:lpstr>6502 Sayılı Tüketicinin Korunması Hakkında Kanun’a Göre Tüketicinin Hak ve Yükümlülükleri </vt:lpstr>
      <vt:lpstr>6502 Sayılı Tüketicinin Korunması Hakkında Kanun’a Göre Tüketicinin Hak ve Yükümlülükleri </vt:lpstr>
      <vt:lpstr>6502 Sayılı Tüketicinin Korunması Hakkında Kanun’a Göre Tüketicinin Hak ve Yükümlülükleri </vt:lpstr>
      <vt:lpstr>6502 Sayılı Tüketicinin Korunması Hakkında Kanun’a Göre Tüketicinin Hak ve Yükümlülükleri </vt:lpstr>
      <vt:lpstr>6502 sayılı Kanun’un 50. maddesi kapsamında turistin hak ve yükümlülükleri </vt:lpstr>
      <vt:lpstr>6502 sayılı Kanun’un 50. maddesi kapsamında turistin hak ve yükümlülükleri </vt:lpstr>
      <vt:lpstr>6502 sayılı Kanun’un 50. maddesi kapsamında turistin hak ve yükümlülükleri </vt:lpstr>
      <vt:lpstr>6502 sayılı Kanun’un 51. maddesine göre turistin hak ve yükümlülükleri </vt:lpstr>
      <vt:lpstr>6502 sayılı Kanun’un 51. maddesine göre turistin hak ve yükümlülükleri </vt:lpstr>
      <vt:lpstr>Paket Tur Sözleşmeleri Uygulama Usul ve Esasları Hakkında Yönetmelikte Turistin Hak ve Yükümlülükleri </vt:lpstr>
      <vt:lpstr>Paket Tur Sözleşmeleri Uygulama Usul ve Esasları Hakkında Yönetmelikte Turistin Hak ve Yükümlülükleri </vt:lpstr>
      <vt:lpstr>Paket Tur Sözleşmeleri Uygulama Usul ve Esasları Hakkında Yönetmelikte Turistin Hak ve Yükümlülükleri </vt:lpstr>
      <vt:lpstr>Paket Tur Sözleşmeleri Uygulama Usul ve Esasları Hakkında Yönetmelikte Turistin Hak ve Yükümlülükleri </vt:lpstr>
      <vt:lpstr>1618 Sayılı Seyahat Acentaları ve Seyahat Acentaları Birliği Kanunu’na Göre Turistin Hak ve Yükümlülükleri </vt:lpstr>
      <vt:lpstr>1618 Sayılı Seyahat Acentaları ve Seyahat Acentaları Birliği Kanunu’na Göre Turistin Hak ve Yükümlülükleri </vt:lpstr>
      <vt:lpstr>Seyahat Acentaları Yönetmeliğine Göre Turistin Hak ve Yükümlülükleri </vt:lpstr>
      <vt:lpstr>Turizmi Teşvik Kanunu’nda Turistin Hak ve Yükümlülükler </vt:lpstr>
      <vt:lpstr>Turizm Tesislerinin Belgelendirilmesine ve Niteliklerine İlişkin Yönetmelik Uyarınca Turistin (Tüketicinin) Hak ve Yükümlülükleri </vt:lpstr>
      <vt:lpstr>Turizm Tesislerinin Belgelendirilmesine ve Niteliklerine İlişkin Yönetmelik Uyarınca Turistin (Tüketicinin) Hak ve Yükümlülükleri </vt:lpstr>
      <vt:lpstr>Turizm Tesislerinin Belgelendirilmesine ve Niteliklerine İlişkin Yönetmelik Uyarınca Turistin (Tüketicinin) Hak ve Yükümlülükleri </vt:lpstr>
      <vt:lpstr>Rekabetin Korunması Hakkında Kanuna Göre Turistin Hak ve Yükümlülükleri </vt:lpstr>
      <vt:lpstr>Rekabetin Korunması Hakkında Kanuna Göre Turistin Hak ve Yükümlülükleri </vt:lpstr>
      <vt:lpstr>Rekabetin Korunması Hakkında Kanuna Göre Turistin Hak ve Yükümlülükleri </vt:lpstr>
      <vt:lpstr>Özet</vt:lpstr>
      <vt:lpstr>Özet</vt:lpstr>
      <vt:lpstr>Özet</vt:lpstr>
      <vt:lpstr>YARARLANILAN 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TURİSTİN HAK VE YÜKÜMLÜLÜKLERİ  </dc:title>
  <dc:creator>AGE</dc:creator>
  <cp:lastModifiedBy>AGE</cp:lastModifiedBy>
  <cp:revision>24</cp:revision>
  <dcterms:created xsi:type="dcterms:W3CDTF">2020-08-26T16:52:11Z</dcterms:created>
  <dcterms:modified xsi:type="dcterms:W3CDTF">2020-10-09T14:54:54Z</dcterms:modified>
</cp:coreProperties>
</file>