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9" r:id="rId22"/>
    <p:sldId id="278" r:id="rId23"/>
    <p:sldId id="277" r:id="rId24"/>
    <p:sldId id="280" r:id="rId25"/>
    <p:sldId id="281" r:id="rId26"/>
    <p:sldId id="282" r:id="rId27"/>
    <p:sldId id="285" r:id="rId28"/>
    <p:sldId id="284" r:id="rId29"/>
    <p:sldId id="283" r:id="rId30"/>
    <p:sldId id="290" r:id="rId31"/>
    <p:sldId id="286" r:id="rId32"/>
    <p:sldId id="289" r:id="rId33"/>
    <p:sldId id="288" r:id="rId34"/>
    <p:sldId id="287" r:id="rId35"/>
    <p:sldId id="291" r:id="rId36"/>
    <p:sldId id="292" r:id="rId37"/>
    <p:sldId id="296" r:id="rId38"/>
    <p:sldId id="293" r:id="rId39"/>
    <p:sldId id="295" r:id="rId40"/>
    <p:sldId id="294" r:id="rId41"/>
    <p:sldId id="299" r:id="rId42"/>
    <p:sldId id="298" r:id="rId43"/>
    <p:sldId id="303" r:id="rId44"/>
    <p:sldId id="302" r:id="rId45"/>
    <p:sldId id="300" r:id="rId46"/>
    <p:sldId id="301" r:id="rId47"/>
    <p:sldId id="304" r:id="rId48"/>
    <p:sldId id="305" r:id="rId49"/>
    <p:sldId id="306" r:id="rId50"/>
    <p:sldId id="257"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82" y="-1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6.09.2020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6.09.2020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tr-TR" dirty="0" smtClean="0"/>
              <a:t>Turim Hukukunun Hukuk Sistemetiği İçindeki Yeri ve Diğer Hukuk Dallarıyla İlişkisi </a:t>
            </a:r>
            <a:endParaRPr lang="tr-TR" dirty="0"/>
          </a:p>
        </p:txBody>
      </p:sp>
      <p:sp>
        <p:nvSpPr>
          <p:cNvPr id="3" name="Alt Başlık 2"/>
          <p:cNvSpPr>
            <a:spLocks noGrp="1"/>
          </p:cNvSpPr>
          <p:nvPr>
            <p:ph type="subTitle" idx="1"/>
          </p:nvPr>
        </p:nvSpPr>
        <p:spPr>
          <a:xfrm>
            <a:off x="1371600" y="3886200"/>
            <a:ext cx="6400800" cy="2423120"/>
          </a:xfrm>
        </p:spPr>
        <p:txBody>
          <a:bodyPr>
            <a:normAutofit fontScale="70000" lnSpcReduction="20000"/>
          </a:bodyPr>
          <a:lstStyle/>
          <a:p>
            <a:r>
              <a:rPr lang="tr-TR" dirty="0" smtClean="0"/>
              <a:t>Öğr. Gör Ayşen Gönül EKŞİOĞLU</a:t>
            </a:r>
          </a:p>
          <a:p>
            <a:r>
              <a:rPr lang="tr-TR" dirty="0"/>
              <a:t>Turizm Hukukunun Hukuk Sistematiği Içindeki Yeri </a:t>
            </a:r>
            <a:endParaRPr lang="tr-TR" dirty="0" smtClean="0"/>
          </a:p>
          <a:p>
            <a:r>
              <a:rPr lang="tr-TR" dirty="0" smtClean="0"/>
              <a:t>• </a:t>
            </a:r>
            <a:r>
              <a:rPr lang="tr-TR" dirty="0"/>
              <a:t>Turizm Hukukunun Özellikleri </a:t>
            </a:r>
            <a:endParaRPr lang="tr-TR" dirty="0" smtClean="0"/>
          </a:p>
          <a:p>
            <a:r>
              <a:rPr lang="tr-TR" dirty="0" smtClean="0"/>
              <a:t>• </a:t>
            </a:r>
            <a:r>
              <a:rPr lang="tr-TR" dirty="0"/>
              <a:t>Kamu Hukuku ve Özel Hukukun Bir Parçası Olarak Turizm </a:t>
            </a:r>
            <a:r>
              <a:rPr lang="tr-TR" dirty="0" smtClean="0"/>
              <a:t>Hukuku</a:t>
            </a:r>
          </a:p>
          <a:p>
            <a:r>
              <a:rPr lang="tr-TR" dirty="0" smtClean="0"/>
              <a:t> </a:t>
            </a:r>
            <a:r>
              <a:rPr lang="tr-TR" dirty="0"/>
              <a:t>• Turizm Hukukunun Kamu Hukuk Dalları ile İlişkisi </a:t>
            </a:r>
            <a:endParaRPr lang="tr-TR" dirty="0" smtClean="0"/>
          </a:p>
          <a:p>
            <a:r>
              <a:rPr lang="tr-TR" dirty="0" smtClean="0"/>
              <a:t>• </a:t>
            </a:r>
            <a:r>
              <a:rPr lang="tr-TR" dirty="0"/>
              <a:t>Turizm Hukukunun Özel Hukuk Dalları ile İlişkisi</a:t>
            </a:r>
          </a:p>
          <a:p>
            <a:endParaRPr lang="tr-TR" dirty="0"/>
          </a:p>
        </p:txBody>
      </p:sp>
    </p:spTree>
    <p:extLst>
      <p:ext uri="{BB962C8B-B14F-4D97-AF65-F5344CB8AC3E}">
        <p14:creationId xmlns:p14="http://schemas.microsoft.com/office/powerpoint/2010/main" val="3547524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026" name="Picture 2" descr="C:\Users\AGE\Desktop\Adsız.şlçköjmnb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8208912"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529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p:txBody>
          <a:bodyPr>
            <a:normAutofit fontScale="92500" lnSpcReduction="20000"/>
          </a:bodyPr>
          <a:lstStyle/>
          <a:p>
            <a:r>
              <a:rPr lang="tr-TR" dirty="0"/>
              <a:t>Hukuk bir bina olarak düşünülürse, acaba turizm hukuku bu binanın hangi parçası olabilir? </a:t>
            </a:r>
            <a:endParaRPr lang="tr-TR" dirty="0" smtClean="0"/>
          </a:p>
          <a:p>
            <a:r>
              <a:rPr lang="tr-TR" dirty="0" smtClean="0"/>
              <a:t>Turizm </a:t>
            </a:r>
            <a:r>
              <a:rPr lang="tr-TR" dirty="0"/>
              <a:t>olayı, bünyesinde özel işletmeleri, kamu işletmelerini, sivil toplum örgütlerini ve turizm hareketi içinde yer alan bireyleri ve bu işletme, örgüt ve bireyleri ilgilendiren kurallar topluluğunu bir arada bulundurur. </a:t>
            </a:r>
            <a:endParaRPr lang="tr-TR" dirty="0" smtClean="0"/>
          </a:p>
          <a:p>
            <a:r>
              <a:rPr lang="tr-TR" dirty="0" smtClean="0"/>
              <a:t>Turizm </a:t>
            </a:r>
            <a:r>
              <a:rPr lang="tr-TR" dirty="0"/>
              <a:t>hukuku ise turisti ve turizm endüstri kuruluşlarını ilgilendiren ve turizm olayını düzenleyen kuralların toplamından ibaret bir hukuk dalıdır. </a:t>
            </a:r>
          </a:p>
        </p:txBody>
      </p:sp>
    </p:spTree>
    <p:extLst>
      <p:ext uri="{BB962C8B-B14F-4D97-AF65-F5344CB8AC3E}">
        <p14:creationId xmlns:p14="http://schemas.microsoft.com/office/powerpoint/2010/main" val="477100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a:xfrm>
            <a:off x="457200" y="1600200"/>
            <a:ext cx="8229600" cy="4781128"/>
          </a:xfrm>
        </p:spPr>
        <p:txBody>
          <a:bodyPr>
            <a:normAutofit fontScale="70000" lnSpcReduction="20000"/>
          </a:bodyPr>
          <a:lstStyle/>
          <a:p>
            <a:r>
              <a:rPr lang="tr-TR" dirty="0"/>
              <a:t>Yakın zamana kadar bir hukuk dalı olarak kabul edilmemesine rağmen bugün turizm hukukunun varlığını kabul etmek kaçınılmazdır. </a:t>
            </a:r>
            <a:endParaRPr lang="tr-TR" dirty="0" smtClean="0"/>
          </a:p>
          <a:p>
            <a:r>
              <a:rPr lang="tr-TR" dirty="0" smtClean="0"/>
              <a:t>Zira </a:t>
            </a:r>
            <a:r>
              <a:rPr lang="tr-TR" dirty="0"/>
              <a:t>turizm sektörü giderek gelişim ve değişim göstermekte bu gelişim ve değişimi düzenlemek hususunda genel hukuk kuralları yetersiz kalmaktadır</a:t>
            </a:r>
            <a:r>
              <a:rPr lang="tr-TR" dirty="0" smtClean="0"/>
              <a:t>.</a:t>
            </a:r>
          </a:p>
          <a:p>
            <a:r>
              <a:rPr lang="tr-TR" dirty="0" smtClean="0"/>
              <a:t> </a:t>
            </a:r>
            <a:r>
              <a:rPr lang="tr-TR" dirty="0"/>
              <a:t>Bu doğrultuda genel hukuk kuralları ile birlikte özel olarak turizm kurallarını içeren mevzuata ihtiyaç duyulmuştur. İşte bu ihtiyaç doğrultusunda turizm hukuku bir hukuk dalı olarak ortaya çıkmaya başlamıştır. </a:t>
            </a:r>
            <a:endParaRPr lang="tr-TR" dirty="0" smtClean="0"/>
          </a:p>
          <a:p>
            <a:r>
              <a:rPr lang="tr-TR" dirty="0" smtClean="0"/>
              <a:t>Turizm </a:t>
            </a:r>
            <a:r>
              <a:rPr lang="tr-TR" dirty="0"/>
              <a:t>mevzuatının bir diğer amacı ise hukuki güvenliktir. </a:t>
            </a:r>
            <a:endParaRPr lang="tr-TR" dirty="0" smtClean="0"/>
          </a:p>
          <a:p>
            <a:r>
              <a:rPr lang="tr-TR" dirty="0" smtClean="0"/>
              <a:t>Hem </a:t>
            </a:r>
            <a:r>
              <a:rPr lang="tr-TR" dirty="0"/>
              <a:t>ülkeyi ziyaret edecek turistler hem de turizm yatırımı yapacak yatırımcılar işlem güvenliği ve menfaatleri nedeniyle hukuki korumadan ne şekilde yararlanacaklarını bilmek isterler</a:t>
            </a:r>
          </a:p>
        </p:txBody>
      </p:sp>
    </p:spTree>
    <p:extLst>
      <p:ext uri="{BB962C8B-B14F-4D97-AF65-F5344CB8AC3E}">
        <p14:creationId xmlns:p14="http://schemas.microsoft.com/office/powerpoint/2010/main" val="1942676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GİRİŞ </a:t>
            </a:r>
            <a:endParaRPr lang="tr-TR" dirty="0"/>
          </a:p>
        </p:txBody>
      </p:sp>
      <p:sp>
        <p:nvSpPr>
          <p:cNvPr id="3" name="İçerik Yer Tutucusu 2"/>
          <p:cNvSpPr>
            <a:spLocks noGrp="1"/>
          </p:cNvSpPr>
          <p:nvPr>
            <p:ph idx="1"/>
          </p:nvPr>
        </p:nvSpPr>
        <p:spPr/>
        <p:txBody>
          <a:bodyPr>
            <a:normAutofit fontScale="70000" lnSpcReduction="20000"/>
          </a:bodyPr>
          <a:lstStyle/>
          <a:p>
            <a:r>
              <a:rPr lang="tr-TR" dirty="0"/>
              <a:t>Turizm hukuku turist ile turizmci arasındaki ilişki nedeniyle özel hukuk karakterliyken, turizmcinin işlemleri dolayısıyla kamu hukuku karakterlidir. </a:t>
            </a:r>
            <a:endParaRPr lang="tr-TR" dirty="0" smtClean="0"/>
          </a:p>
          <a:p>
            <a:r>
              <a:rPr lang="tr-TR" dirty="0" smtClean="0"/>
              <a:t>Bu </a:t>
            </a:r>
            <a:r>
              <a:rPr lang="tr-TR" dirty="0"/>
              <a:t>nedenle turizm hukuku ile her iki hukuk dalı arasında sıkı bir irtibat bulunmaktadır.  </a:t>
            </a:r>
          </a:p>
          <a:p>
            <a:r>
              <a:rPr lang="tr-TR" dirty="0"/>
              <a:t>Turizm Hukukunun Hukuk Sistematiği İçindeki Yeri ve Diğer Hukuk Dalları İle İlişkisi başlıklı bu ünitede, turizm hukukunun, hukuk sistematiği içerisindeki yerini belirlemek amacıyla öncelikle turizm hukukunun özellikleri anlatılacak, daha sonra da hem kamu hukuku dalları ile hem de özel hukuk dalları ile turizm hukukunun kesişim noktalarında bulunan konulara değinilecektir. </a:t>
            </a:r>
            <a:endParaRPr lang="tr-TR" dirty="0" smtClean="0"/>
          </a:p>
          <a:p>
            <a:r>
              <a:rPr lang="tr-TR" dirty="0" smtClean="0"/>
              <a:t>Bu </a:t>
            </a:r>
            <a:r>
              <a:rPr lang="tr-TR" dirty="0"/>
              <a:t>amaçla özel hukuk bakımından medeni hukuk, borçlar hukuku, ticaret hukuku ve devletler özel hukuku dalları ile kamu hukuku bakımından anayasa hukuku, idare hukuku, uluslararası hukuk ve vergi hukuku dalları kapsam dâhilinde incelenmiştir. </a:t>
            </a:r>
          </a:p>
        </p:txBody>
      </p:sp>
    </p:spTree>
    <p:extLst>
      <p:ext uri="{BB962C8B-B14F-4D97-AF65-F5344CB8AC3E}">
        <p14:creationId xmlns:p14="http://schemas.microsoft.com/office/powerpoint/2010/main" val="2331565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HUKUKUNUN HUKUK SİSTEMATİĞİ İÇİNDEKİ YERİ </a:t>
            </a:r>
          </a:p>
        </p:txBody>
      </p:sp>
      <p:sp>
        <p:nvSpPr>
          <p:cNvPr id="3" name="İçerik Yer Tutucusu 2"/>
          <p:cNvSpPr>
            <a:spLocks noGrp="1"/>
          </p:cNvSpPr>
          <p:nvPr>
            <p:ph idx="1"/>
          </p:nvPr>
        </p:nvSpPr>
        <p:spPr/>
        <p:txBody>
          <a:bodyPr>
            <a:normAutofit fontScale="77500" lnSpcReduction="20000"/>
          </a:bodyPr>
          <a:lstStyle/>
          <a:p>
            <a:r>
              <a:rPr lang="tr-TR" dirty="0"/>
              <a:t>Turizm hukukunu, hukuk sistematiği içinde bir yere konumlandırmak için öncelikle hukukun ve turizm hukukunun tanımı yapmak gerekir. </a:t>
            </a:r>
            <a:endParaRPr lang="tr-TR" dirty="0" smtClean="0"/>
          </a:p>
          <a:p>
            <a:r>
              <a:rPr lang="tr-TR" dirty="0" smtClean="0"/>
              <a:t>Her </a:t>
            </a:r>
            <a:r>
              <a:rPr lang="tr-TR" dirty="0"/>
              <a:t>ne kadar hukukun henüz teknik anlamda tanımı yapılamamış olsa da genel kabul görmüş bir tanım verilebilir. </a:t>
            </a:r>
            <a:endParaRPr lang="tr-TR" dirty="0" smtClean="0"/>
          </a:p>
          <a:p>
            <a:r>
              <a:rPr lang="tr-TR" dirty="0" smtClean="0"/>
              <a:t>Böylece </a:t>
            </a:r>
            <a:r>
              <a:rPr lang="tr-TR" dirty="0"/>
              <a:t>hukuk; örgütlenmiş bir toplum içinde yaşayan insanların birbirleriyle veya kişilerin yine kendilerinin meydana getirdikleri topluluklarla ve bu toplulukların birbirleriyle olan ilişkilerini düzenleyen, kişilerin hukuki güvencesini ve insan haklarını sağlamak amacıyla oluşturulan ve devlet gücü ile desteklenen bağlayıcı, genel, soyut ve devamlı hukuk kuralları bütünüdür</a:t>
            </a:r>
          </a:p>
        </p:txBody>
      </p:sp>
    </p:spTree>
    <p:extLst>
      <p:ext uri="{BB962C8B-B14F-4D97-AF65-F5344CB8AC3E}">
        <p14:creationId xmlns:p14="http://schemas.microsoft.com/office/powerpoint/2010/main" val="238506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HUKUKUNUN HUKUK SİSTEMATİĞİ İÇİNDEKİ YERİ </a:t>
            </a:r>
          </a:p>
        </p:txBody>
      </p:sp>
      <p:sp>
        <p:nvSpPr>
          <p:cNvPr id="3" name="İçerik Yer Tutucusu 2"/>
          <p:cNvSpPr>
            <a:spLocks noGrp="1"/>
          </p:cNvSpPr>
          <p:nvPr>
            <p:ph idx="1"/>
          </p:nvPr>
        </p:nvSpPr>
        <p:spPr/>
        <p:txBody>
          <a:bodyPr>
            <a:normAutofit fontScale="70000" lnSpcReduction="20000"/>
          </a:bodyPr>
          <a:lstStyle/>
          <a:p>
            <a:r>
              <a:rPr lang="tr-TR" dirty="0"/>
              <a:t>Turizm hukukunun, turizm olayı veya turizm işletmeleri esas alınarak tanımları yapılmaya çalışılmış ve sonuç olarak her iki unsuru da bir arada bulunduran bir tanım yapılmıştır. </a:t>
            </a:r>
            <a:endParaRPr lang="tr-TR" dirty="0" smtClean="0"/>
          </a:p>
          <a:p>
            <a:r>
              <a:rPr lang="tr-TR" dirty="0" smtClean="0"/>
              <a:t>Turizm </a:t>
            </a:r>
            <a:r>
              <a:rPr lang="tr-TR" dirty="0"/>
              <a:t>olayını esas alan tanıma göre turizmhukuku bir hizmet endüstrisi olan turizm olayını düzenleyen hukuk kurallarının toplamından ibaret fonksiyonel bir hukuk dalıdır. </a:t>
            </a:r>
            <a:endParaRPr lang="tr-TR" dirty="0" smtClean="0"/>
          </a:p>
          <a:p>
            <a:r>
              <a:rPr lang="tr-TR" dirty="0" smtClean="0"/>
              <a:t>Turizm </a:t>
            </a:r>
            <a:r>
              <a:rPr lang="tr-TR" dirty="0"/>
              <a:t>işletmesini esas alan tanıma göre ise turizm hukuku turizm işletmesini ve bu işletmenin hukuki ilişkilerini düzenleyen hukuk dalıdır</a:t>
            </a:r>
            <a:r>
              <a:rPr lang="tr-TR" dirty="0" smtClean="0"/>
              <a:t>.</a:t>
            </a:r>
          </a:p>
          <a:p>
            <a:r>
              <a:rPr lang="tr-TR" dirty="0" smtClean="0"/>
              <a:t> </a:t>
            </a:r>
            <a:r>
              <a:rPr lang="tr-TR" dirty="0"/>
              <a:t>Böylece her iki yönden bakıldığında da hem turistleri hem de işletmeleri içeren turizm hukuku, turisti ve turizm endüstri kuruluşlarını ilgilendiren kurallar topluluğudur.  </a:t>
            </a:r>
          </a:p>
          <a:p>
            <a:r>
              <a:rPr lang="tr-TR" dirty="0"/>
              <a:t>Turizm sektörünün gelişmesi, turizm hukukunu yeni bir hukuk dalı olarak ortaya çıkarmıştır</a:t>
            </a:r>
          </a:p>
        </p:txBody>
      </p:sp>
    </p:spTree>
    <p:extLst>
      <p:ext uri="{BB962C8B-B14F-4D97-AF65-F5344CB8AC3E}">
        <p14:creationId xmlns:p14="http://schemas.microsoft.com/office/powerpoint/2010/main" val="377976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Hukukunun Genel Özellikleri </a:t>
            </a:r>
          </a:p>
        </p:txBody>
      </p:sp>
      <p:sp>
        <p:nvSpPr>
          <p:cNvPr id="3" name="İçerik Yer Tutucusu 2"/>
          <p:cNvSpPr>
            <a:spLocks noGrp="1"/>
          </p:cNvSpPr>
          <p:nvPr>
            <p:ph idx="1"/>
          </p:nvPr>
        </p:nvSpPr>
        <p:spPr>
          <a:xfrm>
            <a:off x="457200" y="1196752"/>
            <a:ext cx="8229600" cy="5661248"/>
          </a:xfrm>
        </p:spPr>
        <p:txBody>
          <a:bodyPr>
            <a:normAutofit fontScale="62500" lnSpcReduction="20000"/>
          </a:bodyPr>
          <a:lstStyle/>
          <a:p>
            <a:r>
              <a:rPr lang="tr-TR" dirty="0"/>
              <a:t>Turizm hukukunun diğer hukuk dallarıyla ilişkileri başlığında ayrıntısıyla anlatılacağı için burada yalnızca turizm hukukunun niteliklerini genel olarak sıralamakla yetineceğiz</a:t>
            </a:r>
            <a:r>
              <a:rPr lang="tr-TR" dirty="0" smtClean="0"/>
              <a:t>:</a:t>
            </a:r>
          </a:p>
          <a:p>
            <a:r>
              <a:rPr lang="tr-TR" dirty="0" smtClean="0"/>
              <a:t> </a:t>
            </a:r>
            <a:r>
              <a:rPr lang="tr-TR" dirty="0"/>
              <a:t> Turizm hukuku, uluslararası kaynaklara sahip bir hukuk dalıdır. </a:t>
            </a:r>
            <a:endParaRPr lang="tr-TR" dirty="0" smtClean="0"/>
          </a:p>
          <a:p>
            <a:r>
              <a:rPr lang="tr-TR" dirty="0" smtClean="0"/>
              <a:t> </a:t>
            </a:r>
            <a:r>
              <a:rPr lang="tr-TR" dirty="0"/>
              <a:t>Turizm hukuku karma bir hukuk dalı olduğu için bu alandaki kuralların bir kısmı özel hukuk bir kısmı ise kamu hukuku karakterlidir. </a:t>
            </a:r>
            <a:endParaRPr lang="tr-TR" dirty="0" smtClean="0"/>
          </a:p>
          <a:p>
            <a:r>
              <a:rPr lang="tr-TR" dirty="0" smtClean="0"/>
              <a:t> </a:t>
            </a:r>
            <a:r>
              <a:rPr lang="tr-TR" dirty="0"/>
              <a:t>Turizm hukuku, turizm sektöründeki gelişmelere paralel olarak piyasa ekonomisi kuralları içerisinde yönlenen bir hukuk dalıdır. Piyasa ekonomisinde tüketiciler fayda sağlamak için taleplerini açıklar, kâr elde edecek üreticiler ise bu taleplere uygun kaynakları tahsis eder. </a:t>
            </a:r>
            <a:endParaRPr lang="tr-TR" dirty="0" smtClean="0"/>
          </a:p>
          <a:p>
            <a:r>
              <a:rPr lang="tr-TR" dirty="0" smtClean="0"/>
              <a:t>Turizm </a:t>
            </a:r>
            <a:r>
              <a:rPr lang="tr-TR" dirty="0"/>
              <a:t>sektörü işletmecileri de topumun sosyal ve ekonomik taleplerini takip ederek ortaya çıkan isteklere göre hukuksal düzenlemeler yapılmasını sağlar. Devlet turizmi özendirip desteklemek için gerekli tedbirleri alır. </a:t>
            </a:r>
            <a:endParaRPr lang="tr-TR" dirty="0" smtClean="0"/>
          </a:p>
          <a:p>
            <a:r>
              <a:rPr lang="tr-TR" dirty="0" smtClean="0"/>
              <a:t> </a:t>
            </a:r>
            <a:r>
              <a:rPr lang="tr-TR" dirty="0"/>
              <a:t>Turizm hukuku, diğer hukuk dallarına göre daha dinamik bir yapıya sahiptir. </a:t>
            </a:r>
            <a:r>
              <a:rPr lang="tr-TR" dirty="0" smtClean="0"/>
              <a:t>Sektördeki </a:t>
            </a:r>
            <a:r>
              <a:rPr lang="tr-TR" dirty="0"/>
              <a:t>gelişmeleri ve uluslararası düzenlemeleri yakından takip eden turizm hukuku, gelişen yeni koşullara göre sürekli güncellenmektedir. </a:t>
            </a:r>
          </a:p>
        </p:txBody>
      </p:sp>
    </p:spTree>
    <p:extLst>
      <p:ext uri="{BB962C8B-B14F-4D97-AF65-F5344CB8AC3E}">
        <p14:creationId xmlns:p14="http://schemas.microsoft.com/office/powerpoint/2010/main" val="3553960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Kamu Hukukunun ve Özel Hukukun Bir Parçası Olarak Turizm Hukuku </a:t>
            </a:r>
          </a:p>
        </p:txBody>
      </p:sp>
      <p:sp>
        <p:nvSpPr>
          <p:cNvPr id="3" name="İçerik Yer Tutucusu 2"/>
          <p:cNvSpPr>
            <a:spLocks noGrp="1"/>
          </p:cNvSpPr>
          <p:nvPr>
            <p:ph idx="1"/>
          </p:nvPr>
        </p:nvSpPr>
        <p:spPr/>
        <p:txBody>
          <a:bodyPr>
            <a:normAutofit fontScale="77500" lnSpcReduction="20000"/>
          </a:bodyPr>
          <a:lstStyle/>
          <a:p>
            <a:r>
              <a:rPr lang="tr-TR" dirty="0"/>
              <a:t>Hukuk kuralları kamu hukuku ve özel hukuk olarak iki büyük dala ayrılır. </a:t>
            </a:r>
          </a:p>
          <a:p>
            <a:r>
              <a:rPr lang="tr-TR" dirty="0"/>
              <a:t>Kamu hukuku; kişinin devletle ve diğer kamu kurum ve kuruluşlarıyla olan ilişkisini, devletlerin diğer bir devletle arasındaki ilişkileri düzenleyen ve devletin ve diğer kamu kurum ve kuruluşlarının örgütlenişine, işleyişine, gördükleri hizmetlere ilişkin kuralları içeren hukuk dalıdır</a:t>
            </a:r>
            <a:r>
              <a:rPr lang="tr-TR" dirty="0" smtClean="0"/>
              <a:t>.</a:t>
            </a:r>
          </a:p>
          <a:p>
            <a:r>
              <a:rPr lang="tr-TR" dirty="0" smtClean="0"/>
              <a:t> </a:t>
            </a:r>
            <a:r>
              <a:rPr lang="tr-TR" dirty="0"/>
              <a:t>Anayasa hukuku, idare hukuku, ceza hukuku, genel kamu hukuku, devletler umumi hukuku, mali hukuk ve yargılama hukuku kamu hukukunun alt dalları olarak sıralanabilir. </a:t>
            </a:r>
            <a:endParaRPr lang="tr-TR" dirty="0" smtClean="0"/>
          </a:p>
          <a:p>
            <a:r>
              <a:rPr lang="tr-TR" dirty="0"/>
              <a:t>Turizm hukuku, uluslararası kaynaklara ve dinamik yapıya sahip olmakla birlikte piyasa ekonomisi kuralları ile yönetilen bir hukuk dalıdır. </a:t>
            </a:r>
          </a:p>
        </p:txBody>
      </p:sp>
    </p:spTree>
    <p:extLst>
      <p:ext uri="{BB962C8B-B14F-4D97-AF65-F5344CB8AC3E}">
        <p14:creationId xmlns:p14="http://schemas.microsoft.com/office/powerpoint/2010/main" val="3981022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000" dirty="0">
                <a:solidFill>
                  <a:prstClr val="black"/>
                </a:solidFill>
              </a:rPr>
              <a:t>Kamu Hukukunun ve Özel Hukukun Bir Parçası Olarak Turizm Hukuku </a:t>
            </a:r>
            <a:endParaRPr lang="tr-TR" dirty="0"/>
          </a:p>
        </p:txBody>
      </p:sp>
      <p:sp>
        <p:nvSpPr>
          <p:cNvPr id="3" name="İçerik Yer Tutucusu 2"/>
          <p:cNvSpPr>
            <a:spLocks noGrp="1"/>
          </p:cNvSpPr>
          <p:nvPr>
            <p:ph idx="1"/>
          </p:nvPr>
        </p:nvSpPr>
        <p:spPr/>
        <p:txBody>
          <a:bodyPr>
            <a:normAutofit fontScale="77500" lnSpcReduction="20000"/>
          </a:bodyPr>
          <a:lstStyle/>
          <a:p>
            <a:r>
              <a:rPr lang="tr-TR" dirty="0"/>
              <a:t>Özel hukuk ise kişilerin birbirleriyle olan ilişkilerini düzenler. </a:t>
            </a:r>
            <a:endParaRPr lang="tr-TR" dirty="0" smtClean="0"/>
          </a:p>
          <a:p>
            <a:r>
              <a:rPr lang="tr-TR" dirty="0" smtClean="0"/>
              <a:t>Medeni </a:t>
            </a:r>
            <a:r>
              <a:rPr lang="tr-TR" dirty="0"/>
              <a:t>hukuk, borçlar hukuku, ticaret hukuku ve devletler özel hukuku özel hukukun alt dalları olarak sıralanabilir. </a:t>
            </a:r>
            <a:endParaRPr lang="tr-TR" dirty="0" smtClean="0"/>
          </a:p>
          <a:p>
            <a:r>
              <a:rPr lang="tr-TR" dirty="0" smtClean="0"/>
              <a:t>Bu </a:t>
            </a:r>
            <a:r>
              <a:rPr lang="tr-TR" dirty="0"/>
              <a:t>ayrım hukuk öğrenimini kolaylaştırma yanında kuramsal ve pratik amaçlarla yapılmıştır. </a:t>
            </a:r>
            <a:endParaRPr lang="tr-TR" dirty="0" smtClean="0"/>
          </a:p>
          <a:p>
            <a:r>
              <a:rPr lang="tr-TR" dirty="0" smtClean="0"/>
              <a:t>Yani </a:t>
            </a:r>
            <a:r>
              <a:rPr lang="tr-TR" dirty="0"/>
              <a:t>kamu hukuku ve özel hukuk alanlarında farklı yargı yerleri değişik hukuk kurallarını uygular. </a:t>
            </a:r>
            <a:endParaRPr lang="tr-TR" dirty="0" smtClean="0"/>
          </a:p>
          <a:p>
            <a:r>
              <a:rPr lang="tr-TR" dirty="0" smtClean="0"/>
              <a:t>Örnek: İşinden </a:t>
            </a:r>
            <a:r>
              <a:rPr lang="tr-TR" dirty="0"/>
              <a:t>çıkarılan işçinin başvuracağı mahkeme özel hukuk kurallarını uygulayacak adliye mahkemeleri iken, işinden çıkarılan kamu görevlisinin başvuracağı mahkeme devlet memurlarına ilişkin kamu hukuku kurallarını uygulayacak olan idare mahkemeleridir.</a:t>
            </a:r>
          </a:p>
          <a:p>
            <a:pPr marL="0" indent="0">
              <a:buNone/>
            </a:pPr>
            <a:endParaRPr lang="tr-TR" dirty="0"/>
          </a:p>
          <a:p>
            <a:endParaRPr lang="tr-TR" dirty="0"/>
          </a:p>
        </p:txBody>
      </p:sp>
    </p:spTree>
    <p:extLst>
      <p:ext uri="{BB962C8B-B14F-4D97-AF65-F5344CB8AC3E}">
        <p14:creationId xmlns:p14="http://schemas.microsoft.com/office/powerpoint/2010/main" val="629739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a:solidFill>
                  <a:prstClr val="black"/>
                </a:solidFill>
              </a:rPr>
              <a:t>Kamu Hukukunun ve Özel Hukukun Bir Parçası Olarak Turizm Hukuku </a:t>
            </a:r>
            <a:endParaRPr lang="tr-TR" dirty="0"/>
          </a:p>
        </p:txBody>
      </p:sp>
      <p:sp>
        <p:nvSpPr>
          <p:cNvPr id="3" name="İçerik Yer Tutucusu 2"/>
          <p:cNvSpPr>
            <a:spLocks noGrp="1"/>
          </p:cNvSpPr>
          <p:nvPr>
            <p:ph idx="1"/>
          </p:nvPr>
        </p:nvSpPr>
        <p:spPr>
          <a:xfrm>
            <a:off x="457200" y="1600200"/>
            <a:ext cx="8229600" cy="4709120"/>
          </a:xfrm>
        </p:spPr>
        <p:txBody>
          <a:bodyPr>
            <a:normAutofit fontScale="70000" lnSpcReduction="20000"/>
          </a:bodyPr>
          <a:lstStyle/>
          <a:p>
            <a:r>
              <a:rPr lang="tr-TR" dirty="0"/>
              <a:t>Bugün kamu hukuku-özel hukuk ayrımı önemini yitirmiş, zira bazı hukuk dallarına ilişkin hukuk kurallarının kesin olarak hangi hukuk dalına ait olduğunu söylemek zorlaşmıştır. </a:t>
            </a:r>
            <a:endParaRPr lang="tr-TR" dirty="0" smtClean="0"/>
          </a:p>
          <a:p>
            <a:r>
              <a:rPr lang="tr-TR" dirty="0" smtClean="0"/>
              <a:t>Böylece </a:t>
            </a:r>
            <a:r>
              <a:rPr lang="tr-TR" dirty="0"/>
              <a:t>ne tam olarak kamu hukukuna ne de tam olarak özel hukuka ait olan, diğer bir söyleyişle her iki hukuk dalının özelliklerini gösteren karma hukuk dalları ortaya çıkmıştır. </a:t>
            </a:r>
          </a:p>
          <a:p>
            <a:r>
              <a:rPr lang="tr-TR" dirty="0"/>
              <a:t>Turizm hukuku da kesin bir şekilde kamu hukukuna veya özel hukuka ait olduğu söylenemeyen, özel hukuk ve kamu hukuku kurallarının iç içe geçtiği karma bir hukuk dalıdır. </a:t>
            </a:r>
            <a:endParaRPr lang="tr-TR" dirty="0" smtClean="0"/>
          </a:p>
          <a:p>
            <a:r>
              <a:rPr lang="tr-TR" dirty="0" smtClean="0"/>
              <a:t>Çünkü </a:t>
            </a:r>
            <a:r>
              <a:rPr lang="tr-TR" dirty="0"/>
              <a:t>turizm hukuku, sözleşme serbestisi ilkesine dayanmakla birlikte, sözleşmenin zayıf tarafı olan turisti korumak amacıyla emredici nitelikte kamu hukuku kuralları içerdiğinden, bu serbestinin sınırlandığı bir hukuk dalıdır. </a:t>
            </a:r>
          </a:p>
        </p:txBody>
      </p:sp>
    </p:spTree>
    <p:extLst>
      <p:ext uri="{BB962C8B-B14F-4D97-AF65-F5344CB8AC3E}">
        <p14:creationId xmlns:p14="http://schemas.microsoft.com/office/powerpoint/2010/main" val="1332116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a:solidFill>
                  <a:prstClr val="black"/>
                </a:solidFill>
              </a:rPr>
              <a:t>Kamu Hukukunun ve Özel Hukukun Bir Parçası Olarak Turizm Hukuku </a:t>
            </a:r>
            <a:endParaRPr lang="tr-TR" dirty="0"/>
          </a:p>
        </p:txBody>
      </p:sp>
      <p:sp>
        <p:nvSpPr>
          <p:cNvPr id="3" name="İçerik Yer Tutucusu 2"/>
          <p:cNvSpPr>
            <a:spLocks noGrp="1"/>
          </p:cNvSpPr>
          <p:nvPr>
            <p:ph idx="1"/>
          </p:nvPr>
        </p:nvSpPr>
        <p:spPr/>
        <p:txBody>
          <a:bodyPr>
            <a:normAutofit fontScale="70000" lnSpcReduction="20000"/>
          </a:bodyPr>
          <a:lstStyle/>
          <a:p>
            <a:r>
              <a:rPr lang="tr-TR" dirty="0"/>
              <a:t>Karşılıklı borç doğuran, borçlar hukukunun konusunu oluşturan günlük hayatta satım, kira, eser gibi örneklerini gördüğümüz diğer sözleşmeler tarafların eşitliği esasına dayandığı hâlde, özellikle acentelerle turistlerin yapmış olduğu sözleşmelerde tarafların eşit olmadığını görürüz</a:t>
            </a:r>
            <a:r>
              <a:rPr lang="tr-TR" dirty="0" smtClean="0"/>
              <a:t>.</a:t>
            </a:r>
          </a:p>
          <a:p>
            <a:r>
              <a:rPr lang="tr-TR" dirty="0" smtClean="0"/>
              <a:t> </a:t>
            </a:r>
            <a:r>
              <a:rPr lang="tr-TR" dirty="0"/>
              <a:t>Seyahat Acentaları ve Seyahat Acentaları Birliği Kanunu ile bu Kanuna dayanılarak hazırlanan Seyahat Acentaları Yönetmeliğinde, seyahat acentelerinin, kuruluşları sırasında Kültür ve Turizm Bakanlığına kuruluş teminatı yatırmakla yükümlü kılınmıştır. </a:t>
            </a:r>
            <a:endParaRPr lang="tr-TR" dirty="0" smtClean="0"/>
          </a:p>
          <a:p>
            <a:r>
              <a:rPr lang="tr-TR" dirty="0" smtClean="0"/>
              <a:t>Ayrıca </a:t>
            </a:r>
            <a:r>
              <a:rPr lang="tr-TR" dirty="0"/>
              <a:t>seyahat acenteliği işlemlerine ilişkin yükümlülüklerin yerine getirilmemesinden dolayı turistlerin zarara uğramaları hâlinde, zararlarının kuruluş teminatından karşılanacağı düzenlenmiştir. </a:t>
            </a:r>
            <a:endParaRPr lang="tr-TR" dirty="0" smtClean="0"/>
          </a:p>
          <a:p>
            <a:r>
              <a:rPr lang="tr-TR" dirty="0"/>
              <a:t>Turizm hukuku, hem özel hukuk hem de kamu hukuku kurallarını içeren karma bir hukuk dalıdır.  </a:t>
            </a:r>
          </a:p>
          <a:p>
            <a:pPr marL="0" indent="0">
              <a:buNone/>
            </a:pPr>
            <a:endParaRPr lang="tr-TR" dirty="0"/>
          </a:p>
        </p:txBody>
      </p:sp>
    </p:spTree>
    <p:extLst>
      <p:ext uri="{BB962C8B-B14F-4D97-AF65-F5344CB8AC3E}">
        <p14:creationId xmlns:p14="http://schemas.microsoft.com/office/powerpoint/2010/main" val="3879866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Hukukunun Kamu Hukuk Dalları ile İlişkisi </a:t>
            </a:r>
          </a:p>
        </p:txBody>
      </p:sp>
      <p:sp>
        <p:nvSpPr>
          <p:cNvPr id="3" name="İçerik Yer Tutucusu 2"/>
          <p:cNvSpPr>
            <a:spLocks noGrp="1"/>
          </p:cNvSpPr>
          <p:nvPr>
            <p:ph idx="1"/>
          </p:nvPr>
        </p:nvSpPr>
        <p:spPr/>
        <p:txBody>
          <a:bodyPr>
            <a:normAutofit lnSpcReduction="10000"/>
          </a:bodyPr>
          <a:lstStyle/>
          <a:p>
            <a:pPr marL="0" indent="0">
              <a:buNone/>
            </a:pPr>
            <a:r>
              <a:rPr lang="tr-TR" dirty="0"/>
              <a:t> Kamu hukuku kurallarının da düzenledikleri konular bakımından kendi içinde alt dallara ayrıldığını daha önce söylemiştik. </a:t>
            </a:r>
            <a:endParaRPr lang="tr-TR" dirty="0" smtClean="0"/>
          </a:p>
          <a:p>
            <a:pPr marL="0" indent="0">
              <a:buNone/>
            </a:pPr>
            <a:r>
              <a:rPr lang="tr-TR" dirty="0" smtClean="0"/>
              <a:t>Bu </a:t>
            </a:r>
            <a:r>
              <a:rPr lang="tr-TR" dirty="0"/>
              <a:t>dalların belli başlıları ile turizm hukuku arasındaki ilişkiyi açıklamak turizm hukukunun içeriğini anlamak bakımından önemlidir. </a:t>
            </a:r>
            <a:endParaRPr lang="tr-TR" dirty="0" smtClean="0"/>
          </a:p>
          <a:p>
            <a:pPr marL="0" indent="0">
              <a:buNone/>
            </a:pPr>
            <a:r>
              <a:rPr lang="tr-TR" dirty="0" smtClean="0"/>
              <a:t>Şimdi </a:t>
            </a:r>
            <a:r>
              <a:rPr lang="tr-TR" dirty="0"/>
              <a:t>bu alt dalları turizm hukuku bakımından kısaca inceleyelim. </a:t>
            </a:r>
          </a:p>
          <a:p>
            <a:pPr marL="0" indent="0">
              <a:buNone/>
            </a:pPr>
            <a:r>
              <a:rPr lang="tr-TR" dirty="0"/>
              <a:t> </a:t>
            </a:r>
          </a:p>
        </p:txBody>
      </p:sp>
    </p:spTree>
    <p:extLst>
      <p:ext uri="{BB962C8B-B14F-4D97-AF65-F5344CB8AC3E}">
        <p14:creationId xmlns:p14="http://schemas.microsoft.com/office/powerpoint/2010/main" val="2346125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Anayasa hukuku </a:t>
            </a:r>
          </a:p>
        </p:txBody>
      </p:sp>
      <p:sp>
        <p:nvSpPr>
          <p:cNvPr id="3" name="İçerik Yer Tutucusu 2"/>
          <p:cNvSpPr>
            <a:spLocks noGrp="1"/>
          </p:cNvSpPr>
          <p:nvPr>
            <p:ph idx="1"/>
          </p:nvPr>
        </p:nvSpPr>
        <p:spPr/>
        <p:txBody>
          <a:bodyPr>
            <a:normAutofit fontScale="92500"/>
          </a:bodyPr>
          <a:lstStyle/>
          <a:p>
            <a:r>
              <a:rPr lang="tr-TR" dirty="0"/>
              <a:t>Anayasa hukuku; devletin organizasyonunu, yapısını, yasama – yürütme - yargı organlarını ve işleyişlerini, bu organlar arasındaki ilişkileri, kişilerin temel hak ve özgürlüklerini, kişinin devlet karşısındaki durumunu düzenleyen hukuk dalıdır. </a:t>
            </a:r>
          </a:p>
          <a:p>
            <a:r>
              <a:rPr lang="tr-TR" dirty="0"/>
              <a:t>1982 tarihli Türkiye Cumhuriyeti Anayasası’nda turizm hukuku ile ilişkili hükümler yer almakla birlikte turizm hukuku kuralı koyan kanunların da Anayasa’ya uygun olması gereklidir. </a:t>
            </a:r>
            <a:endParaRPr lang="tr-TR" dirty="0" smtClean="0"/>
          </a:p>
        </p:txBody>
      </p:sp>
    </p:spTree>
    <p:extLst>
      <p:ext uri="{BB962C8B-B14F-4D97-AF65-F5344CB8AC3E}">
        <p14:creationId xmlns:p14="http://schemas.microsoft.com/office/powerpoint/2010/main" val="3795175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Anayasa hukuku </a:t>
            </a:r>
          </a:p>
        </p:txBody>
      </p:sp>
      <p:sp>
        <p:nvSpPr>
          <p:cNvPr id="3" name="İçerik Yer Tutucusu 2"/>
          <p:cNvSpPr>
            <a:spLocks noGrp="1"/>
          </p:cNvSpPr>
          <p:nvPr>
            <p:ph idx="1"/>
          </p:nvPr>
        </p:nvSpPr>
        <p:spPr>
          <a:xfrm>
            <a:off x="179512" y="1196752"/>
            <a:ext cx="8507288" cy="4929411"/>
          </a:xfrm>
        </p:spPr>
        <p:txBody>
          <a:bodyPr>
            <a:noAutofit/>
          </a:bodyPr>
          <a:lstStyle/>
          <a:p>
            <a:pPr lvl="0"/>
            <a:r>
              <a:rPr lang="tr-TR" sz="1600" dirty="0">
                <a:solidFill>
                  <a:prstClr val="black"/>
                </a:solidFill>
              </a:rPr>
              <a:t>Turizm hukukuna yön veren anayasal hükümler aşağıdaki gibidir</a:t>
            </a:r>
            <a:r>
              <a:rPr lang="tr-TR" sz="1600" dirty="0" smtClean="0">
                <a:solidFill>
                  <a:prstClr val="black"/>
                </a:solidFill>
              </a:rPr>
              <a:t>:</a:t>
            </a:r>
          </a:p>
          <a:p>
            <a:pPr lvl="0"/>
            <a:r>
              <a:rPr lang="tr-TR" sz="1600" dirty="0">
                <a:solidFill>
                  <a:prstClr val="black"/>
                </a:solidFill>
              </a:rPr>
              <a:t>Kişi hürriyeti ve güvenliği (19.m), herkes kişi hürriyeti ve güvenliğine sahiptir</a:t>
            </a:r>
            <a:r>
              <a:rPr lang="tr-TR" sz="1600" dirty="0" smtClean="0">
                <a:solidFill>
                  <a:prstClr val="black"/>
                </a:solidFill>
              </a:rPr>
              <a:t>.</a:t>
            </a:r>
          </a:p>
          <a:p>
            <a:pPr lvl="0"/>
            <a:r>
              <a:rPr lang="tr-TR" sz="1600" dirty="0" smtClean="0">
                <a:solidFill>
                  <a:prstClr val="black"/>
                </a:solidFill>
              </a:rPr>
              <a:t> </a:t>
            </a:r>
            <a:r>
              <a:rPr lang="tr-TR" sz="1600" dirty="0">
                <a:solidFill>
                  <a:prstClr val="black"/>
                </a:solidFill>
              </a:rPr>
              <a:t> Yerleşme ve seyahat hürriyeti (23.m): Herkes yerleşme ve seyahat hürriyetine sahiptir. Seyahat hürriyeti, suç soruşturma ve kovuşturması sebebiyle ve suç işlenmesini önlemek amacıyla sınırlanabilir. Vatandaşın yurt dışına çıkma hürriyeti, ülkenin ekonomik durumu, vatandaşlık ödevi ya da ceza soruşturması veya kovuşturması sebebiyle sınırlanabilir. Vatandaş sınır dışı edilemez veya yurda giriş hakkından mahrum bırakılamaz</a:t>
            </a:r>
            <a:r>
              <a:rPr lang="tr-TR" sz="1600" dirty="0" smtClean="0">
                <a:solidFill>
                  <a:prstClr val="black"/>
                </a:solidFill>
              </a:rPr>
              <a:t>.</a:t>
            </a:r>
          </a:p>
          <a:p>
            <a:pPr lvl="0"/>
            <a:r>
              <a:rPr lang="tr-TR" sz="1600" dirty="0" smtClean="0">
                <a:solidFill>
                  <a:prstClr val="black"/>
                </a:solidFill>
              </a:rPr>
              <a:t> </a:t>
            </a:r>
            <a:r>
              <a:rPr lang="tr-TR" sz="1600" dirty="0">
                <a:solidFill>
                  <a:prstClr val="black"/>
                </a:solidFill>
              </a:rPr>
              <a:t> Kamulaştırma (46.m): Devlet ve kamu tüzelkişileri; kamu yararının gerektirdiği hâllerde, gerçek karşılıklarını peşin ödemek şartıyla, özel mülkiyette bulunan taşınmaz malların tamamını veya bir kısmını, kanunla gösterilen esas ve usullere göre, kamulaştırmaya ve bunlar üzerinde idari irtifaklar kurmaya yetkilidir. Kamulaştırma bedeli ile kesin hükme bağlanan artırım bedeli nakden ve peşin olarak ödenir. Ancak, kıyıların korunması ve turizm amacıyla kamulaştırılan toprakların bedellerinin ödenme şekli Kamulaştırma Kanunu ile gösterilir. </a:t>
            </a:r>
            <a:endParaRPr lang="tr-TR" sz="1600" dirty="0" smtClean="0">
              <a:solidFill>
                <a:prstClr val="black"/>
              </a:solidFill>
            </a:endParaRPr>
          </a:p>
          <a:p>
            <a:pPr lvl="0"/>
            <a:r>
              <a:rPr lang="tr-TR" sz="1600" dirty="0" smtClean="0">
                <a:solidFill>
                  <a:prstClr val="black"/>
                </a:solidFill>
              </a:rPr>
              <a:t> </a:t>
            </a:r>
            <a:r>
              <a:rPr lang="tr-TR" sz="1600" dirty="0">
                <a:solidFill>
                  <a:prstClr val="black"/>
                </a:solidFill>
              </a:rPr>
              <a:t>Çalışma ve sözleşme hürriyeti (48.m): Herkes, dilediği alanda çalışma ve sözleşme hürriyetlerine sahiptir. Özel teşebbüsler kurmak serbesttir. </a:t>
            </a:r>
            <a:endParaRPr lang="tr-TR" sz="1600" dirty="0" smtClean="0">
              <a:solidFill>
                <a:prstClr val="black"/>
              </a:solidFill>
            </a:endParaRPr>
          </a:p>
          <a:p>
            <a:pPr lvl="0"/>
            <a:r>
              <a:rPr lang="tr-TR" sz="1600" dirty="0" smtClean="0">
                <a:solidFill>
                  <a:prstClr val="black"/>
                </a:solidFill>
              </a:rPr>
              <a:t> </a:t>
            </a:r>
            <a:r>
              <a:rPr lang="tr-TR" sz="1600" dirty="0">
                <a:solidFill>
                  <a:prstClr val="black"/>
                </a:solidFill>
              </a:rPr>
              <a:t>Çalışma hakkı ve ödevi (49.m): Çalışma, herkesin hakkı ve ödevidir. Turistin, kazanç sağlama amacıyla gelmemiş olması gerektiğinden bu hakkın turizm faaliyetleri açısından işletmeleri ilgilendirdiği söylenebilir. </a:t>
            </a:r>
          </a:p>
          <a:p>
            <a:endParaRPr lang="tr-TR" sz="1600" dirty="0"/>
          </a:p>
        </p:txBody>
      </p:sp>
    </p:spTree>
    <p:extLst>
      <p:ext uri="{BB962C8B-B14F-4D97-AF65-F5344CB8AC3E}">
        <p14:creationId xmlns:p14="http://schemas.microsoft.com/office/powerpoint/2010/main" val="2715046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Anayasa hukuku </a:t>
            </a:r>
          </a:p>
        </p:txBody>
      </p:sp>
      <p:sp>
        <p:nvSpPr>
          <p:cNvPr id="4" name="İçerik Yer Tutucusu 3"/>
          <p:cNvSpPr>
            <a:spLocks noGrp="1"/>
          </p:cNvSpPr>
          <p:nvPr>
            <p:ph idx="1"/>
          </p:nvPr>
        </p:nvSpPr>
        <p:spPr>
          <a:xfrm>
            <a:off x="457200" y="1340768"/>
            <a:ext cx="8229600" cy="5400600"/>
          </a:xfrm>
        </p:spPr>
        <p:txBody>
          <a:bodyPr>
            <a:normAutofit fontScale="55000" lnSpcReduction="20000"/>
          </a:bodyPr>
          <a:lstStyle/>
          <a:p>
            <a:r>
              <a:rPr lang="tr-TR" dirty="0"/>
              <a:t>Çalışma şartları ve dinlenme hakkı (50.m): Kimse, yaşına, cinsiyetine ve gücüne uymayan işlerde çalıştırılamaz. Küçükler ve kadınlar ile bedenî ve ruhi yetersizliği olanlar çalışma şartları bakımından özel olarak korunurlar. Dinlenmek, çalışanların hakkıdır</a:t>
            </a:r>
            <a:r>
              <a:rPr lang="tr-TR" dirty="0" smtClean="0"/>
              <a:t>.</a:t>
            </a:r>
          </a:p>
          <a:p>
            <a:r>
              <a:rPr lang="tr-TR" dirty="0" smtClean="0"/>
              <a:t> </a:t>
            </a:r>
            <a:r>
              <a:rPr lang="tr-TR" dirty="0"/>
              <a:t> Çevrenin korunması (56.m): Turizm altyapısı ve faaliyetleri, ekosistem, biyoçeşitlilik ve vahşi yaşamın korunmasını sağlayacak şekilde hazırlanmalıdır. </a:t>
            </a:r>
            <a:endParaRPr lang="tr-TR" dirty="0" smtClean="0"/>
          </a:p>
          <a:p>
            <a:r>
              <a:rPr lang="tr-TR" dirty="0" smtClean="0"/>
              <a:t> </a:t>
            </a:r>
            <a:r>
              <a:rPr lang="tr-TR" dirty="0"/>
              <a:t>Sosyal güvenlik hakkı (60.m): Herkes, sosyal güvenlik hakkına sahiptir. Devlet, bu güvenliği sağlayacak gerekli tedbirleri alır ve teşkilatı kurar. Ülkemize yurtdışından gelen uluslararası hastalar ile turistlere, kamu ve özel sağlık kuruluşlarında sunulacak sağlık hizmetlerinin usul ve esasları devlet tarafından belirlenmiştir</a:t>
            </a:r>
            <a:r>
              <a:rPr lang="tr-TR" dirty="0" smtClean="0"/>
              <a:t>.</a:t>
            </a:r>
          </a:p>
          <a:p>
            <a:r>
              <a:rPr lang="tr-TR" dirty="0" smtClean="0"/>
              <a:t> </a:t>
            </a:r>
            <a:r>
              <a:rPr lang="tr-TR" dirty="0"/>
              <a:t> Tarih, kültür ve tabiat varlıklarının korunması (63.m): Devlet, tarih, kültür ve tabiat varlıklarının ve değerlerinin korunmasını sağlar, bu amaçla destekleyici ve teşvik edici tedbirler alır. </a:t>
            </a:r>
            <a:endParaRPr lang="tr-TR" dirty="0" smtClean="0"/>
          </a:p>
          <a:p>
            <a:r>
              <a:rPr lang="tr-TR" dirty="0" smtClean="0"/>
              <a:t> </a:t>
            </a:r>
            <a:r>
              <a:rPr lang="tr-TR" dirty="0"/>
              <a:t>Tüketicilerin korunması (172.m): Devlet, tüketicileri koruyucu ve aydınlatıcı tedbirler alır, tüketicilerin kendilerini koruyucu girişimlerini teşvik eder. Turizmde tüketici hakları; Turizm Teşvik Kanunu, Seyahat Acentaları ve Seyahat Acentaları Birliği Kanunu gibi kanunlarla ve Paket Tur Sözleşmeleri Uygulama Usul ve Esasları Hakkında Yönetmelik, Reklam Kurulu Yönetmeliği gibi yönetmeliklerle Anayasa’ya uygun şekilde koruma altına alınmıştır. </a:t>
            </a:r>
            <a:endParaRPr lang="tr-TR" dirty="0" smtClean="0"/>
          </a:p>
          <a:p>
            <a:r>
              <a:rPr lang="tr-TR" dirty="0"/>
              <a:t>Bütün kanunlar gibi turizm hukukuna ilişkin kanunlar da Anayasa’ya uygun olmalıdır. </a:t>
            </a:r>
          </a:p>
          <a:p>
            <a:endParaRPr lang="tr-TR" dirty="0"/>
          </a:p>
          <a:p>
            <a:pPr marL="0" indent="0">
              <a:buNone/>
            </a:pPr>
            <a:endParaRPr lang="tr-TR" dirty="0" smtClean="0"/>
          </a:p>
        </p:txBody>
      </p:sp>
    </p:spTree>
    <p:extLst>
      <p:ext uri="{BB962C8B-B14F-4D97-AF65-F5344CB8AC3E}">
        <p14:creationId xmlns:p14="http://schemas.microsoft.com/office/powerpoint/2010/main" val="2111233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idare hukuku </a:t>
            </a:r>
          </a:p>
        </p:txBody>
      </p:sp>
      <p:sp>
        <p:nvSpPr>
          <p:cNvPr id="3" name="İçerik Yer Tutucusu 2"/>
          <p:cNvSpPr>
            <a:spLocks noGrp="1"/>
          </p:cNvSpPr>
          <p:nvPr>
            <p:ph idx="1"/>
          </p:nvPr>
        </p:nvSpPr>
        <p:spPr>
          <a:xfrm>
            <a:off x="457200" y="1412776"/>
            <a:ext cx="8229600" cy="4968552"/>
          </a:xfrm>
        </p:spPr>
        <p:txBody>
          <a:bodyPr>
            <a:normAutofit fontScale="77500" lnSpcReduction="20000"/>
          </a:bodyPr>
          <a:lstStyle/>
          <a:p>
            <a:r>
              <a:rPr lang="tr-TR" dirty="0"/>
              <a:t>İdare hukuku, devlet idaresinin, teşkilat ve işleyişini, kişilerin idare ile olan ilişkisini ve kamu hizmetini düzenleyen kurallardır. </a:t>
            </a:r>
            <a:endParaRPr lang="tr-TR" dirty="0" smtClean="0"/>
          </a:p>
          <a:p>
            <a:r>
              <a:rPr lang="tr-TR" dirty="0" smtClean="0"/>
              <a:t>İdare </a:t>
            </a:r>
            <a:r>
              <a:rPr lang="tr-TR" dirty="0"/>
              <a:t>hukuku ile ilgili kuralların yer aldığı temel bir kanun yoktur ve bu kurallar kanunlarda dağınık hâlde bulunurlar. </a:t>
            </a:r>
            <a:endParaRPr lang="tr-TR" dirty="0" smtClean="0"/>
          </a:p>
          <a:p>
            <a:r>
              <a:rPr lang="tr-TR" dirty="0" smtClean="0"/>
              <a:t>Türk </a:t>
            </a:r>
            <a:r>
              <a:rPr lang="tr-TR" dirty="0"/>
              <a:t>idari teşkilatında turizmden sorumlu merkez örgütü Kültür ve Turizm Bakanlığıdır</a:t>
            </a:r>
            <a:r>
              <a:rPr lang="tr-TR" dirty="0" smtClean="0"/>
              <a:t>.</a:t>
            </a:r>
          </a:p>
          <a:p>
            <a:r>
              <a:rPr lang="tr-TR" dirty="0" smtClean="0"/>
              <a:t> </a:t>
            </a:r>
            <a:r>
              <a:rPr lang="tr-TR" dirty="0"/>
              <a:t>Bakanlığın amacı; yurdun turizme elverişli bütün imkânlarını ülke ekonomisine olumlu katkı sağlayacak şekilde değerlendirmek, turizmin geliştirilmesi, pazarlanması, teşvik ve desteklenmesi için gerekli önlemleri almak, turizm konularıyla ilgili kamu kurum ve kuruluşlarını yönlendirmek ve bu kuruluşlarla iş birliğinde bulunmak, yerel yönetimler, sivil toplum kuruluşları ve özel sektör ile iletişimi geliştirmek ve iş birliği yapmaktır</a:t>
            </a:r>
          </a:p>
        </p:txBody>
      </p:sp>
    </p:spTree>
    <p:extLst>
      <p:ext uri="{BB962C8B-B14F-4D97-AF65-F5344CB8AC3E}">
        <p14:creationId xmlns:p14="http://schemas.microsoft.com/office/powerpoint/2010/main" val="3612720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idare hukuku </a:t>
            </a:r>
          </a:p>
        </p:txBody>
      </p:sp>
      <p:sp>
        <p:nvSpPr>
          <p:cNvPr id="3" name="İçerik Yer Tutucusu 2"/>
          <p:cNvSpPr>
            <a:spLocks noGrp="1"/>
          </p:cNvSpPr>
          <p:nvPr>
            <p:ph idx="1"/>
          </p:nvPr>
        </p:nvSpPr>
        <p:spPr/>
        <p:txBody>
          <a:bodyPr>
            <a:normAutofit fontScale="77500" lnSpcReduction="20000"/>
          </a:bodyPr>
          <a:lstStyle/>
          <a:p>
            <a:r>
              <a:rPr lang="tr-TR" dirty="0"/>
              <a:t>Turizm tesislerinde faaliyet gösterecek ticari işletmelerin Kültür ve Turizm Bakanlığından ticari işletme ruhsatı alması zorunludur. Bakanlığın ruhsat verme işlemi bir idari işlemdir. </a:t>
            </a:r>
          </a:p>
          <a:p>
            <a:r>
              <a:rPr lang="tr-TR" dirty="0"/>
              <a:t>İdare, turizm işletmelerinin turizm mevzuatına aykırı fiillerini yaptırıma bağlamış olabilir. İdarenin her türlü eylem ve işlemlerine karşı yargı yolu açıktır. </a:t>
            </a:r>
            <a:endParaRPr lang="tr-TR" dirty="0" smtClean="0"/>
          </a:p>
          <a:p>
            <a:r>
              <a:rPr lang="tr-TR" dirty="0" smtClean="0"/>
              <a:t>Örnek: Turizm </a:t>
            </a:r>
            <a:r>
              <a:rPr lang="tr-TR" dirty="0"/>
              <a:t>Teşvik Kanunu'na göre, turizm yatırım ve işletmelerinin idare ve işletilmelerinde görülecek kusur, aksaklık ve eksiklikler için belge sahibine denetimi yapan elemanlar tarafından veya Bakanlıkça verilecek uyarma cezası (32.m); verilecek uyarma cezasına rağmen, otuz gün içinde gerekli düzeltmenin yapılmaması veya bir yıl içinde yeni uyarma cezasını gerektiren fiillerin tespiti hâlinde verilecek idari para cezası (33.m) idari yaptırımdır.</a:t>
            </a:r>
          </a:p>
          <a:p>
            <a:pPr marL="0" indent="0">
              <a:buNone/>
            </a:pPr>
            <a:endParaRPr lang="tr-TR" dirty="0"/>
          </a:p>
        </p:txBody>
      </p:sp>
    </p:spTree>
    <p:extLst>
      <p:ext uri="{BB962C8B-B14F-4D97-AF65-F5344CB8AC3E}">
        <p14:creationId xmlns:p14="http://schemas.microsoft.com/office/powerpoint/2010/main" val="4171115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Turizm hukuku - idare hukuku </a:t>
            </a:r>
            <a:endParaRPr lang="tr-TR" dirty="0"/>
          </a:p>
        </p:txBody>
      </p:sp>
      <p:sp>
        <p:nvSpPr>
          <p:cNvPr id="3" name="İçerik Yer Tutucusu 2"/>
          <p:cNvSpPr>
            <a:spLocks noGrp="1"/>
          </p:cNvSpPr>
          <p:nvPr>
            <p:ph idx="1"/>
          </p:nvPr>
        </p:nvSpPr>
        <p:spPr/>
        <p:txBody>
          <a:bodyPr>
            <a:normAutofit fontScale="70000" lnSpcReduction="20000"/>
          </a:bodyPr>
          <a:lstStyle/>
          <a:p>
            <a:r>
              <a:rPr lang="tr-TR" dirty="0"/>
              <a:t>Turizm yatırım ve işletmelerinin türüne, boyut ve konumu ile tercihlerine uygun arazilerin bulunması ve turizm amaçlı kullanıma tahsisi sektörün önündeki temel bir engel olarak Kabul edilmektedir</a:t>
            </a:r>
            <a:r>
              <a:rPr lang="tr-TR" dirty="0" smtClean="0"/>
              <a:t>.</a:t>
            </a:r>
          </a:p>
          <a:p>
            <a:r>
              <a:rPr lang="tr-TR" dirty="0" smtClean="0"/>
              <a:t> </a:t>
            </a:r>
            <a:r>
              <a:rPr lang="tr-TR" dirty="0"/>
              <a:t>Tarihî ve kültürel değerlere makul birmesafede bulunması, yerleşim yerlerine belli bir uzaklıkta ve yerel toplumdan kopuk olmaması gereken turizm yatırım alanları için gerekli arazi tahsisinin yapılması ayrı bir hukuki düzenleme gerektirir. </a:t>
            </a:r>
            <a:endParaRPr lang="tr-TR" dirty="0" smtClean="0"/>
          </a:p>
          <a:p>
            <a:r>
              <a:rPr lang="tr-TR" dirty="0" smtClean="0"/>
              <a:t>Özellikle </a:t>
            </a:r>
            <a:r>
              <a:rPr lang="tr-TR" dirty="0"/>
              <a:t>kamu arazilerinin turizm yatırımlarına tahsisindeki bürokratik engelleri kaldıran ve özel mülkiyetteki arazilerin kamulaştırma yoluyla turizme ayrılmasını kolaylaştıran hukuki kurallara ihtiyaç vardır. </a:t>
            </a:r>
            <a:endParaRPr lang="tr-TR" dirty="0" smtClean="0"/>
          </a:p>
          <a:p>
            <a:r>
              <a:rPr lang="tr-TR" dirty="0" smtClean="0"/>
              <a:t>Bu </a:t>
            </a:r>
            <a:r>
              <a:rPr lang="tr-TR" dirty="0"/>
              <a:t>bakımdan kamulaştırma işlemi de Anayasa ile koruma altına alınmış bir idari işlemdir.  </a:t>
            </a:r>
            <a:endParaRPr lang="tr-TR" dirty="0" smtClean="0"/>
          </a:p>
          <a:p>
            <a:r>
              <a:rPr lang="tr-TR" dirty="0"/>
              <a:t>Turizmden sorumlu merkez örgütü, Kültür ve Turizm Bakanlığıdır. </a:t>
            </a:r>
          </a:p>
        </p:txBody>
      </p:sp>
    </p:spTree>
    <p:extLst>
      <p:ext uri="{BB962C8B-B14F-4D97-AF65-F5344CB8AC3E}">
        <p14:creationId xmlns:p14="http://schemas.microsoft.com/office/powerpoint/2010/main" val="445010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uluslararası hukuk </a:t>
            </a:r>
          </a:p>
        </p:txBody>
      </p:sp>
      <p:sp>
        <p:nvSpPr>
          <p:cNvPr id="3" name="İçerik Yer Tutucusu 2"/>
          <p:cNvSpPr>
            <a:spLocks noGrp="1"/>
          </p:cNvSpPr>
          <p:nvPr>
            <p:ph idx="1"/>
          </p:nvPr>
        </p:nvSpPr>
        <p:spPr/>
        <p:txBody>
          <a:bodyPr>
            <a:normAutofit fontScale="92500" lnSpcReduction="10000"/>
          </a:bodyPr>
          <a:lstStyle/>
          <a:p>
            <a:r>
              <a:rPr lang="tr-TR" dirty="0"/>
              <a:t>Uluslararası hukuk, bir devletin diğer devletler ile veya uluslararası kuruluşların birbirleriyle olan ilişiklerini düzenler. </a:t>
            </a:r>
            <a:endParaRPr lang="tr-TR" dirty="0" smtClean="0"/>
          </a:p>
          <a:p>
            <a:r>
              <a:rPr lang="tr-TR" dirty="0" smtClean="0"/>
              <a:t>Bu </a:t>
            </a:r>
            <a:r>
              <a:rPr lang="tr-TR" dirty="0"/>
              <a:t>hukuk dalına “devletler umumi hukuku” veya “devletler hukuku” adı verilir. </a:t>
            </a:r>
          </a:p>
          <a:p>
            <a:r>
              <a:rPr lang="tr-TR" dirty="0"/>
              <a:t>Turizm hukuku; uluslararası nitelikte hukuk kaynaklarına sahip olması, konusunu oluşturan uluslararası ilişkilerin artması ve uluslararası turizmi geliştirme çabaları nedeniyle uluslararası hukuk ile son derece bağlantılıdır. </a:t>
            </a:r>
          </a:p>
        </p:txBody>
      </p:sp>
    </p:spTree>
    <p:extLst>
      <p:ext uri="{BB962C8B-B14F-4D97-AF65-F5344CB8AC3E}">
        <p14:creationId xmlns:p14="http://schemas.microsoft.com/office/powerpoint/2010/main" val="4021244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uluslararası hukuk </a:t>
            </a:r>
          </a:p>
        </p:txBody>
      </p:sp>
      <p:sp>
        <p:nvSpPr>
          <p:cNvPr id="3" name="İçerik Yer Tutucusu 2"/>
          <p:cNvSpPr>
            <a:spLocks noGrp="1"/>
          </p:cNvSpPr>
          <p:nvPr>
            <p:ph idx="1"/>
          </p:nvPr>
        </p:nvSpPr>
        <p:spPr>
          <a:xfrm>
            <a:off x="457200" y="1600200"/>
            <a:ext cx="8229600" cy="4925144"/>
          </a:xfrm>
        </p:spPr>
        <p:txBody>
          <a:bodyPr>
            <a:normAutofit fontScale="77500" lnSpcReduction="20000"/>
          </a:bodyPr>
          <a:lstStyle/>
          <a:p>
            <a:r>
              <a:rPr lang="tr-TR" dirty="0"/>
              <a:t>İnsan Hakları Evrensel Bildirgesinin 13. maddesine göre “herkes bir devletin sınırları içinde seyahat etme ve yerleşme hakkına sahiptir”. </a:t>
            </a:r>
            <a:endParaRPr lang="tr-TR" dirty="0" smtClean="0"/>
          </a:p>
          <a:p>
            <a:r>
              <a:rPr lang="tr-TR" dirty="0" smtClean="0"/>
              <a:t>Avrupa </a:t>
            </a:r>
            <a:r>
              <a:rPr lang="tr-TR" dirty="0"/>
              <a:t>İnsan Hakları Sözleşmesi’ne eklenen 4 No’lu Protokolün 2. maddesine göre ise bir devletin ülkesi içinde usulüne uygun olarak bulunan herkes, orada serbestçe dolaşma hakkına sahiptir</a:t>
            </a:r>
            <a:r>
              <a:rPr lang="tr-TR" dirty="0" smtClean="0"/>
              <a:t>.</a:t>
            </a:r>
          </a:p>
          <a:p>
            <a:r>
              <a:rPr lang="tr-TR" dirty="0" smtClean="0"/>
              <a:t> </a:t>
            </a:r>
            <a:r>
              <a:rPr lang="tr-TR" dirty="0"/>
              <a:t>Uluslararası sözleşmelerde yer almasına rağmen seyahat hakkının mutlak nitelikte bir hak olduğu söylenemez. </a:t>
            </a:r>
            <a:endParaRPr lang="tr-TR" dirty="0" smtClean="0"/>
          </a:p>
          <a:p>
            <a:r>
              <a:rPr lang="tr-TR" dirty="0" smtClean="0"/>
              <a:t>Çünkü </a:t>
            </a:r>
            <a:r>
              <a:rPr lang="tr-TR" dirty="0"/>
              <a:t>seyahat hakkı, yabancı kişilere kendi vatandaşı olmadıkları ülkeye kabulde mutlak giriş hakkı sağlamaz. </a:t>
            </a:r>
            <a:endParaRPr lang="tr-TR" dirty="0" smtClean="0"/>
          </a:p>
          <a:p>
            <a:r>
              <a:rPr lang="tr-TR" dirty="0" smtClean="0"/>
              <a:t>Ancak </a:t>
            </a:r>
            <a:r>
              <a:rPr lang="tr-TR" dirty="0"/>
              <a:t>ülkeye giriş yaptıktan sonra ülke içinde vatandaş ve yabancı ayrımı yapılmaksızın serbest dolaşım hakkı herkese tanınmalıdır. </a:t>
            </a:r>
          </a:p>
        </p:txBody>
      </p:sp>
    </p:spTree>
    <p:extLst>
      <p:ext uri="{BB962C8B-B14F-4D97-AF65-F5344CB8AC3E}">
        <p14:creationId xmlns:p14="http://schemas.microsoft.com/office/powerpoint/2010/main" val="1519935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uluslararası hukuk </a:t>
            </a:r>
          </a:p>
        </p:txBody>
      </p:sp>
      <p:sp>
        <p:nvSpPr>
          <p:cNvPr id="3" name="İçerik Yer Tutucusu 2"/>
          <p:cNvSpPr>
            <a:spLocks noGrp="1"/>
          </p:cNvSpPr>
          <p:nvPr>
            <p:ph idx="1"/>
          </p:nvPr>
        </p:nvSpPr>
        <p:spPr/>
        <p:txBody>
          <a:bodyPr>
            <a:normAutofit fontScale="77500" lnSpcReduction="20000"/>
          </a:bodyPr>
          <a:lstStyle/>
          <a:p>
            <a:r>
              <a:rPr lang="tr-TR" dirty="0"/>
              <a:t>Aynı maddeler seyahat hakkının, ancak ulusal güvenlik, kamu emniyeti, kamu düzeninin korunması, suç işlenmesinin önlenmesi, sağlık ve ahlakın veya başkalarının hak ve özgürlüklerinin korunması için, demokratik bir toplumda zorunlu tedbirler olarak ve yasayla sınırlanabileceğini düzenler. </a:t>
            </a:r>
          </a:p>
          <a:p>
            <a:r>
              <a:rPr lang="tr-TR" dirty="0"/>
              <a:t>Turizm hareketleri, turizm alanında faaliyet gösteren kuruluşlar tarafından yönlendirilir. Bu kuruluşlar ulusal veya uluslararası örgütler olabilir</a:t>
            </a:r>
            <a:r>
              <a:rPr lang="tr-TR" dirty="0" smtClean="0"/>
              <a:t>.</a:t>
            </a:r>
          </a:p>
          <a:p>
            <a:r>
              <a:rPr lang="tr-TR" dirty="0" smtClean="0"/>
              <a:t> </a:t>
            </a:r>
            <a:r>
              <a:rPr lang="tr-TR" dirty="0"/>
              <a:t>Uluslararası örgütler; turizmde uygulanacak politikaların saptanması ve uygulanmasını, dünya turizminde gelişen yeni akımların ve tercihlerin üye ülkelere duyurulmasını, turistlerin seyahatleri sırasında karşılaşacakları sorunları önceden saptayıp önlem alınmasını sağlamaya çalışır. </a:t>
            </a:r>
          </a:p>
        </p:txBody>
      </p:sp>
    </p:spTree>
    <p:extLst>
      <p:ext uri="{BB962C8B-B14F-4D97-AF65-F5344CB8AC3E}">
        <p14:creationId xmlns:p14="http://schemas.microsoft.com/office/powerpoint/2010/main" val="3667865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uluslararası hukuk </a:t>
            </a:r>
          </a:p>
        </p:txBody>
      </p:sp>
      <p:sp>
        <p:nvSpPr>
          <p:cNvPr id="3" name="İçerik Yer Tutucusu 2"/>
          <p:cNvSpPr>
            <a:spLocks noGrp="1"/>
          </p:cNvSpPr>
          <p:nvPr>
            <p:ph idx="1"/>
          </p:nvPr>
        </p:nvSpPr>
        <p:spPr/>
        <p:txBody>
          <a:bodyPr>
            <a:normAutofit fontScale="77500" lnSpcReduction="20000"/>
          </a:bodyPr>
          <a:lstStyle/>
          <a:p>
            <a:r>
              <a:rPr lang="tr-TR" dirty="0"/>
              <a:t>Birleşmiş Milletlere bağlı bir uzmanlık kuruluşu olan Dünya Turizm Örgütünün amacı, ekonomik gelişme ve kalkınmaya, uluslararası anlayışa, barış, refah, insan temel hak ve özgürlüklerine; ırk, cinsiyet, din, dil ayrımı yapılmaksızın saygı duyulmasına katkıda bulunmak amacıyla turizmin teşviki ve gelişmesini sağlamaktır. </a:t>
            </a:r>
          </a:p>
          <a:p>
            <a:r>
              <a:rPr lang="tr-TR" dirty="0"/>
              <a:t>Ayrıca Uluslararası Havayolu Taşımacılığı Örgütü (IATA), Uluslararası Turizm Birliği (AIT), Dünya Seyahat Acenteleri Birliği (WATA), Amerikan Otel ve Motel Birliği (AH&amp;LA) gibi birçok uluslararası turizm örgütü bu alanda faaliyet göstermektedir. </a:t>
            </a:r>
            <a:endParaRPr lang="tr-TR" dirty="0" smtClean="0"/>
          </a:p>
          <a:p>
            <a:r>
              <a:rPr lang="tr-TR" dirty="0"/>
              <a:t>Dünya Turizm Örgütü başta olmak üzere turizm hukuku ile doğrudan veya dolaylı olarak ilgilendiren birçok uluslararası kuruluş vardır. </a:t>
            </a:r>
          </a:p>
          <a:p>
            <a:pPr marL="0" indent="0">
              <a:buNone/>
            </a:pPr>
            <a:endParaRPr lang="tr-TR" dirty="0"/>
          </a:p>
        </p:txBody>
      </p:sp>
    </p:spTree>
    <p:extLst>
      <p:ext uri="{BB962C8B-B14F-4D97-AF65-F5344CB8AC3E}">
        <p14:creationId xmlns:p14="http://schemas.microsoft.com/office/powerpoint/2010/main" val="1233570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vergi hukuku </a:t>
            </a:r>
          </a:p>
        </p:txBody>
      </p:sp>
      <p:sp>
        <p:nvSpPr>
          <p:cNvPr id="3" name="İçerik Yer Tutucusu 2"/>
          <p:cNvSpPr>
            <a:spLocks noGrp="1"/>
          </p:cNvSpPr>
          <p:nvPr>
            <p:ph idx="1"/>
          </p:nvPr>
        </p:nvSpPr>
        <p:spPr/>
        <p:txBody>
          <a:bodyPr>
            <a:normAutofit fontScale="85000" lnSpcReduction="10000"/>
          </a:bodyPr>
          <a:lstStyle/>
          <a:p>
            <a:r>
              <a:rPr lang="tr-TR" dirty="0"/>
              <a:t>Vergi hukuku, devletin bütçesini, gelir kaynağı olan verginin konulma çeşitlerini, gerçekleştirilmesini, tahsilini, bunlara ilişkin hukuk kurallarını, resim ve harçları düzenleyen hukuk dalıdır. </a:t>
            </a:r>
            <a:endParaRPr lang="tr-TR" dirty="0" smtClean="0"/>
          </a:p>
          <a:p>
            <a:r>
              <a:rPr lang="tr-TR" dirty="0" smtClean="0"/>
              <a:t>Vergi </a:t>
            </a:r>
            <a:r>
              <a:rPr lang="tr-TR" dirty="0"/>
              <a:t>hukukunu düzenleyen kurallar tek bir kanunda bulunmayıp çeşitli kanunlarda dağınık hâlde bulunurlar. </a:t>
            </a:r>
          </a:p>
          <a:p>
            <a:r>
              <a:rPr lang="tr-TR" dirty="0"/>
              <a:t>Dünya turizmi içinde uzun yıllardan beri fazla değişme göstermeyen bir şekilde yer işgal eden turizmin geliştirilmesi doğrultusunda önemli teşvik tedbirleri alınmaya başlanmıştır. Bu önemli teşvik tedbirlerinden bir kısmı da vergi teşvikleridir. </a:t>
            </a:r>
          </a:p>
        </p:txBody>
      </p:sp>
    </p:spTree>
    <p:extLst>
      <p:ext uri="{BB962C8B-B14F-4D97-AF65-F5344CB8AC3E}">
        <p14:creationId xmlns:p14="http://schemas.microsoft.com/office/powerpoint/2010/main" val="2192432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vergi hukuku </a:t>
            </a:r>
          </a:p>
        </p:txBody>
      </p:sp>
      <p:sp>
        <p:nvSpPr>
          <p:cNvPr id="3" name="İçerik Yer Tutucusu 2"/>
          <p:cNvSpPr>
            <a:spLocks noGrp="1"/>
          </p:cNvSpPr>
          <p:nvPr>
            <p:ph idx="1"/>
          </p:nvPr>
        </p:nvSpPr>
        <p:spPr/>
        <p:txBody>
          <a:bodyPr>
            <a:normAutofit fontScale="77500" lnSpcReduction="20000"/>
          </a:bodyPr>
          <a:lstStyle/>
          <a:p>
            <a:r>
              <a:rPr lang="tr-TR" dirty="0"/>
              <a:t>Turizm sektöründe Turizm Teşvik Kanunu ve mevzuatta yer alan diğer teşvik tedbirleri ile istisna, muafiyet ve haklardan yararlanabilmek için Kültür ve Turizm Bakanlığından, turizm yatırımı belgesi veya turizm işletmesi belgesi alınması zorunludur. </a:t>
            </a:r>
          </a:p>
          <a:p>
            <a:r>
              <a:rPr lang="tr-TR" dirty="0"/>
              <a:t>“Türk Turizm Sektöründe Vergi Teşvik Düzenlemeleri” ünitesinde ayrıntısıyla anlatılmakla beraber burada genel olarak vergi teşviklerini; yatırım indirimi, gümrük muafiyeti, finansman fonu, döviz kazancı istisnası, bina inşaat harcı istisnası, gemi ve gemi inşa tesisleri ile ilgili özel gümrük muafiyeti, konut inşaatında ve kalkınmada öncelikli yörelerde yapılacak yatırımlarda vergi resim ve harç istisna ve muaflıkları, diğer vergi resim ve harç istisnası olarak sıralamakla yetineceğiz. </a:t>
            </a:r>
          </a:p>
        </p:txBody>
      </p:sp>
    </p:spTree>
    <p:extLst>
      <p:ext uri="{BB962C8B-B14F-4D97-AF65-F5344CB8AC3E}">
        <p14:creationId xmlns:p14="http://schemas.microsoft.com/office/powerpoint/2010/main" val="3550586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Turizm hukuku - medeni hukuk</a:t>
            </a:r>
          </a:p>
        </p:txBody>
      </p:sp>
      <p:sp>
        <p:nvSpPr>
          <p:cNvPr id="3" name="İçerik Yer Tutucusu 2"/>
          <p:cNvSpPr>
            <a:spLocks noGrp="1"/>
          </p:cNvSpPr>
          <p:nvPr>
            <p:ph idx="1"/>
          </p:nvPr>
        </p:nvSpPr>
        <p:spPr/>
        <p:txBody>
          <a:bodyPr>
            <a:normAutofit fontScale="85000" lnSpcReduction="20000"/>
          </a:bodyPr>
          <a:lstStyle/>
          <a:p>
            <a:r>
              <a:rPr lang="tr-TR" dirty="0"/>
              <a:t>Medeni hukuk, bir ülkenin vatandaşlarının birbirleriyle ve belirli ölçüde devletle doğrudan veya dolaylı ilişkilerini düzenleyen, özel hukukun en önemli alt dalıdır. </a:t>
            </a:r>
            <a:endParaRPr lang="tr-TR" dirty="0" smtClean="0"/>
          </a:p>
          <a:p>
            <a:r>
              <a:rPr lang="tr-TR" dirty="0" smtClean="0"/>
              <a:t>Medeni </a:t>
            </a:r>
            <a:r>
              <a:rPr lang="tr-TR" dirty="0"/>
              <a:t>hukukun esas kaynağı Türk Medeni Kanunu’dur. Türk Medeni Kanunu, kişiler hukuku, aile hukuku, miras hukuku ve eşya hukuku olmak üzere dört kitaptan oluşur. </a:t>
            </a:r>
          </a:p>
          <a:p>
            <a:r>
              <a:rPr lang="tr-TR" dirty="0"/>
              <a:t>Kişiler hukuku, kişinin hak ve fiil ehliyeti, ismi, yerleşim yeri; kişiliğin başlangıcı ve sona ermesi, doğum ve ölüm sicilleri, dernek ve vakıflara ilişkin hukuki meseleleri düzenler. </a:t>
            </a:r>
          </a:p>
        </p:txBody>
      </p:sp>
    </p:spTree>
    <p:extLst>
      <p:ext uri="{BB962C8B-B14F-4D97-AF65-F5344CB8AC3E}">
        <p14:creationId xmlns:p14="http://schemas.microsoft.com/office/powerpoint/2010/main" val="3189987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Turizm hukuku - medeni hukuk</a:t>
            </a:r>
          </a:p>
        </p:txBody>
      </p:sp>
      <p:sp>
        <p:nvSpPr>
          <p:cNvPr id="3" name="İçerik Yer Tutucusu 2"/>
          <p:cNvSpPr>
            <a:spLocks noGrp="1"/>
          </p:cNvSpPr>
          <p:nvPr>
            <p:ph idx="1"/>
          </p:nvPr>
        </p:nvSpPr>
        <p:spPr>
          <a:xfrm>
            <a:off x="457200" y="1600200"/>
            <a:ext cx="8229600" cy="4781128"/>
          </a:xfrm>
        </p:spPr>
        <p:txBody>
          <a:bodyPr>
            <a:normAutofit fontScale="77500" lnSpcReduction="20000"/>
          </a:bodyPr>
          <a:lstStyle/>
          <a:p>
            <a:r>
              <a:rPr lang="tr-TR" dirty="0"/>
              <a:t>Türk Medeni Kanunu’na göre yerleşim yerinin tespiti kimin turist olmadığının belirlenmesinde önem taşır. </a:t>
            </a:r>
            <a:endParaRPr lang="tr-TR" dirty="0" smtClean="0"/>
          </a:p>
          <a:p>
            <a:r>
              <a:rPr lang="tr-TR" dirty="0" smtClean="0"/>
              <a:t>Çünkü </a:t>
            </a:r>
            <a:r>
              <a:rPr lang="tr-TR" dirty="0"/>
              <a:t>turizm tanımında bir kişinin turist sayılabilmesi için bir yere yerleşme niyeti olmaksızın gitmesi gerekir</a:t>
            </a:r>
            <a:r>
              <a:rPr lang="tr-TR" dirty="0" smtClean="0"/>
              <a:t>.</a:t>
            </a:r>
          </a:p>
          <a:p>
            <a:r>
              <a:rPr lang="tr-TR" dirty="0" smtClean="0"/>
              <a:t> </a:t>
            </a:r>
            <a:r>
              <a:rPr lang="tr-TR" dirty="0"/>
              <a:t>Kanuna göre sürekli kalma niyeti ile oturulan yer yerleşim yeridir ve sürekli kalma niyeti ile gelen kişi turist değildir. </a:t>
            </a:r>
          </a:p>
          <a:p>
            <a:r>
              <a:rPr lang="tr-TR" dirty="0"/>
              <a:t>Turizmin tanımı bakımından önem arz eden turist kavramının belirlenebilmesi için, medeni hukuk kurallarına başvurulur. </a:t>
            </a:r>
            <a:endParaRPr lang="tr-TR" dirty="0" smtClean="0"/>
          </a:p>
          <a:p>
            <a:r>
              <a:rPr lang="tr-TR" dirty="0" smtClean="0"/>
              <a:t>Örnek</a:t>
            </a:r>
            <a:r>
              <a:rPr lang="tr-TR" dirty="0"/>
              <a:t>: Şehirleri tanıtmak amacıyla kurulan vakıflar, otelciler federasyonu, yatırımcı veya işletmeci dernekleri gibi tüzel kişiliklerin kuruluşu, örgütlenişi, organları, organların işleyişleri ve sona ermeleri Türk Medeni Kanunu’nun kişiler hukuku kitabında düzenlenmektedir.</a:t>
            </a:r>
          </a:p>
        </p:txBody>
      </p:sp>
    </p:spTree>
    <p:extLst>
      <p:ext uri="{BB962C8B-B14F-4D97-AF65-F5344CB8AC3E}">
        <p14:creationId xmlns:p14="http://schemas.microsoft.com/office/powerpoint/2010/main" val="3241691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Turizm hukuku - medeni hukuk</a:t>
            </a:r>
          </a:p>
        </p:txBody>
      </p:sp>
      <p:sp>
        <p:nvSpPr>
          <p:cNvPr id="3" name="İçerik Yer Tutucusu 2"/>
          <p:cNvSpPr>
            <a:spLocks noGrp="1"/>
          </p:cNvSpPr>
          <p:nvPr>
            <p:ph idx="1"/>
          </p:nvPr>
        </p:nvSpPr>
        <p:spPr/>
        <p:txBody>
          <a:bodyPr>
            <a:normAutofit fontScale="62500" lnSpcReduction="20000"/>
          </a:bodyPr>
          <a:lstStyle/>
          <a:p>
            <a:r>
              <a:rPr lang="tr-TR" dirty="0"/>
              <a:t>Aile hukuku, nişanlanma, evlenme, soybağının kuruluşu, boşanma, velayet gibi kişilerin aile çevresindeki ilişkilerini düzenleyen kuralları içerir. </a:t>
            </a:r>
          </a:p>
          <a:p>
            <a:r>
              <a:rPr lang="tr-TR" dirty="0"/>
              <a:t>Miras hukuku, ölen kişinin geride bıraktığı mal, hak ve borçlara ilişkin kuralları düzenler. </a:t>
            </a:r>
          </a:p>
          <a:p>
            <a:r>
              <a:rPr lang="tr-TR" dirty="0"/>
              <a:t>Eşya hukuku ise, kişilerin eşya üzerindeki hâkimiyetleri dolayısıyla ortaya çıkan meseleleri düzenleyen hukuk dalıdır. Eşyanın bir kimsenin mülkiyetinde olması onu sahipli eşya sınıfına sokmaktadır. </a:t>
            </a:r>
          </a:p>
          <a:p>
            <a:r>
              <a:rPr lang="tr-TR" dirty="0"/>
              <a:t> Üzerinde herhangi bir kişinin hakkı bulunmayan eşya ise sahipsiz eşyadır. Ancak, üzerinde hiç kimsenin mülkiyeti bulunmayan ve dolayısı ile sahipsiz sayılan eşyanın özel mülkiyete konu olamayacağı düşünülmemelidir. Bu tür eşya kişilerin özel mülkiyetine konu olabilecek niteliktedir fakat üzerinde mülkiyet hakkı </a:t>
            </a:r>
            <a:r>
              <a:rPr lang="tr-TR" dirty="0" smtClean="0"/>
              <a:t>bulunmamaktadır.</a:t>
            </a:r>
          </a:p>
          <a:p>
            <a:r>
              <a:rPr lang="tr-TR" dirty="0"/>
              <a:t>Örnek: </a:t>
            </a:r>
            <a:r>
              <a:rPr lang="tr-TR" dirty="0" smtClean="0"/>
              <a:t>Av </a:t>
            </a:r>
            <a:r>
              <a:rPr lang="tr-TR" dirty="0"/>
              <a:t>hayvanları sahipsiz eşya sınıfında kabul edilirler. Bir hayvanın avlanması ihraz yolu ile mülkiyetinin kazanılmasını sağlar</a:t>
            </a:r>
            <a:r>
              <a:rPr lang="tr-TR" dirty="0" smtClean="0"/>
              <a:t>. </a:t>
            </a:r>
            <a:endParaRPr lang="tr-TR" dirty="0"/>
          </a:p>
        </p:txBody>
      </p:sp>
    </p:spTree>
    <p:extLst>
      <p:ext uri="{BB962C8B-B14F-4D97-AF65-F5344CB8AC3E}">
        <p14:creationId xmlns:p14="http://schemas.microsoft.com/office/powerpoint/2010/main" val="3515098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Turizm hukuku - medeni hukuk</a:t>
            </a:r>
          </a:p>
        </p:txBody>
      </p:sp>
      <p:sp>
        <p:nvSpPr>
          <p:cNvPr id="3" name="İçerik Yer Tutucusu 2"/>
          <p:cNvSpPr>
            <a:spLocks noGrp="1"/>
          </p:cNvSpPr>
          <p:nvPr>
            <p:ph idx="1"/>
          </p:nvPr>
        </p:nvSpPr>
        <p:spPr/>
        <p:txBody>
          <a:bodyPr>
            <a:normAutofit fontScale="77500" lnSpcReduction="20000"/>
          </a:bodyPr>
          <a:lstStyle/>
          <a:p>
            <a:r>
              <a:rPr lang="tr-TR" dirty="0"/>
              <a:t>Turizm sektörünün yeni ve dinamik alanı olan devre mülk hakkı da eşya hukukunun konusu oluşturur. Mesken olarak kullanılmaya elverişli bir yapı veya bağımsız bölümün ortak maliklerinden her biri lehine bu yapı veya bağımsız bölümden yılın belli dönemlerinde istifade hakkı, müşterek mülkiyet payına bağlı bir irtifak hakkı olarak kurulabilir. </a:t>
            </a:r>
            <a:endParaRPr lang="tr-TR" dirty="0" smtClean="0"/>
          </a:p>
          <a:p>
            <a:r>
              <a:rPr lang="tr-TR" dirty="0" smtClean="0"/>
              <a:t>İşte </a:t>
            </a:r>
            <a:r>
              <a:rPr lang="tr-TR" dirty="0"/>
              <a:t>bu hakka devre mülk hakkı denir. Devre mülk hakkının nasıl kullanılacağı sözleşmesinde belirtilebilir, eğer belirtilmemişse Kat Mülkiyeti Kanunu hükümleri </a:t>
            </a:r>
            <a:r>
              <a:rPr lang="tr-TR" dirty="0" smtClean="0"/>
              <a:t>uygulanır.</a:t>
            </a:r>
          </a:p>
          <a:p>
            <a:r>
              <a:rPr lang="tr-TR" dirty="0"/>
              <a:t>Turizm sektörünün yeni ve dinamik alanı olan devre mülk hakkı eşya hukukunun konusudur. </a:t>
            </a:r>
            <a:endParaRPr lang="tr-TR" dirty="0" smtClean="0"/>
          </a:p>
          <a:p>
            <a:endParaRPr lang="tr-TR" dirty="0"/>
          </a:p>
        </p:txBody>
      </p:sp>
    </p:spTree>
    <p:extLst>
      <p:ext uri="{BB962C8B-B14F-4D97-AF65-F5344CB8AC3E}">
        <p14:creationId xmlns:p14="http://schemas.microsoft.com/office/powerpoint/2010/main" val="144649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borçlar hukuku</a:t>
            </a:r>
          </a:p>
        </p:txBody>
      </p:sp>
      <p:sp>
        <p:nvSpPr>
          <p:cNvPr id="3" name="İçerik Yer Tutucusu 2"/>
          <p:cNvSpPr>
            <a:spLocks noGrp="1"/>
          </p:cNvSpPr>
          <p:nvPr>
            <p:ph idx="1"/>
          </p:nvPr>
        </p:nvSpPr>
        <p:spPr>
          <a:xfrm>
            <a:off x="457200" y="1600200"/>
            <a:ext cx="8229600" cy="4853136"/>
          </a:xfrm>
        </p:spPr>
        <p:txBody>
          <a:bodyPr>
            <a:normAutofit fontScale="70000" lnSpcReduction="20000"/>
          </a:bodyPr>
          <a:lstStyle/>
          <a:p>
            <a:r>
              <a:rPr lang="tr-TR" dirty="0"/>
              <a:t>Borçlar hukuku, medeni hukukun tamamlayıcısı niteliğinde olup borç ilişkilerini düzenleyen hukuk dalıdır. </a:t>
            </a:r>
            <a:endParaRPr lang="tr-TR" dirty="0" smtClean="0"/>
          </a:p>
          <a:p>
            <a:r>
              <a:rPr lang="tr-TR" dirty="0" smtClean="0"/>
              <a:t>Borçlar </a:t>
            </a:r>
            <a:r>
              <a:rPr lang="tr-TR" dirty="0"/>
              <a:t>hukukunun esas kaynağını Türk Borçlar Kanunu oluşturur. </a:t>
            </a:r>
            <a:endParaRPr lang="tr-TR" dirty="0" smtClean="0"/>
          </a:p>
          <a:p>
            <a:r>
              <a:rPr lang="tr-TR" dirty="0" smtClean="0"/>
              <a:t>Türk </a:t>
            </a:r>
            <a:r>
              <a:rPr lang="tr-TR" dirty="0"/>
              <a:t>Borçlar Kanunu; “genel hükümler” ve “özel borç ilişkileri” olmak üzere iki kısımdan oluşur. Genel hükümler kısmı, bütün borç ilişkilerine uygulanacak genel nitelikte kuralları içerir. </a:t>
            </a:r>
            <a:endParaRPr lang="tr-TR" dirty="0" smtClean="0"/>
          </a:p>
          <a:p>
            <a:r>
              <a:rPr lang="tr-TR" dirty="0" smtClean="0"/>
              <a:t>Bu </a:t>
            </a:r>
            <a:r>
              <a:rPr lang="tr-TR" dirty="0"/>
              <a:t>kısımda borç ilişkisinin kaynakları (örneğin; sözleşmeden doğan borçlar, haksız fiilden doğan borçlar, sebepsiz zenginleşmeden doğan borçlar gibi), borç ilişkisinin hükümleri (borçlarınifası, borçların ödenmemesinin sonuçları, borçların üçüncü kişi hakkındaki etkisi), borçların sona ermesi, borçların türleri (müteselsil borçlar, şarta bağlı borçlar, pey akçesi ve cezai şart) ile alacağın devri ve borcun üstlenilmesi düzenlenmiştir. Özel borç ilişkileri kısmı ise satım, trampa, bağışlama, kira, ariyet, karz ve hizmet akdi ile istisna, vekâlet, komisyon, vedia, kefalet gibi önemli sözleşme tiplerinin tek tek düzenlendiği kısımdır.  </a:t>
            </a:r>
          </a:p>
        </p:txBody>
      </p:sp>
    </p:spTree>
    <p:extLst>
      <p:ext uri="{BB962C8B-B14F-4D97-AF65-F5344CB8AC3E}">
        <p14:creationId xmlns:p14="http://schemas.microsoft.com/office/powerpoint/2010/main" val="2965616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borçlar hukuku</a:t>
            </a:r>
          </a:p>
        </p:txBody>
      </p:sp>
      <p:sp>
        <p:nvSpPr>
          <p:cNvPr id="3" name="İçerik Yer Tutucusu 2"/>
          <p:cNvSpPr>
            <a:spLocks noGrp="1"/>
          </p:cNvSpPr>
          <p:nvPr>
            <p:ph idx="1"/>
          </p:nvPr>
        </p:nvSpPr>
        <p:spPr/>
        <p:txBody>
          <a:bodyPr>
            <a:normAutofit fontScale="62500" lnSpcReduction="20000"/>
          </a:bodyPr>
          <a:lstStyle/>
          <a:p>
            <a:r>
              <a:rPr lang="tr-TR" dirty="0"/>
              <a:t>Turizm hukuku ve borçlar hukukunun kesişim noktasında turizm sektöründe yapılan sözleşme türleri, konaklama yeri bedeli ve konaklayanların beraberlerinde getirdikleri eşyadan sorumluluk konuları önemli bir yer tutar. </a:t>
            </a:r>
          </a:p>
          <a:p>
            <a:r>
              <a:rPr lang="tr-TR" dirty="0"/>
              <a:t>Otel, motel, pansiyon ve tatil köyü gibi yerlerdeki konaklama bedelleri ile lokanta ve benzeri yerlerdeki yeme içme bedelleri 5 yıllık zamanaşımına tabidir (TBK 147.m). </a:t>
            </a:r>
          </a:p>
          <a:p>
            <a:r>
              <a:rPr lang="tr-TR" dirty="0"/>
              <a:t>Otel, motel, pansiyon, tatil köyü gibi yerleri işletenler, konaklayanların getirdikleri eşyanın yok olması, zarara uğraması veya çalınmasından sorumludur</a:t>
            </a:r>
            <a:r>
              <a:rPr lang="tr-TR" dirty="0" smtClean="0"/>
              <a:t>.</a:t>
            </a:r>
          </a:p>
          <a:p>
            <a:r>
              <a:rPr lang="tr-TR" dirty="0" smtClean="0"/>
              <a:t> </a:t>
            </a:r>
            <a:r>
              <a:rPr lang="tr-TR" dirty="0"/>
              <a:t>Ancak işletenler, zararın bizzat konaklayana veya onu ziyarete gelen ya da beraberinde veya hizmetinde bulunan kimseye yükletilebilecek kusurdan, mücbir sebepten ya da eşyanın niteliğinden doğduğunu ispat etmekle, bu sorumluluktan kurtulurlar (TBK 576.m). </a:t>
            </a:r>
            <a:endParaRPr lang="tr-TR" dirty="0" smtClean="0"/>
          </a:p>
          <a:p>
            <a:r>
              <a:rPr lang="tr-TR" dirty="0" smtClean="0"/>
              <a:t>Bu </a:t>
            </a:r>
            <a:r>
              <a:rPr lang="tr-TR" dirty="0"/>
              <a:t>sorumluluk, işletenlere veya çalışanlarına bir kusur yüklenmedikçe, konaklayanlardan her biri için, günlük konaklama ücretinin üç katını aşamaz. </a:t>
            </a:r>
          </a:p>
        </p:txBody>
      </p:sp>
    </p:spTree>
    <p:extLst>
      <p:ext uri="{BB962C8B-B14F-4D97-AF65-F5344CB8AC3E}">
        <p14:creationId xmlns:p14="http://schemas.microsoft.com/office/powerpoint/2010/main" val="578798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borçlar hukuku</a:t>
            </a:r>
          </a:p>
        </p:txBody>
      </p:sp>
      <p:sp>
        <p:nvSpPr>
          <p:cNvPr id="3" name="İçerik Yer Tutucusu 2"/>
          <p:cNvSpPr>
            <a:spLocks noGrp="1"/>
          </p:cNvSpPr>
          <p:nvPr>
            <p:ph idx="1"/>
          </p:nvPr>
        </p:nvSpPr>
        <p:spPr/>
        <p:txBody>
          <a:bodyPr>
            <a:normAutofit fontScale="77500" lnSpcReduction="20000"/>
          </a:bodyPr>
          <a:lstStyle/>
          <a:p>
            <a:r>
              <a:rPr lang="tr-TR" dirty="0"/>
              <a:t>Kıymetli eşya veya oldukça önemli miktarda para veya kıymetli evrak, işletene saklanması için bırakılmamışsa, işleten ancak kendisinin veya çalışanlarının kusuru hâlinde sorumlu olur. İşleten, bunları saklamak üzere almış veya almaktan kaçınmışsa, eşyanın tam değerinden sorumludur. Konaklayanın kendi yanında saklaması gereken eşya ile para ve benzeri şeyler hakkında, onun diğer eşyasına ilişkin sorumluluk kuralı uygulanır (TBK 577.m). </a:t>
            </a:r>
          </a:p>
          <a:p>
            <a:r>
              <a:rPr lang="tr-TR" dirty="0"/>
              <a:t>Konaklayan zararını öğrenir öğrenmez işletene bildirmezse, istem hakkını kaybeder. İşleten böyle bir sorumluluk üstlenmediğini veya sorumluluğu bu Kanunda gösterilmemiş olan bir koşula bağladığını, herhangi bir yolla ilan etse dahi sorumluluktan kurtulamaz (TBK 578.m). </a:t>
            </a:r>
          </a:p>
        </p:txBody>
      </p:sp>
    </p:spTree>
    <p:extLst>
      <p:ext uri="{BB962C8B-B14F-4D97-AF65-F5344CB8AC3E}">
        <p14:creationId xmlns:p14="http://schemas.microsoft.com/office/powerpoint/2010/main" val="3120286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borçlar hukuku</a:t>
            </a:r>
          </a:p>
        </p:txBody>
      </p:sp>
      <p:sp>
        <p:nvSpPr>
          <p:cNvPr id="3" name="İçerik Yer Tutucusu 2"/>
          <p:cNvSpPr>
            <a:spLocks noGrp="1"/>
          </p:cNvSpPr>
          <p:nvPr>
            <p:ph idx="1"/>
          </p:nvPr>
        </p:nvSpPr>
        <p:spPr/>
        <p:txBody>
          <a:bodyPr>
            <a:normAutofit fontScale="62500" lnSpcReduction="20000"/>
          </a:bodyPr>
          <a:lstStyle/>
          <a:p>
            <a:r>
              <a:rPr lang="tr-TR" dirty="0"/>
              <a:t>Turizm hukuku ile borçlar hukukunun en önemli ortak noktasını ise sözleşmeler oluşturur. Turizm sektöründe karşılaşılan sözleşme tipleri daha sonraki ünitelerde ayrıntısı ile anlatılacaktır. Biz bu kısımda borçlar hukukunun turizm faaliyetleri bakımından konusunu oluşturduğundan belli başlı sözleşme türleri hakkında genel bilgiler vermekle yetineceğiz. </a:t>
            </a:r>
          </a:p>
          <a:p>
            <a:r>
              <a:rPr lang="tr-TR" dirty="0"/>
              <a:t>Bu sözleşmelerin başında seyahat acentesi-tur operatörü sözleşmesi gelir. Bir yabancı tur operatörüyle Türkiye’de faaliyetlerini yürüten seyahat acenteleri arasında yapılan sözleşmelere seyahat acentesi – tur operatörü sözleşmesi adı verilmektedir. </a:t>
            </a:r>
            <a:endParaRPr lang="tr-TR" dirty="0" smtClean="0"/>
          </a:p>
          <a:p>
            <a:r>
              <a:rPr lang="tr-TR" dirty="0" smtClean="0"/>
              <a:t>Sözleşmenin </a:t>
            </a:r>
            <a:r>
              <a:rPr lang="tr-TR" dirty="0"/>
              <a:t>konusu, tur operatörünün yaptığı organizasyon ile Türkiye’ye gelecek turistlerin ülkeye girişleri, bilgilendirilmeleri, karşılaştıkları sorunların giderilmesi, yöresel turların düzenlenmesi, eğlence ve bunun gibi diğer organizasyonlardır. </a:t>
            </a:r>
            <a:endParaRPr lang="tr-TR" dirty="0" smtClean="0"/>
          </a:p>
          <a:p>
            <a:r>
              <a:rPr lang="tr-TR" dirty="0" smtClean="0"/>
              <a:t>Bu </a:t>
            </a:r>
            <a:r>
              <a:rPr lang="tr-TR" dirty="0"/>
              <a:t>sözleşmeler genelde tur operatörlerinin kendi ülkesinde sağlanan ayrıcalıkları dikkate alarak hazırladıkları metinlere dayanır.</a:t>
            </a:r>
          </a:p>
        </p:txBody>
      </p:sp>
    </p:spTree>
    <p:extLst>
      <p:ext uri="{BB962C8B-B14F-4D97-AF65-F5344CB8AC3E}">
        <p14:creationId xmlns:p14="http://schemas.microsoft.com/office/powerpoint/2010/main" val="1230028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borçlar hukuku</a:t>
            </a:r>
          </a:p>
        </p:txBody>
      </p:sp>
      <p:sp>
        <p:nvSpPr>
          <p:cNvPr id="3" name="İçerik Yer Tutucusu 2"/>
          <p:cNvSpPr>
            <a:spLocks noGrp="1"/>
          </p:cNvSpPr>
          <p:nvPr>
            <p:ph idx="1"/>
          </p:nvPr>
        </p:nvSpPr>
        <p:spPr/>
        <p:txBody>
          <a:bodyPr>
            <a:normAutofit fontScale="62500" lnSpcReduction="20000"/>
          </a:bodyPr>
          <a:lstStyle/>
          <a:p>
            <a:r>
              <a:rPr lang="tr-TR" dirty="0"/>
              <a:t>Bu nedenle acente sözleşmeyi imzalarken tur operatörünün hukuki kurallarını da bilmek zorundadır. </a:t>
            </a:r>
            <a:endParaRPr lang="tr-TR" dirty="0" smtClean="0"/>
          </a:p>
          <a:p>
            <a:r>
              <a:rPr lang="tr-TR" dirty="0" smtClean="0"/>
              <a:t>Sözleşmede </a:t>
            </a:r>
            <a:r>
              <a:rPr lang="tr-TR" dirty="0"/>
              <a:t>süre, uygulanacak bedel, olağanüstü bedellerin kime ait olacağı, haberleşmede kullanılacak yöntem, tebligat adresi, uyuşmazlığın çözümü’nde uygulanacak kurallar ve yetkili mahkeme belirtilmelidir. Türk Borçlar Kanunu’nda düzenlenen sözleşme tiplerinden vekâlet ve hizmet sözleşmesine benzer nitelikte ancak kendine özgü kuralları olan bir sözleşmedir. </a:t>
            </a:r>
          </a:p>
          <a:p>
            <a:r>
              <a:rPr lang="tr-TR" dirty="0"/>
              <a:t>Seyahat acentesi-konaklama tesisi sözleşmesi ise “otel sözleşmesi” olarak da adlandırılır. Bu sözleşme acente ile otel arasında yapılır. </a:t>
            </a:r>
          </a:p>
          <a:p>
            <a:r>
              <a:rPr lang="tr-TR" dirty="0"/>
              <a:t>Eğer acente ile otel arasında bir sözleşme yapılmamışsa veya yapılan sözleşmede eksik hususlar varsa, aralarındaki ilişkiye Turizm İşletmelerinin Bakanlıkla, Birbirleriyle ve Müşterileri ile İlişkileri Hakkında Yönetmelik uygulanır. </a:t>
            </a:r>
          </a:p>
          <a:p>
            <a:r>
              <a:rPr lang="tr-TR" dirty="0"/>
              <a:t>Otel sözleşmeleri, acentenin otelciye yaptığı rezervasyon talebine karşın, otelcinin bu talebi kabulü ile kurulur. </a:t>
            </a:r>
          </a:p>
        </p:txBody>
      </p:sp>
    </p:spTree>
    <p:extLst>
      <p:ext uri="{BB962C8B-B14F-4D97-AF65-F5344CB8AC3E}">
        <p14:creationId xmlns:p14="http://schemas.microsoft.com/office/powerpoint/2010/main" val="1025817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borçlar hukuku</a:t>
            </a:r>
          </a:p>
        </p:txBody>
      </p:sp>
      <p:sp>
        <p:nvSpPr>
          <p:cNvPr id="3" name="İçerik Yer Tutucusu 2"/>
          <p:cNvSpPr>
            <a:spLocks noGrp="1"/>
          </p:cNvSpPr>
          <p:nvPr>
            <p:ph idx="1"/>
          </p:nvPr>
        </p:nvSpPr>
        <p:spPr/>
        <p:txBody>
          <a:bodyPr>
            <a:normAutofit fontScale="55000" lnSpcReduction="20000"/>
          </a:bodyPr>
          <a:lstStyle/>
          <a:p>
            <a:r>
              <a:rPr lang="tr-TR" dirty="0"/>
              <a:t>Seyahat acentesi-tüketici arasında yapılan seyahat sözleşmesi, önceden yapılmış bir program çerçevesinde birden çok gezi hizmetinin toptan bir fiyat karşılığında hizmetlerin yerine getirilmesi ve ilgili sorumluluğun da üstlenilerek taahhüt edilmesini konu edinir. </a:t>
            </a:r>
            <a:endParaRPr lang="tr-TR" dirty="0" smtClean="0"/>
          </a:p>
          <a:p>
            <a:r>
              <a:rPr lang="tr-TR" dirty="0" smtClean="0"/>
              <a:t>Türk </a:t>
            </a:r>
            <a:r>
              <a:rPr lang="tr-TR" dirty="0"/>
              <a:t>Borçlar Kanunu’nda düzenlenen sözleşme tiplerinden vekâlet, eser, satım ve hizmet sözleşmelerine benzeyen yönleri olmakla birlikte kendine özgü bir sözleşmedir. </a:t>
            </a:r>
          </a:p>
          <a:p>
            <a:r>
              <a:rPr lang="tr-TR" dirty="0"/>
              <a:t>Finansal kiralama sözleşmesi, “leasing” olarak da adlandırılan, bir şirketin sözleşme ile belirli bir süre için ve bir ücret karşılığında hizmet konusu malın ekonomik kullanımını işletmeciye bırakmasını konu edinen bir sözleşmedir. 6361 sayılı Finansal Kiralama, Faktoring ve Finansman Şirketleri Kanunu finansal kiralama sözleşmesinin unsurlarını ve esaslarını düzenlemektedir</a:t>
            </a:r>
            <a:r>
              <a:rPr lang="tr-TR" dirty="0" smtClean="0"/>
              <a:t>.</a:t>
            </a:r>
          </a:p>
          <a:p>
            <a:r>
              <a:rPr lang="tr-TR" dirty="0" smtClean="0"/>
              <a:t> </a:t>
            </a:r>
            <a:r>
              <a:rPr lang="tr-TR" dirty="0"/>
              <a:t>Finansal kiralama sözleşmesinin; kiralayan (finansal kiralama şirketi), satıcı (finansal kiralamaya konu olacak malı satın alan) ve kiracı (finansal kiralamayı isteyen) olmak üzere üç tarafı bulunmaktadır</a:t>
            </a:r>
            <a:r>
              <a:rPr lang="tr-TR" dirty="0" smtClean="0"/>
              <a:t>.</a:t>
            </a:r>
          </a:p>
          <a:p>
            <a:r>
              <a:rPr lang="tr-TR" dirty="0" smtClean="0"/>
              <a:t> </a:t>
            </a:r>
            <a:r>
              <a:rPr lang="tr-TR" dirty="0"/>
              <a:t>Kiralayan, kiracının talebi doğrultusunda bir malı satıcıdan alıp kiracıya kira sözleşmesi ile kiralamaktadır. Görüldüğü gibi finansal kiralama satım ve kira sözleşmelerinden genel özelliklerini bünyesinde barındırmaktadır</a:t>
            </a:r>
          </a:p>
        </p:txBody>
      </p:sp>
    </p:spTree>
    <p:extLst>
      <p:ext uri="{BB962C8B-B14F-4D97-AF65-F5344CB8AC3E}">
        <p14:creationId xmlns:p14="http://schemas.microsoft.com/office/powerpoint/2010/main" val="1965625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 - borçlar hukuku</a:t>
            </a:r>
          </a:p>
        </p:txBody>
      </p:sp>
      <p:sp>
        <p:nvSpPr>
          <p:cNvPr id="3" name="İçerik Yer Tutucusu 2"/>
          <p:cNvSpPr>
            <a:spLocks noGrp="1"/>
          </p:cNvSpPr>
          <p:nvPr>
            <p:ph idx="1"/>
          </p:nvPr>
        </p:nvSpPr>
        <p:spPr/>
        <p:txBody>
          <a:bodyPr>
            <a:normAutofit fontScale="85000" lnSpcReduction="20000"/>
          </a:bodyPr>
          <a:lstStyle/>
          <a:p>
            <a:r>
              <a:rPr lang="tr-TR" dirty="0"/>
              <a:t>Franchise sözleşmesi ise franchise verenin kendine ait üretim, işletme ve pazarlama sistemini oluşturan fikrî ve sınai unsurlar üzerinde, franchise alana kullanma hakları tanıyarak onu kendi işletme organizasyonuna entegre etmek borcu altına girdiği; franchise alanın ise hem bu sisteme dâhil mal ve hizmetlerin sürümünü kendi nam ve hesabına yapmayı hem de franchise verene belirli bir ücret ödemeyi taahhüt ettiği sözleşmelerdir. </a:t>
            </a:r>
            <a:endParaRPr lang="tr-TR" dirty="0" smtClean="0"/>
          </a:p>
          <a:p>
            <a:r>
              <a:rPr lang="tr-TR" dirty="0"/>
              <a:t>Turizm hukuku sözleşmeleri, Türk Borçlar Kanunu’nda özel olarak düzenlenmemiş olup bu sözleşmeler kendine özgü sözleşmelerdir. </a:t>
            </a:r>
          </a:p>
        </p:txBody>
      </p:sp>
    </p:spTree>
    <p:extLst>
      <p:ext uri="{BB962C8B-B14F-4D97-AF65-F5344CB8AC3E}">
        <p14:creationId xmlns:p14="http://schemas.microsoft.com/office/powerpoint/2010/main" val="3400227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hukuku-ticaret hukuku </a:t>
            </a:r>
          </a:p>
        </p:txBody>
      </p:sp>
      <p:sp>
        <p:nvSpPr>
          <p:cNvPr id="3" name="İçerik Yer Tutucusu 2"/>
          <p:cNvSpPr>
            <a:spLocks noGrp="1"/>
          </p:cNvSpPr>
          <p:nvPr>
            <p:ph idx="1"/>
          </p:nvPr>
        </p:nvSpPr>
        <p:spPr>
          <a:xfrm>
            <a:off x="457200" y="1600200"/>
            <a:ext cx="8229600" cy="4781128"/>
          </a:xfrm>
        </p:spPr>
        <p:txBody>
          <a:bodyPr>
            <a:normAutofit fontScale="70000" lnSpcReduction="20000"/>
          </a:bodyPr>
          <a:lstStyle/>
          <a:p>
            <a:r>
              <a:rPr lang="tr-TR" dirty="0"/>
              <a:t>Ticaret hukuku kişiler arasında ticari nitelikteki ilişkileri düzenleyen hukuk dalıdır. Konusu bakımından ticaret hukuku ve turizm hukuku arasında önemli bir bağ vardır. Zira ticaret hukukunu en temel konularından biri ticari işletmelerdir. </a:t>
            </a:r>
            <a:endParaRPr lang="tr-TR" dirty="0" smtClean="0"/>
          </a:p>
          <a:p>
            <a:r>
              <a:rPr lang="tr-TR" dirty="0" smtClean="0"/>
              <a:t>Turizmin </a:t>
            </a:r>
            <a:r>
              <a:rPr lang="tr-TR" dirty="0"/>
              <a:t>işletmelerinin turizm hukuku açısından ne denli önemli olduğunu hatırlamak, bu iki hukuk dalı arasındaki bağı anlamamıza yardımcı olur. Ancak ticaret hukuku sadece ticari işletmeyi değil, aynı zamanda en genel manada taciri, ticari işleri, ticari hükümleri ve ticari davaları konu edinen bir özel hukuk dalıdır. </a:t>
            </a:r>
            <a:endParaRPr lang="tr-TR" dirty="0" smtClean="0"/>
          </a:p>
          <a:p>
            <a:r>
              <a:rPr lang="tr-TR" dirty="0" smtClean="0"/>
              <a:t>Ticaret </a:t>
            </a:r>
            <a:r>
              <a:rPr lang="tr-TR" dirty="0"/>
              <a:t>hukukunun temel kaynağı ise Türk Ticaret Kanunu’dur. Türk Ticaret Kanunu; ticari işletme, ticaret şirketleri, kıymetli evrak, deniz ticareti ve sigorta hukuku olmak üzere beş kitaptan oluşur. </a:t>
            </a:r>
          </a:p>
        </p:txBody>
      </p:sp>
    </p:spTree>
    <p:extLst>
      <p:ext uri="{BB962C8B-B14F-4D97-AF65-F5344CB8AC3E}">
        <p14:creationId xmlns:p14="http://schemas.microsoft.com/office/powerpoint/2010/main" val="11185784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hukuku-ticaret hukuku </a:t>
            </a:r>
          </a:p>
        </p:txBody>
      </p:sp>
      <p:sp>
        <p:nvSpPr>
          <p:cNvPr id="3" name="İçerik Yer Tutucusu 2"/>
          <p:cNvSpPr>
            <a:spLocks noGrp="1"/>
          </p:cNvSpPr>
          <p:nvPr>
            <p:ph idx="1"/>
          </p:nvPr>
        </p:nvSpPr>
        <p:spPr/>
        <p:txBody>
          <a:bodyPr>
            <a:normAutofit fontScale="62500" lnSpcReduction="20000"/>
          </a:bodyPr>
          <a:lstStyle/>
          <a:p>
            <a:r>
              <a:rPr lang="tr-TR" dirty="0"/>
              <a:t>Turizm sektörünü oluşturan kuruluşların büyük bir kısmı ticari işletme statüsündedirler. Ticari işletme, bir girişimcinin ekonomik çıkar sağlamak amacı ile emek ve birikimini bağımsız bir şekilde bir araya getirerek kurduğu işletmedir. </a:t>
            </a:r>
          </a:p>
          <a:p>
            <a:r>
              <a:rPr lang="tr-TR" dirty="0"/>
              <a:t>Tacir ise, bir ticari işletmeyi kısmen ya da tamamen kendi adına işleten kişidir. Her tacir, sahip olduğu ticari işletme nedeniyle bir ticaret unvanı kullanmak zorundadır. </a:t>
            </a:r>
          </a:p>
          <a:p>
            <a:r>
              <a:rPr lang="tr-TR" dirty="0"/>
              <a:t>Ticaret unvanı, taciri diğer bir tacirden ayırırken işletme adı bir işletmeyi diğer bir işletmeden ayırt etmemizi sağlar. 6102 sayılı Türk Ticaret Kanunu’nun ticari işletme kitabında turizm hukukunu ilgilendiren haksız rekabet ve tacir yardımcıları da düzenlenir. </a:t>
            </a:r>
            <a:endParaRPr lang="tr-TR" dirty="0" smtClean="0"/>
          </a:p>
          <a:p>
            <a:r>
              <a:rPr lang="tr-TR" dirty="0" smtClean="0"/>
              <a:t>Haksız </a:t>
            </a:r>
            <a:r>
              <a:rPr lang="tr-TR" dirty="0"/>
              <a:t>rekabet, rakipler arasında veya tedarik edenlerle müşteriler arasındaki ilişkileri etkileyen aldatıcı veya dürüstlük kuralına diğer şekillerde aykırı davranış ve ticari uygulamalardır. </a:t>
            </a:r>
            <a:endParaRPr lang="tr-TR" dirty="0" smtClean="0"/>
          </a:p>
          <a:p>
            <a:r>
              <a:rPr lang="tr-TR" dirty="0"/>
              <a:t>Turizm sektörünü oluşturan kuruluşların büyük bir kısmı ticari işletme statüsündedirler</a:t>
            </a:r>
          </a:p>
        </p:txBody>
      </p:sp>
    </p:spTree>
    <p:extLst>
      <p:ext uri="{BB962C8B-B14F-4D97-AF65-F5344CB8AC3E}">
        <p14:creationId xmlns:p14="http://schemas.microsoft.com/office/powerpoint/2010/main" val="1540708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hukuku-ticaret hukuku </a:t>
            </a:r>
          </a:p>
        </p:txBody>
      </p:sp>
      <p:sp>
        <p:nvSpPr>
          <p:cNvPr id="3" name="İçerik Yer Tutucusu 2"/>
          <p:cNvSpPr>
            <a:spLocks noGrp="1"/>
          </p:cNvSpPr>
          <p:nvPr>
            <p:ph idx="1"/>
          </p:nvPr>
        </p:nvSpPr>
        <p:spPr/>
        <p:txBody>
          <a:bodyPr>
            <a:normAutofit fontScale="77500" lnSpcReduction="20000"/>
          </a:bodyPr>
          <a:lstStyle/>
          <a:p>
            <a:r>
              <a:rPr lang="tr-TR" dirty="0"/>
              <a:t>Bir tacir yardımcısı olarak acente ise bir sözleşmeye dayanarak belirli bir yer veya bölge içinde sürekli olarak ticarî bir işletmeyi ilgilendiren sözleşmelerde aracılık etmeyi veya bunları o tacir adına yapmayı meslek edinen kimsedir. </a:t>
            </a:r>
          </a:p>
          <a:p>
            <a:r>
              <a:rPr lang="tr-TR" dirty="0"/>
              <a:t>Türk Ticaret Kanunu turizm alanına ilişkin özel düzenlemeleri saklı tutarak acenteyi düzenlemiştir. </a:t>
            </a:r>
            <a:endParaRPr lang="tr-TR" dirty="0" smtClean="0"/>
          </a:p>
          <a:p>
            <a:r>
              <a:rPr lang="tr-TR" dirty="0" smtClean="0"/>
              <a:t>Seyahat </a:t>
            </a:r>
            <a:r>
              <a:rPr lang="tr-TR" dirty="0"/>
              <a:t>Acentaları ve Seyahat Acentaları Birliği Kanunu, kâr amacı ile turistlere turizm ile ilgili bilgiler vermeye, paket turları oluşturmaya, turizm amaçlı konaklama, ulaştırma, gezi, spor ve eğlence hizmetlerini görmeye yetkili olan, oluşturduğu ürünü kendisi veya diğer seyahat acenteleri vasıtası ile pazarlayabilen ticari kuruluşu seyahat acentesi olarak tanımlamış ve bu acentelerin kuruluş, işleyiş ve yükümlülüklerini hükme bağlamıştır. </a:t>
            </a:r>
          </a:p>
        </p:txBody>
      </p:sp>
    </p:spTree>
    <p:extLst>
      <p:ext uri="{BB962C8B-B14F-4D97-AF65-F5344CB8AC3E}">
        <p14:creationId xmlns:p14="http://schemas.microsoft.com/office/powerpoint/2010/main" val="1021788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hukuku-ticaret hukuku </a:t>
            </a:r>
          </a:p>
        </p:txBody>
      </p:sp>
      <p:sp>
        <p:nvSpPr>
          <p:cNvPr id="3" name="İçerik Yer Tutucusu 2"/>
          <p:cNvSpPr>
            <a:spLocks noGrp="1"/>
          </p:cNvSpPr>
          <p:nvPr>
            <p:ph idx="1"/>
          </p:nvPr>
        </p:nvSpPr>
        <p:spPr>
          <a:xfrm>
            <a:off x="457200" y="1340768"/>
            <a:ext cx="8229600" cy="5184576"/>
          </a:xfrm>
        </p:spPr>
        <p:txBody>
          <a:bodyPr>
            <a:normAutofit fontScale="70000" lnSpcReduction="20000"/>
          </a:bodyPr>
          <a:lstStyle/>
          <a:p>
            <a:r>
              <a:rPr lang="tr-TR" dirty="0"/>
              <a:t>Acentede olduğu gibi turizm sigortalarına ilişkin özel düzenlemeler de Türk Ticaret Kanunu’nda saklı tutulmuştur. </a:t>
            </a:r>
            <a:endParaRPr lang="tr-TR" dirty="0" smtClean="0"/>
          </a:p>
          <a:p>
            <a:r>
              <a:rPr lang="tr-TR" dirty="0" smtClean="0"/>
              <a:t>Sigorta </a:t>
            </a:r>
            <a:r>
              <a:rPr lang="tr-TR" dirty="0"/>
              <a:t>sözleşmesi ile sigortacı bir prim karşılığında, diğer bir kimsenin parayla ölçülebilir bir menfaatini zarara uğratan bir tehlikenin (rizikonun) meydana gelmesi hâlinde tazminat ödemeyi üzerine alır. </a:t>
            </a:r>
          </a:p>
          <a:p>
            <a:r>
              <a:rPr lang="tr-TR" dirty="0"/>
              <a:t>Turizm hukuku sigorta düzenlemelerine örnek olarak, Seyahat Acentaları ve Seyahat Acantaları Birliği Kanunun, seyahat acentelerinin Türkiye’de satılan paket turlar kapsamında; müşteriye taahhüt ettikleri hizmetlerin acentenin iflası da dâhil olmak üzere herhangi bir nedenle verilmemesi veya taahhüt edilen şekilde verilmemesinden kaynaklanabilecek sorumluluklarını sigorta ettirmek zorunda olmaları ile Deniz Turizmi Yönetmeliği’ne göre Yönetmelik kapsamında belgelendirilen deniz turizmi tesisi işletmelerinin, üçüncü şahıs mali mesuliyet veya marina sorumluluk veya liman sigortası yaptırmaları zorunluluğu örnek olarak verilebilir.</a:t>
            </a:r>
          </a:p>
        </p:txBody>
      </p:sp>
    </p:spTree>
    <p:extLst>
      <p:ext uri="{BB962C8B-B14F-4D97-AF65-F5344CB8AC3E}">
        <p14:creationId xmlns:p14="http://schemas.microsoft.com/office/powerpoint/2010/main" val="2326591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hukuku-ticaret hukuku </a:t>
            </a:r>
          </a:p>
        </p:txBody>
      </p:sp>
      <p:sp>
        <p:nvSpPr>
          <p:cNvPr id="3" name="İçerik Yer Tutucusu 2"/>
          <p:cNvSpPr>
            <a:spLocks noGrp="1"/>
          </p:cNvSpPr>
          <p:nvPr>
            <p:ph idx="1"/>
          </p:nvPr>
        </p:nvSpPr>
        <p:spPr>
          <a:xfrm>
            <a:off x="457200" y="1600200"/>
            <a:ext cx="8229600" cy="4997152"/>
          </a:xfrm>
        </p:spPr>
        <p:txBody>
          <a:bodyPr>
            <a:normAutofit fontScale="77500" lnSpcReduction="20000"/>
          </a:bodyPr>
          <a:lstStyle/>
          <a:p>
            <a:r>
              <a:rPr lang="tr-TR" dirty="0"/>
              <a:t>Ticaret şirketleri de ticaret hukukunun konusunu oluşturur. 6102 sayılı Türk Ticaret Kanunu’nda açıkça sayılmış olup kolektif şirket, komandit şirket, anonim şirket, limited şirket ve kooperatiflerden ibarettir</a:t>
            </a:r>
            <a:r>
              <a:rPr lang="tr-TR" dirty="0" smtClean="0"/>
              <a:t>.</a:t>
            </a:r>
          </a:p>
          <a:p>
            <a:r>
              <a:rPr lang="tr-TR" dirty="0" smtClean="0"/>
              <a:t> </a:t>
            </a:r>
            <a:r>
              <a:rPr lang="tr-TR" dirty="0"/>
              <a:t>Ticaret şirketleri tüzel kişiliği haizdir. Ticaret şirketleri turizm sektöründe faaliyette bulunmaları bakımından ayrıca önemlidir. </a:t>
            </a:r>
          </a:p>
          <a:p>
            <a:r>
              <a:rPr lang="tr-TR" dirty="0"/>
              <a:t>Türk Ticaret Kanunu’nda yer alan kıymetli evrak örnekleri olarak bono, çek, poliçe, makbuz senedi, varant, konşimento, deniz ödüncü senedi, taşıma senedi, tahvil, hisse senedi gösterilebilir. </a:t>
            </a:r>
          </a:p>
          <a:p>
            <a:r>
              <a:rPr lang="tr-TR" dirty="0"/>
              <a:t>Türk Ticaret Kanunu’nun deniz ticaretine ilişin kitabı, Türk turizminin önemli bir alanını teşkil eden deniz turizminin temel konusunu oluşturan gemiye ilişin düzenlemeleri içermektedir</a:t>
            </a:r>
          </a:p>
        </p:txBody>
      </p:sp>
    </p:spTree>
    <p:extLst>
      <p:ext uri="{BB962C8B-B14F-4D97-AF65-F5344CB8AC3E}">
        <p14:creationId xmlns:p14="http://schemas.microsoft.com/office/powerpoint/2010/main" val="25985605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 - devletler özel hukuku</a:t>
            </a:r>
          </a:p>
        </p:txBody>
      </p:sp>
      <p:sp>
        <p:nvSpPr>
          <p:cNvPr id="3" name="İçerik Yer Tutucusu 2"/>
          <p:cNvSpPr>
            <a:spLocks noGrp="1"/>
          </p:cNvSpPr>
          <p:nvPr>
            <p:ph idx="1"/>
          </p:nvPr>
        </p:nvSpPr>
        <p:spPr>
          <a:xfrm>
            <a:off x="457200" y="1340768"/>
            <a:ext cx="8229600" cy="5184576"/>
          </a:xfrm>
        </p:spPr>
        <p:txBody>
          <a:bodyPr>
            <a:normAutofit fontScale="70000" lnSpcReduction="20000"/>
          </a:bodyPr>
          <a:lstStyle/>
          <a:p>
            <a:r>
              <a:rPr lang="tr-TR" dirty="0"/>
              <a:t>Devletler özel hukuku yabancılık unsuru taşıyan, yani birden fazla devlet hukuku ile ilişkili bir özel hukuk meselesinin hangi devlet hukukuna göre çözümleneceğini ve bu meselenin çözümüne ilişkin davalar hususunda devletin yargı organlarının milletlerarası yetkisini tespit eden hukuk dalıdır. </a:t>
            </a:r>
          </a:p>
          <a:p>
            <a:r>
              <a:rPr lang="tr-TR" dirty="0"/>
              <a:t>Devletler özel hukuku; vatandaşlık hukuku, yabancılar hukuku, kanunlar ihtilafı hukuku ve milletler arası usul hukuku olmak üzere dört temel konuyu incelemektedir. </a:t>
            </a:r>
          </a:p>
          <a:p>
            <a:r>
              <a:rPr lang="tr-TR" dirty="0"/>
              <a:t>Vatandaşlık, kişileri veya şeyleri (gemi, uçak gibi) devlete bağlayan hukuki ve siyasi bağdır. Vatandaşlar kendi ülkeleri içinde serbestçe seyahat hakkına sahiptir ve sınır dışı edilemez. </a:t>
            </a:r>
            <a:endParaRPr lang="tr-TR" dirty="0" smtClean="0"/>
          </a:p>
          <a:p>
            <a:r>
              <a:rPr lang="tr-TR" dirty="0"/>
              <a:t>Yabancı unsurlu özel hukuk davalarında önce Türk mahkemelerinin milletlerarası yetkisi tespit edilir, ardından uygulanacak kanun belirlenir. </a:t>
            </a:r>
          </a:p>
        </p:txBody>
      </p:sp>
    </p:spTree>
    <p:extLst>
      <p:ext uri="{BB962C8B-B14F-4D97-AF65-F5344CB8AC3E}">
        <p14:creationId xmlns:p14="http://schemas.microsoft.com/office/powerpoint/2010/main" val="8147150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 - devletler özel hukuku</a:t>
            </a:r>
          </a:p>
        </p:txBody>
      </p:sp>
      <p:sp>
        <p:nvSpPr>
          <p:cNvPr id="3" name="İçerik Yer Tutucusu 2"/>
          <p:cNvSpPr>
            <a:spLocks noGrp="1"/>
          </p:cNvSpPr>
          <p:nvPr>
            <p:ph idx="1"/>
          </p:nvPr>
        </p:nvSpPr>
        <p:spPr/>
        <p:txBody>
          <a:bodyPr>
            <a:normAutofit fontScale="70000" lnSpcReduction="20000"/>
          </a:bodyPr>
          <a:lstStyle/>
          <a:p>
            <a:r>
              <a:rPr lang="tr-TR" dirty="0"/>
              <a:t>Uluslararası Koruma Kanunu ile Uluslararası İşgücü Kanunu esas olmak üzere çeşitli kanunlarda düzenlenmiştir. </a:t>
            </a:r>
          </a:p>
          <a:p>
            <a:r>
              <a:rPr lang="tr-TR" dirty="0"/>
              <a:t>Bir yabancının Türkiye’ye giriş yapabilmesi için sınır kapılarında pasaport veya pasaport yerine geçen belge göstermesi ve yetkili Türk makamlarından vize alması gereklidir. </a:t>
            </a:r>
            <a:endParaRPr lang="tr-TR" dirty="0" smtClean="0"/>
          </a:p>
          <a:p>
            <a:r>
              <a:rPr lang="tr-TR" dirty="0" smtClean="0"/>
              <a:t>Pasaport </a:t>
            </a:r>
            <a:r>
              <a:rPr lang="tr-TR" dirty="0"/>
              <a:t>Kanunu’na göre hem Türk vatandaşları hem de yabancılar Türkiye’ye girebilmek ve Türkiye’den çıkış yapabilmek için usulüne uygun ve geçerli bir pasaport veya pasaport yerine geçen belge göstermek zorundadırlar. Pasaport yerine geçen belgeler; pasavan, idari mektup, hudut geçiş belgesi, gemi adamı cüzdanı, demir yolu ve hava yolu mürettebatına verilen vesikalardır. </a:t>
            </a:r>
            <a:endParaRPr lang="tr-TR" dirty="0" smtClean="0"/>
          </a:p>
          <a:p>
            <a:r>
              <a:rPr lang="tr-TR" dirty="0" smtClean="0"/>
              <a:t>Bunlardan </a:t>
            </a:r>
            <a:r>
              <a:rPr lang="tr-TR" dirty="0"/>
              <a:t>pasavanla girenlerin turist olarak kabul edilmeyeceği söylenebilir; çünkü pasavan, Türkiye ile sınırı olan ülkelerin sınır bölgeleri içinde oturan Türk vatandaşlarına serbestçe gidip gelmeleri için verilen belgedir. </a:t>
            </a:r>
          </a:p>
        </p:txBody>
      </p:sp>
    </p:spTree>
    <p:extLst>
      <p:ext uri="{BB962C8B-B14F-4D97-AF65-F5344CB8AC3E}">
        <p14:creationId xmlns:p14="http://schemas.microsoft.com/office/powerpoint/2010/main" val="3238460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 - devletler özel hukuku</a:t>
            </a:r>
          </a:p>
        </p:txBody>
      </p:sp>
      <p:sp>
        <p:nvSpPr>
          <p:cNvPr id="3" name="İçerik Yer Tutucusu 2"/>
          <p:cNvSpPr>
            <a:spLocks noGrp="1"/>
          </p:cNvSpPr>
          <p:nvPr>
            <p:ph idx="1"/>
          </p:nvPr>
        </p:nvSpPr>
        <p:spPr>
          <a:xfrm>
            <a:off x="457200" y="1600200"/>
            <a:ext cx="8229600" cy="5141168"/>
          </a:xfrm>
        </p:spPr>
        <p:txBody>
          <a:bodyPr>
            <a:normAutofit fontScale="62500" lnSpcReduction="20000"/>
          </a:bodyPr>
          <a:lstStyle/>
          <a:p>
            <a:r>
              <a:rPr lang="tr-TR" dirty="0"/>
              <a:t>Vize verme konusunda yetkili makam kişinin vatandaşı olduğu veya kanunen bulunduğu yerdeki Türk konsolosluklarıdır. Müracaatı alan makam vize müracaatını sonuçlandırmak için dosyayı Göç Idaresi Genel Müdürlüğüne gönderir. Vize Türkiye’de en fazla 90 güne kadar kalma hakkı tanır. </a:t>
            </a:r>
            <a:endParaRPr lang="tr-TR" dirty="0" smtClean="0"/>
          </a:p>
          <a:p>
            <a:r>
              <a:rPr lang="tr-TR" dirty="0" smtClean="0"/>
              <a:t>Vizede </a:t>
            </a:r>
            <a:r>
              <a:rPr lang="tr-TR" dirty="0"/>
              <a:t>kişilerin ülkeye </a:t>
            </a:r>
            <a:r>
              <a:rPr lang="tr-TR" dirty="0" smtClean="0"/>
              <a:t>geliş </a:t>
            </a:r>
            <a:r>
              <a:rPr lang="tr-TR" dirty="0"/>
              <a:t>amacı yazar. Türkiye’ye turistik veya resmî ziyaret, iş görüşmesi, konferans, seminer, toplantı, festival, fuar, sergi, sportif etkinlik, kültürel ve sanatsal etkinlik gibi amaçlarla gelmek isteyen yabancılara “turizm vizesi” verilir. Bazı kişilere ise vizeden muafiyet sağlanabilir. </a:t>
            </a:r>
            <a:endParaRPr lang="tr-TR" dirty="0" smtClean="0"/>
          </a:p>
          <a:p>
            <a:r>
              <a:rPr lang="tr-TR" dirty="0" smtClean="0"/>
              <a:t>Örneğin </a:t>
            </a:r>
            <a:r>
              <a:rPr lang="tr-TR" dirty="0"/>
              <a:t>deniz limanlarına gelip, 72 saati geçmemek kaydıyla, liman şehrini veya civar illeri turizm amaçlı gezecek kişiler vizeden muaf tutulabilir. </a:t>
            </a:r>
          </a:p>
          <a:p>
            <a:r>
              <a:rPr lang="tr-TR" dirty="0"/>
              <a:t>Türkiye’de 90 günden veya vizenin ya da vize muafiyetinin kendisine tanıdığı süreden daha fazla kalmak isteyen yabancıların ikamet izni almaları gerekir. </a:t>
            </a:r>
          </a:p>
          <a:p>
            <a:r>
              <a:rPr lang="tr-TR" dirty="0"/>
              <a:t>İkamet izinleri kısa dönem, aile, öğrenci, uzun dönem, insani ve insan ticareti mağduru ikamet iznidir. Turizm amaçlı gelecek olan kişilere kısa dönem ikamet izni verilebilir.  </a:t>
            </a:r>
          </a:p>
        </p:txBody>
      </p:sp>
    </p:spTree>
    <p:extLst>
      <p:ext uri="{BB962C8B-B14F-4D97-AF65-F5344CB8AC3E}">
        <p14:creationId xmlns:p14="http://schemas.microsoft.com/office/powerpoint/2010/main" val="25826880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 - devletler özel hukuku</a:t>
            </a:r>
          </a:p>
        </p:txBody>
      </p:sp>
      <p:sp>
        <p:nvSpPr>
          <p:cNvPr id="3" name="İçerik Yer Tutucusu 2"/>
          <p:cNvSpPr>
            <a:spLocks noGrp="1"/>
          </p:cNvSpPr>
          <p:nvPr>
            <p:ph idx="1"/>
          </p:nvPr>
        </p:nvSpPr>
        <p:spPr>
          <a:xfrm>
            <a:off x="457200" y="1600200"/>
            <a:ext cx="8229600" cy="4997152"/>
          </a:xfrm>
        </p:spPr>
        <p:txBody>
          <a:bodyPr>
            <a:normAutofit fontScale="70000" lnSpcReduction="20000"/>
          </a:bodyPr>
          <a:lstStyle/>
          <a:p>
            <a:r>
              <a:rPr lang="tr-TR" dirty="0"/>
              <a:t>Turizm amaçlı gelme amacıyla kısa dönem ikamet izni başvurularında; yabancının ülkede nerede, ne zaman ve ne süreyle kalacağı gibi seyahat planına ilişkin hususlardaki beyanı değerlendirilir. Yabancıdan seyahat planına ilişkin ya da kalış amacını ortaya koyan bilgi veya belge sunması istenebilir. </a:t>
            </a:r>
          </a:p>
          <a:p>
            <a:r>
              <a:rPr lang="tr-TR" dirty="0"/>
              <a:t>İkamet izni başvurusunda yabancıların Türkiye’de kalacakları bir adresi beyan etmeleri gerekir. Yabancının Türkiye’de kalacağı adresi, sabit bir adres veya konaklama tesisine ait adreslerden biri olabilir. Yat turizmi kapsamında gelen yabancılar, Türkiye’de yatlarının bağlı bulunduğu yat limanlarını, ikamet adresi olarak gösterebilir. </a:t>
            </a:r>
          </a:p>
          <a:p>
            <a:r>
              <a:rPr lang="tr-TR" dirty="0"/>
              <a:t>Turizm işletmelerinde çalışmak isteyen yabancıların çalışma hakkı ise Uluslararası İşgücü Kanunu’nda düzenlenmiştir. </a:t>
            </a:r>
            <a:endParaRPr lang="tr-TR" dirty="0" smtClean="0"/>
          </a:p>
          <a:p>
            <a:r>
              <a:rPr lang="tr-TR" dirty="0" smtClean="0"/>
              <a:t>Çalışma </a:t>
            </a:r>
            <a:r>
              <a:rPr lang="tr-TR" dirty="0"/>
              <a:t>izni başvuruları yurt içinde Aile Çalışma ve Sosyal Hizmetler Bakanlığına, yurt dışında ise Bakanlığa iletilmek şartıyla yabancının vatandaşı olduğu veya yasal olarak bulunduğu ülkedeki Türk temsilciliklerine yapılır</a:t>
            </a:r>
          </a:p>
        </p:txBody>
      </p:sp>
    </p:spTree>
    <p:extLst>
      <p:ext uri="{BB962C8B-B14F-4D97-AF65-F5344CB8AC3E}">
        <p14:creationId xmlns:p14="http://schemas.microsoft.com/office/powerpoint/2010/main" val="1643912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hukuku - devletler özel hukuku</a:t>
            </a:r>
          </a:p>
        </p:txBody>
      </p:sp>
      <p:sp>
        <p:nvSpPr>
          <p:cNvPr id="3" name="İçerik Yer Tutucusu 2"/>
          <p:cNvSpPr>
            <a:spLocks noGrp="1"/>
          </p:cNvSpPr>
          <p:nvPr>
            <p:ph idx="1"/>
          </p:nvPr>
        </p:nvSpPr>
        <p:spPr>
          <a:xfrm>
            <a:off x="457200" y="1196752"/>
            <a:ext cx="8229600" cy="5400600"/>
          </a:xfrm>
        </p:spPr>
        <p:txBody>
          <a:bodyPr>
            <a:normAutofit fontScale="77500" lnSpcReduction="20000"/>
          </a:bodyPr>
          <a:lstStyle/>
          <a:p>
            <a:r>
              <a:rPr lang="tr-TR" dirty="0" smtClean="0"/>
              <a:t>Kanunlar ihtilafı kuralları ile milletler arası usul hukuku kuralları 5718 Sayılı Milletlerarası Özel Hukuk ve Usul Hukuku Hakkında Kanun’da düzenlenmiştir. </a:t>
            </a:r>
          </a:p>
          <a:p>
            <a:r>
              <a:rPr lang="tr-TR" dirty="0" smtClean="0"/>
              <a:t>Yabancı unsurlu bir sözleşmeden doğan ihtilaflarda Türk mahkemelerinin milletler arası yetkisi ile sözleşmeye uygulanacak hukuku Milletlerarası Özel Hukuk ve Usul Hukuku Hakkında Kanun belirler.</a:t>
            </a:r>
          </a:p>
          <a:p>
            <a:r>
              <a:rPr lang="tr-TR" dirty="0" smtClean="0"/>
              <a:t> Öncelikle yabancı unsurlu bir sözleşmede acaba Türk mahkemelerinin milletlerarası yetkisi var mı diye bakılır. Bu yetki Milletlerarası Özel Hukuk ve Usul Hukuku Hakkında Kanun’da yapılan atıf nedeniyle Hukuk Muhakemeleri Kanununa göre belirlenir. Böylece turizm hukuku ile yargılama hukuku arasında da bir ilişki kurulmuş olur.</a:t>
            </a:r>
          </a:p>
          <a:p>
            <a:r>
              <a:rPr lang="tr-TR" dirty="0"/>
              <a:t>Yabancılık unsuru içeren özel hukuk meseleleri devletler özel hukukunun konusudur. </a:t>
            </a:r>
            <a:endParaRPr lang="tr-TR" dirty="0" smtClean="0"/>
          </a:p>
          <a:p>
            <a:endParaRPr lang="tr-TR" dirty="0" smtClean="0"/>
          </a:p>
          <a:p>
            <a:endParaRPr lang="tr-TR" dirty="0"/>
          </a:p>
        </p:txBody>
      </p:sp>
    </p:spTree>
    <p:extLst>
      <p:ext uri="{BB962C8B-B14F-4D97-AF65-F5344CB8AC3E}">
        <p14:creationId xmlns:p14="http://schemas.microsoft.com/office/powerpoint/2010/main" val="565412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Turizm hukuku - devletler özel hukuku</a:t>
            </a:r>
            <a:endParaRPr lang="tr-TR" dirty="0"/>
          </a:p>
        </p:txBody>
      </p:sp>
      <p:sp>
        <p:nvSpPr>
          <p:cNvPr id="3" name="İçerik Yer Tutucusu 2"/>
          <p:cNvSpPr>
            <a:spLocks noGrp="1"/>
          </p:cNvSpPr>
          <p:nvPr>
            <p:ph idx="1"/>
          </p:nvPr>
        </p:nvSpPr>
        <p:spPr/>
        <p:txBody>
          <a:bodyPr>
            <a:normAutofit fontScale="62500" lnSpcReduction="20000"/>
          </a:bodyPr>
          <a:lstStyle/>
          <a:p>
            <a:r>
              <a:rPr lang="tr-TR" dirty="0"/>
              <a:t>Son olarak yetkili mahkeme belirlendikten sonra uygulanacak hukuk Milletlerarası Özel Hukuk ve Usul Hukuku Hakkında Kanun’a göre sözleşmeden doğan borç ilişkilerinde tarafların açıkça seçtikleri hukuka tâbidir. Sözleşme hükümlerinden veya hâlin şartlarından tereddüde yer vermeyecek biçimde anlaşılabilen hukuk seçimi de geçerlidir. </a:t>
            </a:r>
            <a:endParaRPr lang="tr-TR" dirty="0" smtClean="0"/>
          </a:p>
          <a:p>
            <a:r>
              <a:rPr lang="tr-TR" dirty="0" smtClean="0"/>
              <a:t>Tarafların </a:t>
            </a:r>
            <a:r>
              <a:rPr lang="tr-TR" dirty="0"/>
              <a:t>hukuk seçimi yapmamış olmaları hâlinde sözleşmeden doğan ilişkiye, o sözleşmeyle en sıkı ilişkili olan hukuk uygulanır. </a:t>
            </a:r>
            <a:endParaRPr lang="tr-TR" dirty="0" smtClean="0"/>
          </a:p>
          <a:p>
            <a:r>
              <a:rPr lang="tr-TR" dirty="0" smtClean="0"/>
              <a:t>Bu </a:t>
            </a:r>
            <a:r>
              <a:rPr lang="tr-TR" dirty="0"/>
              <a:t>hukuk, karakteristik edim borçlusunun, sözleşmenin kuruluşu sırasındaki mutad meskeni hukuku, ticari veya mesleki faaliyetler gereği kurulan sözleşmelerde karakteristik edim borçlusunun işyeri, bulunmadığı takdirde yerleşim yeri hukuku, karakteristik edim borçlusunun birden çok iş yeri varsa söz konusu sözleşmeyle en sıkı ilişki içinde bulunan iş yeri hukuku olarak kabul edilir. </a:t>
            </a:r>
            <a:endParaRPr lang="tr-TR" dirty="0" smtClean="0"/>
          </a:p>
          <a:p>
            <a:r>
              <a:rPr lang="tr-TR" dirty="0" smtClean="0"/>
              <a:t>Ancak </a:t>
            </a:r>
            <a:r>
              <a:rPr lang="tr-TR" dirty="0"/>
              <a:t>hâlin bütün şartlarına göre sözleşmeyle daha sıkı ilişkili bir hukukun bulunması hâlinde sözleşme, bu hukuka tabi olur. </a:t>
            </a:r>
          </a:p>
        </p:txBody>
      </p:sp>
    </p:spTree>
    <p:extLst>
      <p:ext uri="{BB962C8B-B14F-4D97-AF65-F5344CB8AC3E}">
        <p14:creationId xmlns:p14="http://schemas.microsoft.com/office/powerpoint/2010/main" val="559837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Özet</a:t>
            </a:r>
            <a:br>
              <a:rPr lang="tr-TR" dirty="0" smtClean="0"/>
            </a:br>
            <a:endParaRPr lang="tr-TR" dirty="0"/>
          </a:p>
        </p:txBody>
      </p:sp>
      <p:sp>
        <p:nvSpPr>
          <p:cNvPr id="3" name="İçerik Yer Tutucusu 2"/>
          <p:cNvSpPr>
            <a:spLocks noGrp="1"/>
          </p:cNvSpPr>
          <p:nvPr>
            <p:ph idx="1"/>
          </p:nvPr>
        </p:nvSpPr>
        <p:spPr>
          <a:xfrm>
            <a:off x="457200" y="908720"/>
            <a:ext cx="8229600" cy="5832648"/>
          </a:xfrm>
        </p:spPr>
        <p:txBody>
          <a:bodyPr>
            <a:normAutofit fontScale="55000" lnSpcReduction="20000"/>
          </a:bodyPr>
          <a:lstStyle/>
          <a:p>
            <a:r>
              <a:rPr lang="tr-TR" dirty="0"/>
              <a:t>Hukuk, örgütlenmiş bir toplum içinde yaşayan insanların birbirleriyle veya kişilerin yine kendilerinin meydana getirdikleri topluluklarla ve bu toplulukların birbirleriyle olan ilişkilerini düzenleyen, kişilerin hukuki güvencesini ve insan haklarını sağlamak amacıyla oluşturulan ve devlet gücü ile desteklenen bağlayıcı, genel, soyut ve devamlı hukuk kurallarının bütünüdür.Turizm olayı ise bünyesinde bulundurduğu özel işletmeleri, kamu işletmeleri, sivil toplum örgütleri, bireyleri ve bu işletme, örgüt ve bireyleri ilgilendiren kurallar topluluğunu bir arada bulundurması nedeniyle hukuk ile sıkı ilişki içindedir. </a:t>
            </a:r>
            <a:endParaRPr lang="tr-TR" dirty="0" smtClean="0"/>
          </a:p>
          <a:p>
            <a:r>
              <a:rPr lang="tr-TR" dirty="0" smtClean="0"/>
              <a:t>•</a:t>
            </a:r>
            <a:r>
              <a:rPr lang="tr-TR" dirty="0"/>
              <a:t>Turizm hukuku, uluslararsı kaynaklı, karma, piyasa ekonomisi kurallarına tabi dinamik bir hukuk dalıdır. Kişi hürriyeti ve güvenliği, yerleşme ve seyahat hürriyeti, kamulaştırma, çalışma ve sözleşme hürriyeti, çalışma hakkı ve ödevi, çalışma şartları ve dinlenme hakkı, çevrenin korunması, sosyal güvenlik hakkı, tarih, kültür ve tabiat varlıklarının korunması tüketicilerin korunması açısından anayasa hukuku ile bağlantılıdır</a:t>
            </a:r>
            <a:r>
              <a:rPr lang="tr-TR" dirty="0" smtClean="0"/>
              <a:t>.</a:t>
            </a:r>
          </a:p>
          <a:p>
            <a:r>
              <a:rPr lang="tr-TR" dirty="0" smtClean="0"/>
              <a:t> </a:t>
            </a:r>
            <a:r>
              <a:rPr lang="tr-TR" dirty="0"/>
              <a:t>•Turizm tesislerinde faaliyet gösterecek ticari işletmelerin Kültür ve Turizm Bakanlığından ticari işletme ruhsatı alması zorunluluğu, idari para cezaları ve diğer her tür yaptırım idare hukuku ile turizm hukukunun ortak noktalarıdır</a:t>
            </a:r>
            <a:r>
              <a:rPr lang="tr-TR" dirty="0" smtClean="0"/>
              <a:t>.</a:t>
            </a:r>
          </a:p>
          <a:p>
            <a:r>
              <a:rPr lang="tr-TR" dirty="0" smtClean="0"/>
              <a:t> </a:t>
            </a:r>
            <a:r>
              <a:rPr lang="tr-TR" dirty="0"/>
              <a:t>•Uluslararası sözleşmelerde yer almasına rağmen seyahat hakkının mutlak nitelikte bir hak olduğu söylenemez. Çünkü seyahat hakkı, yabancı kişilere kendi vatandaşı olmadıkları ülkeye kabulde mutlak giriş hakkı sağlamaz. Ancak ülkeye giriş yaptıktan sonra ülke içinde vatandaş ve yabancı ayrımı yapılmaksızın serbest dolaşım hakkı herkese tanınmalıdır</a:t>
            </a:r>
            <a:r>
              <a:rPr lang="tr-TR" dirty="0" smtClean="0"/>
              <a:t>.</a:t>
            </a:r>
          </a:p>
          <a:p>
            <a:r>
              <a:rPr lang="tr-TR" dirty="0" smtClean="0"/>
              <a:t> </a:t>
            </a:r>
            <a:endParaRPr lang="tr-TR" dirty="0"/>
          </a:p>
        </p:txBody>
      </p:sp>
    </p:spTree>
    <p:extLst>
      <p:ext uri="{BB962C8B-B14F-4D97-AF65-F5344CB8AC3E}">
        <p14:creationId xmlns:p14="http://schemas.microsoft.com/office/powerpoint/2010/main" val="33659001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Özet</a:t>
            </a:r>
            <a:br>
              <a:rPr lang="tr-TR" dirty="0" smtClean="0"/>
            </a:br>
            <a:endParaRPr lang="tr-TR" dirty="0"/>
          </a:p>
        </p:txBody>
      </p:sp>
      <p:sp>
        <p:nvSpPr>
          <p:cNvPr id="3" name="İçerik Yer Tutucusu 2"/>
          <p:cNvSpPr>
            <a:spLocks noGrp="1"/>
          </p:cNvSpPr>
          <p:nvPr>
            <p:ph idx="1"/>
          </p:nvPr>
        </p:nvSpPr>
        <p:spPr>
          <a:xfrm>
            <a:off x="457200" y="980728"/>
            <a:ext cx="8229600" cy="5145435"/>
          </a:xfrm>
        </p:spPr>
        <p:txBody>
          <a:bodyPr>
            <a:normAutofit fontScale="55000" lnSpcReduction="20000"/>
          </a:bodyPr>
          <a:lstStyle/>
          <a:p>
            <a:r>
              <a:rPr lang="tr-TR" dirty="0"/>
              <a:t>••Seyahat hakkı, ancak ulusal güvenlik, kamu emniyeti, kamu düzeninin korunması, suç işlenmesinin önlenmesi, sağlık ve ahlakın veya başkalarının hak ve özgürlüklerinin korunması için, demokratik bir toplumda zorunlu tedbirler olarak ve yasayla sınırlanabilir. </a:t>
            </a:r>
          </a:p>
          <a:p>
            <a:r>
              <a:rPr lang="tr-TR" dirty="0"/>
              <a:t>•Turizm alanında faaliyet gösteren kuruluşlar ve turizm hukukunun uluslararası kaynakları nedeniyleturizm hukuku uluslararsı hukuk ile bağlantılılıdır. </a:t>
            </a:r>
          </a:p>
          <a:p>
            <a:r>
              <a:rPr lang="tr-TR" dirty="0" smtClean="0"/>
              <a:t>Türk </a:t>
            </a:r>
            <a:r>
              <a:rPr lang="tr-TR" dirty="0"/>
              <a:t>turizm sektöründe yatırım indirimi, gümrük muafiyeti, finansman fonu, döviz kazancı istisnası, bina inşaat harcı istisnası, gemi ve gemi inşa tesisleri ile ilgili özel gümrük muafiyeti, konut inşaatında ve kalkınmada öncelikli yörelerde yapılacak yatırımlarda vergi resim ve harç istisna ve muaflıkları olarak öngörülen vergi teşvikleri vergi hukuknun konusudur</a:t>
            </a:r>
            <a:r>
              <a:rPr lang="tr-TR" dirty="0" smtClean="0"/>
              <a:t>.</a:t>
            </a:r>
          </a:p>
          <a:p>
            <a:r>
              <a:rPr lang="tr-TR" dirty="0" smtClean="0"/>
              <a:t> </a:t>
            </a:r>
            <a:r>
              <a:rPr lang="tr-TR" dirty="0"/>
              <a:t>•Kimin turist olmadığının belirlenmesinde tespit edilecek yerleşim yeri, sahipsiz eşya niteliğindeki av hayvanları ve devre mülk hakkı ile turizm alanıda faaliyet göstern dernek ve kuruluşlar medeni hukukun; konaklama ücretleri, kaybolan eşyadan sorumluluk ve turizm sözleşmeleri ise borçlar hukukunun konusudur. </a:t>
            </a:r>
            <a:endParaRPr lang="tr-TR" dirty="0" smtClean="0"/>
          </a:p>
          <a:p>
            <a:r>
              <a:rPr lang="tr-TR" dirty="0" smtClean="0"/>
              <a:t>•</a:t>
            </a:r>
            <a:r>
              <a:rPr lang="tr-TR" dirty="0"/>
              <a:t>Turizm işletmeleri birer ticari işletme niteliğinde olup ticari şirketler, Kıymetli evrak, sigorta ve deniz ticareti hukuku ile ortak konular açısından turizm hukuku Türk Ticaret Kanunu ile bağlantılıdır. </a:t>
            </a:r>
            <a:endParaRPr lang="tr-TR" dirty="0" smtClean="0"/>
          </a:p>
          <a:p>
            <a:r>
              <a:rPr lang="tr-TR" dirty="0" smtClean="0"/>
              <a:t>•</a:t>
            </a:r>
            <a:r>
              <a:rPr lang="tr-TR" dirty="0"/>
              <a:t>Yabancıların ülkeye girişleri, ülkede bulunuşları, ülkedeki özel hukuk meselelerinin çözümü ve ülkeden çıkışları devletler özel hukukunun konularıdır.</a:t>
            </a:r>
          </a:p>
          <a:p>
            <a:endParaRPr lang="tr-TR" dirty="0"/>
          </a:p>
        </p:txBody>
      </p:sp>
    </p:spTree>
    <p:extLst>
      <p:ext uri="{BB962C8B-B14F-4D97-AF65-F5344CB8AC3E}">
        <p14:creationId xmlns:p14="http://schemas.microsoft.com/office/powerpoint/2010/main" val="1946229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a:xfrm>
            <a:off x="457200" y="1268760"/>
            <a:ext cx="8229600" cy="4857403"/>
          </a:xfrm>
        </p:spPr>
        <p:txBody>
          <a:bodyPr>
            <a:normAutofit/>
          </a:bodyPr>
          <a:lstStyle/>
          <a:p>
            <a:endParaRPr lang="tr-TR" sz="1200" dirty="0" smtClean="0"/>
          </a:p>
          <a:p>
            <a:r>
              <a:rPr lang="tr-TR" sz="1200" dirty="0"/>
              <a:t>Battal, A. (2000), “Konaklama İşletmelerinin Müşterinin Eşyasına Gelen Zararlardan Sorumluluğu”, Ticaret ve Turizm Eğitim Fakültesi Dergisi, S: 3, s. 239- 250. </a:t>
            </a:r>
          </a:p>
          <a:p>
            <a:r>
              <a:rPr lang="tr-TR" sz="1200" dirty="0"/>
              <a:t>Boz, N. (2004). Turizm Hukuku, Güncelleştirilmiş 2. Baskı, Seçkin Yayıncılık, Ankara. Can, H, Güner, S. (2000). Turizm Hukuku, Siyasal Kitabevi, Ankara. </a:t>
            </a:r>
          </a:p>
          <a:p>
            <a:r>
              <a:rPr lang="tr-TR" sz="1200" dirty="0"/>
              <a:t>Çelikel, A, Erdem, B. B. (2016). Milletlerarası Özel Hukuk, 14. Bası, Beta Basım, İstanbul. </a:t>
            </a:r>
          </a:p>
          <a:p>
            <a:r>
              <a:rPr lang="tr-TR" sz="1200" dirty="0"/>
              <a:t>Doğan, V. (2016). Türk Yabancılar Hukuku, Savaş Kitabevi, Ankara. </a:t>
            </a:r>
          </a:p>
          <a:p>
            <a:r>
              <a:rPr lang="tr-TR" sz="1200" dirty="0"/>
              <a:t>Erdem, B. (2013). Türk Vatandaşlık Hukuku, 3. Baskı, Beta Basım, İstanbul. Odyakmaz, A.N. (1998). Turizm Hukuku ve İlgili Mevzuat, Alfa Basım, İstanbul. 13.Ulusal Turizm Kongresi Bildiri Kitabı, 06-09 Aralık 2012, Antalya. </a:t>
            </a:r>
          </a:p>
          <a:p>
            <a:r>
              <a:rPr lang="tr-TR" sz="1200" dirty="0"/>
              <a:t>Küpe B.,(2018), Turizm Hukukunun Hukuk Sistematiği İçindeki Yeri Ve Diğer Hukuk Dalları İle İlişkisi, Atatürk Üniversitesi Açıköğretim Fakültesi Yayınları, ISBN: 978-975-442-992-3 , Erzurum </a:t>
            </a:r>
          </a:p>
          <a:p>
            <a:r>
              <a:rPr lang="tr-TR" sz="1200" dirty="0" smtClean="0"/>
              <a:t>Kozak </a:t>
            </a:r>
            <a:r>
              <a:rPr lang="tr-TR" sz="1200" dirty="0"/>
              <a:t>N, Akoğlan M. (2012). Genel Turizm Bilgisi, Anadolu Üniversitesi Yayın No: 136. </a:t>
            </a:r>
          </a:p>
          <a:p>
            <a:r>
              <a:rPr lang="tr-TR" sz="1200" dirty="0"/>
              <a:t>Öztan, B. (2016). Medeni Hukukun Temel Kavramları, 41. Bası, Turhan Kitabevi, Ankara. </a:t>
            </a:r>
          </a:p>
          <a:p>
            <a:r>
              <a:rPr lang="tr-TR" sz="1200" dirty="0"/>
              <a:t>Öztürk, Y., Yazıcıoğlu İ. Gelişmekte Olan Ülkeler İçin Alternatif Turizm Faaliyetleri Üzerine Teorik Bir Çalışma, (2002), Gazi Üniversitesi Ticaret ve Turizm Eğitim Fakültesi Dergisi, S: 2, s. 183-195. </a:t>
            </a:r>
          </a:p>
          <a:p>
            <a:r>
              <a:rPr lang="tr-TR" sz="1200" dirty="0"/>
              <a:t>Serozan, R. (2013). Medeni Hukuk –Genel Bölüm/Kişiler Hukuku, Vedat Kitapçılık, İstanbul. </a:t>
            </a:r>
          </a:p>
          <a:p>
            <a:r>
              <a:rPr lang="tr-TR" sz="1200" dirty="0"/>
              <a:t>Sezer, M. S. (2010). Türk Turizm Sektöründe Müze Turizmini Payının Değerlendirilmesi, Hacettepe Üniversitesi Sosyal Bilimler Enstitüsü Yüksek Lisans Tezi, Ankara. </a:t>
            </a:r>
          </a:p>
          <a:p>
            <a:r>
              <a:rPr lang="tr-TR" sz="1200" dirty="0"/>
              <a:t>Siyahhan, M. (2009). Turizm ve Otel İşletmeciliği Öğrencileri İçin Hukuka Giriş, İşletme Hukuku ve Turizm Hukuku Dersleri, www.thm.bilkent.edu.tr/~siyahhan/lecture%20notes%20february%202009. doc. </a:t>
            </a:r>
          </a:p>
          <a:p>
            <a:r>
              <a:rPr lang="tr-TR" sz="1200" dirty="0"/>
              <a:t>Uygur, T., Turgut, H. (2015). Son Değişikliklerle Turizm Mevzuatı, 2. Baskı, Siyasal Kitabevi, Ankara. </a:t>
            </a:r>
          </a:p>
          <a:p>
            <a:r>
              <a:rPr lang="tr-TR" sz="1200" dirty="0"/>
              <a:t>Yıldırım, h. (2008). Turizm Hukuku ve Mevzuatı, Gözden Geçirilmiş 3. Baskı, Detay Yayıncılık, Ankara</a:t>
            </a:r>
            <a:r>
              <a:rPr lang="tr-TR" sz="1200" dirty="0" smtClean="0"/>
              <a:t>.</a:t>
            </a:r>
            <a:endParaRPr lang="tr-TR" sz="1200" dirty="0"/>
          </a:p>
        </p:txBody>
      </p:sp>
    </p:spTree>
    <p:extLst>
      <p:ext uri="{BB962C8B-B14F-4D97-AF65-F5344CB8AC3E}">
        <p14:creationId xmlns:p14="http://schemas.microsoft.com/office/powerpoint/2010/main" val="110003309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6303</Words>
  <Application>Microsoft Office PowerPoint</Application>
  <PresentationFormat>Ekran Gösterisi (4:3)</PresentationFormat>
  <Paragraphs>259</Paragraphs>
  <Slides>50</Slides>
  <Notes>0</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Ofis Teması</vt:lpstr>
      <vt:lpstr>Turim Hukukunun Hukuk Sistemetiği İçindeki Yeri ve Diğer Hukuk Dallarıyla İlişkisi </vt:lpstr>
      <vt:lpstr>PowerPoint Sunusu</vt:lpstr>
      <vt:lpstr>GİRİŞ </vt:lpstr>
      <vt:lpstr>GİRİŞ </vt:lpstr>
      <vt:lpstr>GİRİŞ </vt:lpstr>
      <vt:lpstr>TURİZM HUKUKUNUN HUKUK SİSTEMATİĞİ İÇİNDEKİ YERİ </vt:lpstr>
      <vt:lpstr>TURİZM HUKUKUNUN HUKUK SİSTEMATİĞİ İÇİNDEKİ YERİ </vt:lpstr>
      <vt:lpstr>Turizm Hukukunun Genel Özellikleri </vt:lpstr>
      <vt:lpstr>Kamu Hukukunun ve Özel Hukukun Bir Parçası Olarak Turizm Hukuku </vt:lpstr>
      <vt:lpstr>Kamu Hukukunun ve Özel Hukukun Bir Parçası Olarak Turizm Hukuku </vt:lpstr>
      <vt:lpstr>Kamu Hukukunun ve Özel Hukukun Bir Parçası Olarak Turizm Hukuku </vt:lpstr>
      <vt:lpstr>Kamu Hukukunun ve Özel Hukukun Bir Parçası Olarak Turizm Hukuku </vt:lpstr>
      <vt:lpstr>Turizm Hukukunun Kamu Hukuk Dalları ile İlişkisi </vt:lpstr>
      <vt:lpstr>Turizm hukuku - Anayasa hukuku </vt:lpstr>
      <vt:lpstr>Turizm hukuku - Anayasa hukuku </vt:lpstr>
      <vt:lpstr>Turizm hukuku - Anayasa hukuku </vt:lpstr>
      <vt:lpstr>Turizm hukuku - idare hukuku </vt:lpstr>
      <vt:lpstr>Turizm hukuku - idare hukuku </vt:lpstr>
      <vt:lpstr>Turizm hukuku - idare hukuku </vt:lpstr>
      <vt:lpstr>Turizm hukuku - uluslararası hukuk </vt:lpstr>
      <vt:lpstr>Turizm hukuku - uluslararası hukuk </vt:lpstr>
      <vt:lpstr>Turizm hukuku - uluslararası hukuk </vt:lpstr>
      <vt:lpstr>Turizm hukuku - uluslararası hukuk </vt:lpstr>
      <vt:lpstr>Turizm hukuku - vergi hukuku </vt:lpstr>
      <vt:lpstr>Turizm hukuku - vergi hukuku </vt:lpstr>
      <vt:lpstr>Turizm hukuku - medeni hukuk</vt:lpstr>
      <vt:lpstr>Turizm hukuku - medeni hukuk</vt:lpstr>
      <vt:lpstr>Turizm hukuku - medeni hukuk</vt:lpstr>
      <vt:lpstr>Turizm hukuku - medeni hukuk</vt:lpstr>
      <vt:lpstr>Turizm hukuku - borçlar hukuku</vt:lpstr>
      <vt:lpstr>Turizm hukuku - borçlar hukuku</vt:lpstr>
      <vt:lpstr>Turizm hukuku - borçlar hukuku</vt:lpstr>
      <vt:lpstr>Turizm hukuku - borçlar hukuku</vt:lpstr>
      <vt:lpstr>Turizm hukuku - borçlar hukuku</vt:lpstr>
      <vt:lpstr>Turizm hukuku - borçlar hukuku</vt:lpstr>
      <vt:lpstr>Turizm hukuku - borçlar hukuku</vt:lpstr>
      <vt:lpstr>Turizm hukuku-ticaret hukuku </vt:lpstr>
      <vt:lpstr>Turizm hukuku-ticaret hukuku </vt:lpstr>
      <vt:lpstr>Turizm hukuku-ticaret hukuku </vt:lpstr>
      <vt:lpstr>Turizm hukuku-ticaret hukuku </vt:lpstr>
      <vt:lpstr>Turizm hukuku-ticaret hukuku </vt:lpstr>
      <vt:lpstr>Turizm hukuku - devletler özel hukuku</vt:lpstr>
      <vt:lpstr>Turizm hukuku - devletler özel hukuku</vt:lpstr>
      <vt:lpstr>Turizm hukuku - devletler özel hukuku</vt:lpstr>
      <vt:lpstr>Turizm hukuku - devletler özel hukuku</vt:lpstr>
      <vt:lpstr>Turizm hukuku - devletler özel hukuku</vt:lpstr>
      <vt:lpstr>Turizm hukuku - devletler özel hukuku</vt:lpstr>
      <vt:lpstr>Özet </vt:lpstr>
      <vt:lpstr>Özet </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Turim Hukukunun Hukuk Sistemetiği İçindeki Yeri ve Diğer Hukuk Dallarıyla İlişkisi </dc:title>
  <dc:creator>AGE</dc:creator>
  <cp:lastModifiedBy>AGE</cp:lastModifiedBy>
  <cp:revision>7</cp:revision>
  <dcterms:created xsi:type="dcterms:W3CDTF">2020-08-26T16:50:24Z</dcterms:created>
  <dcterms:modified xsi:type="dcterms:W3CDTF">2020-09-06T20:51:13Z</dcterms:modified>
</cp:coreProperties>
</file>