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0" r:id="rId5"/>
    <p:sldId id="259" r:id="rId6"/>
    <p:sldId id="260" r:id="rId7"/>
    <p:sldId id="301" r:id="rId8"/>
    <p:sldId id="261" r:id="rId9"/>
    <p:sldId id="262" r:id="rId10"/>
    <p:sldId id="302" r:id="rId11"/>
    <p:sldId id="263" r:id="rId12"/>
    <p:sldId id="264" r:id="rId13"/>
    <p:sldId id="303" r:id="rId14"/>
    <p:sldId id="265" r:id="rId15"/>
    <p:sldId id="304" r:id="rId16"/>
    <p:sldId id="305" r:id="rId17"/>
    <p:sldId id="306" r:id="rId18"/>
    <p:sldId id="266" r:id="rId19"/>
    <p:sldId id="267" r:id="rId20"/>
    <p:sldId id="268" r:id="rId21"/>
    <p:sldId id="307"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308"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309" r:id="rId54"/>
    <p:sldId id="310" r:id="rId55"/>
    <p:sldId id="299" r:id="rId5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8.09.2020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ULUSAL VE ULUSLARARASI TURİZM ÖRGÜTLERİ</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552024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normAutofit fontScale="90000"/>
          </a:bodyPr>
          <a:lstStyle/>
          <a:p>
            <a:r>
              <a:rPr lang="tr-TR" dirty="0"/>
              <a:t>ULUSAL VE ULUSLARARASI TURİZM ÖRGÜTLERİ</a:t>
            </a:r>
          </a:p>
        </p:txBody>
      </p:sp>
      <p:sp>
        <p:nvSpPr>
          <p:cNvPr id="5" name="İçerik Yer Tutucusu 4"/>
          <p:cNvSpPr>
            <a:spLocks noGrp="1"/>
          </p:cNvSpPr>
          <p:nvPr>
            <p:ph sz="half" idx="1"/>
          </p:nvPr>
        </p:nvSpPr>
        <p:spPr>
          <a:xfrm>
            <a:off x="457200" y="1600200"/>
            <a:ext cx="3322712" cy="4525963"/>
          </a:xfrm>
        </p:spPr>
        <p:txBody>
          <a:bodyPr>
            <a:normAutofit fontScale="55000" lnSpcReduction="20000"/>
          </a:bodyPr>
          <a:lstStyle/>
          <a:p>
            <a:r>
              <a:rPr lang="tr-TR" dirty="0"/>
              <a:t>ULUSAL TURİZM </a:t>
            </a:r>
            <a:r>
              <a:rPr lang="tr-TR" dirty="0" smtClean="0"/>
              <a:t>ÖRGÜTLERİ</a:t>
            </a:r>
          </a:p>
          <a:p>
            <a:r>
              <a:rPr lang="tr-TR" dirty="0"/>
              <a:t>Kültür ve Turizm Bakanlığı</a:t>
            </a:r>
          </a:p>
          <a:p>
            <a:r>
              <a:rPr lang="tr-TR" dirty="0"/>
              <a:t>Türkiye Seyahat Acentaları Birliği (TÜRSAB)</a:t>
            </a:r>
          </a:p>
          <a:p>
            <a:r>
              <a:rPr lang="tr-TR" dirty="0"/>
              <a:t>Türkiye Otelciler Birliği (TÜROB)</a:t>
            </a:r>
          </a:p>
          <a:p>
            <a:r>
              <a:rPr lang="tr-TR" dirty="0"/>
              <a:t>Turist Rehberleri Birliği (TUREB)</a:t>
            </a:r>
          </a:p>
          <a:p>
            <a:r>
              <a:rPr lang="tr-TR" dirty="0"/>
              <a:t>Türkiye Turizm Yatırımcıları Derneği (TTYD)</a:t>
            </a:r>
          </a:p>
          <a:p>
            <a:r>
              <a:rPr lang="tr-TR" dirty="0"/>
              <a:t>Türkiye Turing ve Otomobil Kurumu (TTOK)</a:t>
            </a:r>
          </a:p>
          <a:p>
            <a:r>
              <a:rPr lang="tr-TR" dirty="0"/>
              <a:t>Turizm Geliştirme ve Eğitim Vakfı (TUGEV)</a:t>
            </a:r>
          </a:p>
          <a:p>
            <a:endParaRPr lang="tr-TR" dirty="0"/>
          </a:p>
        </p:txBody>
      </p:sp>
      <p:sp>
        <p:nvSpPr>
          <p:cNvPr id="6" name="İçerik Yer Tutucusu 5"/>
          <p:cNvSpPr>
            <a:spLocks noGrp="1"/>
          </p:cNvSpPr>
          <p:nvPr>
            <p:ph sz="half" idx="2"/>
          </p:nvPr>
        </p:nvSpPr>
        <p:spPr>
          <a:xfrm>
            <a:off x="4067944" y="1600200"/>
            <a:ext cx="4618856" cy="4525963"/>
          </a:xfrm>
        </p:spPr>
        <p:txBody>
          <a:bodyPr>
            <a:normAutofit fontScale="55000" lnSpcReduction="20000"/>
          </a:bodyPr>
          <a:lstStyle/>
          <a:p>
            <a:r>
              <a:rPr lang="tr-TR" dirty="0"/>
              <a:t>ULUSLARARASI TURİZM ÖRGÜTLERİ</a:t>
            </a:r>
          </a:p>
          <a:p>
            <a:endParaRPr lang="tr-TR" dirty="0" smtClean="0"/>
          </a:p>
          <a:p>
            <a:r>
              <a:rPr lang="tr-TR" dirty="0"/>
              <a:t>Dünya Turizm Örgütü (WTO-World Tourism Organization)</a:t>
            </a:r>
          </a:p>
          <a:p>
            <a:r>
              <a:rPr lang="tr-TR" dirty="0"/>
              <a:t>WTO Genel Kurul</a:t>
            </a:r>
          </a:p>
          <a:p>
            <a:r>
              <a:rPr lang="tr-TR" dirty="0"/>
              <a:t>WTO Yürütme Konseyi</a:t>
            </a:r>
          </a:p>
          <a:p>
            <a:r>
              <a:rPr lang="tr-TR" dirty="0"/>
              <a:t>WTO Sekretarya</a:t>
            </a:r>
          </a:p>
          <a:p>
            <a:r>
              <a:rPr lang="tr-TR" dirty="0"/>
              <a:t>Uluslararası Havayolu Taşımacılığı Örgütü (IATA-International Air Transport Association)</a:t>
            </a:r>
          </a:p>
          <a:p>
            <a:r>
              <a:rPr lang="tr-TR" dirty="0"/>
              <a:t>Dünya Seyahat Acentaları Birliği (WATAWORLD Association of Travel Agencies)</a:t>
            </a:r>
          </a:p>
          <a:p>
            <a:r>
              <a:rPr lang="tr-TR" dirty="0"/>
              <a:t>Uluslararası Turizm Birliği (AIT)</a:t>
            </a:r>
          </a:p>
          <a:p>
            <a:r>
              <a:rPr lang="tr-TR" dirty="0"/>
              <a:t>Dünya Turist Rehberleri Birliği ((WFTGA World Federation of Tourist Guide Association)</a:t>
            </a:r>
          </a:p>
          <a:p>
            <a:r>
              <a:rPr lang="tr-TR" dirty="0"/>
              <a:t>Uluslararası Oteller ve Restoranlar Birliği (IH&amp;RA- İnternational Hotel And Restaurant Association)</a:t>
            </a:r>
          </a:p>
          <a:p>
            <a:r>
              <a:rPr lang="tr-TR" dirty="0"/>
              <a:t>Uluslararası Sosyal Turizm Bürosu (BITSİnternational Bureau of Social Tourism)</a:t>
            </a:r>
          </a:p>
          <a:p>
            <a:r>
              <a:rPr lang="tr-TR" dirty="0"/>
              <a:t>Diğer Uluslararası Turizm Örgütleri</a:t>
            </a:r>
          </a:p>
          <a:p>
            <a:endParaRPr lang="tr-TR" dirty="0"/>
          </a:p>
        </p:txBody>
      </p:sp>
    </p:spTree>
    <p:extLst>
      <p:ext uri="{BB962C8B-B14F-4D97-AF65-F5344CB8AC3E}">
        <p14:creationId xmlns:p14="http://schemas.microsoft.com/office/powerpoint/2010/main" val="1746210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274638"/>
            <a:ext cx="8229600" cy="706090"/>
          </a:xfrm>
        </p:spPr>
        <p:txBody>
          <a:bodyPr>
            <a:normAutofit fontScale="90000"/>
          </a:bodyPr>
          <a:lstStyle/>
          <a:p>
            <a:r>
              <a:rPr lang="tr-TR" dirty="0"/>
              <a:t>GİRİŞ </a:t>
            </a:r>
          </a:p>
        </p:txBody>
      </p:sp>
      <p:sp>
        <p:nvSpPr>
          <p:cNvPr id="6" name="İçerik Yer Tutucusu 5"/>
          <p:cNvSpPr>
            <a:spLocks noGrp="1"/>
          </p:cNvSpPr>
          <p:nvPr>
            <p:ph idx="1"/>
          </p:nvPr>
        </p:nvSpPr>
        <p:spPr>
          <a:xfrm>
            <a:off x="179512" y="908720"/>
            <a:ext cx="8784976" cy="5760640"/>
          </a:xfrm>
        </p:spPr>
        <p:txBody>
          <a:bodyPr>
            <a:noAutofit/>
          </a:bodyPr>
          <a:lstStyle/>
          <a:p>
            <a:r>
              <a:rPr lang="tr-TR" sz="2400" dirty="0"/>
              <a:t>Turizm, gösterdiği gelişme ile günümüzde, birçok ülkeyi yakından ilgilendiren bir sektör hâline dönüşmüştür. </a:t>
            </a:r>
            <a:endParaRPr lang="tr-TR" sz="2400" dirty="0" smtClean="0"/>
          </a:p>
          <a:p>
            <a:r>
              <a:rPr lang="tr-TR" sz="2400" dirty="0" smtClean="0"/>
              <a:t>Ülke </a:t>
            </a:r>
            <a:r>
              <a:rPr lang="tr-TR" sz="2400" dirty="0"/>
              <a:t>ekonomilerinin kalkınması ve gelişmesinde turizm sektörünün ciddi bir etken olduğu şüphesizdir.  </a:t>
            </a:r>
          </a:p>
          <a:p>
            <a:r>
              <a:rPr lang="tr-TR" sz="2400" dirty="0"/>
              <a:t> Turizmin önemi dikkate alındığında, gayet doğaldır ki, bu alanın gelişmesi kendiliğinden olmamıştır. </a:t>
            </a:r>
            <a:endParaRPr lang="tr-TR" sz="2400" dirty="0" smtClean="0"/>
          </a:p>
          <a:p>
            <a:r>
              <a:rPr lang="tr-TR" sz="2400" dirty="0" smtClean="0"/>
              <a:t>Herhangi </a:t>
            </a:r>
            <a:r>
              <a:rPr lang="tr-TR" sz="2400" dirty="0"/>
              <a:t>bir sektörde olduğu gibi, turizm sektörüne yön veren örgüt ve kuruluşların bu gelişmedeki payı son derece büyüktür. </a:t>
            </a:r>
          </a:p>
          <a:p>
            <a:r>
              <a:rPr lang="tr-TR" sz="2400" dirty="0"/>
              <a:t>Özellikle 20. yüzyılın başlarından itibaren turizm sektöründe örgütlenmeye önem verildiği bilinmektedir. </a:t>
            </a:r>
            <a:endParaRPr lang="tr-TR" sz="2400" dirty="0" smtClean="0"/>
          </a:p>
          <a:p>
            <a:r>
              <a:rPr lang="tr-TR" sz="2400" dirty="0" smtClean="0"/>
              <a:t>Sektördeki </a:t>
            </a:r>
            <a:r>
              <a:rPr lang="tr-TR" sz="2400" dirty="0"/>
              <a:t>örgütlenmelerin temel amacı ise; konum ve kuruluş arasındaki bağlantıları saptayarak, turizm faaliyetlerinin karşı karşıya kaldığı çeşitli sorunlara çözüm bulmak ve sektörün gelişmesine katkı sağlamak olarak ifade edilebilir. </a:t>
            </a:r>
          </a:p>
        </p:txBody>
      </p:sp>
    </p:spTree>
    <p:extLst>
      <p:ext uri="{BB962C8B-B14F-4D97-AF65-F5344CB8AC3E}">
        <p14:creationId xmlns:p14="http://schemas.microsoft.com/office/powerpoint/2010/main" val="306904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274638"/>
            <a:ext cx="8229600" cy="706090"/>
          </a:xfrm>
        </p:spPr>
        <p:txBody>
          <a:bodyPr>
            <a:normAutofit fontScale="90000"/>
          </a:bodyPr>
          <a:lstStyle/>
          <a:p>
            <a:r>
              <a:rPr lang="tr-TR" dirty="0"/>
              <a:t>GİRİŞ </a:t>
            </a:r>
          </a:p>
        </p:txBody>
      </p:sp>
      <p:sp>
        <p:nvSpPr>
          <p:cNvPr id="6" name="İçerik Yer Tutucusu 5"/>
          <p:cNvSpPr>
            <a:spLocks noGrp="1"/>
          </p:cNvSpPr>
          <p:nvPr>
            <p:ph idx="1"/>
          </p:nvPr>
        </p:nvSpPr>
        <p:spPr>
          <a:xfrm>
            <a:off x="683568" y="908720"/>
            <a:ext cx="7848872" cy="5472608"/>
          </a:xfrm>
        </p:spPr>
        <p:txBody>
          <a:bodyPr>
            <a:noAutofit/>
          </a:bodyPr>
          <a:lstStyle/>
          <a:p>
            <a:r>
              <a:rPr lang="tr-TR" sz="2000" dirty="0" smtClean="0"/>
              <a:t>Turizm </a:t>
            </a:r>
            <a:r>
              <a:rPr lang="tr-TR" sz="2000" dirty="0"/>
              <a:t>örgütleri, nitelikleri bakımından ulusal ve uluslararası olmak üzere ikiye ayrılmaktadır. </a:t>
            </a:r>
            <a:endParaRPr lang="tr-TR" sz="2000" dirty="0" smtClean="0"/>
          </a:p>
          <a:p>
            <a:r>
              <a:rPr lang="tr-TR" sz="2000" dirty="0" smtClean="0"/>
              <a:t>Söz </a:t>
            </a:r>
            <a:r>
              <a:rPr lang="tr-TR" sz="2000" dirty="0"/>
              <a:t>konusu örgütlerin esas amacı, turizm endüstrisinin çeşitli alanlarında ihtiyaç duyulan düzenlemelerin çıkarılması ve turizmin geliştirilmesini sağlamaktır. </a:t>
            </a:r>
            <a:endParaRPr lang="tr-TR" sz="2000" dirty="0" smtClean="0"/>
          </a:p>
          <a:p>
            <a:r>
              <a:rPr lang="tr-TR" sz="2000" dirty="0" smtClean="0"/>
              <a:t>Bu </a:t>
            </a:r>
            <a:r>
              <a:rPr lang="tr-TR" sz="2000" dirty="0"/>
              <a:t>amaca ulaşılması hususunda ulusal ve uluslararası turizm örgütleri, turizmde uygulanacak politikaların belirlenmesi ve uygulanması, turizm faaliyetinde bulunan kuruluşlar arasında iş birliğinin sağlanması, diğer kuruluşlar ile ilişkilerin düzenlenmesi ve dünya turizminde gelişen yeni akımlar konusunda üye ülkelerin bilgilendirilmesi gibi faaliyetler yürütür. </a:t>
            </a:r>
            <a:endParaRPr lang="tr-TR" sz="2000" dirty="0" smtClean="0"/>
          </a:p>
          <a:p>
            <a:r>
              <a:rPr lang="tr-TR" sz="2000" dirty="0" smtClean="0"/>
              <a:t>Turizm </a:t>
            </a:r>
            <a:r>
              <a:rPr lang="tr-TR" sz="2000" dirty="0"/>
              <a:t>alanındaki tüm gelişmeler ülke çapında ulusal turizm örgütü, dünya çapında ise uluslararası turizm örgütleri tarafından yönlendirilmektedir. </a:t>
            </a:r>
          </a:p>
          <a:p>
            <a:r>
              <a:rPr lang="tr-TR" sz="2000" dirty="0"/>
              <a:t> </a:t>
            </a:r>
            <a:r>
              <a:rPr lang="tr-TR" sz="2000" dirty="0" smtClean="0"/>
              <a:t>İşte </a:t>
            </a:r>
            <a:r>
              <a:rPr lang="tr-TR" sz="2000" dirty="0"/>
              <a:t>bu ünitede öncelikle ulusal turizm örgütünün yapısı, organları ve işleyişini, daha sonra ise uluslararası turizm örgütlerini anlatacağız. </a:t>
            </a:r>
          </a:p>
        </p:txBody>
      </p:sp>
    </p:spTree>
    <p:extLst>
      <p:ext uri="{BB962C8B-B14F-4D97-AF65-F5344CB8AC3E}">
        <p14:creationId xmlns:p14="http://schemas.microsoft.com/office/powerpoint/2010/main" val="3689464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ULUSAL TURİZM ÖRGÜTLERİ </a:t>
            </a:r>
          </a:p>
        </p:txBody>
      </p:sp>
      <p:sp>
        <p:nvSpPr>
          <p:cNvPr id="3" name="İçerik Yer Tutucusu 2"/>
          <p:cNvSpPr>
            <a:spLocks noGrp="1"/>
          </p:cNvSpPr>
          <p:nvPr>
            <p:ph idx="1"/>
          </p:nvPr>
        </p:nvSpPr>
        <p:spPr/>
        <p:txBody>
          <a:bodyPr>
            <a:normAutofit fontScale="55000" lnSpcReduction="20000"/>
          </a:bodyPr>
          <a:lstStyle/>
          <a:p>
            <a:r>
              <a:rPr lang="tr-TR" dirty="0"/>
              <a:t>Ülkemizde turizm sektöründe faaliyet gösteren kamu kurumlarının ortaya çıkışı Cumhuriyet öncesi dönemine tekabül etmektedir. Cumhuriyetin kuruluşu ile birlikte bu kurum ve kuruluşlar gelişim göstermiştir. </a:t>
            </a:r>
            <a:endParaRPr lang="tr-TR" dirty="0" smtClean="0"/>
          </a:p>
          <a:p>
            <a:r>
              <a:rPr lang="tr-TR" dirty="0" smtClean="0"/>
              <a:t>Cumhuriyetin </a:t>
            </a:r>
            <a:r>
              <a:rPr lang="tr-TR" dirty="0"/>
              <a:t>kuruluşundan sonra batılılaşma hareketlerine turizm de dâhil edilmiş, devlet yönetiminde turizm sektörüne yön verecek çeşitli kamu kuruluşlarına yer vermiştir. 1923 yılında kurulmuş olan “Seyyahin Cemiyeti” bu konuda öncü sayılacak kuruluş niteliğindedir. </a:t>
            </a:r>
            <a:endParaRPr lang="tr-TR" dirty="0" smtClean="0"/>
          </a:p>
          <a:p>
            <a:r>
              <a:rPr lang="tr-TR" dirty="0" smtClean="0"/>
              <a:t>Seyyahin </a:t>
            </a:r>
            <a:r>
              <a:rPr lang="tr-TR" dirty="0"/>
              <a:t>Cemiyeti daha sonra “Türkiye Turing Kulübü” adı altında faaliyette bulunmuş ve 1930 yılında kamuya yararlı dernek statüsüne alınmıştır. Turizm derneklerinin faaliyetleri 1934 yılına kadar sürmüştür. </a:t>
            </a:r>
          </a:p>
          <a:p>
            <a:r>
              <a:rPr lang="tr-TR" dirty="0"/>
              <a:t>Turizmin kamu yönetimi içindeki örgütlenmesi 1934 tarih ve 2450 sayılı "İktisat Vekâleti Teşkilat ve Vazifeleri Hakkında Kanun" ile başlamıştır</a:t>
            </a:r>
            <a:r>
              <a:rPr lang="tr-TR" dirty="0" smtClean="0"/>
              <a:t>.</a:t>
            </a:r>
          </a:p>
          <a:p>
            <a:r>
              <a:rPr lang="tr-TR" dirty="0" smtClean="0"/>
              <a:t> </a:t>
            </a:r>
            <a:r>
              <a:rPr lang="tr-TR" dirty="0"/>
              <a:t>Bu amaçla İktisat Vekâleti Dış Ticaret Dairesi’ne bağlı olan “Türk Ofis” tarafından turizme yönelik çalışmalar yürütülmüş, bu birim 1937 yılında “Turizm Müdürlüğü” adını alarak faaliyetlerini sürdürmüştür. </a:t>
            </a:r>
            <a:endParaRPr lang="tr-TR" dirty="0" smtClean="0"/>
          </a:p>
          <a:p>
            <a:r>
              <a:rPr lang="tr-TR" dirty="0" smtClean="0"/>
              <a:t>Turizm </a:t>
            </a:r>
            <a:r>
              <a:rPr lang="tr-TR" dirty="0"/>
              <a:t>Müdürlüğü, 1939 yılında Ticaret Bakanlığına bağlı Turizm Dairesi’ne dönüştürülmüş ve bu dönemde turizm sektöründeki gelişmelerin devlet birimleri tarafından izlenebilmesi bakımından  “Turizm Komisyonu” kurulmuştur. </a:t>
            </a:r>
          </a:p>
        </p:txBody>
      </p:sp>
    </p:spTree>
    <p:extLst>
      <p:ext uri="{BB962C8B-B14F-4D97-AF65-F5344CB8AC3E}">
        <p14:creationId xmlns:p14="http://schemas.microsoft.com/office/powerpoint/2010/main" val="116198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ULUSAL TURİZM ÖRGÜTLERİ </a:t>
            </a:r>
            <a:endParaRPr lang="tr-TR" dirty="0"/>
          </a:p>
        </p:txBody>
      </p:sp>
      <p:sp>
        <p:nvSpPr>
          <p:cNvPr id="3" name="İçerik Yer Tutucusu 2"/>
          <p:cNvSpPr>
            <a:spLocks noGrp="1"/>
          </p:cNvSpPr>
          <p:nvPr>
            <p:ph idx="1"/>
          </p:nvPr>
        </p:nvSpPr>
        <p:spPr>
          <a:xfrm>
            <a:off x="107504" y="1340768"/>
            <a:ext cx="8856984" cy="5256584"/>
          </a:xfrm>
        </p:spPr>
        <p:txBody>
          <a:bodyPr>
            <a:normAutofit fontScale="77500" lnSpcReduction="20000"/>
          </a:bodyPr>
          <a:lstStyle/>
          <a:p>
            <a:r>
              <a:rPr lang="tr-TR" dirty="0"/>
              <a:t>Turizmin gelişmesi açısından tanıtım ve iletişim gibi faaliyetlerin rolü de dikkate alınarak, 1943 yılında “Basın Yayın Genel Müdürlüğü” kurulmuş ve turizme yönelik çalışmalar “Turizm Müdürlüğü” adlı birim tarafından yürütülmüştür</a:t>
            </a:r>
            <a:r>
              <a:rPr lang="tr-TR" dirty="0" smtClean="0"/>
              <a:t>.</a:t>
            </a:r>
          </a:p>
          <a:p>
            <a:r>
              <a:rPr lang="tr-TR" dirty="0" smtClean="0"/>
              <a:t> </a:t>
            </a:r>
            <a:r>
              <a:rPr lang="tr-TR" dirty="0"/>
              <a:t>1949 yılında ise bu birimin adı değişikliğe uğramış ve turizm ile ilgili etkinliklerin artması sonucunda turizme yönelik faaliyetler “Basın, Yayın ve Turizm Genel Müdürlüğü” bünyesindeki “Turizm Dairesi” tarafından yürütülmüştür. </a:t>
            </a:r>
          </a:p>
          <a:p>
            <a:r>
              <a:rPr lang="tr-TR" dirty="0"/>
              <a:t>1953 yılına gelindiğinde ülke turizminin gelişmesi ve teşvik tedbirlerinin alınması amacıyla 6086 sayılı “Turizm Endüstrisini Teşvik Kanunu” kabul edilmiştir. </a:t>
            </a:r>
            <a:endParaRPr lang="tr-TR" dirty="0" smtClean="0"/>
          </a:p>
          <a:p>
            <a:r>
              <a:rPr lang="tr-TR" dirty="0" smtClean="0"/>
              <a:t>Ayrıca</a:t>
            </a:r>
            <a:r>
              <a:rPr lang="tr-TR" dirty="0"/>
              <a:t>, Genel Müdürlük düzeyinde sürdürülen çalışmalar, 1957 yılında kurulan  ”Basın Yayın ve Turizm Vekâleti” adı altında ve bakanlık düzeyinde ele alınmış, bu tarihten sonra turizm ile ilgili tüm konular bu Bakanlığın çatısı altında toplanmıştır. </a:t>
            </a:r>
          </a:p>
        </p:txBody>
      </p:sp>
    </p:spTree>
    <p:extLst>
      <p:ext uri="{BB962C8B-B14F-4D97-AF65-F5344CB8AC3E}">
        <p14:creationId xmlns:p14="http://schemas.microsoft.com/office/powerpoint/2010/main" val="71076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ULUSAL TURİZM ÖRGÜTLERİ </a:t>
            </a:r>
            <a:endParaRPr lang="tr-TR" dirty="0"/>
          </a:p>
        </p:txBody>
      </p:sp>
      <p:sp>
        <p:nvSpPr>
          <p:cNvPr id="3" name="İçerik Yer Tutucusu 2"/>
          <p:cNvSpPr>
            <a:spLocks noGrp="1"/>
          </p:cNvSpPr>
          <p:nvPr>
            <p:ph idx="1"/>
          </p:nvPr>
        </p:nvSpPr>
        <p:spPr>
          <a:xfrm>
            <a:off x="107504" y="1340768"/>
            <a:ext cx="8856984" cy="5256584"/>
          </a:xfrm>
        </p:spPr>
        <p:txBody>
          <a:bodyPr>
            <a:normAutofit fontScale="70000" lnSpcReduction="20000"/>
          </a:bodyPr>
          <a:lstStyle/>
          <a:p>
            <a:r>
              <a:rPr lang="tr-TR" dirty="0" smtClean="0"/>
              <a:t>Ayrıca</a:t>
            </a:r>
            <a:r>
              <a:rPr lang="tr-TR" dirty="0"/>
              <a:t>, Genel Müdürlük düzeyinde sürdürülen çalışmalar, 1957 yılında kurulan  ”Basın Yayın ve Turizm Vekâleti” adı altında ve bakanlık düzeyinde ele alınmış, bu tarihten sonra turizm ile ilgili tüm konular bu Bakanlığın çatısı altında toplanmıştır. </a:t>
            </a:r>
          </a:p>
          <a:p>
            <a:r>
              <a:rPr lang="tr-TR" dirty="0"/>
              <a:t>Ayrıca, turizme ilişkin özgün politikaların oluşturulması ve uygulanması açısından 1963 yılında 265 sayılı Kanun ile Turizm ve Tanıtma Bakanlığı kurulmuştur. </a:t>
            </a:r>
            <a:endParaRPr lang="tr-TR" dirty="0" smtClean="0"/>
          </a:p>
          <a:p>
            <a:r>
              <a:rPr lang="tr-TR" dirty="0" smtClean="0"/>
              <a:t>1982 </a:t>
            </a:r>
            <a:r>
              <a:rPr lang="tr-TR" dirty="0"/>
              <a:t>yılında Turizm ve Tanıtma Bakanlığının Kültür Bakanlığı ile birleşmesinin ardından Kültür ve Turizm Bakanlığı kurulmuş, ancak söz konusu iki bakanlığın işlevsel farklılıklardan dolayı istenilen bütünlüğü sağlayamadıkları gerekçesi ile 1989 yılından itibaren iki ayrı bakanlık olarak bir süre görev yapmış ve fakat 2003 yılında 4848 sayılı “Kültür ve Turizm Bakanlığı Teşkilat ve Görevleri Hakkında Kanun” ile Kültür ve Turizm Bakanlıkları tekrar birleştirilerek Kültür ve Turizm Bakanlığı olarak yeniden örgütlenmiştir. </a:t>
            </a:r>
          </a:p>
          <a:p>
            <a:r>
              <a:rPr lang="tr-TR" dirty="0"/>
              <a:t>Aşağıda ulusal turizm örgütleri kapsamında, başta Kültür ve Turizm Bakanlığı olmak üzere, Türkiye’de önemli yere sahip olan bazı örgüt ve kuruluşlar anlatılacaktır. </a:t>
            </a:r>
          </a:p>
        </p:txBody>
      </p:sp>
    </p:spTree>
    <p:extLst>
      <p:ext uri="{BB962C8B-B14F-4D97-AF65-F5344CB8AC3E}">
        <p14:creationId xmlns:p14="http://schemas.microsoft.com/office/powerpoint/2010/main" val="416553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p>
        </p:txBody>
      </p:sp>
      <p:sp>
        <p:nvSpPr>
          <p:cNvPr id="3" name="İçerik Yer Tutucusu 2"/>
          <p:cNvSpPr>
            <a:spLocks noGrp="1"/>
          </p:cNvSpPr>
          <p:nvPr>
            <p:ph idx="1"/>
          </p:nvPr>
        </p:nvSpPr>
        <p:spPr/>
        <p:txBody>
          <a:bodyPr>
            <a:normAutofit fontScale="70000" lnSpcReduction="20000"/>
          </a:bodyPr>
          <a:lstStyle/>
          <a:p>
            <a:r>
              <a:rPr lang="tr-TR" dirty="0"/>
              <a:t>Ülkemizde ulusal turizm örgütlerinin başında Kültür ve Turizm Bakanlığı gelmektedir. </a:t>
            </a:r>
            <a:endParaRPr lang="tr-TR" dirty="0" smtClean="0"/>
          </a:p>
          <a:p>
            <a:r>
              <a:rPr lang="tr-TR" dirty="0" smtClean="0"/>
              <a:t>Yukarıda </a:t>
            </a:r>
            <a:r>
              <a:rPr lang="tr-TR" dirty="0"/>
              <a:t>da bahsedildiği üzere, Kültür ve Turizm Bakanlığı, 4848 sayılı Kanun ile 2003 yılında yeniden teşkilatlandırılmış ve kuruluş amacı bu kanun ile düzenlenmiştir. </a:t>
            </a:r>
            <a:endParaRPr lang="tr-TR" dirty="0" smtClean="0"/>
          </a:p>
          <a:p>
            <a:r>
              <a:rPr lang="tr-TR" dirty="0" smtClean="0"/>
              <a:t>Böylece </a:t>
            </a:r>
            <a:r>
              <a:rPr lang="tr-TR" dirty="0"/>
              <a:t>Bakanlığın amacı; kültürel değerleri yaşatmak, geliştirmek, yaymak, tanıtmak, değerlendirmek ve benimsetmek, tarihî ve kültürel varlıkların tahribini ve yok edilmesini önlemek, yurdun turizme elverişli bütün imkânlarını ülke ekonomisine olumlu katkı sağlayacak şekilde değerlendirmek, turizmin geliştirilmesi, pazarlanması, teşvik ve desteklenmesi için gerekli önlemleri almak, kültür ve turizm konularıyla ilgili kamu kurum ve kuruluşlarını yönlendirmek ve bu kuruluşlarla iş birliğinde bulunmak, yerel yönetimler, sivil toplum kuruluşları ve özel sektör ile iletişimi geliştirmek ve iş birliği yapmak” olarak belirtilmiştir (1. m). </a:t>
            </a:r>
          </a:p>
        </p:txBody>
      </p:sp>
    </p:spTree>
    <p:extLst>
      <p:ext uri="{BB962C8B-B14F-4D97-AF65-F5344CB8AC3E}">
        <p14:creationId xmlns:p14="http://schemas.microsoft.com/office/powerpoint/2010/main" val="3292328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07504" y="1268760"/>
            <a:ext cx="8928992" cy="5328592"/>
          </a:xfrm>
        </p:spPr>
        <p:txBody>
          <a:bodyPr>
            <a:noAutofit/>
          </a:bodyPr>
          <a:lstStyle/>
          <a:p>
            <a:r>
              <a:rPr lang="tr-TR" sz="2400" dirty="0"/>
              <a:t>Kanun ile Kültür ve Turizm Bakanlığına verilen görevler; </a:t>
            </a:r>
            <a:endParaRPr lang="tr-TR" sz="2400" dirty="0" smtClean="0"/>
          </a:p>
          <a:p>
            <a:r>
              <a:rPr lang="tr-TR" sz="2400" dirty="0" smtClean="0"/>
              <a:t> </a:t>
            </a:r>
            <a:r>
              <a:rPr lang="tr-TR" sz="2400" dirty="0"/>
              <a:t>Millî, manevi, tarihî, kültürel ve turistik değerleri araştırmak, geliştirmek, korumak, yaşatmak, değerlendirmek, yaymak, tanıtmak, benimsetmek ve bu surette millî bütünlüğün güçlenmesine ve ekonomik gelişmeye katkıda bulunmak (2/a. m), </a:t>
            </a:r>
            <a:endParaRPr lang="tr-TR" sz="2400" dirty="0" smtClean="0"/>
          </a:p>
          <a:p>
            <a:r>
              <a:rPr lang="tr-TR" sz="2400" dirty="0" smtClean="0"/>
              <a:t>Kültür </a:t>
            </a:r>
            <a:r>
              <a:rPr lang="tr-TR" sz="2400" dirty="0"/>
              <a:t>ve turizm konuları ile ilgili kamu kurum ve kuruluşlarını yönlendirmek, bu kuruluşlarla iş birliğinde bulunmak, yerel yönetimler, sivil toplum kuruluşları ve özel sektör ile iletişimi geliştirmek ve iş birliği yapmak; yerel yönetimler, kamu kurum ve kuruluşları tarafından kurulan veya kamu personelini desteklemek için kurulan dernekler ve aynı amaçlarla Türk Medeni Kanunu’na göre kurulan vakıflar dışındaki asıl amacı kültür, sanat, turizm ve tanıtım faaliyeti olan dernek ve vakıflar ile özel tiyatrolar tarafından gerçekleştirilecek projelere nakdî yardımda bulunmak (2/b. m), </a:t>
            </a:r>
            <a:endParaRPr lang="tr-TR" sz="2400" dirty="0" smtClean="0"/>
          </a:p>
        </p:txBody>
      </p:sp>
    </p:spTree>
    <p:extLst>
      <p:ext uri="{BB962C8B-B14F-4D97-AF65-F5344CB8AC3E}">
        <p14:creationId xmlns:p14="http://schemas.microsoft.com/office/powerpoint/2010/main" val="370560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07504" y="1268760"/>
            <a:ext cx="8928992" cy="5328592"/>
          </a:xfrm>
        </p:spPr>
        <p:txBody>
          <a:bodyPr>
            <a:noAutofit/>
          </a:bodyPr>
          <a:lstStyle/>
          <a:p>
            <a:r>
              <a:rPr lang="tr-TR" sz="2000" dirty="0" smtClean="0"/>
              <a:t> </a:t>
            </a:r>
            <a:r>
              <a:rPr lang="tr-TR" sz="2000" dirty="0"/>
              <a:t>Tarihî ve kültürel varlıkları korumak (2/c. m</a:t>
            </a:r>
            <a:r>
              <a:rPr lang="tr-TR" sz="2000" dirty="0" smtClean="0"/>
              <a:t>),</a:t>
            </a:r>
          </a:p>
          <a:p>
            <a:r>
              <a:rPr lang="tr-TR" sz="2000" dirty="0" smtClean="0"/>
              <a:t> </a:t>
            </a:r>
            <a:r>
              <a:rPr lang="tr-TR" sz="2000" dirty="0"/>
              <a:t> Turizmi, millî ekonominin verimli bir sektörü hâline getirmek için yurdun turizme elverişli bütün imkânlarını değerlendirmek, geliştirmek ve pazarlamak (2/d. m</a:t>
            </a:r>
            <a:r>
              <a:rPr lang="tr-TR" sz="2000" dirty="0" smtClean="0"/>
              <a:t>),</a:t>
            </a:r>
          </a:p>
          <a:p>
            <a:r>
              <a:rPr lang="tr-TR" sz="2000" dirty="0" smtClean="0"/>
              <a:t> </a:t>
            </a:r>
            <a:r>
              <a:rPr lang="tr-TR" sz="2000" dirty="0"/>
              <a:t> Kültür ve turizm alanlarında her türlü yatırım, iletişim ve gelişim potansiyelini yönlendirmek (2/e. m), </a:t>
            </a:r>
            <a:endParaRPr lang="tr-TR" sz="2000" dirty="0" smtClean="0"/>
          </a:p>
          <a:p>
            <a:r>
              <a:rPr lang="tr-TR" sz="2000" dirty="0" smtClean="0"/>
              <a:t> </a:t>
            </a:r>
            <a:r>
              <a:rPr lang="tr-TR" sz="2000" dirty="0"/>
              <a:t>Kültür ve turizm yatırımları ile ilgili taşınmazları temin etmek, gerektiğinde kamulaştırmak, bunların etüt, proje ve inşaatını yapmak, yaptırmak (2/f. m</a:t>
            </a:r>
            <a:r>
              <a:rPr lang="tr-TR" sz="2000" dirty="0" smtClean="0"/>
              <a:t>),</a:t>
            </a:r>
          </a:p>
          <a:p>
            <a:r>
              <a:rPr lang="tr-TR" sz="2000" dirty="0" smtClean="0"/>
              <a:t> </a:t>
            </a:r>
            <a:r>
              <a:rPr lang="tr-TR" sz="2000" dirty="0"/>
              <a:t> Türkiye'nin turistik varlıklarını her alanda tanıtıcı faaliyetler ile her türlü imkân ve araçlardan faydalanarak kültür ve turizmle ilgili tanıtma hizmetlerini yürütmek (2/g. m), </a:t>
            </a:r>
            <a:endParaRPr lang="tr-TR" sz="2000" dirty="0" smtClean="0"/>
          </a:p>
          <a:p>
            <a:r>
              <a:rPr lang="tr-TR" sz="2000" dirty="0" smtClean="0"/>
              <a:t> </a:t>
            </a:r>
            <a:r>
              <a:rPr lang="tr-TR" sz="2000" dirty="0"/>
              <a:t>Kanunlarla verilen diğer görevleri yerine getirmek (2/h. m) şeklinde sayılmıştır. </a:t>
            </a:r>
          </a:p>
        </p:txBody>
      </p:sp>
    </p:spTree>
    <p:extLst>
      <p:ext uri="{BB962C8B-B14F-4D97-AF65-F5344CB8AC3E}">
        <p14:creationId xmlns:p14="http://schemas.microsoft.com/office/powerpoint/2010/main" val="544291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Bakanlık, anılan bu görevleri yerine getirmek amacıyla merkez, taşra ve yurt dışı teşkilatı olarak örgütlenmiştir (3. m). </a:t>
            </a:r>
            <a:endParaRPr lang="tr-TR" dirty="0" smtClean="0"/>
          </a:p>
          <a:p>
            <a:r>
              <a:rPr lang="tr-TR" dirty="0" smtClean="0"/>
              <a:t>Merkez </a:t>
            </a:r>
            <a:r>
              <a:rPr lang="tr-TR" dirty="0"/>
              <a:t>örgütünün başında Bakan bulunmakta ve Bakanlık; merkez teşkilatı, ana hizmet birimleri, danışma ve denetim birimleri ve yardımcı birimlerden oluşmaktadır (4. m</a:t>
            </a:r>
            <a:r>
              <a:rPr lang="tr-TR" dirty="0" smtClean="0"/>
              <a:t>).</a:t>
            </a:r>
          </a:p>
          <a:p>
            <a:r>
              <a:rPr lang="tr-TR" dirty="0" smtClean="0"/>
              <a:t> </a:t>
            </a:r>
            <a:r>
              <a:rPr lang="tr-TR" dirty="0"/>
              <a:t>Kültür ve Turizm Bakanlığının 8 Genel Müdürlüğü ile 2 müstakil Daire Başkanlığı bulunmaktadır. </a:t>
            </a:r>
            <a:endParaRPr lang="tr-TR" dirty="0" smtClean="0"/>
          </a:p>
          <a:p>
            <a:r>
              <a:rPr lang="tr-TR" dirty="0" smtClean="0"/>
              <a:t>Bu </a:t>
            </a:r>
            <a:r>
              <a:rPr lang="tr-TR" dirty="0"/>
              <a:t>birimlerden turizm ile doğrudan ilgili olan Yatırım ve İşletmeler Genel Müdürlüğü ile Tanıtma Genel Müdürlüğü’nün görev ve sorumluluklarına aşağıda değinilecek ve fakat diğer genel müdürlüklerin yalnızca isimleri belirtilecektir. Genel Müdürlükler 4848 sayılı Kanun’un 7. maddesinde şu şekilde sıralanmıştır: Güzel Sanatlar Genel Müdürlüğü </a:t>
            </a:r>
            <a:endParaRPr lang="tr-TR" dirty="0" smtClean="0"/>
          </a:p>
          <a:p>
            <a:r>
              <a:rPr lang="tr-TR" dirty="0" smtClean="0"/>
              <a:t> </a:t>
            </a:r>
            <a:r>
              <a:rPr lang="tr-TR" dirty="0"/>
              <a:t>Kültür Varlıkları ve Müzeler Genel </a:t>
            </a:r>
            <a:r>
              <a:rPr lang="tr-TR" dirty="0" smtClean="0"/>
              <a:t>Müdürlüğü</a:t>
            </a:r>
          </a:p>
          <a:p>
            <a:r>
              <a:rPr lang="tr-TR" dirty="0" smtClean="0"/>
              <a:t> </a:t>
            </a:r>
            <a:r>
              <a:rPr lang="tr-TR" dirty="0"/>
              <a:t> Kütüphaneler ve Yayımlar Genel Müdürlüğü  Telif Hakları Genel Müdürlüğü </a:t>
            </a:r>
            <a:endParaRPr lang="tr-TR" dirty="0" smtClean="0"/>
          </a:p>
          <a:p>
            <a:r>
              <a:rPr lang="tr-TR" dirty="0" smtClean="0"/>
              <a:t> </a:t>
            </a:r>
            <a:r>
              <a:rPr lang="tr-TR" dirty="0"/>
              <a:t>Sinema Genel Müdürlüğü </a:t>
            </a:r>
            <a:endParaRPr lang="tr-TR" dirty="0" smtClean="0"/>
          </a:p>
          <a:p>
            <a:r>
              <a:rPr lang="tr-TR" dirty="0" smtClean="0"/>
              <a:t> </a:t>
            </a:r>
            <a:r>
              <a:rPr lang="tr-TR" dirty="0"/>
              <a:t>Yatırım ve İşletmeler Genel Müdürlüğü  Araştırma ve Eğitim Genel Müdürlüğü </a:t>
            </a:r>
            <a:endParaRPr lang="tr-TR" dirty="0" smtClean="0"/>
          </a:p>
          <a:p>
            <a:r>
              <a:rPr lang="tr-TR" dirty="0" smtClean="0"/>
              <a:t> </a:t>
            </a:r>
            <a:r>
              <a:rPr lang="tr-TR" dirty="0"/>
              <a:t>Tanıtma Genel Müdürlüğü </a:t>
            </a:r>
            <a:r>
              <a:rPr lang="tr-TR" dirty="0" smtClean="0"/>
              <a:t> </a:t>
            </a:r>
            <a:endParaRPr lang="tr-TR" dirty="0"/>
          </a:p>
        </p:txBody>
      </p:sp>
    </p:spTree>
    <p:extLst>
      <p:ext uri="{BB962C8B-B14F-4D97-AF65-F5344CB8AC3E}">
        <p14:creationId xmlns:p14="http://schemas.microsoft.com/office/powerpoint/2010/main" val="3914341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457200" y="1268760"/>
            <a:ext cx="8435280" cy="5589240"/>
          </a:xfrm>
        </p:spPr>
        <p:txBody>
          <a:bodyPr>
            <a:noAutofit/>
          </a:bodyPr>
          <a:lstStyle/>
          <a:p>
            <a:r>
              <a:rPr lang="tr-TR" sz="1600" dirty="0"/>
              <a:t>Yatırım ve İşletmeler Genel Müdürlüğünün görevleri 4848 sayılı Kanun’un 12. maddesinde belirtilmiştir. Madde hükmüne göre Yatırım ve İşletmeler Genel Müdürlüğünün görevleri şunlardır:  Ülkenin turizme tahsis edilebilecek kaynaklarını araştırmak, önceliklerini belirlemek, turizm sektöründe kullanılabilecek doğal kaynakların korunması ve değerlendirilmesiyle ilgili çalışmaları yürütmek, bu konuyla ilgili olarak diğer kamu kurum ve kuruluşları ile özel kuruluşlarla iş birliği yapmak, </a:t>
            </a:r>
            <a:endParaRPr lang="tr-TR" sz="1600" dirty="0" smtClean="0"/>
          </a:p>
          <a:p>
            <a:r>
              <a:rPr lang="tr-TR" sz="1600" dirty="0" smtClean="0"/>
              <a:t> </a:t>
            </a:r>
            <a:r>
              <a:rPr lang="tr-TR" sz="1600" dirty="0"/>
              <a:t>Turizm talep ve türlerinde meydana gelen değişme ve gelişmelerle uyumlu turizm politikalarının oluşturulmasına ve yatırımların yönlendirilmesine elverişli, her türlü araştırmaları yapmak ve yaptırmak, istatistik verilerini toplamak, değerlendirmek ve sektörün yararına sunmak</a:t>
            </a:r>
            <a:r>
              <a:rPr lang="tr-TR" sz="1600" dirty="0" smtClean="0"/>
              <a:t>,</a:t>
            </a:r>
          </a:p>
          <a:p>
            <a:r>
              <a:rPr lang="tr-TR" sz="1600" dirty="0" smtClean="0"/>
              <a:t> </a:t>
            </a:r>
            <a:r>
              <a:rPr lang="tr-TR" sz="1600" dirty="0"/>
              <a:t> 2634 sayılı Turizmi Teşvik Kanunu ile turizm bölge, alan ve merkezlerinin tespiti, ilanı ve bu yerlerin plânları konusunda Bakanlığa verilen görev ve yetkileri yürütmek, </a:t>
            </a:r>
            <a:endParaRPr lang="tr-TR" sz="1600" dirty="0" smtClean="0"/>
          </a:p>
          <a:p>
            <a:r>
              <a:rPr lang="tr-TR" sz="1600" dirty="0" smtClean="0"/>
              <a:t> </a:t>
            </a:r>
            <a:r>
              <a:rPr lang="tr-TR" sz="1600" dirty="0"/>
              <a:t>Tarihî, kültürel ve turistik potansiyellerin geliştirilerek sektörel kalkınma içinde kullanılması amacıyla, sınırları Bakanlar Kurulu kararıyla belirlenmek üzere, kültür ve turizm koruma ve gelişim bölgeleri oluşturmak, bu sınırlar dâhilinde planlı gelişimi sağlamak için her ölçekte plan yapmak, kültür ve turizm gelişim bölgelerine yatırımları yönlendirmek ve yatırım yapmak, </a:t>
            </a:r>
            <a:endParaRPr lang="tr-TR" sz="1600" dirty="0" smtClean="0"/>
          </a:p>
        </p:txBody>
      </p:sp>
    </p:spTree>
    <p:extLst>
      <p:ext uri="{BB962C8B-B14F-4D97-AF65-F5344CB8AC3E}">
        <p14:creationId xmlns:p14="http://schemas.microsoft.com/office/powerpoint/2010/main" val="2065044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457200" y="1268760"/>
            <a:ext cx="8435280" cy="5328592"/>
          </a:xfrm>
        </p:spPr>
        <p:txBody>
          <a:bodyPr>
            <a:noAutofit/>
          </a:bodyPr>
          <a:lstStyle/>
          <a:p>
            <a:r>
              <a:rPr lang="tr-TR" sz="1600" dirty="0" smtClean="0"/>
              <a:t> </a:t>
            </a:r>
            <a:r>
              <a:rPr lang="tr-TR" sz="1600" dirty="0"/>
              <a:t>Tarihî, kültürel ve turistik potansiyellerin geliştirilerek sektörel kalkınma içinde kullanılması amacıyla, sınırları Bakanlar Kurulu kararıyla belirlenmek üzere, kültür ve turizm koruma ve gelişim bölgeleri oluşturmak, bu sınırlar dâhilinde planlı gelişimi sağlamak için her ölçekte plan yapmak, kültür ve turizm gelişim bölgelerine yatırımları yönlendirmek ve yatırım yapmak, </a:t>
            </a:r>
            <a:endParaRPr lang="tr-TR" sz="1600" dirty="0" smtClean="0"/>
          </a:p>
          <a:p>
            <a:r>
              <a:rPr lang="tr-TR" sz="1600" dirty="0" smtClean="0"/>
              <a:t> </a:t>
            </a:r>
            <a:r>
              <a:rPr lang="tr-TR" sz="1600" dirty="0"/>
              <a:t>Sektörün istifadesine sunulacak taşınmazların gerektiğinde kamulaştırma da dâhil olmak üzere, temini ile yatırımcılara tahsisi işlemlerini yürütmek</a:t>
            </a:r>
            <a:r>
              <a:rPr lang="tr-TR" sz="1600" dirty="0" smtClean="0"/>
              <a:t>,</a:t>
            </a:r>
          </a:p>
          <a:p>
            <a:r>
              <a:rPr lang="tr-TR" sz="1600" dirty="0" smtClean="0"/>
              <a:t> </a:t>
            </a:r>
            <a:r>
              <a:rPr lang="tr-TR" sz="1600" dirty="0"/>
              <a:t> Kültür ve turizm alanında yerli ve yabancı yatırımcıları yönlendirmek, </a:t>
            </a:r>
            <a:endParaRPr lang="tr-TR" sz="1600" dirty="0" smtClean="0"/>
          </a:p>
          <a:p>
            <a:r>
              <a:rPr lang="tr-TR" sz="1600" dirty="0" smtClean="0"/>
              <a:t> </a:t>
            </a:r>
            <a:r>
              <a:rPr lang="tr-TR" sz="1600" dirty="0"/>
              <a:t>Kültür ve turizm sektöründe yatırım yapan kamu kurum ve kuruluşları ile özel sektörün alt yapı ve üst yapı yatırımlarını, sektörün tespit edilen öncelik ve ihtiyaçlarına göre yönlendirmek, yıllık yatırım programlarını hazırlamak, gerekli görülenlerin uygulamalarını yapmak veya yaptırmak,  Genel Müdürlüğün görevleri ile ilgili konularda bilgilerin değerlendirilmesi ve ilgili kuruluşlar ve birimlere ulaştırılması amacıyla dokümantasyon merkezi kurmak, </a:t>
            </a:r>
            <a:endParaRPr lang="tr-TR" sz="1600" dirty="0" smtClean="0"/>
          </a:p>
          <a:p>
            <a:r>
              <a:rPr lang="tr-TR" sz="1600" dirty="0" smtClean="0"/>
              <a:t> </a:t>
            </a:r>
            <a:r>
              <a:rPr lang="tr-TR" sz="1600" dirty="0"/>
              <a:t>Sektörün öncelik ve ihtiyaçlarına göre, her türlü teşvik aracından yararlanmak suretiyle turistik yatırım ve işletmelerin daha verimli çalışmalarının temini ile mevcutların kalitesinin yükseltilmesini sağlamak, </a:t>
            </a:r>
            <a:endParaRPr lang="tr-TR" sz="1600" dirty="0" smtClean="0"/>
          </a:p>
          <a:p>
            <a:r>
              <a:rPr lang="tr-TR" sz="1600" dirty="0" smtClean="0"/>
              <a:t> </a:t>
            </a:r>
            <a:r>
              <a:rPr lang="tr-TR" sz="1600" dirty="0"/>
              <a:t>Turizm yatırım ve işletmelerinin belgelendirme işlemlerini yürütmek, dünya turizm piyasasının gerekleri de dikkate alınarak Bakanlıkça belirlenecek politika ve esaslara uygun olarak turizm işletmelerinin uygulayacakları fiyatların tanzim ve tasdik işlemlerini yürütmek,</a:t>
            </a:r>
          </a:p>
        </p:txBody>
      </p:sp>
    </p:spTree>
    <p:extLst>
      <p:ext uri="{BB962C8B-B14F-4D97-AF65-F5344CB8AC3E}">
        <p14:creationId xmlns:p14="http://schemas.microsoft.com/office/powerpoint/2010/main" val="454163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79512" y="1196752"/>
            <a:ext cx="8651304" cy="5001419"/>
          </a:xfrm>
        </p:spPr>
        <p:txBody>
          <a:bodyPr>
            <a:noAutofit/>
          </a:bodyPr>
          <a:lstStyle/>
          <a:p>
            <a:r>
              <a:rPr lang="tr-TR" sz="1800" dirty="0"/>
              <a:t>Turizm işletmelerinin, turizm meslek kuruluşlarının faaliyetlerini denetlemek, denetim sonuçlarına göre, bu işletme, kuruluş ve kişilerin ödüllendirme veya cezalandırma işlemlerini yürütmek, </a:t>
            </a:r>
            <a:endParaRPr lang="tr-TR" sz="1800" dirty="0" smtClean="0"/>
          </a:p>
          <a:p>
            <a:r>
              <a:rPr lang="tr-TR" sz="1800" dirty="0" smtClean="0"/>
              <a:t> </a:t>
            </a:r>
            <a:r>
              <a:rPr lang="tr-TR" sz="1800" dirty="0"/>
              <a:t>Bu maddede belirtilen hizmetlerin yürütülmesi için ilgili kamu kuruluşları, mahallî idareler, turizm meslek kuruluşları, üniversiteler, iktisadi devlet teşekkülleri ile kamu iktisadi kuruluşları ve bunların müesseseleri ve iştirakleri ile gerekli iş birliğini sağlamak</a:t>
            </a:r>
            <a:r>
              <a:rPr lang="tr-TR" sz="1800" dirty="0" smtClean="0"/>
              <a:t>,</a:t>
            </a:r>
          </a:p>
          <a:p>
            <a:r>
              <a:rPr lang="tr-TR" sz="1800" dirty="0" smtClean="0"/>
              <a:t> </a:t>
            </a:r>
            <a:r>
              <a:rPr lang="tr-TR" sz="1800" dirty="0"/>
              <a:t> Bakanlıktan belgesiz mahal ve tesislerde turistlerin karşılaştıkları sorunlarla ilgili olarak araştırma ve inceleme yapmak ve yaptırmak, bu amaçla ilgili kuruluşlardan yardım talep etmek</a:t>
            </a:r>
            <a:r>
              <a:rPr lang="tr-TR" sz="1800" dirty="0" smtClean="0"/>
              <a:t>,</a:t>
            </a:r>
          </a:p>
          <a:p>
            <a:r>
              <a:rPr lang="tr-TR" sz="1800" dirty="0" smtClean="0"/>
              <a:t> </a:t>
            </a:r>
            <a:r>
              <a:rPr lang="tr-TR" sz="1800" dirty="0"/>
              <a:t> Bakanlığın hizmetlerine bağlı olarak ihtiyaç duyduğu üst yapılar ile Bakanlık birimlerinin yatırım programında bulunan yapı, tesis, büyük onarımlar ve bunlarla ilgili proje, keşif, ihale ve kontrollük işleri ile kültür merkezlerine ilişkin yatırımların ve girişimlerin belgelendirilmesine ve denetlenmesine yönelik işlemleri yapmak veya yaptırmak, </a:t>
            </a:r>
            <a:endParaRPr lang="tr-TR" sz="1800" dirty="0" smtClean="0"/>
          </a:p>
          <a:p>
            <a:r>
              <a:rPr lang="tr-TR" sz="1800" dirty="0" smtClean="0"/>
              <a:t> </a:t>
            </a:r>
            <a:r>
              <a:rPr lang="tr-TR" sz="1800" dirty="0"/>
              <a:t>2876 sayılı Atatürk Kültür, Dil ve Tarih Yüksek Kurumu Kanunu’nun 104. maddesinde belirtilen esaslar çerçevesinde Bakanlığa tahsis edilmiş ve edilecek tesis ve alanların yönetim, işletme, kullanma, devir ve kiraya verilmesi işlemlerini yapmak, </a:t>
            </a:r>
            <a:endParaRPr lang="tr-TR" sz="1800" dirty="0" smtClean="0"/>
          </a:p>
          <a:p>
            <a:endParaRPr lang="tr-TR" sz="1800" dirty="0"/>
          </a:p>
          <a:p>
            <a:endParaRPr lang="tr-TR" sz="1800" dirty="0" smtClean="0"/>
          </a:p>
          <a:p>
            <a:r>
              <a:rPr lang="tr-TR" sz="1800" dirty="0" smtClean="0"/>
              <a:t> </a:t>
            </a:r>
            <a:r>
              <a:rPr lang="tr-TR" sz="1800" dirty="0"/>
              <a:t>Kültür merkezlerinde millî kültürün tanıtılması çerçevesinde toplantılar, sergiler, kurslar, gösteriler, yarışmalar, sesli ve görüntülü programlar düzenlemek, okuma alışkanlığını ve fikrî faaliyetleri geliştirici çalışmalar yapmak, hologram ve yerel etnografya galerileri açmak ve bu amaçla özel ve tüzel kişiliği haiz kurum ve kuruluşlarla ulusal ve uluslararası düzeyde iş birliği yapmak, </a:t>
            </a:r>
            <a:endParaRPr lang="tr-TR" sz="1800" dirty="0" smtClean="0"/>
          </a:p>
          <a:p>
            <a:r>
              <a:rPr lang="tr-TR" sz="1800" dirty="0" smtClean="0"/>
              <a:t> </a:t>
            </a:r>
            <a:r>
              <a:rPr lang="tr-TR" sz="1800" dirty="0"/>
              <a:t>İl ve ilçelerdeki kültür merkezlerinin inşa, onarım, yönetim, işletme ve diğer mali işlerini yürütmek, </a:t>
            </a:r>
            <a:endParaRPr lang="tr-TR" sz="1800" dirty="0" smtClean="0"/>
          </a:p>
          <a:p>
            <a:r>
              <a:rPr lang="tr-TR" sz="1800" dirty="0" smtClean="0"/>
              <a:t> </a:t>
            </a:r>
            <a:r>
              <a:rPr lang="tr-TR" sz="1800" dirty="0"/>
              <a:t>Genel Müdürlüğün görev alanına giren işlemleri kontrolörleri vasıtasıyla incelemek ve denetlemek, </a:t>
            </a:r>
            <a:endParaRPr lang="tr-TR" sz="1800" dirty="0" smtClean="0"/>
          </a:p>
          <a:p>
            <a:r>
              <a:rPr lang="tr-TR" sz="1800" dirty="0" smtClean="0"/>
              <a:t> </a:t>
            </a:r>
            <a:r>
              <a:rPr lang="tr-TR" sz="1800" dirty="0"/>
              <a:t>Bakanlık makamınca verilecek benzeri görevleri yapmak. Tanıtma Genel Müdürlüğü’nün görevleri ise Kanun’un 14. maddesinde şu şekilde düzenlenmiştir:  Her türlü imkândan yararlanarak, ülkemizin millî, manevi, tarihî, kültürel, sanatsal ve turistik değerlerinin yurt içi ve yurt dışında tanıtımını yapmak, yaptırmak, bu amaçla yurt içinde ve yurt dışında seminer, sempozyum, kolokyum, kongre, fuar, sergi, festival, yarışma, gösteriler ve benzeri faaliyetleri düzenlemek veya düzenlenmiş olanlara katılmak, bu yönde faaliyet gösteren yerli veya yabancı, kamu veya özel kurum, kuruluş, topluluk ve kişileri desteklemek, yönlendirmek ve bunlar arasında gerekli işbirliğini sağlamak, bu tür faaliyetlerin ülkemizde yapılmasını özendirmek, ödül vermek, </a:t>
            </a:r>
            <a:endParaRPr lang="tr-TR" sz="1800" dirty="0" smtClean="0"/>
          </a:p>
          <a:p>
            <a:r>
              <a:rPr lang="tr-TR" sz="1800" dirty="0"/>
              <a:t>Dünya seyahat ticaretinin ülkemize yönelmesini sağlamak üzere, yurt içi ve yurt dışındaki yerli ve yabancı seyahat ticaret kuruluşları ile ortak projeler geliştirmek, bunların faaliyetlerine yardımcı olmak, </a:t>
            </a:r>
            <a:endParaRPr lang="tr-TR" sz="1800" dirty="0" smtClean="0"/>
          </a:p>
          <a:p>
            <a:r>
              <a:rPr lang="tr-TR" sz="1800" dirty="0" smtClean="0"/>
              <a:t> </a:t>
            </a:r>
            <a:r>
              <a:rPr lang="tr-TR" sz="1800" dirty="0"/>
              <a:t>Yukarıda belirtilen faaliyetlerin kolaylaştırılması ve geliştirilmesi amacıyla bu faaliyetleri yürüten, yönlendiren kitle iletişim veya ulaştırma kurumları ile yakın ilişki içinde bulunmak ve yabancı kamuoyunu etkileyebilecek konumda bulunan kişi, kurum, kuruluş, topluluk veya bunların temsilcilerini davet etmek ve ağırlamak, </a:t>
            </a:r>
            <a:endParaRPr lang="tr-TR" sz="1800" dirty="0" smtClean="0"/>
          </a:p>
          <a:p>
            <a:r>
              <a:rPr lang="tr-TR" sz="1800" dirty="0" smtClean="0"/>
              <a:t> </a:t>
            </a:r>
            <a:r>
              <a:rPr lang="tr-TR" sz="1800" dirty="0"/>
              <a:t>Yurt içi ve yurt dışı tanıtma için gerekli yayın, doküman ve malzemeyi hazırlamak, hazırlatmak, satın almak ve dağıtmak, </a:t>
            </a:r>
            <a:endParaRPr lang="tr-TR" sz="1800" dirty="0" smtClean="0"/>
          </a:p>
          <a:p>
            <a:r>
              <a:rPr lang="tr-TR" sz="1800" dirty="0" smtClean="0"/>
              <a:t> </a:t>
            </a:r>
            <a:r>
              <a:rPr lang="tr-TR" sz="1800" dirty="0"/>
              <a:t>Ülkemize yönelik turizm talebinin değerlendirilmesi ve buna uygun politikaların oluşturulması amacıyla yurt içinde ve yurt dışında her türlü etüt ve araştırmaları yapmak veya yaptırmak, istatistik verilerini derlemek,  Ülkemize yönelik turizm talebini artırmak amacıyla yurt dışında basın, yayın gibi tanıtım faaliyetlerine ilişkin mal ve hizmetleri satın almak, </a:t>
            </a:r>
            <a:endParaRPr lang="tr-TR" sz="1800" dirty="0" smtClean="0"/>
          </a:p>
          <a:p>
            <a:r>
              <a:rPr lang="tr-TR" sz="1800" dirty="0" smtClean="0"/>
              <a:t> </a:t>
            </a:r>
            <a:r>
              <a:rPr lang="tr-TR" sz="1800" dirty="0"/>
              <a:t>Bakanlık makamınca verilecek benzeri görevleri yerine getirmek. </a:t>
            </a:r>
          </a:p>
        </p:txBody>
      </p:sp>
    </p:spTree>
    <p:extLst>
      <p:ext uri="{BB962C8B-B14F-4D97-AF65-F5344CB8AC3E}">
        <p14:creationId xmlns:p14="http://schemas.microsoft.com/office/powerpoint/2010/main" val="1745978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79512" y="1196752"/>
            <a:ext cx="8651304" cy="5001419"/>
          </a:xfrm>
        </p:spPr>
        <p:txBody>
          <a:bodyPr>
            <a:noAutofit/>
          </a:bodyPr>
          <a:lstStyle/>
          <a:p>
            <a:r>
              <a:rPr lang="tr-TR" sz="1800" dirty="0"/>
              <a:t>Turizm işletmelerinin, turizm meslek kuruluşlarının faaliyetlerini denetlemek, denetim sonuçlarına göre, bu işletme, kuruluş ve kişilerin ödüllendirme veya cezalandırma işlemlerini yürütmek, </a:t>
            </a:r>
            <a:endParaRPr lang="tr-TR" sz="1800" dirty="0" smtClean="0"/>
          </a:p>
          <a:p>
            <a:r>
              <a:rPr lang="tr-TR" sz="1800" dirty="0" smtClean="0"/>
              <a:t> </a:t>
            </a:r>
            <a:r>
              <a:rPr lang="tr-TR" sz="1800" dirty="0"/>
              <a:t>Bu maddede belirtilen hizmetlerin yürütülmesi için ilgili kamu kuruluşları, mahallî idareler, turizm meslek kuruluşları, üniversiteler, iktisadi devlet teşekkülleri ile kamu iktisadi kuruluşları ve bunların müesseseleri ve iştirakleri ile gerekli iş birliğini sağlamak</a:t>
            </a:r>
            <a:r>
              <a:rPr lang="tr-TR" sz="1800" dirty="0" smtClean="0"/>
              <a:t>,</a:t>
            </a:r>
          </a:p>
          <a:p>
            <a:r>
              <a:rPr lang="tr-TR" sz="1800" dirty="0" smtClean="0"/>
              <a:t> </a:t>
            </a:r>
            <a:r>
              <a:rPr lang="tr-TR" sz="1800" dirty="0"/>
              <a:t> Bakanlıktan belgesiz mahal ve tesislerde turistlerin karşılaştıkları sorunlarla ilgili olarak araştırma ve inceleme yapmak ve yaptırmak, bu amaçla ilgili kuruluşlardan yardım talep etmek</a:t>
            </a:r>
            <a:r>
              <a:rPr lang="tr-TR" sz="1800" dirty="0" smtClean="0"/>
              <a:t>,</a:t>
            </a:r>
          </a:p>
          <a:p>
            <a:r>
              <a:rPr lang="tr-TR" sz="1800" dirty="0" smtClean="0"/>
              <a:t> </a:t>
            </a:r>
            <a:r>
              <a:rPr lang="tr-TR" sz="1800" dirty="0"/>
              <a:t> Bakanlığın hizmetlerine bağlı olarak ihtiyaç duyduğu üst yapılar ile Bakanlık birimlerinin yatırım programında bulunan yapı, tesis, büyük onarımlar ve bunlarla ilgili proje, keşif, ihale ve kontrollük işleri ile kültür merkezlerine ilişkin yatırımların ve girişimlerin belgelendirilmesine ve denetlenmesine yönelik işlemleri yapmak veya yaptırmak, </a:t>
            </a:r>
            <a:endParaRPr lang="tr-TR" sz="1800" dirty="0" smtClean="0"/>
          </a:p>
          <a:p>
            <a:r>
              <a:rPr lang="tr-TR" sz="1800" dirty="0" smtClean="0"/>
              <a:t> </a:t>
            </a:r>
            <a:r>
              <a:rPr lang="tr-TR" sz="1800" dirty="0"/>
              <a:t>2876 sayılı Atatürk Kültür, Dil ve Tarih Yüksek Kurumu Kanunu’nun 104. maddesinde belirtilen esaslar çerçevesinde Bakanlığa tahsis edilmiş ve edilecek tesis ve alanların yönetim, işletme, kullanma, devir ve kiraya verilmesi işlemlerini yapmak, </a:t>
            </a:r>
            <a:endParaRPr lang="tr-TR" sz="1800" dirty="0" smtClean="0"/>
          </a:p>
          <a:p>
            <a:pPr marL="0" indent="0">
              <a:buNone/>
            </a:pPr>
            <a:endParaRPr lang="tr-TR" sz="1800" dirty="0"/>
          </a:p>
        </p:txBody>
      </p:sp>
    </p:spTree>
    <p:extLst>
      <p:ext uri="{BB962C8B-B14F-4D97-AF65-F5344CB8AC3E}">
        <p14:creationId xmlns:p14="http://schemas.microsoft.com/office/powerpoint/2010/main" val="3742831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79512" y="1196752"/>
            <a:ext cx="8651304" cy="5256584"/>
          </a:xfrm>
        </p:spPr>
        <p:txBody>
          <a:bodyPr>
            <a:noAutofit/>
          </a:bodyPr>
          <a:lstStyle/>
          <a:p>
            <a:r>
              <a:rPr lang="tr-TR" sz="1800" dirty="0" smtClean="0"/>
              <a:t> </a:t>
            </a:r>
            <a:r>
              <a:rPr lang="tr-TR" sz="1800" dirty="0"/>
              <a:t>Kültür merkezlerinde millî kültürün tanıtılması çerçevesinde toplantılar, sergiler, kurslar, gösteriler, yarışmalar, sesli ve görüntülü programlar düzenlemek, okuma alışkanlığını ve fikrî faaliyetleri geliştirici çalışmalar yapmak, hologram ve yerel etnografya galerileri açmak ve bu amaçla özel ve tüzel kişiliği haiz kurum ve kuruluşlarla ulusal ve uluslararası düzeyde iş birliği yapmak, </a:t>
            </a:r>
            <a:endParaRPr lang="tr-TR" sz="1800" dirty="0" smtClean="0"/>
          </a:p>
          <a:p>
            <a:r>
              <a:rPr lang="tr-TR" sz="1800" dirty="0" smtClean="0"/>
              <a:t> </a:t>
            </a:r>
            <a:r>
              <a:rPr lang="tr-TR" sz="1800" dirty="0"/>
              <a:t>İl ve ilçelerdeki kültür merkezlerinin inşa, onarım, yönetim, işletme ve diğer mali işlerini yürütmek, </a:t>
            </a:r>
            <a:endParaRPr lang="tr-TR" sz="1800" dirty="0" smtClean="0"/>
          </a:p>
          <a:p>
            <a:r>
              <a:rPr lang="tr-TR" sz="1800" dirty="0" smtClean="0"/>
              <a:t> </a:t>
            </a:r>
            <a:r>
              <a:rPr lang="tr-TR" sz="1800" dirty="0"/>
              <a:t>Genel Müdürlüğün görev alanına giren işlemleri kontrolörleri vasıtasıyla incelemek ve denetlemek, </a:t>
            </a:r>
            <a:endParaRPr lang="tr-TR" sz="1800" dirty="0" smtClean="0"/>
          </a:p>
          <a:p>
            <a:r>
              <a:rPr lang="tr-TR" sz="1800" dirty="0" smtClean="0"/>
              <a:t> </a:t>
            </a:r>
            <a:r>
              <a:rPr lang="tr-TR" sz="1800" dirty="0"/>
              <a:t>Bakanlık makamınca verilecek benzeri görevleri yapmak. Tanıtma Genel Müdürlüğü’nün görevleri ise Kanun’un 14. maddesinde şu şekilde düzenlenmiştir:  Her türlü imkândan yararlanarak, ülkemizin millî, manevi, tarihî, kültürel, sanatsal ve turistik değerlerinin yurt içi ve yurt dışında tanıtımını yapmak, yaptırmak, bu amaçla yurt içinde ve yurt dışında seminer, sempozyum, kolokyum, kongre, fuar, sergi, festival, yarışma, gösteriler ve benzeri faaliyetleri düzenlemek veya düzenlenmiş olanlara katılmak, bu yönde faaliyet gösteren yerli veya yabancı, kamu veya özel kurum, kuruluş, topluluk ve kişileri desteklemek, yönlendirmek ve bunlar arasında gerekli işbirliğini sağlamak, bu tür faaliyetlerin ülkemizde yapılmasını özendirmek, ödül vermek</a:t>
            </a:r>
            <a:r>
              <a:rPr lang="tr-TR" sz="1800" dirty="0" smtClean="0"/>
              <a:t>,</a:t>
            </a:r>
          </a:p>
          <a:p>
            <a:pPr marL="0" indent="0">
              <a:buNone/>
            </a:pPr>
            <a:endParaRPr lang="tr-TR" sz="1800" dirty="0" smtClean="0"/>
          </a:p>
        </p:txBody>
      </p:sp>
    </p:spTree>
    <p:extLst>
      <p:ext uri="{BB962C8B-B14F-4D97-AF65-F5344CB8AC3E}">
        <p14:creationId xmlns:p14="http://schemas.microsoft.com/office/powerpoint/2010/main" val="340834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ve Turizm Bakanlığı </a:t>
            </a:r>
            <a:endParaRPr lang="tr-TR" dirty="0"/>
          </a:p>
        </p:txBody>
      </p:sp>
      <p:sp>
        <p:nvSpPr>
          <p:cNvPr id="3" name="İçerik Yer Tutucusu 2"/>
          <p:cNvSpPr>
            <a:spLocks noGrp="1"/>
          </p:cNvSpPr>
          <p:nvPr>
            <p:ph idx="1"/>
          </p:nvPr>
        </p:nvSpPr>
        <p:spPr>
          <a:xfrm>
            <a:off x="179512" y="1412776"/>
            <a:ext cx="8651304" cy="5040560"/>
          </a:xfrm>
        </p:spPr>
        <p:txBody>
          <a:bodyPr>
            <a:noAutofit/>
          </a:bodyPr>
          <a:lstStyle/>
          <a:p>
            <a:r>
              <a:rPr lang="tr-TR" sz="1800" dirty="0" smtClean="0"/>
              <a:t>Dünya </a:t>
            </a:r>
            <a:r>
              <a:rPr lang="tr-TR" sz="1800" dirty="0"/>
              <a:t>seyahat ticaretinin ülkemize yönelmesini sağlamak üzere, yurt içi ve yurt dışındaki yerli ve yabancı seyahat ticaret kuruluşları ile ortak projeler geliştirmek, bunların faaliyetlerine yardımcı olmak, </a:t>
            </a:r>
            <a:endParaRPr lang="tr-TR" sz="1800" dirty="0" smtClean="0"/>
          </a:p>
          <a:p>
            <a:r>
              <a:rPr lang="tr-TR" sz="1800" dirty="0" smtClean="0"/>
              <a:t> </a:t>
            </a:r>
            <a:r>
              <a:rPr lang="tr-TR" sz="1800" dirty="0"/>
              <a:t>Yukarıda belirtilen faaliyetlerin kolaylaştırılması ve geliştirilmesi amacıyla bu faaliyetleri yürüten, yönlendiren kitle iletişim veya ulaştırma kurumları ile yakın ilişki içinde bulunmak ve yabancı kamuoyunu etkileyebilecek konumda bulunan kişi, kurum, kuruluş, topluluk veya bunların temsilcilerini davet etmek ve ağırlamak, </a:t>
            </a:r>
            <a:endParaRPr lang="tr-TR" sz="1800" dirty="0" smtClean="0"/>
          </a:p>
          <a:p>
            <a:r>
              <a:rPr lang="tr-TR" sz="1800" dirty="0" smtClean="0"/>
              <a:t> </a:t>
            </a:r>
            <a:r>
              <a:rPr lang="tr-TR" sz="1800" dirty="0"/>
              <a:t>Yurt içi ve yurt dışı tanıtma için gerekli yayın, doküman ve malzemeyi hazırlamak, hazırlatmak, satın almak ve dağıtmak, </a:t>
            </a:r>
            <a:endParaRPr lang="tr-TR" sz="1800" dirty="0" smtClean="0"/>
          </a:p>
          <a:p>
            <a:r>
              <a:rPr lang="tr-TR" sz="1800" dirty="0" smtClean="0"/>
              <a:t> </a:t>
            </a:r>
            <a:r>
              <a:rPr lang="tr-TR" sz="1800" dirty="0"/>
              <a:t>Ülkemize yönelik turizm talebinin değerlendirilmesi ve buna uygun politikaların oluşturulması amacıyla yurt içinde ve yurt dışında her türlü etüt ve araştırmaları yapmak veya yaptırmak, istatistik verilerini derlemek</a:t>
            </a:r>
            <a:r>
              <a:rPr lang="tr-TR" sz="1800" dirty="0" smtClean="0"/>
              <a:t>,</a:t>
            </a:r>
          </a:p>
          <a:p>
            <a:r>
              <a:rPr lang="tr-TR" sz="1800" dirty="0" smtClean="0"/>
              <a:t> </a:t>
            </a:r>
            <a:r>
              <a:rPr lang="tr-TR" sz="1800" dirty="0"/>
              <a:t> Ülkemize yönelik turizm talebini artırmak amacıyla yurt dışında basın, yayın gibi tanıtım faaliyetlerine ilişkin mal ve hizmetleri satın almak, </a:t>
            </a:r>
            <a:endParaRPr lang="tr-TR" sz="1800" dirty="0" smtClean="0"/>
          </a:p>
          <a:p>
            <a:r>
              <a:rPr lang="tr-TR" sz="1800" dirty="0" smtClean="0"/>
              <a:t> </a:t>
            </a:r>
            <a:r>
              <a:rPr lang="tr-TR" sz="1800" dirty="0"/>
              <a:t>Bakanlık makamınca verilecek benzeri görevleri yerine getirmek. </a:t>
            </a:r>
          </a:p>
        </p:txBody>
      </p:sp>
    </p:spTree>
    <p:extLst>
      <p:ext uri="{BB962C8B-B14F-4D97-AF65-F5344CB8AC3E}">
        <p14:creationId xmlns:p14="http://schemas.microsoft.com/office/powerpoint/2010/main" val="1829795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Seyahat Acentaları Birliği (TÜRSAB) </a:t>
            </a:r>
          </a:p>
        </p:txBody>
      </p:sp>
      <p:sp>
        <p:nvSpPr>
          <p:cNvPr id="3" name="İçerik Yer Tutucusu 2"/>
          <p:cNvSpPr>
            <a:spLocks noGrp="1"/>
          </p:cNvSpPr>
          <p:nvPr>
            <p:ph idx="1"/>
          </p:nvPr>
        </p:nvSpPr>
        <p:spPr>
          <a:xfrm>
            <a:off x="179512" y="1600200"/>
            <a:ext cx="8712968" cy="4853136"/>
          </a:xfrm>
        </p:spPr>
        <p:txBody>
          <a:bodyPr>
            <a:normAutofit fontScale="55000" lnSpcReduction="20000"/>
          </a:bodyPr>
          <a:lstStyle/>
          <a:p>
            <a:r>
              <a:rPr lang="tr-TR" dirty="0"/>
              <a:t>Bir diğer önemli ulusal turizm örgütü olan Türkiye Seyahat Acentaları Birliği (TÜRSAB) ise, 1972 tarihinde yürürlüğe girmiş olan 1618 sayılı “Seyahat Acentaları ve Seyahat Birliği Kanunu” ile kurulmuş bir meslek birliğidir. Ancak TÜRSAB, tarihî geçmişe sahip bir diğer kuruluş olarak önceleri Türkiye Seyahat Acentaları (TÜSTAC) adı altında faaliyette bulunmakta idi. Daha sonra bu örgütün kuruluşu ve faaliyetini yasal zemine oturtmak amacı ile Fransız Seyahat Acentaları Birliği Kanunu’nun </a:t>
            </a:r>
          </a:p>
          <a:p>
            <a:r>
              <a:rPr lang="tr-TR" dirty="0"/>
              <a:t>Türkiye şartlarına uyarlanması ile 1618 sayılı Kanun kabul edilerek yürürlüğe girmiştir. Bu şekilde TÜSTAC, bugünkü adı ile TÜRSAB olarak faaliyetini daha etkin bir şekilde sürdürme olanağına kavuşmuştur. </a:t>
            </a:r>
            <a:endParaRPr lang="tr-TR" dirty="0" smtClean="0"/>
          </a:p>
          <a:p>
            <a:r>
              <a:rPr lang="tr-TR" dirty="0" smtClean="0"/>
              <a:t>Merkezi </a:t>
            </a:r>
            <a:r>
              <a:rPr lang="tr-TR" dirty="0"/>
              <a:t>İstanbul’da olan TÜRSAB, 1618 sayılı Kanun ile kurulmuş ve tüzel kişiliği haiz kamu kurumu niteliğinde bir meslek kuruluşudur. </a:t>
            </a:r>
          </a:p>
          <a:p>
            <a:r>
              <a:rPr lang="tr-TR" dirty="0"/>
              <a:t>Aslında TÜRSAB, ciddi anlamda turizm sektöründeki ilk örgütlü kuruluş olarak değerlendirilebilir. Zira 1618 sayılı Kanun’un “amaç ve kuruluş” başlıklı 32. maddesine göre, TÜRSAB’a üye olunmadan Türkiye’de seyahat acenteliğinin yapılmayacağı hüküm altına alınmış ve bu düzenleme örgütün turizm sektöründeki etkinliğinin artmasına vesile olmuştur. </a:t>
            </a:r>
            <a:endParaRPr lang="tr-TR" dirty="0" smtClean="0"/>
          </a:p>
          <a:p>
            <a:r>
              <a:rPr lang="tr-TR" dirty="0" smtClean="0"/>
              <a:t>Türkiye’de </a:t>
            </a:r>
            <a:r>
              <a:rPr lang="tr-TR" dirty="0"/>
              <a:t>2015 yılı itibarIYLA yaklaşık olarak 8633 seyahat acentesinin olduğu dikkate alınırsa, TÜRSAB’ın önemi daha iyi anlaşılacaktır. </a:t>
            </a:r>
          </a:p>
          <a:p>
            <a:r>
              <a:rPr lang="tr-TR" dirty="0"/>
              <a:t>TÜRSAB’ın merkezi İstanbul olarak belirtilmiş olsa da, Türkiye’nin çeşitli illerinde bulunan bölgesel yürütme kurulları aracılığı ile turizm faaliyetinde bulunmaktadır. </a:t>
            </a:r>
          </a:p>
          <a:p>
            <a:pPr marL="0" indent="0">
              <a:buNone/>
            </a:pPr>
            <a:endParaRPr lang="tr-TR" dirty="0"/>
          </a:p>
        </p:txBody>
      </p:sp>
    </p:spTree>
    <p:extLst>
      <p:ext uri="{BB962C8B-B14F-4D97-AF65-F5344CB8AC3E}">
        <p14:creationId xmlns:p14="http://schemas.microsoft.com/office/powerpoint/2010/main" val="3294160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Seyahat Acentaları Birliği (TÜRSAB) </a:t>
            </a:r>
            <a:endParaRPr lang="tr-TR" dirty="0"/>
          </a:p>
        </p:txBody>
      </p:sp>
      <p:sp>
        <p:nvSpPr>
          <p:cNvPr id="3" name="İçerik Yer Tutucusu 2"/>
          <p:cNvSpPr>
            <a:spLocks noGrp="1"/>
          </p:cNvSpPr>
          <p:nvPr>
            <p:ph idx="1"/>
          </p:nvPr>
        </p:nvSpPr>
        <p:spPr/>
        <p:txBody>
          <a:bodyPr>
            <a:normAutofit fontScale="62500" lnSpcReduction="20000"/>
          </a:bodyPr>
          <a:lstStyle/>
          <a:p>
            <a:r>
              <a:rPr lang="tr-TR" dirty="0"/>
              <a:t>TÜRSAB’ın yürütme kurulları ise turizm hareketlerinin yoğun olduğu yörelerde kurulmaktadır. TÜRSAB’ın temel amacı 1618 sayılı Kanun’un 32. maddesinde “seyahat acentaları, seyahat acentalığı mesleğinin yurt ekonomisi ve turizmine uygun surette gelişmesini sağlayıcı tedbirleri almak ve mesleki ahlak ve dayanışmayı korumak” olarak ifade edilmiştir. </a:t>
            </a:r>
            <a:endParaRPr lang="tr-TR" dirty="0" smtClean="0"/>
          </a:p>
          <a:p>
            <a:r>
              <a:rPr lang="tr-TR" dirty="0" smtClean="0"/>
              <a:t>Bu </a:t>
            </a:r>
            <a:r>
              <a:rPr lang="tr-TR" dirty="0"/>
              <a:t>hükümden hareketle, TÜRSAB’ın temel amacının seyahat acentalığı mesleğinin ve faaliyet alanının temelini oluşturan turizm sektörünün gelişimine katkı sağlamak olduğunu söylemek mümkün olacaktır. </a:t>
            </a:r>
            <a:endParaRPr lang="tr-TR" dirty="0" smtClean="0"/>
          </a:p>
          <a:p>
            <a:r>
              <a:rPr lang="tr-TR" dirty="0" smtClean="0"/>
              <a:t>Ayrıca </a:t>
            </a:r>
            <a:r>
              <a:rPr lang="tr-TR" dirty="0"/>
              <a:t>meslek disiplinin sağlanması, mesleğin gelişimine ilişkin faaliyetler gibi, seyahat acentalarının karşılaştıkları sorunlar ile ilgili çözüm önerileri sunmak da TÜRSAB’ın hizmet kapsamı içinde yer alan işlevler arasında belirtilmiştir. </a:t>
            </a:r>
            <a:endParaRPr lang="tr-TR" dirty="0" smtClean="0"/>
          </a:p>
          <a:p>
            <a:r>
              <a:rPr lang="tr-TR" dirty="0" smtClean="0"/>
              <a:t>Bununla </a:t>
            </a:r>
            <a:r>
              <a:rPr lang="tr-TR" dirty="0"/>
              <a:t>birlikte, turizm sektöründe yaşanan gelişmeler ve karşılaşılan sorunlardan tüm ilgili mercileri ile kamuoyunu bilgilendirmek yine TÜRSAB’ın temel amaçları arasında yer almaktadır</a:t>
            </a:r>
          </a:p>
        </p:txBody>
      </p:sp>
    </p:spTree>
    <p:extLst>
      <p:ext uri="{BB962C8B-B14F-4D97-AF65-F5344CB8AC3E}">
        <p14:creationId xmlns:p14="http://schemas.microsoft.com/office/powerpoint/2010/main" val="937693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Seyahat Acentaları Birliği (TÜRSAB) </a:t>
            </a:r>
            <a:endParaRPr lang="tr-TR" dirty="0"/>
          </a:p>
        </p:txBody>
      </p:sp>
      <p:sp>
        <p:nvSpPr>
          <p:cNvPr id="3" name="İçerik Yer Tutucusu 2"/>
          <p:cNvSpPr>
            <a:spLocks noGrp="1"/>
          </p:cNvSpPr>
          <p:nvPr>
            <p:ph idx="1"/>
          </p:nvPr>
        </p:nvSpPr>
        <p:spPr>
          <a:xfrm>
            <a:off x="107504" y="1484784"/>
            <a:ext cx="8784976" cy="5184576"/>
          </a:xfrm>
        </p:spPr>
        <p:txBody>
          <a:bodyPr>
            <a:normAutofit fontScale="62500" lnSpcReduction="20000"/>
          </a:bodyPr>
          <a:lstStyle/>
          <a:p>
            <a:r>
              <a:rPr lang="tr-TR" dirty="0"/>
              <a:t>Bu amaçların gerçekleştirilmesi için kamu ve özel sektör turizm kurumlarıyla ortaklaşa çalışmalar yapan TÜRSAB, turizm politikalarının geliştirilmesinde de önemli görevler üstlenmektedir. </a:t>
            </a:r>
          </a:p>
          <a:p>
            <a:r>
              <a:rPr lang="tr-TR" dirty="0"/>
              <a:t>1618 sayılı Kanun doğrultusunda TÜRSAB’ın görev ve yetkileri şunlardır: </a:t>
            </a:r>
            <a:endParaRPr lang="tr-TR" dirty="0" smtClean="0"/>
          </a:p>
          <a:p>
            <a:r>
              <a:rPr lang="tr-TR" dirty="0" smtClean="0"/>
              <a:t> </a:t>
            </a:r>
            <a:r>
              <a:rPr lang="tr-TR" dirty="0"/>
              <a:t>Pazar araştırmaları ve seyahat acenteliği konusunda incelemeler yapmak, </a:t>
            </a:r>
            <a:endParaRPr lang="tr-TR" dirty="0" smtClean="0"/>
          </a:p>
          <a:p>
            <a:r>
              <a:rPr lang="tr-TR" dirty="0" smtClean="0"/>
              <a:t> </a:t>
            </a:r>
            <a:r>
              <a:rPr lang="tr-TR" dirty="0"/>
              <a:t>Birlik üyeleri arasındaki haksız rekabetin önlenmesi hususunda gerekli tedbirler almak, </a:t>
            </a:r>
            <a:endParaRPr lang="tr-TR" dirty="0" smtClean="0"/>
          </a:p>
          <a:p>
            <a:r>
              <a:rPr lang="tr-TR" dirty="0" smtClean="0"/>
              <a:t> </a:t>
            </a:r>
            <a:r>
              <a:rPr lang="tr-TR" dirty="0"/>
              <a:t>Seyahat acenteleri personelinin yetiştirilmesi için kurslar ve seminerler düzenlemek, </a:t>
            </a:r>
            <a:endParaRPr lang="tr-TR" dirty="0" smtClean="0"/>
          </a:p>
          <a:p>
            <a:r>
              <a:rPr lang="tr-TR" dirty="0" smtClean="0"/>
              <a:t> </a:t>
            </a:r>
            <a:r>
              <a:rPr lang="tr-TR" dirty="0"/>
              <a:t>Bakanlıkça istendiğinde görüş bildirmek</a:t>
            </a:r>
            <a:r>
              <a:rPr lang="tr-TR" dirty="0" smtClean="0"/>
              <a:t>,</a:t>
            </a:r>
          </a:p>
          <a:p>
            <a:r>
              <a:rPr lang="tr-TR" dirty="0" smtClean="0"/>
              <a:t> </a:t>
            </a:r>
            <a:r>
              <a:rPr lang="tr-TR" dirty="0"/>
              <a:t> Uluslararası kuruluşlarda seyahat acentelerini temsil etmek ve 1618 sayılı Kanun’da ve bilhassa 34. maddenin son fıkrasında bahsedilen yönetmelikte belirtilen diğer görevleri ifa etmek (32. m), </a:t>
            </a:r>
            <a:endParaRPr lang="tr-TR" dirty="0" smtClean="0"/>
          </a:p>
          <a:p>
            <a:r>
              <a:rPr lang="tr-TR" dirty="0" smtClean="0"/>
              <a:t> </a:t>
            </a:r>
            <a:r>
              <a:rPr lang="tr-TR" dirty="0"/>
              <a:t>Belgesiz olarak seyahat acenteliği faaliyetinde bulunan seyahat acentelerini faaliyetten men etmek, </a:t>
            </a:r>
            <a:endParaRPr lang="tr-TR" dirty="0" smtClean="0"/>
          </a:p>
          <a:p>
            <a:r>
              <a:rPr lang="tr-TR" dirty="0" smtClean="0"/>
              <a:t> </a:t>
            </a:r>
            <a:r>
              <a:rPr lang="tr-TR" dirty="0"/>
              <a:t>Bakanlıktan belge almaksızın rehberlik faaliyetinde bulunanlar hakkında, 500 TL’den 2000 TL’na kadar idari para cezasına karar vermek, </a:t>
            </a:r>
            <a:endParaRPr lang="tr-TR" dirty="0" smtClean="0"/>
          </a:p>
          <a:p>
            <a:r>
              <a:rPr lang="tr-TR" dirty="0" smtClean="0"/>
              <a:t> </a:t>
            </a:r>
            <a:r>
              <a:rPr lang="tr-TR" dirty="0"/>
              <a:t>Uluslararası kuruluşlarda Türkiye seyahat acentelerini temsil etmek</a:t>
            </a:r>
            <a:r>
              <a:rPr lang="tr-TR" dirty="0" smtClean="0"/>
              <a:t>, </a:t>
            </a:r>
            <a:endParaRPr lang="tr-TR" dirty="0"/>
          </a:p>
        </p:txBody>
      </p:sp>
    </p:spTree>
    <p:extLst>
      <p:ext uri="{BB962C8B-B14F-4D97-AF65-F5344CB8AC3E}">
        <p14:creationId xmlns:p14="http://schemas.microsoft.com/office/powerpoint/2010/main" val="2287916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Seyahat Acentaları Birliği (TÜRSAB) </a:t>
            </a:r>
            <a:endParaRPr lang="tr-TR" dirty="0"/>
          </a:p>
        </p:txBody>
      </p:sp>
      <p:sp>
        <p:nvSpPr>
          <p:cNvPr id="3" name="İçerik Yer Tutucusu 2"/>
          <p:cNvSpPr>
            <a:spLocks noGrp="1"/>
          </p:cNvSpPr>
          <p:nvPr>
            <p:ph idx="1"/>
          </p:nvPr>
        </p:nvSpPr>
        <p:spPr>
          <a:xfrm>
            <a:off x="107504" y="1484784"/>
            <a:ext cx="8784976" cy="5184576"/>
          </a:xfrm>
        </p:spPr>
        <p:txBody>
          <a:bodyPr>
            <a:normAutofit fontScale="55000" lnSpcReduction="20000"/>
          </a:bodyPr>
          <a:lstStyle/>
          <a:p>
            <a:r>
              <a:rPr lang="tr-TR" dirty="0" smtClean="0"/>
              <a:t> </a:t>
            </a:r>
            <a:r>
              <a:rPr lang="tr-TR" dirty="0"/>
              <a:t>Uluslararası kuruluşlarda Türkiye seyahat acentelerini temsil etmek</a:t>
            </a:r>
            <a:r>
              <a:rPr lang="tr-TR" dirty="0" smtClean="0"/>
              <a:t>,</a:t>
            </a:r>
          </a:p>
          <a:p>
            <a:r>
              <a:rPr lang="tr-TR" dirty="0" smtClean="0"/>
              <a:t> </a:t>
            </a:r>
            <a:r>
              <a:rPr lang="tr-TR" dirty="0"/>
              <a:t> Mesleki faaliyetlere ilişkin konularda bakanlıklara, illere ve belediyelere teklif ve önerilerde bulunmak</a:t>
            </a:r>
            <a:r>
              <a:rPr lang="tr-TR" dirty="0" smtClean="0"/>
              <a:t>,</a:t>
            </a:r>
          </a:p>
          <a:p>
            <a:r>
              <a:rPr lang="tr-TR" dirty="0" smtClean="0"/>
              <a:t> </a:t>
            </a:r>
            <a:r>
              <a:rPr lang="tr-TR" dirty="0"/>
              <a:t> 1618 sayılı Kanun’un 7. maddesi uyarınca yasak olan faaliyetlerle ilgili denetleme işlemlerinde Bakanlığa yardımcı olmak</a:t>
            </a:r>
            <a:r>
              <a:rPr lang="tr-TR" dirty="0" smtClean="0"/>
              <a:t>,</a:t>
            </a:r>
          </a:p>
          <a:p>
            <a:r>
              <a:rPr lang="tr-TR" dirty="0" smtClean="0"/>
              <a:t> </a:t>
            </a:r>
            <a:r>
              <a:rPr lang="tr-TR" dirty="0"/>
              <a:t> Belge almış olan seyahat acentelerinden, ait olduğu grubun hizmetleri dışında seyahat acenteliği hizmetlerinde bulunanlar  hakkında gerekli işlemler yapılmak üzere Kültür ve Turizm Bakanlığına bilgi vermek, </a:t>
            </a:r>
            <a:endParaRPr lang="tr-TR" dirty="0" smtClean="0"/>
          </a:p>
          <a:p>
            <a:r>
              <a:rPr lang="tr-TR" dirty="0" smtClean="0"/>
              <a:t> </a:t>
            </a:r>
            <a:r>
              <a:rPr lang="tr-TR" dirty="0"/>
              <a:t>Tur - taban fiyatlarının tespitinde görüş bildirmek, </a:t>
            </a:r>
            <a:endParaRPr lang="tr-TR" dirty="0" smtClean="0"/>
          </a:p>
          <a:p>
            <a:r>
              <a:rPr lang="tr-TR" dirty="0" smtClean="0"/>
              <a:t> </a:t>
            </a:r>
            <a:r>
              <a:rPr lang="tr-TR" dirty="0"/>
              <a:t>Üyelerin dilek ve şikâyetlerini ilgili mercilere iletmek, </a:t>
            </a:r>
            <a:endParaRPr lang="tr-TR" dirty="0" smtClean="0"/>
          </a:p>
          <a:p>
            <a:r>
              <a:rPr lang="tr-TR" dirty="0" smtClean="0"/>
              <a:t> </a:t>
            </a:r>
            <a:r>
              <a:rPr lang="tr-TR" dirty="0"/>
              <a:t>Türkiye’de mevcut konaklama tesisleri ile turizme dönük yan tesisler, spor ve eğlence tesisleri hakkında gerekli incelemeleri yapmak; bu tesislerin standartları, kapasiteleri ve bu tesislere olan ihtiyaç hakkında Kültür ve Turizm Bakanlığına görüş bildirmek, yukarıda sözü geçen tesisler hakkında Birliğe intikal etmiş şikâyetleri ilgili mercilere bildirmek</a:t>
            </a:r>
            <a:r>
              <a:rPr lang="tr-TR" dirty="0" smtClean="0"/>
              <a:t>,</a:t>
            </a:r>
          </a:p>
          <a:p>
            <a:r>
              <a:rPr lang="tr-TR" dirty="0" smtClean="0"/>
              <a:t> </a:t>
            </a:r>
            <a:r>
              <a:rPr lang="tr-TR" dirty="0"/>
              <a:t> Seyahat acenteliği konusunda bilirkişilik yapmak. </a:t>
            </a:r>
          </a:p>
          <a:p>
            <a:r>
              <a:rPr lang="tr-TR" dirty="0"/>
              <a:t>1618 sayılı Kanun’un 34. maddesi uyarınca TÜRSAB’ın organları; genel kurul, yönetim kurulu, denetim kurulu ve disiplin kuruludur. Adı geçen organların görev ve yetkileri 1618 sayılı Kanun’da kapsamlı bir şekilde düzenlenmiştir. Şimdi bu organların her birini kısaca açıklayalım. </a:t>
            </a:r>
          </a:p>
        </p:txBody>
      </p:sp>
    </p:spTree>
    <p:extLst>
      <p:ext uri="{BB962C8B-B14F-4D97-AF65-F5344CB8AC3E}">
        <p14:creationId xmlns:p14="http://schemas.microsoft.com/office/powerpoint/2010/main" val="1753065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TÜRSAB Genel </a:t>
            </a:r>
            <a:r>
              <a:rPr lang="tr-TR" dirty="0"/>
              <a:t>K</a:t>
            </a:r>
            <a:r>
              <a:rPr lang="tr-TR" dirty="0" smtClean="0"/>
              <a:t>urulu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Birliğe kayıtlı tüm seyahat acenteleri TÜRSAB’ın genel kurulunu oluşturmaktadır (34. m</a:t>
            </a:r>
            <a:r>
              <a:rPr lang="tr-TR" dirty="0" smtClean="0"/>
              <a:t>).</a:t>
            </a:r>
          </a:p>
          <a:p>
            <a:r>
              <a:rPr lang="tr-TR" dirty="0" smtClean="0"/>
              <a:t>Genel </a:t>
            </a:r>
            <a:r>
              <a:rPr lang="tr-TR" dirty="0"/>
              <a:t>kurula, her seyahat acentesinin temsilcisi olarak acentenin sahibi veya bir sorumlu müdürü </a:t>
            </a:r>
            <a:r>
              <a:rPr lang="tr-TR" dirty="0" smtClean="0"/>
              <a:t>katılır.</a:t>
            </a:r>
          </a:p>
          <a:p>
            <a:r>
              <a:rPr lang="tr-TR" dirty="0" smtClean="0"/>
              <a:t>Seyahat </a:t>
            </a:r>
            <a:r>
              <a:rPr lang="tr-TR" dirty="0"/>
              <a:t>acentesinin şubeleri bulunsa dahi, sadece 1 oy hakkı vardır. 1618 sayılı Kanun’da belirtildiği gibi genel kurul, 2 yılda bir Kasım ayında toplanır. </a:t>
            </a:r>
            <a:endParaRPr lang="tr-TR" dirty="0" smtClean="0"/>
          </a:p>
          <a:p>
            <a:r>
              <a:rPr lang="tr-TR" dirty="0" smtClean="0"/>
              <a:t>Ayrıca </a:t>
            </a:r>
            <a:r>
              <a:rPr lang="tr-TR" dirty="0"/>
              <a:t>genel kurul, yönetim kurulu veya Kültür ve Turizm Bakanlığı tarafından resen olağanüstü toplantıya çağrılabilir. </a:t>
            </a:r>
            <a:endParaRPr lang="tr-TR" dirty="0" smtClean="0"/>
          </a:p>
          <a:p>
            <a:r>
              <a:rPr lang="tr-TR" dirty="0" smtClean="0"/>
              <a:t>Toplantılarda </a:t>
            </a:r>
            <a:r>
              <a:rPr lang="tr-TR" dirty="0"/>
              <a:t>kararlar, mevcut temsilcilerin çoğunluğu ile alınır (34. m). </a:t>
            </a:r>
          </a:p>
        </p:txBody>
      </p:sp>
    </p:spTree>
    <p:extLst>
      <p:ext uri="{BB962C8B-B14F-4D97-AF65-F5344CB8AC3E}">
        <p14:creationId xmlns:p14="http://schemas.microsoft.com/office/powerpoint/2010/main" val="780984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Seyahat Acentaları Birliği (TÜRSAB) </a:t>
            </a:r>
            <a:endParaRPr lang="tr-TR" dirty="0"/>
          </a:p>
        </p:txBody>
      </p:sp>
      <p:sp>
        <p:nvSpPr>
          <p:cNvPr id="3" name="İçerik Yer Tutucusu 2"/>
          <p:cNvSpPr>
            <a:spLocks noGrp="1"/>
          </p:cNvSpPr>
          <p:nvPr>
            <p:ph idx="1"/>
          </p:nvPr>
        </p:nvSpPr>
        <p:spPr>
          <a:xfrm>
            <a:off x="457200" y="1600200"/>
            <a:ext cx="8229600" cy="5069160"/>
          </a:xfrm>
        </p:spPr>
        <p:txBody>
          <a:bodyPr>
            <a:normAutofit lnSpcReduction="10000"/>
          </a:bodyPr>
          <a:lstStyle/>
          <a:p>
            <a:r>
              <a:rPr lang="tr-TR" sz="1600" dirty="0"/>
              <a:t>Genel kurulun görevleri Kanun’un 34. maddesinde aşağıdaki gibi sıralanmıştır: </a:t>
            </a:r>
            <a:endParaRPr lang="tr-TR" sz="1600" dirty="0" smtClean="0"/>
          </a:p>
          <a:p>
            <a:r>
              <a:rPr lang="tr-TR" sz="1600" dirty="0" smtClean="0"/>
              <a:t> </a:t>
            </a:r>
            <a:r>
              <a:rPr lang="tr-TR" sz="1600" dirty="0"/>
              <a:t>Birlik hesaplarını incelemek, yönetim kurulu raporlarını görüşüp karara bağlamak ve gereğinde yönetim kurulunu ve denetim kurulunu ibra etmek</a:t>
            </a:r>
            <a:r>
              <a:rPr lang="tr-TR" sz="1600" dirty="0" smtClean="0"/>
              <a:t>,</a:t>
            </a:r>
          </a:p>
          <a:p>
            <a:r>
              <a:rPr lang="tr-TR" sz="1600" dirty="0" smtClean="0"/>
              <a:t> </a:t>
            </a:r>
            <a:r>
              <a:rPr lang="tr-TR" sz="1600" dirty="0"/>
              <a:t> Birliğin çalışma programı ve bütçesini görüşüp karara bağlamak, idarecilere ve temsilcilere verilecek ücretler ile bunlara ilişkin her türlü ödenek ve yollukları tespit etmek</a:t>
            </a:r>
            <a:r>
              <a:rPr lang="tr-TR" sz="1600" dirty="0" smtClean="0"/>
              <a:t>,</a:t>
            </a:r>
          </a:p>
          <a:p>
            <a:r>
              <a:rPr lang="tr-TR" sz="1600" dirty="0" smtClean="0"/>
              <a:t> </a:t>
            </a:r>
            <a:r>
              <a:rPr lang="tr-TR" sz="1600" dirty="0"/>
              <a:t> Yönetim kurulu tarafından genel kurula arz olunan hususları görüşüp karara bağlamak, </a:t>
            </a:r>
            <a:endParaRPr lang="tr-TR" sz="1600" dirty="0" smtClean="0"/>
          </a:p>
          <a:p>
            <a:r>
              <a:rPr lang="tr-TR" sz="1600" dirty="0" smtClean="0"/>
              <a:t> </a:t>
            </a:r>
            <a:r>
              <a:rPr lang="tr-TR" sz="1600" dirty="0"/>
              <a:t>Genel kurul üyelerinin yirmide biri tarafından görüşülmesi veya gündemden çıkarılması istenen konuları görüşmek ve gündeme alınan maddeleri karara bağlamak</a:t>
            </a:r>
            <a:r>
              <a:rPr lang="tr-TR" sz="1600" dirty="0" smtClean="0"/>
              <a:t>,</a:t>
            </a:r>
          </a:p>
          <a:p>
            <a:r>
              <a:rPr lang="tr-TR" sz="1600" dirty="0" smtClean="0"/>
              <a:t> </a:t>
            </a:r>
            <a:r>
              <a:rPr lang="tr-TR" sz="1600" dirty="0"/>
              <a:t> Yönetim kurulu ve denetim kurulu üyelerini seçmek, </a:t>
            </a:r>
            <a:endParaRPr lang="tr-TR" sz="1600" dirty="0" smtClean="0"/>
          </a:p>
          <a:p>
            <a:r>
              <a:rPr lang="tr-TR" sz="1600" dirty="0" smtClean="0"/>
              <a:t> </a:t>
            </a:r>
            <a:r>
              <a:rPr lang="tr-TR" sz="1600" dirty="0"/>
              <a:t>Üye kayıt ücreti ve aidat miktarını tespit etmek</a:t>
            </a:r>
            <a:r>
              <a:rPr lang="tr-TR" sz="1600" dirty="0" smtClean="0"/>
              <a:t>,</a:t>
            </a:r>
          </a:p>
          <a:p>
            <a:r>
              <a:rPr lang="tr-TR" sz="1600" dirty="0" smtClean="0"/>
              <a:t> </a:t>
            </a:r>
            <a:r>
              <a:rPr lang="tr-TR" sz="1600" dirty="0"/>
              <a:t> Gerekli olduğu takdirde taşınmaza bağlı mülkiyet ve sınırlı ayni hakların edinilmesine ve satışına karar vermek (Ancak, taşınmazların satışı için genel kurulun üçte iki çoğunluğunun olumlu oyu gereklidir), </a:t>
            </a:r>
            <a:endParaRPr lang="tr-TR" sz="1600" dirty="0" smtClean="0"/>
          </a:p>
          <a:p>
            <a:r>
              <a:rPr lang="tr-TR" sz="1600" dirty="0" smtClean="0"/>
              <a:t> </a:t>
            </a:r>
            <a:r>
              <a:rPr lang="tr-TR" sz="1600" dirty="0"/>
              <a:t>Üyelerini diğer meslek kuruluşları ile kamu kurum ve kuruluşları nezdinde temsil etmek, dava açmak, dernek, vakıf ve iktisadi işletmelerini kurmak, Birliğin amacını gerçekleştirmek için şirket kurulması veya kurulu olanlara ortak olunması hususunda karar vermek, </a:t>
            </a:r>
            <a:endParaRPr lang="tr-TR" sz="1600" dirty="0" smtClean="0"/>
          </a:p>
          <a:p>
            <a:r>
              <a:rPr lang="tr-TR" sz="1600" dirty="0" smtClean="0"/>
              <a:t> </a:t>
            </a:r>
            <a:r>
              <a:rPr lang="tr-TR" sz="1600" dirty="0"/>
              <a:t>Birlikçe onaylanacak belgeler ve verilecek hizmetlerin ücretini tespit için yönetim kuruluna yetki vermek</a:t>
            </a:r>
            <a:r>
              <a:rPr lang="tr-TR" sz="1600" dirty="0" smtClean="0"/>
              <a:t>,</a:t>
            </a:r>
          </a:p>
          <a:p>
            <a:r>
              <a:rPr lang="tr-TR" sz="1600" dirty="0" smtClean="0"/>
              <a:t> </a:t>
            </a:r>
            <a:r>
              <a:rPr lang="tr-TR" sz="1600" dirty="0"/>
              <a:t> Genel kurulun yetkisi dâhilindeki konularda yönetim kuruluna yetki vermek. </a:t>
            </a:r>
          </a:p>
        </p:txBody>
      </p:sp>
    </p:spTree>
    <p:extLst>
      <p:ext uri="{BB962C8B-B14F-4D97-AF65-F5344CB8AC3E}">
        <p14:creationId xmlns:p14="http://schemas.microsoft.com/office/powerpoint/2010/main" val="1167615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TÜRSAB yönetim kurulu </a:t>
            </a:r>
          </a:p>
        </p:txBody>
      </p:sp>
      <p:sp>
        <p:nvSpPr>
          <p:cNvPr id="3" name="İçerik Yer Tutucusu 2"/>
          <p:cNvSpPr>
            <a:spLocks noGrp="1"/>
          </p:cNvSpPr>
          <p:nvPr>
            <p:ph idx="1"/>
          </p:nvPr>
        </p:nvSpPr>
        <p:spPr>
          <a:xfrm>
            <a:off x="395536" y="1340768"/>
            <a:ext cx="8229600" cy="5184576"/>
          </a:xfrm>
        </p:spPr>
        <p:txBody>
          <a:bodyPr>
            <a:normAutofit fontScale="55000" lnSpcReduction="20000"/>
          </a:bodyPr>
          <a:lstStyle/>
          <a:p>
            <a:r>
              <a:rPr lang="tr-TR" dirty="0"/>
              <a:t>Yönetim kurulu, genel kurulun kendi üyeleri arasından seçeceği 9 kişiden oluşmaktadır. </a:t>
            </a:r>
            <a:endParaRPr lang="tr-TR" dirty="0" smtClean="0"/>
          </a:p>
          <a:p>
            <a:r>
              <a:rPr lang="tr-TR" dirty="0" smtClean="0"/>
              <a:t>Yönetim </a:t>
            </a:r>
            <a:r>
              <a:rPr lang="tr-TR" dirty="0"/>
              <a:t>kurulu üyelerinin en az 4’ünün A grubu seyahat acenteleri temsilcisi olması gerekir. </a:t>
            </a:r>
          </a:p>
          <a:p>
            <a:r>
              <a:rPr lang="tr-TR" dirty="0"/>
              <a:t>Bunun dışında, yönetim kuruluna 9 yedek üye seçilir. </a:t>
            </a:r>
            <a:endParaRPr lang="tr-TR" dirty="0" smtClean="0"/>
          </a:p>
          <a:p>
            <a:r>
              <a:rPr lang="tr-TR" dirty="0" smtClean="0"/>
              <a:t>Yönetim </a:t>
            </a:r>
            <a:r>
              <a:rPr lang="tr-TR" dirty="0"/>
              <a:t>Kurulu ayda en az 2 defa ve gerekli görüldüğü durumlarda ise Başkanın çağrısıyla her zaman toplanabilmektedir. </a:t>
            </a:r>
            <a:endParaRPr lang="tr-TR" dirty="0" smtClean="0"/>
          </a:p>
          <a:p>
            <a:r>
              <a:rPr lang="tr-TR" dirty="0" smtClean="0"/>
              <a:t>Yönetim </a:t>
            </a:r>
            <a:r>
              <a:rPr lang="tr-TR" dirty="0"/>
              <a:t>kurulunun görevleri de 1618 sayılı Kanun’un 34. maddesinde şu şekilde belirtilmiştir: </a:t>
            </a:r>
            <a:endParaRPr lang="tr-TR" dirty="0" smtClean="0"/>
          </a:p>
          <a:p>
            <a:r>
              <a:rPr lang="tr-TR" dirty="0" smtClean="0"/>
              <a:t> </a:t>
            </a:r>
            <a:r>
              <a:rPr lang="tr-TR" dirty="0"/>
              <a:t>Birliğin çalışma programı ve bütçesini hazırlamak ve genel kurula sunmak</a:t>
            </a:r>
            <a:r>
              <a:rPr lang="tr-TR" dirty="0" smtClean="0"/>
              <a:t>,</a:t>
            </a:r>
          </a:p>
          <a:p>
            <a:r>
              <a:rPr lang="tr-TR" dirty="0" smtClean="0"/>
              <a:t> </a:t>
            </a:r>
            <a:r>
              <a:rPr lang="tr-TR" dirty="0"/>
              <a:t> Genel kurul tarafından alınacak kararları uygulamak, </a:t>
            </a:r>
            <a:endParaRPr lang="tr-TR" dirty="0" smtClean="0"/>
          </a:p>
          <a:p>
            <a:r>
              <a:rPr lang="tr-TR" dirty="0" smtClean="0"/>
              <a:t> </a:t>
            </a:r>
            <a:r>
              <a:rPr lang="tr-TR" dirty="0"/>
              <a:t>Merkez müdürü ve merkez bürosunun kadrolarını tespit ve tayin işlemlerini yapmak</a:t>
            </a:r>
            <a:r>
              <a:rPr lang="tr-TR" dirty="0" smtClean="0"/>
              <a:t>,</a:t>
            </a:r>
          </a:p>
          <a:p>
            <a:r>
              <a:rPr lang="tr-TR" dirty="0" smtClean="0"/>
              <a:t> </a:t>
            </a:r>
            <a:r>
              <a:rPr lang="tr-TR" dirty="0"/>
              <a:t> Adi ve olağanüstü genel kurul toplantısına karar vermek, </a:t>
            </a:r>
            <a:endParaRPr lang="tr-TR" dirty="0" smtClean="0"/>
          </a:p>
          <a:p>
            <a:r>
              <a:rPr lang="tr-TR" dirty="0" smtClean="0"/>
              <a:t> </a:t>
            </a:r>
            <a:r>
              <a:rPr lang="tr-TR" dirty="0"/>
              <a:t>Bütçe fasılları arasında nakiller yapmak, </a:t>
            </a:r>
            <a:endParaRPr lang="tr-TR" dirty="0" smtClean="0"/>
          </a:p>
          <a:p>
            <a:r>
              <a:rPr lang="tr-TR" dirty="0" smtClean="0"/>
              <a:t> </a:t>
            </a:r>
            <a:r>
              <a:rPr lang="tr-TR" dirty="0"/>
              <a:t>Yönetim kurulu üyelerinin ekseriyeti tarafından görüşülmesi istenen ve gündeme alınan konuları görüşüp karara bağlamak</a:t>
            </a:r>
            <a:r>
              <a:rPr lang="tr-TR" dirty="0" smtClean="0"/>
              <a:t>,</a:t>
            </a:r>
          </a:p>
          <a:p>
            <a:r>
              <a:rPr lang="tr-TR" dirty="0" smtClean="0"/>
              <a:t> </a:t>
            </a:r>
            <a:r>
              <a:rPr lang="tr-TR" dirty="0"/>
              <a:t> Yönetmelikte belirtilen diğer görevleri ifa etmek. </a:t>
            </a:r>
          </a:p>
        </p:txBody>
      </p:sp>
    </p:spTree>
    <p:extLst>
      <p:ext uri="{BB962C8B-B14F-4D97-AF65-F5344CB8AC3E}">
        <p14:creationId xmlns:p14="http://schemas.microsoft.com/office/powerpoint/2010/main" val="2221271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TÜRSAB denetim kurulu </a:t>
            </a:r>
          </a:p>
        </p:txBody>
      </p:sp>
      <p:sp>
        <p:nvSpPr>
          <p:cNvPr id="3" name="İçerik Yer Tutucusu 2"/>
          <p:cNvSpPr>
            <a:spLocks noGrp="1"/>
          </p:cNvSpPr>
          <p:nvPr>
            <p:ph idx="1"/>
          </p:nvPr>
        </p:nvSpPr>
        <p:spPr/>
        <p:txBody>
          <a:bodyPr>
            <a:normAutofit fontScale="62500" lnSpcReduction="20000"/>
          </a:bodyPr>
          <a:lstStyle/>
          <a:p>
            <a:r>
              <a:rPr lang="tr-TR" dirty="0" smtClean="0"/>
              <a:t>Denetim kurulu, genel kurul tarafından Birlik üyeleri arasından seçilecek 3 kişiden oluşmaktadır. </a:t>
            </a:r>
            <a:endParaRPr lang="tr-TR" dirty="0" smtClean="0"/>
          </a:p>
          <a:p>
            <a:r>
              <a:rPr lang="tr-TR" dirty="0" smtClean="0"/>
              <a:t>Bir </a:t>
            </a:r>
            <a:r>
              <a:rPr lang="tr-TR" dirty="0" smtClean="0"/>
              <a:t>de aynı sayıda yedek üye seçilmektedir. </a:t>
            </a:r>
            <a:endParaRPr lang="tr-TR" dirty="0" smtClean="0"/>
          </a:p>
          <a:p>
            <a:r>
              <a:rPr lang="tr-TR" dirty="0" smtClean="0"/>
              <a:t>Denetim </a:t>
            </a:r>
            <a:r>
              <a:rPr lang="tr-TR" dirty="0" smtClean="0"/>
              <a:t>kurulunun görevleri aynı Kanun’un 34. maddesinde aşağıdaki gibi </a:t>
            </a:r>
            <a:r>
              <a:rPr lang="tr-TR" dirty="0" smtClean="0"/>
              <a:t>düzenlenmiştir. </a:t>
            </a:r>
          </a:p>
          <a:p>
            <a:r>
              <a:rPr lang="tr-TR" dirty="0" smtClean="0"/>
              <a:t>Genel </a:t>
            </a:r>
            <a:r>
              <a:rPr lang="tr-TR" dirty="0" smtClean="0"/>
              <a:t>kurul tarafından alınan kararların yönetim kurulunca yerine getirilip getirilmediğini araştırmak, </a:t>
            </a:r>
            <a:endParaRPr lang="tr-TR" dirty="0" smtClean="0"/>
          </a:p>
          <a:p>
            <a:r>
              <a:rPr lang="tr-TR" dirty="0" smtClean="0"/>
              <a:t>Birlik </a:t>
            </a:r>
            <a:r>
              <a:rPr lang="tr-TR" dirty="0" smtClean="0"/>
              <a:t>işlerinin mevzuat esasları dairesinde yürütülüp yürütülmediğini denetlemek, </a:t>
            </a:r>
            <a:endParaRPr lang="tr-TR" dirty="0" smtClean="0"/>
          </a:p>
          <a:p>
            <a:r>
              <a:rPr lang="tr-TR" dirty="0" smtClean="0"/>
              <a:t>Bakanlıkça </a:t>
            </a:r>
            <a:r>
              <a:rPr lang="tr-TR" dirty="0" smtClean="0"/>
              <a:t>verilecek görevlerin yerine </a:t>
            </a:r>
            <a:r>
              <a:rPr lang="tr-TR" dirty="0"/>
              <a:t>getirilip getirilmediğiniincelemek, </a:t>
            </a:r>
            <a:r>
              <a:rPr lang="tr-TR" dirty="0" smtClean="0"/>
              <a:t>Birliğin </a:t>
            </a:r>
            <a:r>
              <a:rPr lang="tr-TR" dirty="0"/>
              <a:t>işlemlerini ve hesaplarını kontrol etmek</a:t>
            </a:r>
            <a:r>
              <a:rPr lang="tr-TR" dirty="0" smtClean="0"/>
              <a:t>,</a:t>
            </a:r>
          </a:p>
          <a:p>
            <a:r>
              <a:rPr lang="tr-TR" dirty="0" smtClean="0"/>
              <a:t>Birliğin </a:t>
            </a:r>
            <a:r>
              <a:rPr lang="tr-TR" dirty="0"/>
              <a:t>1 yıllık işlem ve hesapları hakkında genel kurula rapor vermek, </a:t>
            </a:r>
            <a:endParaRPr lang="tr-TR" dirty="0" smtClean="0"/>
          </a:p>
          <a:p>
            <a:r>
              <a:rPr lang="tr-TR" dirty="0" smtClean="0"/>
              <a:t>Birliğin </a:t>
            </a:r>
            <a:r>
              <a:rPr lang="tr-TR" dirty="0"/>
              <a:t>çalışmaları hakkında 3 ayda bir Bakanlığa rapor vermek.   </a:t>
            </a:r>
          </a:p>
        </p:txBody>
      </p:sp>
    </p:spTree>
    <p:extLst>
      <p:ext uri="{BB962C8B-B14F-4D97-AF65-F5344CB8AC3E}">
        <p14:creationId xmlns:p14="http://schemas.microsoft.com/office/powerpoint/2010/main" val="1042968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TÜRSAB disiplin kurulu </a:t>
            </a:r>
          </a:p>
        </p:txBody>
      </p:sp>
      <p:sp>
        <p:nvSpPr>
          <p:cNvPr id="3" name="İçerik Yer Tutucusu 2"/>
          <p:cNvSpPr>
            <a:spLocks noGrp="1"/>
          </p:cNvSpPr>
          <p:nvPr>
            <p:ph idx="1"/>
          </p:nvPr>
        </p:nvSpPr>
        <p:spPr>
          <a:xfrm>
            <a:off x="457200" y="1600200"/>
            <a:ext cx="8363272" cy="4525963"/>
          </a:xfrm>
        </p:spPr>
        <p:txBody>
          <a:bodyPr>
            <a:normAutofit fontScale="92500" lnSpcReduction="10000"/>
          </a:bodyPr>
          <a:lstStyle/>
          <a:p>
            <a:r>
              <a:rPr lang="tr-TR" dirty="0"/>
              <a:t>Disiplin kurulu, genel kurul tarafından Birlik üyeleri arasından seçilecek 3 kişiden oluşmaktadır. </a:t>
            </a:r>
            <a:endParaRPr lang="tr-TR" dirty="0" smtClean="0"/>
          </a:p>
          <a:p>
            <a:r>
              <a:rPr lang="tr-TR" dirty="0" smtClean="0"/>
              <a:t>Öncelikle </a:t>
            </a:r>
            <a:r>
              <a:rPr lang="tr-TR" dirty="0"/>
              <a:t>belirtmek gerekir ki Bakanlıkça, Seyahat Acenteleri Birliği ve organlarının görev ve yetkilerine ilişkin bir yönetmelik hazırlanır. </a:t>
            </a:r>
            <a:endParaRPr lang="tr-TR" dirty="0" smtClean="0"/>
          </a:p>
          <a:p>
            <a:r>
              <a:rPr lang="tr-TR" dirty="0" smtClean="0"/>
              <a:t>Buna </a:t>
            </a:r>
            <a:r>
              <a:rPr lang="tr-TR" dirty="0"/>
              <a:t>istinaden Disiplin Kurulunun görevleri, yönetmelikle belirtilen disiplin fiilleri hakkında yönetmelik gereğince disiplin cezaları vermektir. </a:t>
            </a:r>
            <a:endParaRPr lang="tr-TR" dirty="0" smtClean="0"/>
          </a:p>
          <a:p>
            <a:r>
              <a:rPr lang="tr-TR" dirty="0" smtClean="0"/>
              <a:t>Söz </a:t>
            </a:r>
            <a:r>
              <a:rPr lang="tr-TR" dirty="0"/>
              <a:t>konusu disiplin cezaları arasında ihtar, kınama, faaliyetten men gibi cezalar yer almaktadır. </a:t>
            </a:r>
          </a:p>
        </p:txBody>
      </p:sp>
    </p:spTree>
    <p:extLst>
      <p:ext uri="{BB962C8B-B14F-4D97-AF65-F5344CB8AC3E}">
        <p14:creationId xmlns:p14="http://schemas.microsoft.com/office/powerpoint/2010/main" val="53544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 Otelciler Birliği (TÜROB) </a:t>
            </a:r>
          </a:p>
        </p:txBody>
      </p:sp>
      <p:sp>
        <p:nvSpPr>
          <p:cNvPr id="3" name="İçerik Yer Tutucusu 2"/>
          <p:cNvSpPr>
            <a:spLocks noGrp="1"/>
          </p:cNvSpPr>
          <p:nvPr>
            <p:ph idx="1"/>
          </p:nvPr>
        </p:nvSpPr>
        <p:spPr/>
        <p:txBody>
          <a:bodyPr>
            <a:normAutofit fontScale="62500" lnSpcReduction="20000"/>
          </a:bodyPr>
          <a:lstStyle/>
          <a:p>
            <a:r>
              <a:rPr lang="tr-TR" dirty="0"/>
              <a:t>Ulusal turizm örgütleri kapsamında Türkiye Otelciler Birliği (TÜROB) de önemli bir yere sahiptir. </a:t>
            </a:r>
          </a:p>
          <a:p>
            <a:r>
              <a:rPr lang="tr-TR" dirty="0"/>
              <a:t>Nitekim turizm sektöründe faaliyet gösteren konaklama tesislerinin çoğalması ile birlikte işletmelerin kendi aralarında mesleki dayanışmanın sağlanması, hak ve menfaatlerinin korunması ve yurt dışındaki konaklama işletmeleriyle ilişkilerini geliştirmek amacıyla örgütlenme gereksinime ihtiyaç duyulmuştur. </a:t>
            </a:r>
            <a:endParaRPr lang="tr-TR" dirty="0" smtClean="0"/>
          </a:p>
          <a:p>
            <a:r>
              <a:rPr lang="tr-TR" dirty="0" smtClean="0"/>
              <a:t>Bundan </a:t>
            </a:r>
            <a:r>
              <a:rPr lang="tr-TR" dirty="0"/>
              <a:t>dolayı, turizmin yoğun olduğu illerde konaklama işletmecileri dernek kurma yoluna gitmişlerdir. </a:t>
            </a:r>
          </a:p>
          <a:p>
            <a:r>
              <a:rPr lang="tr-TR" dirty="0"/>
              <a:t>Otelcilik sektörü temsilcilerinin bir arada faaliyetler yürüttüğü TÜROB, 1971 yılında Marmara Bölgesi Turistik Otelciler Derneği (TOD) adıyla 13 kişi ile kurulmuştur. </a:t>
            </a:r>
          </a:p>
          <a:p>
            <a:r>
              <a:rPr lang="tr-TR" dirty="0"/>
              <a:t>1983 yılına kadar faaliyet gösteren bu dernek, Dernekler Kanunu'nun değişmesi üzerine Turistik Otelciler, İşletmeciler ve Yatırımcılar Birliği (TUROB) adını almış ve günümüzde Türkiye Otelciler Birliği adı altında faaliyetini sürdürmektedir. TÜROB’un merkezi İstanbulda bulunmaktadır. </a:t>
            </a:r>
          </a:p>
        </p:txBody>
      </p:sp>
    </p:spTree>
    <p:extLst>
      <p:ext uri="{BB962C8B-B14F-4D97-AF65-F5344CB8AC3E}">
        <p14:creationId xmlns:p14="http://schemas.microsoft.com/office/powerpoint/2010/main" val="3575868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 Otelciler Birliği (TÜROB) </a:t>
            </a:r>
            <a:endParaRPr lang="tr-TR" dirty="0"/>
          </a:p>
        </p:txBody>
      </p:sp>
      <p:sp>
        <p:nvSpPr>
          <p:cNvPr id="3" name="İçerik Yer Tutucusu 2"/>
          <p:cNvSpPr>
            <a:spLocks noGrp="1"/>
          </p:cNvSpPr>
          <p:nvPr>
            <p:ph idx="1"/>
          </p:nvPr>
        </p:nvSpPr>
        <p:spPr>
          <a:xfrm>
            <a:off x="179512" y="1196752"/>
            <a:ext cx="8712968" cy="5472608"/>
          </a:xfrm>
        </p:spPr>
        <p:txBody>
          <a:bodyPr>
            <a:noAutofit/>
          </a:bodyPr>
          <a:lstStyle/>
          <a:p>
            <a:r>
              <a:rPr lang="tr-TR" sz="1600" dirty="0"/>
              <a:t>Örgütün kuruluş amacı Türkiye Otelciler Birliği Ana Tüzüğü’nde belirtilmiştir</a:t>
            </a:r>
            <a:r>
              <a:rPr lang="tr-TR" sz="1600" dirty="0" smtClean="0"/>
              <a:t>.</a:t>
            </a:r>
          </a:p>
          <a:p>
            <a:r>
              <a:rPr lang="tr-TR" sz="1600" dirty="0" smtClean="0"/>
              <a:t> </a:t>
            </a:r>
            <a:r>
              <a:rPr lang="tr-TR" sz="1600" dirty="0"/>
              <a:t>Buna göre; turizm ile ilgili konular, sorunlar ve çözümler üzerinde bilimsel ve pratik çalışmalar yapmak ve bu çalışmalara katkıda bulunmak, turizmin ve turistik tesislerin turizmin gereklerine uygun gelişmesini sağlamak, bu doğrultuda üyeleri arasında ve turizm ile doğrudan ve dolaylı ilgisi bulunan daire, kurum, kuruluş ve kişilerle irtibatı ve koordinasyonu sağlamak ve üyelerini sektör içinde ve dışında temsil etmek Birlik amaçları içinde yer almaktadır. </a:t>
            </a:r>
            <a:endParaRPr lang="tr-TR" sz="1600" dirty="0" smtClean="0"/>
          </a:p>
          <a:p>
            <a:r>
              <a:rPr lang="tr-TR" sz="1600" dirty="0" smtClean="0"/>
              <a:t>Bu </a:t>
            </a:r>
            <a:r>
              <a:rPr lang="tr-TR" sz="1600" dirty="0"/>
              <a:t>amaçların gerçekleştirilmesi bakımından TÜROB, Ana Tüzük 5. maddesinde belirtilmiş olan faaliyetlerde bulunmaktadır. </a:t>
            </a:r>
            <a:endParaRPr lang="tr-TR" sz="1600" dirty="0" smtClean="0"/>
          </a:p>
          <a:p>
            <a:r>
              <a:rPr lang="tr-TR" sz="1600" dirty="0" smtClean="0"/>
              <a:t>Bu </a:t>
            </a:r>
            <a:r>
              <a:rPr lang="tr-TR" sz="1600" dirty="0"/>
              <a:t>faaliyetlerden bazıları şunlardır: </a:t>
            </a:r>
            <a:endParaRPr lang="tr-TR" sz="1600" dirty="0" smtClean="0"/>
          </a:p>
          <a:p>
            <a:r>
              <a:rPr lang="tr-TR" sz="1600" dirty="0" smtClean="0"/>
              <a:t> </a:t>
            </a:r>
            <a:r>
              <a:rPr lang="tr-TR" sz="1600" dirty="0"/>
              <a:t>Turizmin bütün fonksiyonları ile ülke yararına gelişmesini sağlamak amacıyla, üyelerine düzenli hizmet verebilmeleri için mesleki birlik ve beraberliğin kurulmasını temin etmek, Dünya turizm hareketlerini izleyerek özellikle konaklama, yeme-içme ve eğlence hizmetleri konularında bilgi toplamak ve bunları üyelerine duyurmak ve ayrıca benzer konularda da üyelerine yardımcı olmak, </a:t>
            </a:r>
            <a:endParaRPr lang="tr-TR" sz="1600" dirty="0" smtClean="0"/>
          </a:p>
          <a:p>
            <a:r>
              <a:rPr lang="tr-TR" sz="1600" dirty="0" smtClean="0"/>
              <a:t> </a:t>
            </a:r>
            <a:r>
              <a:rPr lang="tr-TR" sz="1600" dirty="0"/>
              <a:t>Üyelerin mensubu bulundukları işletmelerin genel sorunlarıyla uğraşmak, </a:t>
            </a:r>
            <a:endParaRPr lang="tr-TR" sz="1600" dirty="0" smtClean="0"/>
          </a:p>
          <a:p>
            <a:r>
              <a:rPr lang="tr-TR" sz="1600" dirty="0" smtClean="0"/>
              <a:t> </a:t>
            </a:r>
            <a:r>
              <a:rPr lang="tr-TR" sz="1600" dirty="0"/>
              <a:t>Etken bir pazarlama sistemi geliştirmek ve kolektif pazarlama çalışmalarına girmek, </a:t>
            </a:r>
            <a:endParaRPr lang="tr-TR" sz="1600" dirty="0" smtClean="0"/>
          </a:p>
          <a:p>
            <a:r>
              <a:rPr lang="tr-TR" sz="1600" dirty="0" smtClean="0"/>
              <a:t> </a:t>
            </a:r>
            <a:r>
              <a:rPr lang="tr-TR" sz="1600" dirty="0"/>
              <a:t>Üyelerin fiyat tarifelerinin oluşturulmasında Bakanlıkla ve üye işletmeler arasında iş birliği sağlamak</a:t>
            </a:r>
            <a:r>
              <a:rPr lang="tr-TR" sz="1600" dirty="0" smtClean="0"/>
              <a:t>,</a:t>
            </a:r>
          </a:p>
          <a:p>
            <a:r>
              <a:rPr lang="tr-TR" sz="1600" dirty="0" smtClean="0"/>
              <a:t> </a:t>
            </a:r>
            <a:r>
              <a:rPr lang="tr-TR" sz="1600" dirty="0"/>
              <a:t>Turizm ile ilgili konularda Bakanlığa görüş bildirmek, </a:t>
            </a:r>
            <a:endParaRPr lang="tr-TR" sz="1600" dirty="0" smtClean="0"/>
          </a:p>
          <a:p>
            <a:r>
              <a:rPr lang="tr-TR" sz="1600" dirty="0" smtClean="0"/>
              <a:t> </a:t>
            </a:r>
            <a:r>
              <a:rPr lang="tr-TR" sz="1600" dirty="0"/>
              <a:t>Ulusal ve uluslararası düzeyde organize edilen turizm ve otelcilik ile ilgili fuar ve sergilere katılmak ve bunlar gibi başka faaliyetleri de yürütmek.</a:t>
            </a:r>
          </a:p>
        </p:txBody>
      </p:sp>
    </p:spTree>
    <p:extLst>
      <p:ext uri="{BB962C8B-B14F-4D97-AF65-F5344CB8AC3E}">
        <p14:creationId xmlns:p14="http://schemas.microsoft.com/office/powerpoint/2010/main" val="417102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 Otelciler Birliği (TÜROB)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Ayrıca belirtmek gerekir ki, Ana Tüzük’te belirtilmiş olan amaç ve faaliyetleri gerçekleştirmek amacıyla TÜROB, Bakanlık ve TÜRSAB gibi 4 organdan müteşekkildir. </a:t>
            </a:r>
            <a:endParaRPr lang="tr-TR" dirty="0" smtClean="0"/>
          </a:p>
          <a:p>
            <a:r>
              <a:rPr lang="tr-TR" dirty="0" smtClean="0"/>
              <a:t>Bunlar</a:t>
            </a:r>
            <a:r>
              <a:rPr lang="tr-TR" dirty="0"/>
              <a:t>; genel kurul, yönetim kurulu, denetim kurulu ve disiplin kuruludur. </a:t>
            </a:r>
            <a:endParaRPr lang="tr-TR" dirty="0" smtClean="0"/>
          </a:p>
          <a:p>
            <a:r>
              <a:rPr lang="tr-TR" dirty="0" smtClean="0"/>
              <a:t>Söz </a:t>
            </a:r>
            <a:r>
              <a:rPr lang="tr-TR" dirty="0"/>
              <a:t>konusu 4 organın görevleri Ana Tüzük’te ayrı ayrı belirtilmiştir. </a:t>
            </a:r>
          </a:p>
          <a:p>
            <a:r>
              <a:rPr lang="tr-TR" dirty="0"/>
              <a:t>Son olarak TÜROB, aşağıda isimleri verilen derneklerden oluşmaktadır: </a:t>
            </a:r>
            <a:endParaRPr lang="tr-TR" dirty="0" smtClean="0"/>
          </a:p>
          <a:p>
            <a:r>
              <a:rPr lang="tr-TR" dirty="0" smtClean="0"/>
              <a:t>Akdeniz </a:t>
            </a:r>
            <a:r>
              <a:rPr lang="tr-TR" dirty="0"/>
              <a:t>Turistik Otelciler ve İşletmeciler Derneği (AKTOB</a:t>
            </a:r>
            <a:r>
              <a:rPr lang="tr-TR" dirty="0" smtClean="0"/>
              <a:t>)</a:t>
            </a:r>
          </a:p>
          <a:p>
            <a:r>
              <a:rPr lang="tr-TR" dirty="0" smtClean="0"/>
              <a:t> Alanya </a:t>
            </a:r>
            <a:r>
              <a:rPr lang="tr-TR" dirty="0"/>
              <a:t>Turistik İşletmeciler Derneği (AlTİD) </a:t>
            </a:r>
            <a:endParaRPr lang="tr-TR" dirty="0" smtClean="0"/>
          </a:p>
          <a:p>
            <a:r>
              <a:rPr lang="tr-TR" dirty="0" smtClean="0"/>
              <a:t>Anadolu </a:t>
            </a:r>
            <a:r>
              <a:rPr lang="tr-TR" dirty="0"/>
              <a:t>Turizm İşletmecileri Derneği (ATİD) </a:t>
            </a:r>
            <a:endParaRPr lang="tr-TR" dirty="0" smtClean="0"/>
          </a:p>
          <a:p>
            <a:r>
              <a:rPr lang="tr-TR" dirty="0" smtClean="0"/>
              <a:t>Bodrum </a:t>
            </a:r>
            <a:r>
              <a:rPr lang="tr-TR" dirty="0"/>
              <a:t>Otelciler ve Pansiyoncular Derneği (BODER) </a:t>
            </a:r>
            <a:endParaRPr lang="tr-TR" dirty="0" smtClean="0"/>
          </a:p>
          <a:p>
            <a:r>
              <a:rPr lang="tr-TR" dirty="0" smtClean="0"/>
              <a:t>Çukurova </a:t>
            </a:r>
            <a:r>
              <a:rPr lang="tr-TR" dirty="0"/>
              <a:t>Turistik Otelciler Birliği (ÇUKTOB</a:t>
            </a:r>
            <a:r>
              <a:rPr lang="tr-TR" dirty="0" smtClean="0"/>
              <a:t>)</a:t>
            </a:r>
          </a:p>
          <a:p>
            <a:r>
              <a:rPr lang="tr-TR" dirty="0" smtClean="0"/>
              <a:t>Ege </a:t>
            </a:r>
            <a:r>
              <a:rPr lang="tr-TR" dirty="0"/>
              <a:t>Turistik İşletmeler ve Konaklamalar Derneği (ETİK) </a:t>
            </a:r>
            <a:endParaRPr lang="tr-TR" dirty="0" smtClean="0"/>
          </a:p>
          <a:p>
            <a:r>
              <a:rPr lang="tr-TR" dirty="0" smtClean="0"/>
              <a:t>Güney </a:t>
            </a:r>
            <a:r>
              <a:rPr lang="tr-TR" dirty="0"/>
              <a:t>Ege Turistik Otelciler ve İşletmeciler Derneği (GETİB</a:t>
            </a:r>
            <a:r>
              <a:rPr lang="tr-TR" dirty="0" smtClean="0"/>
              <a:t>)</a:t>
            </a:r>
          </a:p>
          <a:p>
            <a:r>
              <a:rPr lang="tr-TR" dirty="0" smtClean="0"/>
              <a:t>Kapadokya </a:t>
            </a:r>
            <a:r>
              <a:rPr lang="tr-TR" dirty="0"/>
              <a:t>Turizm İşletmecileri Derneği (KAPTİD</a:t>
            </a:r>
            <a:r>
              <a:rPr lang="tr-TR" dirty="0" smtClean="0"/>
              <a:t>)</a:t>
            </a:r>
          </a:p>
          <a:p>
            <a:r>
              <a:rPr lang="tr-TR" dirty="0" smtClean="0"/>
              <a:t>Kuşadası </a:t>
            </a:r>
            <a:r>
              <a:rPr lang="tr-TR" dirty="0"/>
              <a:t>Otelciler Derneği (KODER)  Turistik Otelciler ve İşletmeciler Birliği (TUROB) </a:t>
            </a:r>
          </a:p>
        </p:txBody>
      </p:sp>
    </p:spTree>
    <p:extLst>
      <p:ext uri="{BB962C8B-B14F-4D97-AF65-F5344CB8AC3E}">
        <p14:creationId xmlns:p14="http://schemas.microsoft.com/office/powerpoint/2010/main" val="594526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 Rehberleri Birliği (TUREB) </a:t>
            </a:r>
          </a:p>
        </p:txBody>
      </p:sp>
      <p:sp>
        <p:nvSpPr>
          <p:cNvPr id="3" name="İçerik Yer Tutucusu 2"/>
          <p:cNvSpPr>
            <a:spLocks noGrp="1"/>
          </p:cNvSpPr>
          <p:nvPr>
            <p:ph idx="1"/>
          </p:nvPr>
        </p:nvSpPr>
        <p:spPr/>
        <p:txBody>
          <a:bodyPr>
            <a:normAutofit fontScale="62500" lnSpcReduction="20000"/>
          </a:bodyPr>
          <a:lstStyle/>
          <a:p>
            <a:r>
              <a:rPr lang="tr-TR" dirty="0"/>
              <a:t>Turist rehberlerinin mesleki örgütlenmelerinin farklı kimlik ve kuruluşlar altında olmasının yarattığı ortak irade oluşumu ve ortak temsil sorununu çözmek ve tüm rehberlerin aynı çatı altında örgütlenmelerini sağlamak, </a:t>
            </a:r>
            <a:endParaRPr lang="tr-TR" dirty="0" smtClean="0"/>
          </a:p>
          <a:p>
            <a:r>
              <a:rPr lang="tr-TR" dirty="0" smtClean="0"/>
              <a:t>Turist </a:t>
            </a:r>
            <a:r>
              <a:rPr lang="tr-TR" dirty="0"/>
              <a:t>rehberliğinin bir “meslek” olarak tanınmasını, mevcut sorunları giderecek bir turist rehberleri meslek ve meslek örgütlenmesi yasasının çıkarılmasını sağlamak, </a:t>
            </a:r>
            <a:r>
              <a:rPr lang="tr-TR" dirty="0" smtClean="0"/>
              <a:t>TÜROB</a:t>
            </a:r>
            <a:r>
              <a:rPr lang="tr-TR" dirty="0"/>
              <a:t>, Dünya turizm hareketlerini izleyerek hizmetler konusunda bilgi toplamak ve bunları üyelerine duyurmakla görevlidir. </a:t>
            </a:r>
          </a:p>
          <a:p>
            <a:r>
              <a:rPr lang="tr-TR" dirty="0" smtClean="0"/>
              <a:t>Turist </a:t>
            </a:r>
            <a:r>
              <a:rPr lang="tr-TR" dirty="0"/>
              <a:t>rehberleri meslek ve meslek örgütlenmesine ilişkin yasal düzenleme konusunda hâlen sürmekte olan idari ve mesleki çabaların başarıya ulaşması için mevcut meslek örgütlenmeleri arasında koordinasyonun sağlanması ve turist rehberlerinin ortak sorunlarının saptanması ve çözüm önerileri üretilmesidir. </a:t>
            </a:r>
          </a:p>
          <a:p>
            <a:r>
              <a:rPr lang="tr-TR" dirty="0"/>
              <a:t>7 Haziran 2012 tarih ve 6326 sayılı "Turist Rehberliği Meslek Kanunu" ile yasal statü kazanan TUREB, 18 Temmuz 2013 tarihinde kurucu genel kurulunu yaparak yeni yönetimini seçmiştir. </a:t>
            </a:r>
          </a:p>
        </p:txBody>
      </p:sp>
    </p:spTree>
    <p:extLst>
      <p:ext uri="{BB962C8B-B14F-4D97-AF65-F5344CB8AC3E}">
        <p14:creationId xmlns:p14="http://schemas.microsoft.com/office/powerpoint/2010/main" val="766365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Turizm Yatırımcıları Derneği (TTYD) </a:t>
            </a:r>
          </a:p>
        </p:txBody>
      </p:sp>
      <p:sp>
        <p:nvSpPr>
          <p:cNvPr id="3" name="İçerik Yer Tutucusu 2"/>
          <p:cNvSpPr>
            <a:spLocks noGrp="1"/>
          </p:cNvSpPr>
          <p:nvPr>
            <p:ph idx="1"/>
          </p:nvPr>
        </p:nvSpPr>
        <p:spPr>
          <a:xfrm>
            <a:off x="457200" y="1600200"/>
            <a:ext cx="8229600" cy="5257800"/>
          </a:xfrm>
        </p:spPr>
        <p:txBody>
          <a:bodyPr>
            <a:normAutofit fontScale="55000" lnSpcReduction="20000"/>
          </a:bodyPr>
          <a:lstStyle/>
          <a:p>
            <a:r>
              <a:rPr lang="tr-TR" dirty="0"/>
              <a:t>1988 yılında başlıca turizm yatırımcıları tarafından kurulan Türkiye Turizm Yatırımcıları Derneği (TYD), turizm sektöründe yatırım yapan kişi ve kuruluşların mesleki örgütüdür (16. m). </a:t>
            </a:r>
            <a:endParaRPr lang="tr-TR" dirty="0" smtClean="0"/>
          </a:p>
          <a:p>
            <a:r>
              <a:rPr lang="tr-TR" dirty="0" smtClean="0"/>
              <a:t>Örgüt</a:t>
            </a:r>
            <a:r>
              <a:rPr lang="tr-TR" dirty="0"/>
              <a:t>, Türkiye’de turizm sektörünün herhangi bir alanında yatırım yapmış kişileri bir araya getirmekte ve bu yatırımcıları gerekli platformlarda temsil etmektedir. TTYD, turizmin gelişiminde ve yönlendirilmesinde önemli rol üstlenmiştir. </a:t>
            </a:r>
          </a:p>
          <a:p>
            <a:r>
              <a:rPr lang="tr-TR" dirty="0"/>
              <a:t>Konaklamadan yat limanına, turist taşımacılığından Avrupa’daki Türk tur operatörlerine, alışveriş ve eğlence merkezinden golf kulübüne kadar turizmin ana dallarındaki başlıca yatırımcı ve işletmecileri bünyesinde toplamaktadır. </a:t>
            </a:r>
            <a:endParaRPr lang="tr-TR" dirty="0" smtClean="0"/>
          </a:p>
          <a:p>
            <a:r>
              <a:rPr lang="tr-TR" dirty="0" smtClean="0"/>
              <a:t>TTYD </a:t>
            </a:r>
            <a:r>
              <a:rPr lang="tr-TR" dirty="0"/>
              <a:t>çalışmalarında, ülkenin doğal ve kültürel varlıklarını koruma ve turizmi ülkenin önemli bir sektörü hâline getirme amacını gütmektedir. </a:t>
            </a:r>
            <a:endParaRPr lang="tr-TR" dirty="0" smtClean="0"/>
          </a:p>
          <a:p>
            <a:r>
              <a:rPr lang="tr-TR" dirty="0" smtClean="0"/>
              <a:t>Türkiye’nin </a:t>
            </a:r>
            <a:r>
              <a:rPr lang="tr-TR" dirty="0"/>
              <a:t>rekabet gücü en yüksek sektörü olan turizmde, yatırımcılarımız sadece Türkiye sınırları içinde değil, globalleşen dünyada gerçekleştirdikleri yatırımlarla Türkiye’nin tanıtım elçisi olma yolunda bundan sonra da ilerlemeye devam edecektir</a:t>
            </a:r>
            <a:r>
              <a:rPr lang="tr-TR" dirty="0" smtClean="0"/>
              <a:t>.</a:t>
            </a:r>
          </a:p>
          <a:p>
            <a:r>
              <a:rPr lang="tr-TR" dirty="0" smtClean="0"/>
              <a:t> </a:t>
            </a:r>
            <a:r>
              <a:rPr lang="tr-TR" dirty="0"/>
              <a:t>TTYD üyeleri başta BDT 8Bağımsız Devletler Topluluğu) ülkeleri, Orta Avrupa, Balkanlar ve Ortadoğu ülkeleri olmak üzere dünyanın her yerinde turizm yatırımları gerçekleştirmektedir. </a:t>
            </a:r>
            <a:endParaRPr lang="tr-TR" dirty="0" smtClean="0"/>
          </a:p>
          <a:p>
            <a:r>
              <a:rPr lang="tr-TR" dirty="0" smtClean="0"/>
              <a:t>Ayrıca</a:t>
            </a:r>
            <a:r>
              <a:rPr lang="tr-TR" dirty="0"/>
              <a:t>, Türkiye Cumhuriyeti’nin kuruluşunun 100. yılına isabet eden 2023 yılına doğru “55 milyon turist, 55 milyar dolar turizm geliri” sloganı ile faaliyetlerine devam etmektedir. </a:t>
            </a:r>
          </a:p>
        </p:txBody>
      </p:sp>
    </p:spTree>
    <p:extLst>
      <p:ext uri="{BB962C8B-B14F-4D97-AF65-F5344CB8AC3E}">
        <p14:creationId xmlns:p14="http://schemas.microsoft.com/office/powerpoint/2010/main" val="2752275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Turing ve Otomobil Kurumu (TTOK) </a:t>
            </a:r>
          </a:p>
        </p:txBody>
      </p:sp>
      <p:sp>
        <p:nvSpPr>
          <p:cNvPr id="3" name="İçerik Yer Tutucusu 2"/>
          <p:cNvSpPr>
            <a:spLocks noGrp="1"/>
          </p:cNvSpPr>
          <p:nvPr>
            <p:ph idx="1"/>
          </p:nvPr>
        </p:nvSpPr>
        <p:spPr>
          <a:xfrm>
            <a:off x="457200" y="1600200"/>
            <a:ext cx="8229600" cy="4997152"/>
          </a:xfrm>
        </p:spPr>
        <p:txBody>
          <a:bodyPr>
            <a:normAutofit fontScale="55000" lnSpcReduction="20000"/>
          </a:bodyPr>
          <a:lstStyle/>
          <a:p>
            <a:r>
              <a:rPr lang="tr-TR" dirty="0"/>
              <a:t>Bir diğer ulusal turizm örgütü olan Türkiye Turing ve Otomobil Kurumu, Atatürk’ün talimatı üzerine, 1923 yılında edebiyatçı, tarihçi ve diplomat Reşit Saffet Atabinen ve bir grup aydın tarafından kurulmuştur. </a:t>
            </a:r>
            <a:endParaRPr lang="tr-TR" dirty="0" smtClean="0"/>
          </a:p>
          <a:p>
            <a:r>
              <a:rPr lang="tr-TR" dirty="0" smtClean="0"/>
              <a:t>1930 </a:t>
            </a:r>
            <a:r>
              <a:rPr lang="tr-TR" dirty="0"/>
              <a:t>yılında kamu yararına çalışır bir örgüt olarak tanınmış ve gümrük ve trafik mevzuatı ile özel yetkiler ve görevler almıştır. TTOK’un merkezi İstanbul’dur. </a:t>
            </a:r>
            <a:endParaRPr lang="tr-TR" dirty="0" smtClean="0"/>
          </a:p>
          <a:p>
            <a:r>
              <a:rPr lang="tr-TR" dirty="0" smtClean="0"/>
              <a:t>Örgüt </a:t>
            </a:r>
            <a:r>
              <a:rPr lang="tr-TR" dirty="0"/>
              <a:t>uzun yıllar kültür, turizm ve teknik alanlarında bir devlet organı gibi görev yapmıştır. </a:t>
            </a:r>
            <a:endParaRPr lang="tr-TR" dirty="0" smtClean="0"/>
          </a:p>
          <a:p>
            <a:r>
              <a:rPr lang="tr-TR" dirty="0" smtClean="0"/>
              <a:t>Türkiye'nin </a:t>
            </a:r>
            <a:r>
              <a:rPr lang="tr-TR" dirty="0"/>
              <a:t>ilk afişleri, ilk kara yolu haritası, ilk turist rehberleri ile ilk broşürleri Türkiye Turing ve Otomobil Kurumu tarafından basılmıştır. </a:t>
            </a:r>
            <a:endParaRPr lang="tr-TR" dirty="0" smtClean="0"/>
          </a:p>
          <a:p>
            <a:r>
              <a:rPr lang="tr-TR" dirty="0" smtClean="0"/>
              <a:t>TTOK </a:t>
            </a:r>
            <a:r>
              <a:rPr lang="tr-TR" dirty="0"/>
              <a:t>tarafından aynı şekilde ilk dil kursları açılmış ve ilk tercüman rehber sınavları da yapılmıştır</a:t>
            </a:r>
            <a:r>
              <a:rPr lang="tr-TR" dirty="0" smtClean="0"/>
              <a:t>.</a:t>
            </a:r>
          </a:p>
          <a:p>
            <a:r>
              <a:rPr lang="tr-TR" dirty="0" smtClean="0"/>
              <a:t> </a:t>
            </a:r>
            <a:r>
              <a:rPr lang="tr-TR" dirty="0"/>
              <a:t>Bunların dışında TTOK tarafından turizme yönelik ilk incelemeler gerçekleştirilmiş ve yayınlanmış, turizm konulu kongre ve konferanslar düzenlenmiştir. </a:t>
            </a:r>
          </a:p>
          <a:p>
            <a:r>
              <a:rPr lang="tr-TR" dirty="0"/>
              <a:t> 1923 – 1939 yılları arasında başarılı çalışmalara imza atan örgüt, yeni üye olduğu Uluslararası Turizm Birliğinin (AIT) İstanbul'da toplanmasını sağlamış ve bu amaçla Dolmabahçe Sarayı, tarihinde ilk kez turizme açılmıştır. </a:t>
            </a:r>
            <a:endParaRPr lang="tr-TR" dirty="0" smtClean="0"/>
          </a:p>
          <a:p>
            <a:r>
              <a:rPr lang="tr-TR" dirty="0" smtClean="0"/>
              <a:t>1960’lı </a:t>
            </a:r>
            <a:r>
              <a:rPr lang="tr-TR" dirty="0"/>
              <a:t>yıllarda yenilenen kadrosu ile örgüt ilk teknik yol yardımı servisini kurmuş, turistlere kredi açılması sistemini getirmiş, renkli ve yabancı dillerde ilk kitapların yayınını gerçekleştirmiş ve ilk enformasyon hizmetlerinin verilmesini sağlamıştır </a:t>
            </a:r>
          </a:p>
        </p:txBody>
      </p:sp>
    </p:spTree>
    <p:extLst>
      <p:ext uri="{BB962C8B-B14F-4D97-AF65-F5344CB8AC3E}">
        <p14:creationId xmlns:p14="http://schemas.microsoft.com/office/powerpoint/2010/main" val="3342524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Turing ve Otomobil Kurumu (TTOK) </a:t>
            </a:r>
            <a:endParaRPr lang="tr-TR" dirty="0"/>
          </a:p>
        </p:txBody>
      </p:sp>
      <p:sp>
        <p:nvSpPr>
          <p:cNvPr id="3" name="İçerik Yer Tutucusu 2"/>
          <p:cNvSpPr>
            <a:spLocks noGrp="1"/>
          </p:cNvSpPr>
          <p:nvPr>
            <p:ph idx="1"/>
          </p:nvPr>
        </p:nvSpPr>
        <p:spPr>
          <a:xfrm>
            <a:off x="457200" y="1600200"/>
            <a:ext cx="8229600" cy="4925144"/>
          </a:xfrm>
        </p:spPr>
        <p:txBody>
          <a:bodyPr>
            <a:noAutofit/>
          </a:bodyPr>
          <a:lstStyle/>
          <a:p>
            <a:r>
              <a:rPr lang="tr-TR" sz="1800" dirty="0"/>
              <a:t>Turing ve Otomobil Kurumunun amacı, Tüzüğü’nün 2. maddesinde belirtildiği üzere; Türkiye’de gerek karada, gerek deniz ve havada her vasıta ile turizmin gelişmesine çalışmak, bilim, eğitim, spor ve kültür alanlarında faaliyetler yürütmek ve güzel sanatları desteklemektir. </a:t>
            </a:r>
            <a:endParaRPr lang="tr-TR" sz="1800" dirty="0" smtClean="0"/>
          </a:p>
          <a:p>
            <a:r>
              <a:rPr lang="tr-TR" sz="1800" dirty="0" smtClean="0"/>
              <a:t>Ayrıca </a:t>
            </a:r>
            <a:r>
              <a:rPr lang="tr-TR" sz="1800" dirty="0"/>
              <a:t>amaçların gerçekleştirilmesi bakımından TTOK, Tüzük’te belirtilmiş olan çeşitli faaliyetlerde bulunabilir. Bu faaliyetler arasında</a:t>
            </a:r>
            <a:r>
              <a:rPr lang="tr-TR" sz="1800" dirty="0" smtClean="0"/>
              <a:t>;</a:t>
            </a:r>
          </a:p>
          <a:p>
            <a:r>
              <a:rPr lang="tr-TR" sz="1800" dirty="0" smtClean="0"/>
              <a:t> Türkiye’ye </a:t>
            </a:r>
            <a:r>
              <a:rPr lang="tr-TR" sz="1800" dirty="0"/>
              <a:t>gelen turistlerin kolay ve rahat gezmeleri ve konaklamaları için elverişli şartların ve ortamın hazırlanmasına yardım etmek, </a:t>
            </a:r>
            <a:endParaRPr lang="tr-TR" sz="1800" dirty="0"/>
          </a:p>
          <a:p>
            <a:r>
              <a:rPr lang="tr-TR" sz="1800" dirty="0" smtClean="0"/>
              <a:t>Yolların</a:t>
            </a:r>
            <a:r>
              <a:rPr lang="tr-TR" sz="1800" dirty="0"/>
              <a:t>, taşıtların ve turistik otellerin gelişmeleri için girişimlerde bulunmak ve bunların durumları hakkında seyahat edeceklere bilgi vermek, </a:t>
            </a:r>
            <a:endParaRPr lang="tr-TR" sz="1800" dirty="0" smtClean="0"/>
          </a:p>
          <a:p>
            <a:r>
              <a:rPr lang="tr-TR" sz="1800" dirty="0" smtClean="0"/>
              <a:t>İdare </a:t>
            </a:r>
            <a:r>
              <a:rPr lang="tr-TR" sz="1800" dirty="0"/>
              <a:t>makamları ile temasta bulunarak turizm konusundaki ihtiyaçların giderilmesine katkı sağlamak, </a:t>
            </a:r>
            <a:endParaRPr lang="tr-TR" sz="1800" dirty="0" smtClean="0"/>
          </a:p>
          <a:p>
            <a:r>
              <a:rPr lang="tr-TR" sz="1800" dirty="0" smtClean="0"/>
              <a:t>Yol </a:t>
            </a:r>
            <a:r>
              <a:rPr lang="tr-TR" sz="1800" dirty="0"/>
              <a:t>haritaları yapmak ve yollara Karayolları Genel Müdürlüğü ve belediyelerle ortaklaşa uluslararası yol işaretleri koymak</a:t>
            </a:r>
            <a:r>
              <a:rPr lang="tr-TR" sz="1800" dirty="0" smtClean="0"/>
              <a:t>,</a:t>
            </a:r>
          </a:p>
          <a:p>
            <a:pPr marL="0" indent="0">
              <a:buNone/>
            </a:pPr>
            <a:endParaRPr lang="tr-TR" sz="1800" dirty="0"/>
          </a:p>
        </p:txBody>
      </p:sp>
    </p:spTree>
    <p:extLst>
      <p:ext uri="{BB962C8B-B14F-4D97-AF65-F5344CB8AC3E}">
        <p14:creationId xmlns:p14="http://schemas.microsoft.com/office/powerpoint/2010/main" val="1360415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Türkiye Turing ve Otomobil Kurumu (TTOK) </a:t>
            </a:r>
            <a:endParaRPr lang="tr-TR" dirty="0"/>
          </a:p>
        </p:txBody>
      </p:sp>
      <p:sp>
        <p:nvSpPr>
          <p:cNvPr id="3" name="İçerik Yer Tutucusu 2"/>
          <p:cNvSpPr>
            <a:spLocks noGrp="1"/>
          </p:cNvSpPr>
          <p:nvPr>
            <p:ph idx="1"/>
          </p:nvPr>
        </p:nvSpPr>
        <p:spPr>
          <a:xfrm>
            <a:off x="179512" y="1600200"/>
            <a:ext cx="8507288" cy="5069160"/>
          </a:xfrm>
        </p:spPr>
        <p:txBody>
          <a:bodyPr>
            <a:noAutofit/>
          </a:bodyPr>
          <a:lstStyle/>
          <a:p>
            <a:r>
              <a:rPr lang="tr-TR" sz="1800" dirty="0" smtClean="0"/>
              <a:t>Gümrük </a:t>
            </a:r>
            <a:r>
              <a:rPr lang="tr-TR" sz="1800" dirty="0"/>
              <a:t>kapılarında, iskele ve limanlarda, uçak ve helikopter terminallerinde ve gerek görülen diğer yerlerde Kuruma ait özel tipte inşa edilecek binalarda, turistlere yol ve rehberlik hizmeti sunmak</a:t>
            </a:r>
            <a:r>
              <a:rPr lang="tr-TR" sz="1800" dirty="0" smtClean="0"/>
              <a:t>,</a:t>
            </a:r>
          </a:p>
          <a:p>
            <a:r>
              <a:rPr lang="tr-TR" sz="1800" dirty="0" smtClean="0"/>
              <a:t> Turizm</a:t>
            </a:r>
            <a:r>
              <a:rPr lang="tr-TR" sz="1800" dirty="0"/>
              <a:t>, eğitim, kültür, otomobil konularında fotoğraf ve film yarışmaları açmak, sergiler düzenlemek </a:t>
            </a:r>
            <a:endParaRPr lang="tr-TR" sz="1800" dirty="0" smtClean="0"/>
          </a:p>
          <a:p>
            <a:r>
              <a:rPr lang="tr-TR" sz="1800" dirty="0" smtClean="0"/>
              <a:t> </a:t>
            </a:r>
            <a:r>
              <a:rPr lang="tr-TR" sz="1800" dirty="0"/>
              <a:t>Üyelerine veya diğer kişi ve kuruluşlara turistik, bilimsel, kültürel ve sanatsal amaçlarla Türkiye içinde ve dışında geziler, gösteriler, seminerler, konferanslar ve konserler düzenlemek, </a:t>
            </a:r>
            <a:endParaRPr lang="tr-TR" sz="1800" dirty="0" smtClean="0"/>
          </a:p>
          <a:p>
            <a:r>
              <a:rPr lang="tr-TR" sz="1800" dirty="0" smtClean="0"/>
              <a:t>Medeniyetimizin </a:t>
            </a:r>
            <a:r>
              <a:rPr lang="tr-TR" sz="1800" dirty="0"/>
              <a:t>kalıcı belgeleri olan anıtların, arkeolojik eserlerin ve tabii güzelliklerin korunmasına ve değerlendirilmesine çalışmak; kültür ve medeniyet birikimimize aykırı, estetik ve güzelliklerimizi bozan yapı ve kalıntıların giderilmesi için teşebbüs ve yayında bulunmak, kamuoyunu bilgilendirici sivil toplum çalışmaları düzenlemek ve bunun gibi başka faaliyetler yer alır. </a:t>
            </a:r>
          </a:p>
          <a:p>
            <a:r>
              <a:rPr lang="tr-TR" sz="1800" dirty="0"/>
              <a:t>Türkiye Turing ve Otomobil Kurumunun organları genel kurul, yönetim kurulu, denetim kurulu ve onur kurulu olarak belirtilmiştir (Tüzük 9. m). </a:t>
            </a:r>
            <a:endParaRPr lang="tr-TR" sz="1800" dirty="0" smtClean="0"/>
          </a:p>
          <a:p>
            <a:r>
              <a:rPr lang="tr-TR" sz="1800" dirty="0" smtClean="0"/>
              <a:t>Tüzük’te </a:t>
            </a:r>
            <a:r>
              <a:rPr lang="tr-TR" sz="1800" dirty="0"/>
              <a:t>söz konusu organların görev ve yetkileri ayrıca düzenlenmiştir. </a:t>
            </a:r>
          </a:p>
        </p:txBody>
      </p:sp>
    </p:spTree>
    <p:extLst>
      <p:ext uri="{BB962C8B-B14F-4D97-AF65-F5344CB8AC3E}">
        <p14:creationId xmlns:p14="http://schemas.microsoft.com/office/powerpoint/2010/main" val="2630771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Geliştirme ve Eğitim Vakfı (TUGEV) </a:t>
            </a:r>
          </a:p>
        </p:txBody>
      </p:sp>
      <p:sp>
        <p:nvSpPr>
          <p:cNvPr id="3" name="İçerik Yer Tutucusu 2"/>
          <p:cNvSpPr>
            <a:spLocks noGrp="1"/>
          </p:cNvSpPr>
          <p:nvPr>
            <p:ph idx="1"/>
          </p:nvPr>
        </p:nvSpPr>
        <p:spPr>
          <a:xfrm>
            <a:off x="457200" y="1600200"/>
            <a:ext cx="8229600" cy="4709120"/>
          </a:xfrm>
        </p:spPr>
        <p:txBody>
          <a:bodyPr>
            <a:normAutofit fontScale="55000" lnSpcReduction="20000"/>
          </a:bodyPr>
          <a:lstStyle/>
          <a:p>
            <a:r>
              <a:rPr lang="tr-TR" dirty="0"/>
              <a:t>Turizm Geliştirme ve Eğitim Vakfı (TUGEV) 1984 tarih ve 685 sayılı Bakanlar Kurulu Kararı ile kurulmuş ve nitelik itibarıyla vergi bağışıklığı olan bir vakıf ve sivil toplum kuruluşudur. </a:t>
            </a:r>
            <a:endParaRPr lang="tr-TR" dirty="0" smtClean="0"/>
          </a:p>
          <a:p>
            <a:r>
              <a:rPr lang="tr-TR" dirty="0" smtClean="0"/>
              <a:t>TUGEV’in </a:t>
            </a:r>
            <a:r>
              <a:rPr lang="tr-TR" dirty="0"/>
              <a:t>amacı; kısa ve uzun dönemdeki turizm politikalarının belirlenmesi ve uygulanmasına katkıda bulunmak, bu çerçevedeki faaliyetlerin organizasyonu ve eş güdümüne yardımcı olmak ve bu konularda başarıyı sağlayacak turizm eğitiminin oluşması için kısa ve uzun dönemli turizm eğitim politikasının tespit ve planlanmasının yapılmasını sağlamaktır. </a:t>
            </a:r>
          </a:p>
          <a:p>
            <a:r>
              <a:rPr lang="tr-TR" dirty="0"/>
              <a:t>Ayrıca Vakıf, ülkemizde mevcut turizm potansiyeline işlerlik kazandırmak, yeni potansiyel alanları yaratmak, turizmin ülke ekonomisine katkısını artırmak, kısa ve uzun vadeli politikaların oluşturulması sağlamak gibi faaliyetlerde bulunur. </a:t>
            </a:r>
          </a:p>
          <a:p>
            <a:r>
              <a:rPr lang="tr-TR" dirty="0"/>
              <a:t>TUGEV bu faaliyetlerde bulunurken eğitim ve kongre turizmi gibi iki konuda önemli etkinliklerde bulunmuştur. </a:t>
            </a:r>
          </a:p>
          <a:p>
            <a:r>
              <a:rPr lang="tr-TR" dirty="0"/>
              <a:t>TUGEV, turizm eğitiminden turizm araştırmalarına ve turizm veri tabanının oluşturulmasına kadar pek çok önemli konuda çalışmalar gerçekleştirmiştir. </a:t>
            </a:r>
            <a:endParaRPr lang="tr-TR" dirty="0" smtClean="0"/>
          </a:p>
          <a:p>
            <a:r>
              <a:rPr lang="tr-TR" dirty="0" smtClean="0"/>
              <a:t>TUGEV </a:t>
            </a:r>
            <a:r>
              <a:rPr lang="tr-TR" dirty="0"/>
              <a:t>bünyesinde bir yönüyle turizm sektörüne, diğer yönüyle de akademik çevrelere yönelik pek çok ciddi çalışma ortaya çıkarılmıştır. </a:t>
            </a:r>
          </a:p>
        </p:txBody>
      </p:sp>
    </p:spTree>
    <p:extLst>
      <p:ext uri="{BB962C8B-B14F-4D97-AF65-F5344CB8AC3E}">
        <p14:creationId xmlns:p14="http://schemas.microsoft.com/office/powerpoint/2010/main" val="2076357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Turizm Geliştirme ve Eğitim Vakfı (TUGEV)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Ülkemizde eğitim alanında 1985’li yıllarda başlayan ve 1990’lara kadar hızla gelişen yatırım faaliyetleri ve yeni tesislerin turizme açılmasına paralel olarak nitelikli personel yetiştirme ve eğitime destek verme konusunda büyük çabalar sarf edilmiştir. </a:t>
            </a:r>
            <a:endParaRPr lang="tr-TR" dirty="0" smtClean="0"/>
          </a:p>
          <a:p>
            <a:r>
              <a:rPr lang="tr-TR" dirty="0" smtClean="0"/>
              <a:t>Antalya </a:t>
            </a:r>
            <a:r>
              <a:rPr lang="tr-TR" dirty="0"/>
              <a:t>Kemer’de bulunan OTEM Eğitim Merkezinde öğrenci ve eğitici yetiştirilmiş; </a:t>
            </a:r>
          </a:p>
          <a:p>
            <a:r>
              <a:rPr lang="tr-TR" dirty="0"/>
              <a:t>Boğaziçi, Uludağ ve Trakya Üniversiteleri ile sertifika programları düzenlenmiş; YÖK ve MEB’e turizm eğitimi konusunda danışmanlık hizmeti verilmiş, her aşamada kurslar düzenlenmiş ve ayrıca yaratıcı konferans ve etkinlikler gerçekleştirilmiştir. </a:t>
            </a:r>
          </a:p>
        </p:txBody>
      </p:sp>
    </p:spTree>
    <p:extLst>
      <p:ext uri="{BB962C8B-B14F-4D97-AF65-F5344CB8AC3E}">
        <p14:creationId xmlns:p14="http://schemas.microsoft.com/office/powerpoint/2010/main" val="3707635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t>Turizm Geliştirme ve Eğitim Vakfı (TUGEV) </a:t>
            </a:r>
            <a:endParaRPr lang="tr-TR" sz="3600" dirty="0"/>
          </a:p>
        </p:txBody>
      </p:sp>
      <p:sp>
        <p:nvSpPr>
          <p:cNvPr id="3" name="İçerik Yer Tutucusu 2"/>
          <p:cNvSpPr>
            <a:spLocks noGrp="1"/>
          </p:cNvSpPr>
          <p:nvPr>
            <p:ph idx="1"/>
          </p:nvPr>
        </p:nvSpPr>
        <p:spPr>
          <a:xfrm>
            <a:off x="107504" y="1268760"/>
            <a:ext cx="8856984" cy="5544616"/>
          </a:xfrm>
        </p:spPr>
        <p:txBody>
          <a:bodyPr>
            <a:noAutofit/>
          </a:bodyPr>
          <a:lstStyle/>
          <a:p>
            <a:r>
              <a:rPr lang="tr-TR" sz="1600" dirty="0"/>
              <a:t>TUGEV’ in 1997 yılında eğitim faaliyetlerinin bir miktar zayıfladığı dönemde, vakfın önde gelen üyeleri İstanbul’un tanıtım eksikliğini dile getirmiş ve vakfın buna yönelik çalışmalar yapabileceği belirtilmiştir</a:t>
            </a:r>
            <a:r>
              <a:rPr lang="tr-TR" sz="1600" dirty="0" smtClean="0"/>
              <a:t>.</a:t>
            </a:r>
          </a:p>
          <a:p>
            <a:r>
              <a:rPr lang="tr-TR" sz="1600" dirty="0" smtClean="0"/>
              <a:t> </a:t>
            </a:r>
            <a:r>
              <a:rPr lang="tr-TR" sz="1600" dirty="0"/>
              <a:t>Bu doğrultuda Vakıf, ülkesel tanıtım ve pazarlamadan ziyade şehir bazında tanıtım yapmayı ve buna en uygun araç olarak da kongre turizmini tercih etmiştir. </a:t>
            </a:r>
            <a:endParaRPr lang="tr-TR" sz="1600" dirty="0" smtClean="0"/>
          </a:p>
          <a:p>
            <a:r>
              <a:rPr lang="tr-TR" sz="1600" dirty="0" smtClean="0"/>
              <a:t>Vakıf </a:t>
            </a:r>
            <a:r>
              <a:rPr lang="tr-TR" sz="1600" dirty="0"/>
              <a:t>bünyesinde oluşan bir örgütlenmenin, yasal statüsü çerçevesinde ticari faaliyette bulunamayacağını, ancak bunun iktisadi işletme kanalı ile yapılabileceğini belirtmişlerdir. </a:t>
            </a:r>
            <a:endParaRPr lang="tr-TR" sz="1600" dirty="0" smtClean="0"/>
          </a:p>
          <a:p>
            <a:r>
              <a:rPr lang="tr-TR" sz="1600" dirty="0" smtClean="0"/>
              <a:t>Bu </a:t>
            </a:r>
            <a:r>
              <a:rPr lang="tr-TR" sz="1600" dirty="0"/>
              <a:t>amaçla da TUGEV bünyesinde 1997 yılında “Kongre ve Ziyaretçi Bürosu İktisadi İşletmesi” kurulmuştur. </a:t>
            </a:r>
            <a:endParaRPr lang="tr-TR" sz="1600" dirty="0" smtClean="0"/>
          </a:p>
          <a:p>
            <a:r>
              <a:rPr lang="tr-TR" sz="1600" dirty="0" smtClean="0"/>
              <a:t>İşletmenin </a:t>
            </a:r>
            <a:r>
              <a:rPr lang="tr-TR" sz="1600" dirty="0"/>
              <a:t>amacı; Türkiye ve özellikle İstanbul’un kongre, konferans, fuar ve sergileme olanaklarını yurtdışında ve içinde tanıtıp pazarlamasına yardımcı olmak sureti ile kongre ve konferans turizmini özendirmek, kentin ve ülkenin tanıtımına katkıda bulunarak turizmin geliştirilmesini sağlamaktır (Turizm Geliştirme ve Eğitim Vakfı Resmî Senedi, 2006). </a:t>
            </a:r>
            <a:endParaRPr lang="tr-TR" sz="1600" dirty="0" smtClean="0"/>
          </a:p>
          <a:p>
            <a:r>
              <a:rPr lang="tr-TR" sz="1600" dirty="0" smtClean="0"/>
              <a:t>Bu </a:t>
            </a:r>
            <a:r>
              <a:rPr lang="tr-TR" sz="1600" dirty="0"/>
              <a:t>amaçla TUGEV Kongre ve Ziyaretçi Bürosu İktisadi İşletmesi, kısaca ICVB (Istanbul Convention and Visitors Bureau) adı altında çeşitli kongre, seminer ve organizasyonlar yürütmektedir. </a:t>
            </a:r>
            <a:endParaRPr lang="tr-TR" sz="1600" dirty="0" smtClean="0"/>
          </a:p>
          <a:p>
            <a:r>
              <a:rPr lang="tr-TR" sz="1600" dirty="0" smtClean="0"/>
              <a:t>Kısa </a:t>
            </a:r>
            <a:r>
              <a:rPr lang="tr-TR" sz="1600" dirty="0"/>
              <a:t>adıyla TUGEV olan Turizm Geliştirme ve Eğitim Vakfı, amaçlarını gerçekleştirmek için faaliyetlerini  genel kurul ve yönetim kurulu gibi organları vasıtasıyla hayata geçirmektedir. </a:t>
            </a:r>
            <a:endParaRPr lang="tr-TR" sz="1600" dirty="0" smtClean="0"/>
          </a:p>
          <a:p>
            <a:r>
              <a:rPr lang="tr-TR" sz="1600" dirty="0"/>
              <a:t>Örnek:  Ulusal turizm örgütlerine Kültür ve Turizm Bakanlığı, Türkiye Seyahat Acentaları Birliği (TÜRSAB), Türkiye Otelciler Birliği,Turist Rehberleri Birliği (TUREB) vb. örnek olarak gösterilebilir.  </a:t>
            </a:r>
          </a:p>
          <a:p>
            <a:pPr marL="0" indent="0">
              <a:buNone/>
            </a:pPr>
            <a:endParaRPr lang="tr-TR" sz="1600" dirty="0"/>
          </a:p>
        </p:txBody>
      </p:sp>
    </p:spTree>
    <p:extLst>
      <p:ext uri="{BB962C8B-B14F-4D97-AF65-F5344CB8AC3E}">
        <p14:creationId xmlns:p14="http://schemas.microsoft.com/office/powerpoint/2010/main" val="2245782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ULUSLARARASI TURİZM ÖRGÜTLERİ </a:t>
            </a:r>
          </a:p>
        </p:txBody>
      </p:sp>
      <p:sp>
        <p:nvSpPr>
          <p:cNvPr id="3" name="İçerik Yer Tutucusu 2"/>
          <p:cNvSpPr>
            <a:spLocks noGrp="1"/>
          </p:cNvSpPr>
          <p:nvPr>
            <p:ph idx="1"/>
          </p:nvPr>
        </p:nvSpPr>
        <p:spPr/>
        <p:txBody>
          <a:bodyPr>
            <a:normAutofit fontScale="77500" lnSpcReduction="20000"/>
          </a:bodyPr>
          <a:lstStyle/>
          <a:p>
            <a:r>
              <a:rPr lang="tr-TR" dirty="0"/>
              <a:t>Uluslararası turizm örgütleri küresel çapta turizmin çeşitli alanları ile ilgilenmekle birlikte, bu alanların düzenlenmesi bakımından da çeşitli çalışmalarda bulunmaktadır. </a:t>
            </a:r>
            <a:endParaRPr lang="tr-TR" dirty="0" smtClean="0"/>
          </a:p>
          <a:p>
            <a:r>
              <a:rPr lang="tr-TR" dirty="0" smtClean="0"/>
              <a:t>Genel </a:t>
            </a:r>
            <a:r>
              <a:rPr lang="tr-TR" dirty="0"/>
              <a:t>olarak turizmin geleceğine yönelik stratejiler ve politikalar oluşturmaktan, hava yolu ulaşımına, rehberliğe, konaklamaya ve eğitime uzanan birçok alanda uluslararası nitelikte faaliyet gösteren turizm örgütleri bulunmaktadır</a:t>
            </a:r>
            <a:r>
              <a:rPr lang="tr-TR" dirty="0" smtClean="0"/>
              <a:t>.</a:t>
            </a:r>
          </a:p>
          <a:p>
            <a:r>
              <a:rPr lang="tr-TR" dirty="0" smtClean="0"/>
              <a:t> </a:t>
            </a:r>
            <a:r>
              <a:rPr lang="tr-TR" dirty="0"/>
              <a:t>Günümüzde dünya çapında turizm sektörü ile doğrudan veya dolaylı olarak ilgilenen çok sayıda örgüt ve kuruluş mevcuttur. </a:t>
            </a:r>
            <a:endParaRPr lang="tr-TR" dirty="0" smtClean="0"/>
          </a:p>
          <a:p>
            <a:r>
              <a:rPr lang="tr-TR" dirty="0" smtClean="0"/>
              <a:t>Ancak </a:t>
            </a:r>
            <a:r>
              <a:rPr lang="tr-TR" dirty="0"/>
              <a:t>bu örgütlerin hepsinin bu ünitede incelenmesine olanak bulunmadığından, aşağıda bunlardan en önemli görülenlere sırasıyla yer verilecektir </a:t>
            </a:r>
          </a:p>
        </p:txBody>
      </p:sp>
    </p:spTree>
    <p:extLst>
      <p:ext uri="{BB962C8B-B14F-4D97-AF65-F5344CB8AC3E}">
        <p14:creationId xmlns:p14="http://schemas.microsoft.com/office/powerpoint/2010/main" val="714069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en-US" dirty="0"/>
              <a:t>Dünya Turizm Örgütü (WTO-World Tourism Organization) </a:t>
            </a:r>
            <a:endParaRPr lang="tr-TR" dirty="0"/>
          </a:p>
        </p:txBody>
      </p:sp>
      <p:sp>
        <p:nvSpPr>
          <p:cNvPr id="3" name="İçerik Yer Tutucusu 2"/>
          <p:cNvSpPr>
            <a:spLocks noGrp="1"/>
          </p:cNvSpPr>
          <p:nvPr>
            <p:ph idx="1"/>
          </p:nvPr>
        </p:nvSpPr>
        <p:spPr/>
        <p:txBody>
          <a:bodyPr>
            <a:normAutofit fontScale="62500" lnSpcReduction="20000"/>
          </a:bodyPr>
          <a:lstStyle/>
          <a:p>
            <a:r>
              <a:rPr lang="tr-TR" dirty="0"/>
              <a:t>Dünya Turizm Örgütü WTO, Birleşmiş Milletlere bağlı olarak uluslararası nitelikte bir örgüt kimliği ile 1970 yılında kurulmuş olmakla birlikte Örgütün geçmişi 1925 yılına dayanmaktadır. </a:t>
            </a:r>
            <a:endParaRPr lang="tr-TR" dirty="0" smtClean="0"/>
          </a:p>
          <a:p>
            <a:r>
              <a:rPr lang="tr-TR" dirty="0" smtClean="0"/>
              <a:t>Zira </a:t>
            </a:r>
            <a:r>
              <a:rPr lang="tr-TR" dirty="0"/>
              <a:t>örgüt, o tarihte Hollanda’nın Lahey kentinde “Resmî Turizm Reklam Kuruluşları Uluslararası Birliği” adı altında kurulmuş ve ancak 1970 yılında Dünya Turizm Örgütü (WTO) olarak faaliyetlerine devam etmiştir. </a:t>
            </a:r>
            <a:endParaRPr lang="tr-TR" dirty="0" smtClean="0"/>
          </a:p>
          <a:p>
            <a:r>
              <a:rPr lang="tr-TR" dirty="0" smtClean="0"/>
              <a:t>WTO’nun </a:t>
            </a:r>
            <a:r>
              <a:rPr lang="tr-TR" dirty="0"/>
              <a:t>kuruluş amacı ise turizm sektörüne yönelik yeni turizm politikaları ve yeni teknikler üretmek maksadı ile toplantı ve çeşitli etkinlikler düzenlemektir. </a:t>
            </a:r>
            <a:endParaRPr lang="tr-TR" dirty="0" smtClean="0"/>
          </a:p>
          <a:p>
            <a:r>
              <a:rPr lang="tr-TR" dirty="0" smtClean="0"/>
              <a:t>Ayrıca </a:t>
            </a:r>
            <a:r>
              <a:rPr lang="tr-TR" dirty="0"/>
              <a:t>WTO, her ülkede ilgili bakanlığın veya benzeri turizm örgütlerinin üyelikleri ile oluşan bir uluslararası örgüt olarak faaliyette bulunmaktadır. </a:t>
            </a:r>
            <a:endParaRPr lang="tr-TR" dirty="0" smtClean="0"/>
          </a:p>
          <a:p>
            <a:r>
              <a:rPr lang="tr-TR" dirty="0" smtClean="0"/>
              <a:t>Türkiye</a:t>
            </a:r>
            <a:r>
              <a:rPr lang="tr-TR" dirty="0"/>
              <a:t>, anılan örgüte 1973 yılında asıl üye olarak katılmıştır. </a:t>
            </a:r>
            <a:endParaRPr lang="tr-TR" dirty="0" smtClean="0"/>
          </a:p>
          <a:p>
            <a:r>
              <a:rPr lang="tr-TR" dirty="0" smtClean="0"/>
              <a:t>WTO’nun </a:t>
            </a:r>
            <a:r>
              <a:rPr lang="tr-TR" dirty="0"/>
              <a:t>faaliyetlerinde Türkiye’yi Kültür ve Turizm Bakanlığı temsil etmektedir. </a:t>
            </a:r>
            <a:endParaRPr lang="tr-TR" dirty="0" smtClean="0"/>
          </a:p>
          <a:p>
            <a:r>
              <a:rPr lang="tr-TR" dirty="0" smtClean="0"/>
              <a:t>Ayrıca </a:t>
            </a:r>
            <a:r>
              <a:rPr lang="tr-TR" dirty="0"/>
              <a:t>belirtmek gerekir ki örgütün; asli, ortak ve bağlı olmak üzere 3 tür üyeliği bulunmaktadır (Tüzük, 4. m). </a:t>
            </a:r>
          </a:p>
        </p:txBody>
      </p:sp>
    </p:spTree>
    <p:extLst>
      <p:ext uri="{BB962C8B-B14F-4D97-AF65-F5344CB8AC3E}">
        <p14:creationId xmlns:p14="http://schemas.microsoft.com/office/powerpoint/2010/main" val="712970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en-US" dirty="0"/>
              <a:t>Dünya Turizm Örgütü (WTO-World Tourism Organization) </a:t>
            </a:r>
            <a:endParaRPr lang="tr-TR" dirty="0"/>
          </a:p>
        </p:txBody>
      </p:sp>
      <p:sp>
        <p:nvSpPr>
          <p:cNvPr id="3" name="İçerik Yer Tutucusu 2"/>
          <p:cNvSpPr>
            <a:spLocks noGrp="1"/>
          </p:cNvSpPr>
          <p:nvPr>
            <p:ph idx="1"/>
          </p:nvPr>
        </p:nvSpPr>
        <p:spPr>
          <a:xfrm>
            <a:off x="457200" y="1600200"/>
            <a:ext cx="8229600" cy="4925144"/>
          </a:xfrm>
        </p:spPr>
        <p:txBody>
          <a:bodyPr>
            <a:normAutofit fontScale="62500" lnSpcReduction="20000"/>
          </a:bodyPr>
          <a:lstStyle/>
          <a:p>
            <a:r>
              <a:rPr lang="tr-TR" dirty="0"/>
              <a:t>WTO’nun merkezi İspanya’nın başkenti Madrid’tir. Örgüt´ün resmî dilleri Fransızca, İngilizce, İspanyolca ve Rusça´dır (Tüzük 38. m</a:t>
            </a:r>
            <a:r>
              <a:rPr lang="tr-TR" dirty="0" smtClean="0"/>
              <a:t>).</a:t>
            </a:r>
          </a:p>
          <a:p>
            <a:r>
              <a:rPr lang="tr-TR" dirty="0" smtClean="0"/>
              <a:t> </a:t>
            </a:r>
            <a:r>
              <a:rPr lang="tr-TR" dirty="0"/>
              <a:t>08.10.1974 tarih ve 14679 sayılı Resmî Gazete’de yayınlanarak yürürlüğe giren Dünya Turizm Örgütü Tüzüğü’nün 1. maddesine göre örgütün temel amacı; ekonomik gelişme ve kalkınmaya, uluslararası anlayışa, barış, refah, insan temel hak ve özgürlüklerine, ırk, cinsiyet, din, dil ayrımı yapılmaksızın saygı duyulmasına ve gözetilmesine katkıda bulunmak amacıyla, turizmin teşvik ve gelişmesinin sağlanmasıdır. </a:t>
            </a:r>
            <a:endParaRPr lang="tr-TR" dirty="0" smtClean="0"/>
          </a:p>
          <a:p>
            <a:r>
              <a:rPr lang="tr-TR" dirty="0" smtClean="0"/>
              <a:t>Örgütün </a:t>
            </a:r>
            <a:r>
              <a:rPr lang="tr-TR" dirty="0"/>
              <a:t>bu ana amaca ulaşması bakımından tüm tedbirlerin alınacağı ve özellikle kalkınmakta olan ülkelerin turizm ile ilgili menfaatlerine de ayrıca dikkat edileceği vurgulanmıştır. </a:t>
            </a:r>
            <a:endParaRPr lang="tr-TR" dirty="0" smtClean="0"/>
          </a:p>
          <a:p>
            <a:r>
              <a:rPr lang="tr-TR" dirty="0" smtClean="0"/>
              <a:t>Bunun </a:t>
            </a:r>
            <a:r>
              <a:rPr lang="tr-TR" dirty="0"/>
              <a:t>için WTO, Birleşmiş Milletler’in yetkili organları ve ihtisas  kuruluşlarıyla etkili bir iş birliği içinde bulunarak faaliyetlerini sürdürecektir. </a:t>
            </a:r>
            <a:endParaRPr lang="tr-TR" dirty="0" smtClean="0"/>
          </a:p>
          <a:p>
            <a:r>
              <a:rPr lang="tr-TR" dirty="0" smtClean="0"/>
              <a:t>WTO’nun</a:t>
            </a:r>
            <a:r>
              <a:rPr lang="tr-TR" dirty="0"/>
              <a:t>; genel kurul, yürütme konseyi ve sekretarya olmak üzere başlıca 3 organı bulunmaktadır (Tüzük 8. m). </a:t>
            </a:r>
            <a:endParaRPr lang="tr-TR" dirty="0" smtClean="0"/>
          </a:p>
          <a:p>
            <a:r>
              <a:rPr lang="tr-TR" dirty="0" smtClean="0"/>
              <a:t>Aşağıda </a:t>
            </a:r>
            <a:r>
              <a:rPr lang="tr-TR" dirty="0"/>
              <a:t>anılan organlar ile ilgili kısa bilgiler verilecektir</a:t>
            </a:r>
          </a:p>
        </p:txBody>
      </p:sp>
    </p:spTree>
    <p:extLst>
      <p:ext uri="{BB962C8B-B14F-4D97-AF65-F5344CB8AC3E}">
        <p14:creationId xmlns:p14="http://schemas.microsoft.com/office/powerpoint/2010/main" val="3086006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WTO Genel Kurul </a:t>
            </a:r>
          </a:p>
        </p:txBody>
      </p:sp>
      <p:sp>
        <p:nvSpPr>
          <p:cNvPr id="3" name="İçerik Yer Tutucusu 2"/>
          <p:cNvSpPr>
            <a:spLocks noGrp="1"/>
          </p:cNvSpPr>
          <p:nvPr>
            <p:ph idx="1"/>
          </p:nvPr>
        </p:nvSpPr>
        <p:spPr/>
        <p:txBody>
          <a:bodyPr>
            <a:normAutofit fontScale="70000" lnSpcReduction="20000"/>
          </a:bodyPr>
          <a:lstStyle/>
          <a:p>
            <a:r>
              <a:rPr lang="tr-TR" dirty="0"/>
              <a:t>Genel kurul, örgütün en yüksek karar organıdır. Asli üyeleri temsil eden delegelerden oluşmaktadır. </a:t>
            </a:r>
            <a:endParaRPr lang="tr-TR" dirty="0" smtClean="0"/>
          </a:p>
          <a:p>
            <a:r>
              <a:rPr lang="tr-TR" dirty="0" smtClean="0"/>
              <a:t>Genel </a:t>
            </a:r>
            <a:r>
              <a:rPr lang="tr-TR" dirty="0"/>
              <a:t>Kurul, her 2 yılda bir olağan toplantısını yapmaktadır. </a:t>
            </a:r>
            <a:endParaRPr lang="tr-TR" dirty="0" smtClean="0"/>
          </a:p>
          <a:p>
            <a:r>
              <a:rPr lang="tr-TR" dirty="0" smtClean="0"/>
              <a:t>Ayrıca</a:t>
            </a:r>
            <a:r>
              <a:rPr lang="tr-TR" dirty="0"/>
              <a:t>, şartlar gerektirdiği zaman olağanüstü olarak da toplanabilir. Olağanüstü toplantılar, Konseyin veya örgüt asli üyelerinin çoğunluğunun isteği üzerine de yapılabilir (Tüzük 10. m</a:t>
            </a:r>
            <a:r>
              <a:rPr lang="tr-TR" dirty="0" smtClean="0"/>
              <a:t>).</a:t>
            </a:r>
          </a:p>
          <a:p>
            <a:r>
              <a:rPr lang="tr-TR" dirty="0" smtClean="0"/>
              <a:t> </a:t>
            </a:r>
            <a:r>
              <a:rPr lang="tr-TR" dirty="0"/>
              <a:t>Örgütün tüzüğü de genel kurul tarafından kabul edilmektedir. </a:t>
            </a:r>
            <a:endParaRPr lang="tr-TR" dirty="0" smtClean="0"/>
          </a:p>
          <a:p>
            <a:r>
              <a:rPr lang="tr-TR" dirty="0" smtClean="0"/>
              <a:t>Genel </a:t>
            </a:r>
            <a:r>
              <a:rPr lang="tr-TR" dirty="0"/>
              <a:t>kurulun başlıca görevleri Tüzük’te belirtildiği üzere; örgütün mali yönetmeliğini kabul etmek, genel talimatlarını kabul etmek, Konseyin önerisi üzerine genel sekreter atamak, örgütün yetki alanına giren her konuda uluslararası anlaşmalar hazırlamakla birlikte gerekli önerilerde bulunmak, örgütün mali politikasını kontrol etmek, bütçeyi incelemek ve onaylamak ile üyeliğe kabul edilme hususunda karar vermektir. </a:t>
            </a:r>
          </a:p>
        </p:txBody>
      </p:sp>
    </p:spTree>
    <p:extLst>
      <p:ext uri="{BB962C8B-B14F-4D97-AF65-F5344CB8AC3E}">
        <p14:creationId xmlns:p14="http://schemas.microsoft.com/office/powerpoint/2010/main" val="727966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WTO Yürütme Konseyi </a:t>
            </a:r>
          </a:p>
        </p:txBody>
      </p:sp>
      <p:sp>
        <p:nvSpPr>
          <p:cNvPr id="3" name="İçerik Yer Tutucusu 2"/>
          <p:cNvSpPr>
            <a:spLocks noGrp="1"/>
          </p:cNvSpPr>
          <p:nvPr>
            <p:ph idx="1"/>
          </p:nvPr>
        </p:nvSpPr>
        <p:spPr>
          <a:xfrm>
            <a:off x="251520" y="1340768"/>
            <a:ext cx="8435280" cy="5256584"/>
          </a:xfrm>
        </p:spPr>
        <p:txBody>
          <a:bodyPr>
            <a:normAutofit fontScale="77500" lnSpcReduction="20000"/>
          </a:bodyPr>
          <a:lstStyle/>
          <a:p>
            <a:r>
              <a:rPr lang="tr-TR" dirty="0"/>
              <a:t>Yürütme konseyi Tüzük uyarınca, adil ve dengeli bir coğrafi dağılımın sağlanması amacı ile seçilen asli üyelerden oluşmaktadır. </a:t>
            </a:r>
            <a:endParaRPr lang="tr-TR" dirty="0" smtClean="0"/>
          </a:p>
          <a:p>
            <a:r>
              <a:rPr lang="tr-TR" dirty="0" smtClean="0"/>
              <a:t>Konsey </a:t>
            </a:r>
            <a:r>
              <a:rPr lang="tr-TR" dirty="0"/>
              <a:t>üyeliğinin süresi Tüzük uyarınca, 4 yıl olarak belirtilmiştir. </a:t>
            </a:r>
            <a:endParaRPr lang="tr-TR" dirty="0" smtClean="0"/>
          </a:p>
          <a:p>
            <a:r>
              <a:rPr lang="tr-TR" dirty="0" smtClean="0"/>
              <a:t>Konsey</a:t>
            </a:r>
            <a:r>
              <a:rPr lang="tr-TR" dirty="0"/>
              <a:t>, yılda en az 2 kez toplanır ve kendi iç tüzüğünü kabul eder. </a:t>
            </a:r>
            <a:endParaRPr lang="tr-TR" dirty="0" smtClean="0"/>
          </a:p>
          <a:p>
            <a:r>
              <a:rPr lang="tr-TR" dirty="0" smtClean="0"/>
              <a:t>Ayrıca </a:t>
            </a:r>
            <a:r>
              <a:rPr lang="tr-TR" dirty="0"/>
              <a:t>genel kurulun karar ve önerilerinin uygulanması açısından genel sekreter ile danışma hâlinde gerekli tedbirleri alır ve kurula rapor verir. </a:t>
            </a:r>
          </a:p>
          <a:p>
            <a:r>
              <a:rPr lang="tr-TR" dirty="0"/>
              <a:t>İlaveten genel sekreter tarafından hazırlanan çalışma programını incelemek, örgüt hesapları ve bütçe tahminleri hakkında genel kurula rapor ve öneriler sunmak gibi faaliyetler de konseyin görevleri arasında yer almaktadır. </a:t>
            </a:r>
          </a:p>
        </p:txBody>
      </p:sp>
    </p:spTree>
    <p:extLst>
      <p:ext uri="{BB962C8B-B14F-4D97-AF65-F5344CB8AC3E}">
        <p14:creationId xmlns:p14="http://schemas.microsoft.com/office/powerpoint/2010/main" val="4159502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WTO Sekretarya </a:t>
            </a:r>
          </a:p>
        </p:txBody>
      </p:sp>
      <p:sp>
        <p:nvSpPr>
          <p:cNvPr id="3" name="İçerik Yer Tutucusu 2"/>
          <p:cNvSpPr>
            <a:spLocks noGrp="1"/>
          </p:cNvSpPr>
          <p:nvPr>
            <p:ph idx="1"/>
          </p:nvPr>
        </p:nvSpPr>
        <p:spPr>
          <a:xfrm>
            <a:off x="179512" y="1600200"/>
            <a:ext cx="8507288" cy="4525963"/>
          </a:xfrm>
        </p:spPr>
        <p:txBody>
          <a:bodyPr>
            <a:normAutofit fontScale="85000" lnSpcReduction="10000"/>
          </a:bodyPr>
          <a:lstStyle/>
          <a:p>
            <a:r>
              <a:rPr lang="tr-TR" dirty="0"/>
              <a:t>Sekretarya, genel sekreter ile örgüt için gerekli personelden oluşmaktadır (Tüzük 21. m). </a:t>
            </a:r>
            <a:endParaRPr lang="tr-TR" dirty="0" smtClean="0"/>
          </a:p>
          <a:p>
            <a:r>
              <a:rPr lang="tr-TR" dirty="0" smtClean="0"/>
              <a:t>Genel </a:t>
            </a:r>
            <a:r>
              <a:rPr lang="tr-TR" dirty="0"/>
              <a:t>sekreter, asıl üyelerin üçte iki çoğunluğuyla 4 yıllık bir süre için atanmakta ve örgütü hukuken temsil etmektedir. </a:t>
            </a:r>
            <a:endParaRPr lang="tr-TR" dirty="0" smtClean="0"/>
          </a:p>
          <a:p>
            <a:r>
              <a:rPr lang="tr-TR" dirty="0" smtClean="0"/>
              <a:t>Genel </a:t>
            </a:r>
            <a:r>
              <a:rPr lang="tr-TR" dirty="0"/>
              <a:t>sekreter, genel kurul ve yürütme konseyine karşı onların talimatlarını yerine getirmekle sorumludur. </a:t>
            </a:r>
            <a:endParaRPr lang="tr-TR" dirty="0" smtClean="0"/>
          </a:p>
          <a:p>
            <a:r>
              <a:rPr lang="tr-TR" dirty="0" smtClean="0"/>
              <a:t>Örgütün </a:t>
            </a:r>
            <a:r>
              <a:rPr lang="tr-TR" dirty="0"/>
              <a:t>personeli ise, genel sekretere karşı </a:t>
            </a:r>
            <a:r>
              <a:rPr lang="tr-TR" dirty="0" smtClean="0"/>
              <a:t>sorumludur</a:t>
            </a:r>
          </a:p>
          <a:p>
            <a:r>
              <a:rPr lang="tr-TR" dirty="0" smtClean="0"/>
              <a:t>Genel </a:t>
            </a:r>
            <a:r>
              <a:rPr lang="tr-TR" dirty="0"/>
              <a:t>sekreter ve sekretarya personeli, görevlerini yerine getirirken hiçbir hükûmetten ve örgüt dışında hiçbir makamdan emir almazlar (Tüzük, 24/4. m). </a:t>
            </a:r>
          </a:p>
        </p:txBody>
      </p:sp>
    </p:spTree>
    <p:extLst>
      <p:ext uri="{BB962C8B-B14F-4D97-AF65-F5344CB8AC3E}">
        <p14:creationId xmlns:p14="http://schemas.microsoft.com/office/powerpoint/2010/main" val="42911975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Uluslararası Havayolu Taşımacılığı Örgütü (IATA-International Air Transport Association) </a:t>
            </a:r>
          </a:p>
        </p:txBody>
      </p:sp>
      <p:sp>
        <p:nvSpPr>
          <p:cNvPr id="3" name="İçerik Yer Tutucusu 2"/>
          <p:cNvSpPr>
            <a:spLocks noGrp="1"/>
          </p:cNvSpPr>
          <p:nvPr>
            <p:ph idx="1"/>
          </p:nvPr>
        </p:nvSpPr>
        <p:spPr>
          <a:xfrm>
            <a:off x="323528" y="1600200"/>
            <a:ext cx="8363272" cy="4925144"/>
          </a:xfrm>
        </p:spPr>
        <p:txBody>
          <a:bodyPr>
            <a:normAutofit fontScale="77500" lnSpcReduction="20000"/>
          </a:bodyPr>
          <a:lstStyle/>
          <a:p>
            <a:r>
              <a:rPr lang="tr-TR" dirty="0"/>
              <a:t>IATA, güvenli, düzenli ve ekonomik havayolu taşımacılığını geliştirmek ve bu alandaki işletmeler arasında tarife, zamanlama gibi konularda iş birliğini sağlayarak hava yolu taşımacılığına üst düzeyde standart getirmek amacıyla 1945 yılında Küba’nın başkenti Havana’da kurulmuştur. </a:t>
            </a:r>
            <a:endParaRPr lang="tr-TR" dirty="0" smtClean="0"/>
          </a:p>
          <a:p>
            <a:r>
              <a:rPr lang="tr-TR" dirty="0" smtClean="0"/>
              <a:t>Örgüt</a:t>
            </a:r>
            <a:r>
              <a:rPr lang="tr-TR" dirty="0"/>
              <a:t>, günümüzde sayıları yüzleri geçen havayolu işletmeleri arasında uluslararası hava trafiğinin düzenlenmesi, havaalanlarında ve uçaklarda kalitenin ve güvenliğin artırılması, güvenlik ve sağlıkla ilgili standartların belirlenmesi ve geliştirilmesi gibi konularda koordinasyon görevini yerine getiren üst düzey bir kuruluş olarak görev yapmaktadır. </a:t>
            </a:r>
            <a:endParaRPr lang="tr-TR" dirty="0" smtClean="0"/>
          </a:p>
          <a:p>
            <a:r>
              <a:rPr lang="tr-TR" dirty="0" smtClean="0"/>
              <a:t>Bunun </a:t>
            </a:r>
            <a:r>
              <a:rPr lang="tr-TR" dirty="0"/>
              <a:t>yanı sıra, teknolojik gelişmelerin hava yolu taşımacılığına entegrasyonu hususunda da çalışmalarını sürdürmektedir. </a:t>
            </a:r>
          </a:p>
        </p:txBody>
      </p:sp>
    </p:spTree>
    <p:extLst>
      <p:ext uri="{BB962C8B-B14F-4D97-AF65-F5344CB8AC3E}">
        <p14:creationId xmlns:p14="http://schemas.microsoft.com/office/powerpoint/2010/main" val="3009014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solidFill>
                  <a:prstClr val="black"/>
                </a:solidFill>
              </a:rPr>
              <a:t>Uluslararası Havayolu Taşımacılığı Örgütü (IATA-International Air Transport Association) </a:t>
            </a:r>
            <a:endParaRPr lang="tr-TR" dirty="0"/>
          </a:p>
        </p:txBody>
      </p:sp>
      <p:sp>
        <p:nvSpPr>
          <p:cNvPr id="3" name="İçerik Yer Tutucusu 2"/>
          <p:cNvSpPr>
            <a:spLocks noGrp="1"/>
          </p:cNvSpPr>
          <p:nvPr>
            <p:ph idx="1"/>
          </p:nvPr>
        </p:nvSpPr>
        <p:spPr>
          <a:xfrm>
            <a:off x="457200" y="1600200"/>
            <a:ext cx="8147248" cy="4853136"/>
          </a:xfrm>
        </p:spPr>
        <p:txBody>
          <a:bodyPr>
            <a:normAutofit fontScale="55000" lnSpcReduction="20000"/>
          </a:bodyPr>
          <a:lstStyle/>
          <a:p>
            <a:r>
              <a:rPr lang="tr-TR" dirty="0"/>
              <a:t>Faaliyette bulunan seyahat acentaları, IATA’ya girip uluslararası uçak bileti satabilmek için örgüt tarafından belirtilmiş olan kriterlere uymak zorundadır. </a:t>
            </a:r>
            <a:endParaRPr lang="tr-TR" dirty="0" smtClean="0"/>
          </a:p>
          <a:p>
            <a:r>
              <a:rPr lang="tr-TR" dirty="0" smtClean="0"/>
              <a:t>Söz </a:t>
            </a:r>
            <a:r>
              <a:rPr lang="tr-TR" dirty="0"/>
              <a:t>konusu kriterlere uygunluğu tespit edilen acenteler, örgüte üye olarak girebilmekte ve buna karşın uygunluğu onaylanmayan acenteler üyelik için en az 1 yıl bekletilmektedir</a:t>
            </a:r>
            <a:r>
              <a:rPr lang="tr-TR" dirty="0" smtClean="0"/>
              <a:t>.</a:t>
            </a:r>
          </a:p>
          <a:p>
            <a:r>
              <a:rPr lang="tr-TR" dirty="0" smtClean="0"/>
              <a:t> </a:t>
            </a:r>
            <a:r>
              <a:rPr lang="tr-TR" dirty="0"/>
              <a:t>IATA örgütü, acentelerin mali durumları ile işletme yapılarını sürekli incelemektedir</a:t>
            </a:r>
            <a:r>
              <a:rPr lang="tr-TR" dirty="0" smtClean="0"/>
              <a:t>.</a:t>
            </a:r>
          </a:p>
          <a:p>
            <a:r>
              <a:rPr lang="tr-TR" dirty="0" smtClean="0"/>
              <a:t> </a:t>
            </a:r>
            <a:r>
              <a:rPr lang="tr-TR" dirty="0"/>
              <a:t>Şayet bilet bedelleri hava yolu işletmelerine zamanında yatırılmaz veya biletler satılamaz ise bu durumda acenteler cezalandırılmaktadır</a:t>
            </a:r>
            <a:r>
              <a:rPr lang="tr-TR" dirty="0" smtClean="0"/>
              <a:t>.</a:t>
            </a:r>
          </a:p>
          <a:p>
            <a:r>
              <a:rPr lang="tr-TR" dirty="0" smtClean="0"/>
              <a:t> </a:t>
            </a:r>
            <a:r>
              <a:rPr lang="tr-TR" dirty="0"/>
              <a:t>Ayrıca acenteler, satmış oldukları yurt dışı uçak biletinin % 8’i oranında komisyon almaktadır. </a:t>
            </a:r>
            <a:endParaRPr lang="tr-TR" dirty="0" smtClean="0"/>
          </a:p>
          <a:p>
            <a:r>
              <a:rPr lang="tr-TR" dirty="0" smtClean="0"/>
              <a:t>Merkezi </a:t>
            </a:r>
            <a:r>
              <a:rPr lang="tr-TR" dirty="0"/>
              <a:t>Kanada’nın Montreal kentinde bulunan örgüte, uluslararası tarifeli uçak seferi yapan hava yolu şirketleri üye olmak zorundadır</a:t>
            </a:r>
            <a:r>
              <a:rPr lang="tr-TR" dirty="0" smtClean="0"/>
              <a:t>.</a:t>
            </a:r>
          </a:p>
          <a:p>
            <a:r>
              <a:rPr lang="tr-TR" dirty="0" smtClean="0"/>
              <a:t> </a:t>
            </a:r>
            <a:r>
              <a:rPr lang="tr-TR" dirty="0"/>
              <a:t>IATA ayrıca kargo taşımacılığı, uçak kiralama işlemleri ve seyahat acenteleri ile ilgili ilişkileri de düzenlemektedir</a:t>
            </a:r>
            <a:r>
              <a:rPr lang="tr-TR" dirty="0" smtClean="0"/>
              <a:t>.</a:t>
            </a:r>
          </a:p>
          <a:p>
            <a:r>
              <a:rPr lang="tr-TR" dirty="0" smtClean="0"/>
              <a:t> </a:t>
            </a:r>
            <a:r>
              <a:rPr lang="tr-TR" dirty="0"/>
              <a:t>Bunun dışında IATA, veri işleme ve hava yolu işletmeleri arasında veri akışında standart mesaj biçimini de geliştirmiştir. </a:t>
            </a:r>
          </a:p>
        </p:txBody>
      </p:sp>
    </p:spTree>
    <p:extLst>
      <p:ext uri="{BB962C8B-B14F-4D97-AF65-F5344CB8AC3E}">
        <p14:creationId xmlns:p14="http://schemas.microsoft.com/office/powerpoint/2010/main" val="602614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en-US" dirty="0"/>
              <a:t>Dünya Seyahat Acentaları Birliği (WATA-WORLD Association of Travel Agencies) </a:t>
            </a:r>
            <a:endParaRPr lang="tr-TR" dirty="0"/>
          </a:p>
        </p:txBody>
      </p:sp>
      <p:sp>
        <p:nvSpPr>
          <p:cNvPr id="3" name="İçerik Yer Tutucusu 2"/>
          <p:cNvSpPr>
            <a:spLocks noGrp="1"/>
          </p:cNvSpPr>
          <p:nvPr>
            <p:ph idx="1"/>
          </p:nvPr>
        </p:nvSpPr>
        <p:spPr>
          <a:xfrm>
            <a:off x="457200" y="1988840"/>
            <a:ext cx="8229600" cy="4137323"/>
          </a:xfrm>
        </p:spPr>
        <p:txBody>
          <a:bodyPr>
            <a:normAutofit fontScale="62500" lnSpcReduction="20000"/>
          </a:bodyPr>
          <a:lstStyle/>
          <a:p>
            <a:r>
              <a:rPr lang="tr-TR" dirty="0"/>
              <a:t>WATA, İsviçre hukukuna göre 1949 yılında kâr gütmeyen bir “birlik” olarak kurulmuş ve merkezi İsviçre’nin Cenevre kentinde bulunan bir örgüttür. </a:t>
            </a:r>
          </a:p>
          <a:p>
            <a:r>
              <a:rPr lang="tr-TR" dirty="0"/>
              <a:t>Örgütün temel amacı; dünyadaki seyahat acenteleri arasındaki ilişkilerin düzenlenmesi, uluslararası turizmin geliştirilmesi maksadıyla iş birliğinin yapılması sağlamak ve mesleki çıkarların korunmasıdır. </a:t>
            </a:r>
            <a:endParaRPr lang="tr-TR" dirty="0" smtClean="0"/>
          </a:p>
          <a:p>
            <a:r>
              <a:rPr lang="tr-TR" dirty="0" smtClean="0"/>
              <a:t>Ayrıca </a:t>
            </a:r>
            <a:r>
              <a:rPr lang="tr-TR" dirty="0"/>
              <a:t>WATA, üyeleri ile uluslararası iş birliği ağı oluşturarak üyelerine ayrıcalıklı olanaklar sağlamakta ve turizm sektöründe meydana gelen yenilikleri ile bunların dışında kalan fakat gerekli gördüğü bilgi ve yenilikleri yayınladığı “Master Key” isimli dergi aracılığıyla üyelerine duyurmaktadır. </a:t>
            </a:r>
            <a:endParaRPr lang="tr-TR" dirty="0" smtClean="0"/>
          </a:p>
          <a:p>
            <a:r>
              <a:rPr lang="tr-TR" dirty="0" smtClean="0"/>
              <a:t>Bunların </a:t>
            </a:r>
            <a:r>
              <a:rPr lang="tr-TR" dirty="0"/>
              <a:t>yanı sıra WATA, Uluslararası Otelcilik Örgütü ile yapmış olduğu anlaşma ile üyelerinin borçlarına karşılık ödeme garantisi getirmiştir. Son olarak belirtmek gerekir ki, Aralık 2014 tarihlerinde Türkiye’de ilk kez İstanbul Hilton Bomonti Hotel’de Dünya Seyahat Acenteleri Birliği WATA’nın genel kurul toplantısı gerçekleştirilmiştir</a:t>
            </a:r>
          </a:p>
        </p:txBody>
      </p:sp>
    </p:spTree>
    <p:extLst>
      <p:ext uri="{BB962C8B-B14F-4D97-AF65-F5344CB8AC3E}">
        <p14:creationId xmlns:p14="http://schemas.microsoft.com/office/powerpoint/2010/main" val="768351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Uluslararası Turizm Birliği (AIT) </a:t>
            </a:r>
          </a:p>
        </p:txBody>
      </p:sp>
      <p:sp>
        <p:nvSpPr>
          <p:cNvPr id="3" name="İçerik Yer Tutucusu 2"/>
          <p:cNvSpPr>
            <a:spLocks noGrp="1"/>
          </p:cNvSpPr>
          <p:nvPr>
            <p:ph idx="1"/>
          </p:nvPr>
        </p:nvSpPr>
        <p:spPr/>
        <p:txBody>
          <a:bodyPr>
            <a:normAutofit fontScale="77500" lnSpcReduction="20000"/>
          </a:bodyPr>
          <a:lstStyle/>
          <a:p>
            <a:r>
              <a:rPr lang="tr-TR" dirty="0"/>
              <a:t>1898 yılında Cenevre’de kurulan Uluslararası Turizm Birliğinin (AIT) amacı Tüzüğü’nde belirtildiği üzere; kâr amacı gütmeksizin ulaştırma ve turizme bağlı tüm sektörlerden yararlananların yayla turizmi, deniz sporları, kampçılık, karavancılık, bisikletçilik ve otomobilcilik de dâhil tüm turistik alanlarda üyelerinin çıkarlarını korumak, yabancı ülkelerde yolculuk yapan üyelerinin yararına olmak kaydıyla üye kuruluşlar ile karşılıklı yardım ve hizmet ilişkisi kurmak, amaçları doğrultusunda tavsiyelerde bulunmak ve haberler yayınlamaktır. </a:t>
            </a:r>
            <a:endParaRPr lang="tr-TR" dirty="0" smtClean="0"/>
          </a:p>
          <a:p>
            <a:r>
              <a:rPr lang="tr-TR" dirty="0" smtClean="0"/>
              <a:t>AIT’te </a:t>
            </a:r>
            <a:r>
              <a:rPr lang="tr-TR" dirty="0"/>
              <a:t>Türkiye’yi asil üye olarak Türkiye Turing ve Otomobil Kurumu temsil etmektedir. Kültür ve Turizm Bakanlığı da birliğe özel nitelikli üyedir. </a:t>
            </a:r>
          </a:p>
        </p:txBody>
      </p:sp>
    </p:spTree>
    <p:extLst>
      <p:ext uri="{BB962C8B-B14F-4D97-AF65-F5344CB8AC3E}">
        <p14:creationId xmlns:p14="http://schemas.microsoft.com/office/powerpoint/2010/main" val="42493241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en-US" sz="3200" dirty="0"/>
              <a:t>Dünya Turist Rehberleri Birliği ((WFTGA - World Federation of Tourist Guide Association) </a:t>
            </a:r>
            <a:endParaRPr lang="tr-TR" sz="3200" dirty="0"/>
          </a:p>
        </p:txBody>
      </p:sp>
      <p:sp>
        <p:nvSpPr>
          <p:cNvPr id="3" name="İçerik Yer Tutucusu 2"/>
          <p:cNvSpPr>
            <a:spLocks noGrp="1"/>
          </p:cNvSpPr>
          <p:nvPr>
            <p:ph idx="1"/>
          </p:nvPr>
        </p:nvSpPr>
        <p:spPr>
          <a:xfrm>
            <a:off x="457200" y="1600200"/>
            <a:ext cx="8363272" cy="4925144"/>
          </a:xfrm>
        </p:spPr>
        <p:txBody>
          <a:bodyPr>
            <a:normAutofit fontScale="62500" lnSpcReduction="20000"/>
          </a:bodyPr>
          <a:lstStyle/>
          <a:p>
            <a:r>
              <a:rPr lang="tr-TR" dirty="0"/>
              <a:t>WFTGA, İsrail Rehberler Birliğinin girişimleri ile 1985 yılında düzenlenen ilk “Uluslararası Turist Rehberleri Toplantısı” neticesinde alınan bir kararla kurulmuştur. </a:t>
            </a:r>
            <a:endParaRPr lang="tr-TR" dirty="0" smtClean="0"/>
          </a:p>
          <a:p>
            <a:r>
              <a:rPr lang="tr-TR" dirty="0" smtClean="0"/>
              <a:t>WFTGA</a:t>
            </a:r>
            <a:r>
              <a:rPr lang="tr-TR" dirty="0"/>
              <a:t>, turist rehberlerini uluslararası iş ağı ile birleştirerek onlar için uluslararası bir forum oluşturmuştur. </a:t>
            </a:r>
            <a:endParaRPr lang="tr-TR" dirty="0" smtClean="0"/>
          </a:p>
          <a:p>
            <a:r>
              <a:rPr lang="tr-TR" dirty="0" smtClean="0"/>
              <a:t>Örgüt</a:t>
            </a:r>
            <a:r>
              <a:rPr lang="tr-TR" dirty="0"/>
              <a:t>, turizm endüstrisindeki gelişmeleri de yakından takip ederek büyümeye ve bu sektörde etkili olmaya devam etmektedir. </a:t>
            </a:r>
            <a:endParaRPr lang="tr-TR" dirty="0" smtClean="0"/>
          </a:p>
          <a:p>
            <a:r>
              <a:rPr lang="tr-TR" dirty="0" smtClean="0"/>
              <a:t>Örgütün </a:t>
            </a:r>
            <a:r>
              <a:rPr lang="tr-TR" dirty="0"/>
              <a:t>esas amacı; turist rehberlerinin tanıtım ve pazarlamasını yaptıkları bölgelerin büyükelçileri olarak tanıtılması ve bu şekilde algılanmasının sağlanmasıdır. </a:t>
            </a:r>
            <a:endParaRPr lang="tr-TR" dirty="0" smtClean="0"/>
          </a:p>
          <a:p>
            <a:r>
              <a:rPr lang="tr-TR" dirty="0" smtClean="0"/>
              <a:t>Zira </a:t>
            </a:r>
            <a:r>
              <a:rPr lang="tr-TR" dirty="0"/>
              <a:t>turist rehberleri, ziyaretçilerin karşılaştıkları ilk ve bazen de tek bölge temsilcileridir. WFTGA, üyesi olan bölgelerde özel turist rehberlerinin çalıştırılmasını teşvik eder ve ziyaretçilerin üye bölgelerden eksiksiz ve profesyonel hizmet almalarını hedeflemektedir. </a:t>
            </a:r>
            <a:endParaRPr lang="tr-TR" dirty="0" smtClean="0"/>
          </a:p>
          <a:p>
            <a:r>
              <a:rPr lang="tr-TR" dirty="0" smtClean="0"/>
              <a:t>Ayrıca </a:t>
            </a:r>
            <a:r>
              <a:rPr lang="tr-TR" dirty="0"/>
              <a:t>belirtmek gerekir ki, Resmî dili İngilizce olan WFTGA’nın temsil ettiği dillere 2007 yılında Türkçe de eklenmiştir. </a:t>
            </a:r>
          </a:p>
        </p:txBody>
      </p:sp>
    </p:spTree>
    <p:extLst>
      <p:ext uri="{BB962C8B-B14F-4D97-AF65-F5344CB8AC3E}">
        <p14:creationId xmlns:p14="http://schemas.microsoft.com/office/powerpoint/2010/main" val="31513903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Uluslararası Oteller ve Restoranlar Birliği (IH&amp;RA- İnternational Hotel And Restaurant Association) </a:t>
            </a:r>
          </a:p>
        </p:txBody>
      </p:sp>
      <p:sp>
        <p:nvSpPr>
          <p:cNvPr id="3" name="İçerik Yer Tutucusu 2"/>
          <p:cNvSpPr>
            <a:spLocks noGrp="1"/>
          </p:cNvSpPr>
          <p:nvPr>
            <p:ph idx="1"/>
          </p:nvPr>
        </p:nvSpPr>
        <p:spPr>
          <a:xfrm>
            <a:off x="457200" y="1600200"/>
            <a:ext cx="8229600" cy="4853136"/>
          </a:xfrm>
        </p:spPr>
        <p:txBody>
          <a:bodyPr>
            <a:normAutofit fontScale="77500" lnSpcReduction="20000"/>
          </a:bodyPr>
          <a:lstStyle/>
          <a:p>
            <a:r>
              <a:rPr lang="tr-TR" dirty="0"/>
              <a:t>Merkezi Paris’te bulunan IH&amp;RA, kendini dünya çapında otel ve restoran endüstrisinin çıkarlarını öncelikle teşvik etmeye ve korumaya adamış bir uluslararası meslek örgütüdür. </a:t>
            </a:r>
          </a:p>
          <a:p>
            <a:r>
              <a:rPr lang="tr-TR" dirty="0"/>
              <a:t>Bu bağlamda, dünya turizminin gelişmesi yönünde araştırmalar yaparak üyelerine bilgi vermek, ulusal otelciler birlikleri ile ilişkileri geliştirerek, örgütün dünya turizmine olan etkisini pekiştirmek amaçları ile İH&amp;RA, 1869 yılında Paris’te kurulmuş olan bir örgüttür. </a:t>
            </a:r>
            <a:endParaRPr lang="tr-TR" dirty="0" smtClean="0"/>
          </a:p>
          <a:p>
            <a:r>
              <a:rPr lang="tr-TR" dirty="0" smtClean="0"/>
              <a:t>İH&amp;Ra’nın </a:t>
            </a:r>
            <a:r>
              <a:rPr lang="tr-TR" dirty="0"/>
              <a:t>merkezi hâlen Paris’tedir. </a:t>
            </a:r>
          </a:p>
          <a:p>
            <a:r>
              <a:rPr lang="tr-TR" dirty="0"/>
              <a:t>Asya Kıtası için Hong Kong’da ve Amerika kıtası için Meksika’da büroları bulunmaktadır. </a:t>
            </a:r>
            <a:endParaRPr lang="tr-TR" dirty="0" smtClean="0"/>
          </a:p>
          <a:p>
            <a:r>
              <a:rPr lang="tr-TR" dirty="0" smtClean="0"/>
              <a:t>Günümüzde </a:t>
            </a:r>
            <a:r>
              <a:rPr lang="tr-TR" dirty="0"/>
              <a:t>örgütün 150 ülkeden çok sayıda üyesi bulunmaktadır. </a:t>
            </a:r>
          </a:p>
        </p:txBody>
      </p:sp>
    </p:spTree>
    <p:extLst>
      <p:ext uri="{BB962C8B-B14F-4D97-AF65-F5344CB8AC3E}">
        <p14:creationId xmlns:p14="http://schemas.microsoft.com/office/powerpoint/2010/main" val="31818739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dirty="0"/>
              <a:t>Uluslararası Sosyal Turizm Bürosu (BITS-İnternational Bureau of Social Tourism) </a:t>
            </a:r>
          </a:p>
        </p:txBody>
      </p:sp>
      <p:sp>
        <p:nvSpPr>
          <p:cNvPr id="3" name="İçerik Yer Tutucusu 2"/>
          <p:cNvSpPr>
            <a:spLocks noGrp="1"/>
          </p:cNvSpPr>
          <p:nvPr>
            <p:ph idx="1"/>
          </p:nvPr>
        </p:nvSpPr>
        <p:spPr>
          <a:xfrm>
            <a:off x="457200" y="1700808"/>
            <a:ext cx="8229600" cy="4425355"/>
          </a:xfrm>
        </p:spPr>
        <p:txBody>
          <a:bodyPr>
            <a:normAutofit fontScale="85000" lnSpcReduction="10000"/>
          </a:bodyPr>
          <a:lstStyle/>
          <a:p>
            <a:r>
              <a:rPr lang="tr-TR" dirty="0"/>
              <a:t>BITS, toplumsal düzeyde turizmi teşvik amacı ile 1963 yılında Belçika’nın Brüksel şehrinde kurulmuştur. </a:t>
            </a:r>
          </a:p>
          <a:p>
            <a:r>
              <a:rPr lang="tr-TR" dirty="0"/>
              <a:t>Özel hukuk statüsüne sahip olan BITS; her toplumun, turizme yönelik önlemlerini alarak turistik etkinliklere katılmalarını kolaylaştırmayı, düşük gelirli kesimlerin turizm etkinliklerinden faydalanmalarını ve turizm olaylarının toplum ile bütünleşmesini amaçlamaktadır. </a:t>
            </a:r>
            <a:endParaRPr lang="tr-TR" dirty="0" smtClean="0"/>
          </a:p>
          <a:p>
            <a:r>
              <a:rPr lang="tr-TR" dirty="0" smtClean="0"/>
              <a:t>BITS’ın </a:t>
            </a:r>
            <a:r>
              <a:rPr lang="tr-TR" dirty="0"/>
              <a:t>üyelerine bakıldığında, toplumsal turizm kuruluşları gibi gençlik turizm kuruluşları ile işçi kuruluşlarının da üyeler arasında yer aldığı görülmektedir. </a:t>
            </a:r>
          </a:p>
        </p:txBody>
      </p:sp>
    </p:spTree>
    <p:extLst>
      <p:ext uri="{BB962C8B-B14F-4D97-AF65-F5344CB8AC3E}">
        <p14:creationId xmlns:p14="http://schemas.microsoft.com/office/powerpoint/2010/main" val="2336762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Diğer Uluslararası Turizm Örgütleri </a:t>
            </a:r>
          </a:p>
        </p:txBody>
      </p:sp>
      <p:sp>
        <p:nvSpPr>
          <p:cNvPr id="3" name="İçerik Yer Tutucusu 2"/>
          <p:cNvSpPr>
            <a:spLocks noGrp="1"/>
          </p:cNvSpPr>
          <p:nvPr>
            <p:ph idx="1"/>
          </p:nvPr>
        </p:nvSpPr>
        <p:spPr>
          <a:xfrm>
            <a:off x="179512" y="1340768"/>
            <a:ext cx="8640960" cy="5112568"/>
          </a:xfrm>
        </p:spPr>
        <p:txBody>
          <a:bodyPr>
            <a:normAutofit fontScale="55000" lnSpcReduction="20000"/>
          </a:bodyPr>
          <a:lstStyle/>
          <a:p>
            <a:r>
              <a:rPr lang="tr-TR" dirty="0"/>
              <a:t>Yukarıda da belirtmiş olduğumuz üzere, uluslararası turizm örgütlerinin tamamına ayrıntılı bir şekilde bu ünitede yer vermek olanaksızdır. </a:t>
            </a:r>
            <a:endParaRPr lang="tr-TR" dirty="0" smtClean="0"/>
          </a:p>
          <a:p>
            <a:r>
              <a:rPr lang="tr-TR" dirty="0" smtClean="0"/>
              <a:t>Bu </a:t>
            </a:r>
            <a:r>
              <a:rPr lang="tr-TR" dirty="0"/>
              <a:t>sebeple </a:t>
            </a:r>
          </a:p>
          <a:p>
            <a:r>
              <a:rPr lang="tr-TR" dirty="0"/>
              <a:t>Kültür ve Turizm Bakanlığı Uluslararası Turizm Birliğinin özel nitelikli üyesidir. </a:t>
            </a:r>
            <a:r>
              <a:rPr lang="tr-TR" dirty="0" smtClean="0"/>
              <a:t> </a:t>
            </a:r>
            <a:endParaRPr lang="tr-TR" dirty="0"/>
          </a:p>
          <a:p>
            <a:r>
              <a:rPr lang="tr-TR" dirty="0" smtClean="0"/>
              <a:t>aşağıda </a:t>
            </a:r>
            <a:r>
              <a:rPr lang="tr-TR" dirty="0"/>
              <a:t>diğer uluslararası örgütlerin bir kısmının yalnızca isimlerini belirtmekle yetineceğiz</a:t>
            </a:r>
            <a:r>
              <a:rPr lang="tr-TR" dirty="0" smtClean="0"/>
              <a:t>:</a:t>
            </a:r>
          </a:p>
          <a:p>
            <a:r>
              <a:rPr lang="tr-TR" dirty="0" smtClean="0"/>
              <a:t>Seyahat </a:t>
            </a:r>
            <a:r>
              <a:rPr lang="tr-TR" dirty="0"/>
              <a:t>Acentaları Birlikleri Evrensel Federasyonu (UFTAA – United Federation Of Travel Agencies Associations)  Amerikan Otel ve Motel Birliği (AH&amp;LA</a:t>
            </a:r>
            <a:r>
              <a:rPr lang="tr-TR" dirty="0" smtClean="0"/>
              <a:t>)</a:t>
            </a:r>
          </a:p>
          <a:p>
            <a:r>
              <a:rPr lang="tr-TR" dirty="0" smtClean="0"/>
              <a:t> Uluslararası </a:t>
            </a:r>
            <a:r>
              <a:rPr lang="tr-TR" dirty="0"/>
              <a:t>Turizm Fuarları Birliği (ITTFA) </a:t>
            </a:r>
            <a:endParaRPr lang="tr-TR" dirty="0" smtClean="0"/>
          </a:p>
          <a:p>
            <a:r>
              <a:rPr lang="tr-TR" dirty="0" smtClean="0"/>
              <a:t>Uluslararası </a:t>
            </a:r>
            <a:r>
              <a:rPr lang="tr-TR" dirty="0"/>
              <a:t>Turizm Yazarları Federasyonu (FIJET-The Federation Internationale Des Journalistes et Ecrivains) </a:t>
            </a:r>
            <a:endParaRPr lang="tr-TR" dirty="0" smtClean="0"/>
          </a:p>
          <a:p>
            <a:r>
              <a:rPr lang="tr-TR" dirty="0" smtClean="0"/>
              <a:t>Dünya </a:t>
            </a:r>
            <a:r>
              <a:rPr lang="tr-TR" dirty="0"/>
              <a:t>Turizm Eğitimi Birliği (The World Association for Hospitality and Tourism Education and Training- AMFORTH)  Amerikan Turizm Derneği (ATS – American Tourism Society</a:t>
            </a:r>
            <a:r>
              <a:rPr lang="tr-TR" dirty="0" smtClean="0"/>
              <a:t>)</a:t>
            </a:r>
          </a:p>
          <a:p>
            <a:r>
              <a:rPr lang="tr-TR" dirty="0" smtClean="0"/>
              <a:t>Asya </a:t>
            </a:r>
            <a:r>
              <a:rPr lang="tr-TR" dirty="0"/>
              <a:t>Pasifik Turizm Birliği (PATA-Pasific Asia Tourism Association) </a:t>
            </a:r>
            <a:endParaRPr lang="tr-TR" dirty="0" smtClean="0"/>
          </a:p>
          <a:p>
            <a:r>
              <a:rPr lang="tr-TR" dirty="0" smtClean="0"/>
              <a:t>Uluslararası </a:t>
            </a:r>
            <a:r>
              <a:rPr lang="tr-TR" dirty="0"/>
              <a:t>Turizm Fuarları Birliği (ITTFA) vb. </a:t>
            </a:r>
            <a:endParaRPr lang="tr-TR" dirty="0" smtClean="0"/>
          </a:p>
          <a:p>
            <a:r>
              <a:rPr lang="tr-TR" dirty="0"/>
              <a:t>Örnek: Uluslararası turizm örgütlerine  Dünya Turizm Örgütü WTO,  Dünya Turist Rehberleri Birliği WFTGA, Uluslararası Oteller ve Restoranlar Birliği (IH&amp;RA- İnternational Hotel And Restaurant Association)ve diğer uluslararası turizm örgütleri örnek olarak gösterilebilir.</a:t>
            </a:r>
          </a:p>
          <a:p>
            <a:endParaRPr lang="tr-TR" dirty="0"/>
          </a:p>
        </p:txBody>
      </p:sp>
    </p:spTree>
    <p:extLst>
      <p:ext uri="{BB962C8B-B14F-4D97-AF65-F5344CB8AC3E}">
        <p14:creationId xmlns:p14="http://schemas.microsoft.com/office/powerpoint/2010/main" val="3549325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395536" y="1340768"/>
            <a:ext cx="8229600" cy="5040560"/>
          </a:xfrm>
        </p:spPr>
        <p:txBody>
          <a:bodyPr>
            <a:noAutofit/>
          </a:bodyPr>
          <a:lstStyle/>
          <a:p>
            <a:r>
              <a:rPr lang="tr-TR" sz="1800" dirty="0"/>
              <a:t>Günümüzde turizmin, birçok ülkeyi yakından ilgilendiren bir sektör olduğunu söylemek mümkün olacaktır. </a:t>
            </a:r>
            <a:endParaRPr lang="tr-TR" sz="1800" dirty="0" smtClean="0"/>
          </a:p>
          <a:p>
            <a:r>
              <a:rPr lang="tr-TR" sz="1800" dirty="0" smtClean="0"/>
              <a:t>Zira </a:t>
            </a:r>
            <a:r>
              <a:rPr lang="tr-TR" sz="1800" dirty="0"/>
              <a:t>söz konusu ülke ekonomilerinin kalkınmasında turizm sektörü ciddi bir etkendir. </a:t>
            </a:r>
            <a:endParaRPr lang="tr-TR" sz="1800" dirty="0" smtClean="0"/>
          </a:p>
          <a:p>
            <a:r>
              <a:rPr lang="tr-TR" sz="1800" dirty="0" smtClean="0"/>
              <a:t>Turizmin </a:t>
            </a:r>
            <a:r>
              <a:rPr lang="tr-TR" sz="1800" dirty="0"/>
              <a:t>önemi dikkate alındığında gayet doğaldır ki, bu alanın gelişmesi spontane değildir ve her hangi bir sektörde olduğu gibi, turizme de yön veren örgüt ve kuruluşların varlığı söz konusudur. </a:t>
            </a:r>
            <a:endParaRPr lang="tr-TR" sz="1800" dirty="0" smtClean="0"/>
          </a:p>
          <a:p>
            <a:r>
              <a:rPr lang="tr-TR" sz="1800" dirty="0" smtClean="0"/>
              <a:t>Bu </a:t>
            </a:r>
            <a:r>
              <a:rPr lang="tr-TR" sz="1800" dirty="0"/>
              <a:t>örgüt ve kuruluşların niteliğine bakılınca ulusal ve uluslararası olmak üzere, iki tür örgütten bahsetmek mümkündür. </a:t>
            </a:r>
            <a:endParaRPr lang="tr-TR" sz="1800" dirty="0" smtClean="0"/>
          </a:p>
          <a:p>
            <a:r>
              <a:rPr lang="tr-TR" sz="1800" dirty="0" smtClean="0"/>
              <a:t>Türkiye’de </a:t>
            </a:r>
            <a:r>
              <a:rPr lang="tr-TR" sz="1800" dirty="0"/>
              <a:t>turizm sektöründe faaliyet gösteren kamu kurumlarının ortaya çıkışı Cumhuriyet öncesine dayanmakta ve Cumhuriyetin kuruluşu ile birlikte varlığını sürdürmeye de devam etmişlerdir. </a:t>
            </a:r>
            <a:endParaRPr lang="tr-TR" sz="1800" dirty="0" smtClean="0"/>
          </a:p>
          <a:p>
            <a:r>
              <a:rPr lang="tr-TR" sz="1800" dirty="0" smtClean="0"/>
              <a:t>Cumhuriyetin </a:t>
            </a:r>
            <a:r>
              <a:rPr lang="tr-TR" sz="1800" dirty="0"/>
              <a:t>kuruluşu ile birlikte bu kurum ve kuruluşlar gelişim göstermiştir. </a:t>
            </a:r>
            <a:endParaRPr lang="tr-TR" sz="1800" dirty="0" smtClean="0"/>
          </a:p>
          <a:p>
            <a:r>
              <a:rPr lang="tr-TR" sz="1800" dirty="0" smtClean="0"/>
              <a:t>Cumhuriyetin </a:t>
            </a:r>
            <a:r>
              <a:rPr lang="tr-TR" sz="1800" dirty="0"/>
              <a:t>kuruluşundan sonra batılılaşma hareketlerine turizm de dâhil edilmiş, devlet yönetiminde turizm sektörüne yön verecek çeşitli kamu kuruluşlarına yer vermiştir. </a:t>
            </a:r>
            <a:endParaRPr lang="tr-TR" sz="1800" dirty="0" smtClean="0"/>
          </a:p>
          <a:p>
            <a:endParaRPr lang="tr-TR" sz="1800" dirty="0"/>
          </a:p>
          <a:p>
            <a:endParaRPr lang="tr-TR" sz="1800" dirty="0" smtClean="0"/>
          </a:p>
        </p:txBody>
      </p:sp>
    </p:spTree>
    <p:extLst>
      <p:ext uri="{BB962C8B-B14F-4D97-AF65-F5344CB8AC3E}">
        <p14:creationId xmlns:p14="http://schemas.microsoft.com/office/powerpoint/2010/main" val="34235467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395536" y="1340768"/>
            <a:ext cx="8229600" cy="5040560"/>
          </a:xfrm>
        </p:spPr>
        <p:txBody>
          <a:bodyPr>
            <a:noAutofit/>
          </a:bodyPr>
          <a:lstStyle/>
          <a:p>
            <a:pPr marL="0" indent="0">
              <a:buNone/>
            </a:pPr>
            <a:r>
              <a:rPr lang="tr-TR" sz="1800" dirty="0" smtClean="0"/>
              <a:t>•</a:t>
            </a:r>
            <a:r>
              <a:rPr lang="tr-TR" sz="1800" dirty="0"/>
              <a:t>Türkiye’de ulusal turizm örgütlerinin başında Kültür ve Turizm Bakanlığı gelmektedir. Bakanlık, Türkiye’de turizmin gelişmesi için çalışmalarda bulunmanın yanı sıra, kültür ve turizm konularıyla ilgili kamu kurum ve kuruluşlarını yönlendirmek ve bu kuruluşlarla iş birliğinde bulunmak gibi faaliyetlerde de bulunmaktadır. </a:t>
            </a:r>
            <a:endParaRPr lang="tr-TR" sz="1800" dirty="0" smtClean="0"/>
          </a:p>
          <a:p>
            <a:pPr marL="0" indent="0">
              <a:buNone/>
            </a:pPr>
            <a:r>
              <a:rPr lang="tr-TR" sz="1800" dirty="0" smtClean="0"/>
              <a:t>Bakanlık </a:t>
            </a:r>
            <a:r>
              <a:rPr lang="tr-TR" sz="1800" dirty="0"/>
              <a:t>dışında ulusal turizm örgütlerine Türkiye Seyahat Acentaları Birliği (TÜRSAB), Türkiye Turizm Yatırımcıları Derneği (TTYD), Turist Rehberleri Birliği (TUREB), Türkiye Otelciler Birliği ve başka örgütler de örnek olarak gösterilebilir. </a:t>
            </a:r>
            <a:endParaRPr lang="tr-TR" sz="1800" dirty="0" smtClean="0"/>
          </a:p>
          <a:p>
            <a:pPr marL="0" indent="0">
              <a:buNone/>
            </a:pPr>
            <a:r>
              <a:rPr lang="tr-TR" sz="1800" dirty="0" smtClean="0"/>
              <a:t>Uluslararası </a:t>
            </a:r>
            <a:r>
              <a:rPr lang="tr-TR" sz="1800" dirty="0"/>
              <a:t>turizm örgütleri, küresel çapta turizmin çeşitli alanları ile ilgilenmekle birlikte, bu alanların düzenlenmesi bakımından da çeşitli çalışmalarda bulunmaktadır</a:t>
            </a:r>
            <a:r>
              <a:rPr lang="tr-TR" sz="1800" dirty="0" smtClean="0"/>
              <a:t>.</a:t>
            </a:r>
          </a:p>
          <a:p>
            <a:pPr marL="0" indent="0">
              <a:buNone/>
            </a:pPr>
            <a:r>
              <a:rPr lang="tr-TR" sz="1800" dirty="0" smtClean="0"/>
              <a:t> </a:t>
            </a:r>
            <a:r>
              <a:rPr lang="tr-TR" sz="1800" dirty="0"/>
              <a:t>Genel olarak turizmin geleceği, stratejiler ve politikalardan, havayolu ulaşımına, rehberliğe, konaklamaya ve eğitime uzanan birçok alanda uluslararası nitelikte turizm örgütü bulunmaktadır</a:t>
            </a:r>
            <a:r>
              <a:rPr lang="tr-TR" sz="1800" dirty="0" smtClean="0"/>
              <a:t>.</a:t>
            </a:r>
          </a:p>
          <a:p>
            <a:pPr marL="0" indent="0">
              <a:buNone/>
            </a:pPr>
            <a:r>
              <a:rPr lang="tr-TR" sz="1800" dirty="0" smtClean="0"/>
              <a:t> </a:t>
            </a:r>
            <a:r>
              <a:rPr lang="tr-TR" sz="1800" dirty="0"/>
              <a:t>•Günümüzde dünya çapında turizm sektörü ile doğrudan veya dolaylı olarak ilgilenen çok sayıda örgüt ve kuruluş bulunmaktadır. </a:t>
            </a:r>
            <a:endParaRPr lang="tr-TR" sz="1800" dirty="0" smtClean="0"/>
          </a:p>
          <a:p>
            <a:pPr marL="0" indent="0">
              <a:buNone/>
            </a:pPr>
            <a:r>
              <a:rPr lang="tr-TR" sz="1800" dirty="0" smtClean="0"/>
              <a:t>•</a:t>
            </a:r>
            <a:r>
              <a:rPr lang="tr-TR" sz="1800" dirty="0"/>
              <a:t>Uluslararası turizm örgütlerine gelince, söz konusu örgütler küresel çapta turizmin çeşitli alanları ile ilgilenmekle birlikte, bu alanların düzenlenmesi bakımından da çeşitli çalışmalarda bulunmaktadır. </a:t>
            </a:r>
            <a:endParaRPr lang="tr-TR" sz="1800" dirty="0" smtClean="0"/>
          </a:p>
          <a:p>
            <a:pPr marL="0" indent="0">
              <a:buNone/>
            </a:pPr>
            <a:endParaRPr lang="tr-TR" sz="1800" dirty="0"/>
          </a:p>
        </p:txBody>
      </p:sp>
    </p:spTree>
    <p:extLst>
      <p:ext uri="{BB962C8B-B14F-4D97-AF65-F5344CB8AC3E}">
        <p14:creationId xmlns:p14="http://schemas.microsoft.com/office/powerpoint/2010/main" val="37577057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dirty="0"/>
              <a:t>Özet</a:t>
            </a:r>
          </a:p>
        </p:txBody>
      </p:sp>
      <p:sp>
        <p:nvSpPr>
          <p:cNvPr id="3" name="İçerik Yer Tutucusu 2"/>
          <p:cNvSpPr>
            <a:spLocks noGrp="1"/>
          </p:cNvSpPr>
          <p:nvPr>
            <p:ph idx="1"/>
          </p:nvPr>
        </p:nvSpPr>
        <p:spPr>
          <a:xfrm>
            <a:off x="251520" y="908720"/>
            <a:ext cx="8748464" cy="5832648"/>
          </a:xfrm>
        </p:spPr>
        <p:txBody>
          <a:bodyPr>
            <a:noAutofit/>
          </a:bodyPr>
          <a:lstStyle/>
          <a:p>
            <a:pPr marL="0" indent="0">
              <a:buNone/>
            </a:pPr>
            <a:r>
              <a:rPr lang="tr-TR" sz="1600" dirty="0" smtClean="0"/>
              <a:t>Genel </a:t>
            </a:r>
            <a:r>
              <a:rPr lang="tr-TR" sz="1600" dirty="0"/>
              <a:t>olarak turizmin geleceğine yönelik stratejiler ve politikalardan, hava yolu ulaşımına, rehberliğe, konaklamaya ve eğitime uzanan birçok alanda uluslararası nitelikte turizm örgütü bulunmaktadır. </a:t>
            </a:r>
            <a:endParaRPr lang="tr-TR" sz="1600" dirty="0" smtClean="0"/>
          </a:p>
          <a:p>
            <a:pPr marL="0" indent="0">
              <a:buNone/>
            </a:pPr>
            <a:r>
              <a:rPr lang="tr-TR" sz="1600" dirty="0" smtClean="0"/>
              <a:t>Söz </a:t>
            </a:r>
            <a:r>
              <a:rPr lang="tr-TR" sz="1600" dirty="0"/>
              <a:t>konusu örgütlere, Dünya Turizm Örgütü WTO, Uluslararası Oteller ve Restoranlar Birliği IH&amp;RA, Dünya Turist Rehberleri Birliği WFTGA, Uluslararası Sosyal Turizm Bürosu BITS, Uluslararası Havayolu Taşımacılığı Örgütü (IATA-İnternational Air Transport Association) gibi örgütler örnek olarak gösterilebilir</a:t>
            </a:r>
            <a:r>
              <a:rPr lang="tr-TR" sz="1600" dirty="0" smtClean="0"/>
              <a:t>.</a:t>
            </a:r>
          </a:p>
          <a:p>
            <a:pPr marL="0" indent="0">
              <a:buNone/>
            </a:pPr>
            <a:r>
              <a:rPr lang="tr-TR" sz="1600" dirty="0" smtClean="0"/>
              <a:t> </a:t>
            </a:r>
            <a:r>
              <a:rPr lang="tr-TR" sz="1600" dirty="0"/>
              <a:t>•Bunların dışında diğer uluslararası turizm örgütlerini de şu şekilde sıralamak mümkündür: </a:t>
            </a:r>
            <a:endParaRPr lang="tr-TR" sz="1600" dirty="0" smtClean="0"/>
          </a:p>
          <a:p>
            <a:pPr marL="0" indent="0">
              <a:buNone/>
            </a:pPr>
            <a:r>
              <a:rPr lang="tr-TR" sz="1600" dirty="0" smtClean="0"/>
              <a:t>•</a:t>
            </a:r>
            <a:r>
              <a:rPr lang="tr-TR" sz="1600" dirty="0"/>
              <a:t>Seyahat Acentaları Birlikleri Evrensel Federasyonu (UFTAA – United Federation Of Travel Agencies Associations), </a:t>
            </a:r>
            <a:endParaRPr lang="tr-TR" sz="1600" dirty="0" smtClean="0"/>
          </a:p>
          <a:p>
            <a:pPr marL="0" indent="0">
              <a:buNone/>
            </a:pPr>
            <a:r>
              <a:rPr lang="tr-TR" sz="1600" dirty="0" smtClean="0"/>
              <a:t>•</a:t>
            </a:r>
            <a:r>
              <a:rPr lang="tr-TR" sz="1600" dirty="0"/>
              <a:t>Amerikan Otel ve Motel Birliği (AH&amp;LA), </a:t>
            </a:r>
            <a:endParaRPr lang="tr-TR" sz="1600" dirty="0" smtClean="0"/>
          </a:p>
          <a:p>
            <a:pPr marL="0" indent="0">
              <a:buNone/>
            </a:pPr>
            <a:r>
              <a:rPr lang="tr-TR" sz="1600" dirty="0" smtClean="0"/>
              <a:t>•</a:t>
            </a:r>
            <a:r>
              <a:rPr lang="tr-TR" sz="1600" dirty="0"/>
              <a:t>Uluslararası Turizm Fuarları Birliği (ITTFA), </a:t>
            </a:r>
            <a:endParaRPr lang="tr-TR" sz="1600" dirty="0" smtClean="0"/>
          </a:p>
          <a:p>
            <a:pPr marL="0" indent="0">
              <a:buNone/>
            </a:pPr>
            <a:r>
              <a:rPr lang="tr-TR" sz="1600" dirty="0" smtClean="0"/>
              <a:t>•</a:t>
            </a:r>
            <a:r>
              <a:rPr lang="tr-TR" sz="1600" dirty="0"/>
              <a:t>Uluslararası Turizm Yazarları Federasyonu (FIJET-The Federation Internationale Des Journalistes et Ecrivains), </a:t>
            </a:r>
            <a:endParaRPr lang="tr-TR" sz="1600" dirty="0" smtClean="0"/>
          </a:p>
          <a:p>
            <a:pPr marL="0" indent="0">
              <a:buNone/>
            </a:pPr>
            <a:r>
              <a:rPr lang="tr-TR" sz="1600" dirty="0" smtClean="0"/>
              <a:t>•</a:t>
            </a:r>
            <a:r>
              <a:rPr lang="tr-TR" sz="1600" dirty="0"/>
              <a:t>Dünya Turizm Eğitimi Birliği (The World Association for Hospitality and Tourism Education and Training- AMFORTH), </a:t>
            </a:r>
            <a:endParaRPr lang="tr-TR" sz="1600" dirty="0" smtClean="0"/>
          </a:p>
          <a:p>
            <a:pPr marL="0" indent="0">
              <a:buNone/>
            </a:pPr>
            <a:r>
              <a:rPr lang="tr-TR" sz="1600" dirty="0" smtClean="0"/>
              <a:t>•</a:t>
            </a:r>
            <a:r>
              <a:rPr lang="tr-TR" sz="1600" dirty="0"/>
              <a:t>Amerikan Turizm Derneği (ATS – American Tourism Society), </a:t>
            </a:r>
            <a:endParaRPr lang="tr-TR" sz="1600" dirty="0" smtClean="0"/>
          </a:p>
          <a:p>
            <a:pPr marL="0" indent="0">
              <a:buNone/>
            </a:pPr>
            <a:r>
              <a:rPr lang="tr-TR" sz="1600" dirty="0" smtClean="0"/>
              <a:t>•</a:t>
            </a:r>
            <a:r>
              <a:rPr lang="tr-TR" sz="1600" dirty="0"/>
              <a:t>Asya Pasifik Turizm Birliği (PATA-Pasific Asia Tourism Association), </a:t>
            </a:r>
            <a:endParaRPr lang="tr-TR" sz="1600" dirty="0" smtClean="0"/>
          </a:p>
          <a:p>
            <a:pPr marL="0" indent="0">
              <a:buNone/>
            </a:pPr>
            <a:r>
              <a:rPr lang="tr-TR" sz="1600" dirty="0" smtClean="0"/>
              <a:t>•</a:t>
            </a:r>
            <a:r>
              <a:rPr lang="tr-TR" sz="1600" dirty="0"/>
              <a:t>Uluslararası Turizm Fuarları Birliği (ITTFA) ve başkaları. </a:t>
            </a:r>
          </a:p>
        </p:txBody>
      </p:sp>
    </p:spTree>
    <p:extLst>
      <p:ext uri="{BB962C8B-B14F-4D97-AF65-F5344CB8AC3E}">
        <p14:creationId xmlns:p14="http://schemas.microsoft.com/office/powerpoint/2010/main" val="3120651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sz="3100" dirty="0"/>
              <a:t>YARARLANILAN KAYNAKLAR </a:t>
            </a:r>
            <a:br>
              <a:rPr lang="tr-TR" sz="3100" dirty="0"/>
            </a:br>
            <a:endParaRPr lang="tr-TR" dirty="0"/>
          </a:p>
        </p:txBody>
      </p:sp>
      <p:sp>
        <p:nvSpPr>
          <p:cNvPr id="3" name="İçerik Yer Tutucusu 2"/>
          <p:cNvSpPr>
            <a:spLocks noGrp="1"/>
          </p:cNvSpPr>
          <p:nvPr>
            <p:ph idx="1"/>
          </p:nvPr>
        </p:nvSpPr>
        <p:spPr>
          <a:xfrm>
            <a:off x="467544" y="980728"/>
            <a:ext cx="8229600" cy="5069160"/>
          </a:xfrm>
        </p:spPr>
        <p:txBody>
          <a:bodyPr>
            <a:normAutofit fontScale="47500" lnSpcReduction="20000"/>
          </a:bodyPr>
          <a:lstStyle/>
          <a:p>
            <a:r>
              <a:rPr lang="tr-TR" dirty="0" smtClean="0"/>
              <a:t>Andaç</a:t>
            </a:r>
            <a:r>
              <a:rPr lang="tr-TR" dirty="0" smtClean="0"/>
              <a:t>, F. (2006). Turizm Hukuku, Seçkin Yayıncılık, Ankara. Boz, N. (2004). Turizm Hukuku, Seçkin Yayıncılık, Ankara. </a:t>
            </a:r>
          </a:p>
          <a:p>
            <a:r>
              <a:rPr lang="tr-TR" dirty="0" smtClean="0"/>
              <a:t>Can, H, Güner, S. (2000). Turizm Hukuku, Siyasal Kitabevi, Ankara. </a:t>
            </a:r>
          </a:p>
          <a:p>
            <a:r>
              <a:rPr lang="tr-TR" dirty="0" smtClean="0"/>
              <a:t>Hacıoğlu, N. (1991). Turizm Pazarlaması, Uludağ Üniversitesi Basımevi, Bursa. İçöz, O. (1998). Seyahat Acentaları ve Tur Operatörlüğü Yönetimi, Turhan Kitabevi,Ankara </a:t>
            </a:r>
          </a:p>
          <a:p>
            <a:r>
              <a:rPr lang="tr-TR" dirty="0" smtClean="0"/>
              <a:t>http://aregem.kulturturizm.gov.tr/Eklenti/31047,bahadir-kara-uluslararasiduzeyde sosyal-turizm-ve-turk-.pdf?0 </a:t>
            </a:r>
          </a:p>
          <a:p>
            <a:r>
              <a:rPr lang="tr-TR" dirty="0" smtClean="0"/>
              <a:t>http://teftis.kulturturizm.gov.tr/TR,14144/teftis-kurulunun-kisa-bir-tarihcesi.html http://www.turob.com/hakkimizda.aspx </a:t>
            </a:r>
          </a:p>
          <a:p>
            <a:r>
              <a:rPr lang="tr-TR" dirty="0" smtClean="0"/>
              <a:t>http://www.ttyd.org.tr/sayfa/2023e-Dogru-Turk-Turizminde-Yatirim-Hamlesi19/28 </a:t>
            </a:r>
          </a:p>
          <a:p>
            <a:r>
              <a:rPr lang="tr-TR" dirty="0" smtClean="0"/>
              <a:t>http://www.tugev.org.tr/?page_id=2 http://disiliskiler.kulturturizm.gov.tr/TR,22126/uluslararasi-sosyal-turizmburosu-bits.html </a:t>
            </a:r>
          </a:p>
          <a:p>
            <a:r>
              <a:rPr lang="tr-TR" dirty="0" smtClean="0"/>
              <a:t>Mısırlı, İ. (2002). Seyahat Acentalığı ve Tur Operatörlüğü, Detay yayıncılık, Ankara. Odyakmaz, A. N. (1998). Turizm Hukuku ve ilgili Mevzuat, Alfa Basım Yayım Dağıtım,İst. Usal, A. (1984). Turizm Pazarlaması, Okan Yayıncılık, İzmir. </a:t>
            </a:r>
          </a:p>
          <a:p>
            <a:r>
              <a:rPr lang="tr-TR" dirty="0" smtClean="0"/>
              <a:t>Usta, Ö. (2001). Genel Turizm, Anadolu Matbaacılık, İzmir. </a:t>
            </a:r>
          </a:p>
          <a:p>
            <a:r>
              <a:rPr lang="tr-TR" dirty="0" smtClean="0"/>
              <a:t>Uygur, T, Turgut, H. (2015). Son Değişikliklerle Turizm Mevzuatı, Siyasal Kitabevi, Ankara. </a:t>
            </a:r>
          </a:p>
          <a:p>
            <a:r>
              <a:rPr lang="tr-TR" dirty="0" smtClean="0"/>
              <a:t>Yıldırım, H. (2008). Turizm Hukuku ve Mevzuat, Detay Yayıncılık, Ankara. http://dspace.balikesir.edu.tr:8080/xmlui/bitstream/handle/123456789/20 07/Hacer_G%C3%BCm%C3%BC%C5%9F.pdf?sequence=1&amp;isAllowed=y </a:t>
            </a:r>
          </a:p>
          <a:p>
            <a:r>
              <a:rPr lang="tr-TR" dirty="0"/>
              <a:t>ISBN: 978-975-442-992-3</a:t>
            </a:r>
          </a:p>
          <a:p>
            <a:r>
              <a:rPr lang="tr-TR" dirty="0" smtClean="0"/>
              <a:t>Atatürk Üniversitesi Açıköğretim Fakültesi </a:t>
            </a:r>
            <a:r>
              <a:rPr lang="tr-TR" dirty="0" smtClean="0"/>
              <a:t>Yayını, 2018, Erzurum, </a:t>
            </a:r>
          </a:p>
          <a:p>
            <a:endParaRPr lang="tr-TR" dirty="0"/>
          </a:p>
          <a:p>
            <a:endParaRPr lang="tr-TR" dirty="0"/>
          </a:p>
        </p:txBody>
      </p:sp>
    </p:spTree>
    <p:extLst>
      <p:ext uri="{BB962C8B-B14F-4D97-AF65-F5344CB8AC3E}">
        <p14:creationId xmlns:p14="http://schemas.microsoft.com/office/powerpoint/2010/main" val="279906861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8581</Words>
  <Application>Microsoft Office PowerPoint</Application>
  <PresentationFormat>Ekran Gösterisi (4:3)</PresentationFormat>
  <Paragraphs>419</Paragraphs>
  <Slides>55</Slides>
  <Notes>0</Notes>
  <HiddenSlides>0</HiddenSlides>
  <MMClips>0</MMClips>
  <ScaleCrop>false</ScaleCrop>
  <HeadingPairs>
    <vt:vector size="4" baseType="variant">
      <vt:variant>
        <vt:lpstr>Tema</vt:lpstr>
      </vt:variant>
      <vt:variant>
        <vt:i4>1</vt:i4>
      </vt:variant>
      <vt:variant>
        <vt:lpstr>Slayt Başlıkları</vt:lpstr>
      </vt:variant>
      <vt:variant>
        <vt:i4>55</vt:i4>
      </vt:variant>
    </vt:vector>
  </HeadingPairs>
  <TitlesOfParts>
    <vt:vector size="56" baseType="lpstr">
      <vt:lpstr>Ofis Teması</vt:lpstr>
      <vt:lpstr>ULUSAL VE ULUSLARARASI TURİZM ÖRGÜTLERİ</vt:lpstr>
      <vt:lpstr>ULUSAL VE ULUSLARARASI TURİZM ÖRGÜTLERİ</vt:lpstr>
      <vt:lpstr>GİRİŞ </vt:lpstr>
      <vt:lpstr>GİRİŞ </vt:lpstr>
      <vt:lpstr>ULUSAL TURİZM ÖRGÜTLERİ </vt:lpstr>
      <vt:lpstr>ULUSAL TURİZM ÖRGÜTLERİ </vt:lpstr>
      <vt:lpstr>ULUSAL TURİZM ÖRGÜTLERİ </vt:lpstr>
      <vt:lpstr>Kültür ve Turizm Bakanlığı </vt:lpstr>
      <vt:lpstr>Kültür ve Turizm Bakanlığı </vt:lpstr>
      <vt:lpstr>Kültür ve Turizm Bakanlığı </vt:lpstr>
      <vt:lpstr>Kültür ve Turizm Bakanlığı </vt:lpstr>
      <vt:lpstr>Kültür ve Turizm Bakanlığı </vt:lpstr>
      <vt:lpstr>Kültür ve Turizm Bakanlığı </vt:lpstr>
      <vt:lpstr>Kültür ve Turizm Bakanlığı </vt:lpstr>
      <vt:lpstr>Kültür ve Turizm Bakanlığı </vt:lpstr>
      <vt:lpstr>Kültür ve Turizm Bakanlığı </vt:lpstr>
      <vt:lpstr>Kültür ve Turizm Bakanlığı </vt:lpstr>
      <vt:lpstr>Türkiye Seyahat Acentaları Birliği (TÜRSAB) </vt:lpstr>
      <vt:lpstr>Türkiye Seyahat Acentaları Birliği (TÜRSAB) </vt:lpstr>
      <vt:lpstr>Türkiye Seyahat Acentaları Birliği (TÜRSAB) </vt:lpstr>
      <vt:lpstr>Türkiye Seyahat Acentaları Birliği (TÜRSAB) </vt:lpstr>
      <vt:lpstr>TÜRSAB Genel Kurulu </vt:lpstr>
      <vt:lpstr>Türkiye Seyahat Acentaları Birliği (TÜRSAB) </vt:lpstr>
      <vt:lpstr>TÜRSAB yönetim kurulu </vt:lpstr>
      <vt:lpstr>TÜRSAB denetim kurulu </vt:lpstr>
      <vt:lpstr>TÜRSAB disiplin kurulu </vt:lpstr>
      <vt:lpstr>Türkiye Otelciler Birliği (TÜROB) </vt:lpstr>
      <vt:lpstr>Türkiye Otelciler Birliği (TÜROB) </vt:lpstr>
      <vt:lpstr>Türkiye Otelciler Birliği (TÜROB) </vt:lpstr>
      <vt:lpstr>Turist Rehberleri Birliği (TUREB) </vt:lpstr>
      <vt:lpstr>Türkiye Turizm Yatırımcıları Derneği (TTYD) </vt:lpstr>
      <vt:lpstr>Türkiye Turing ve Otomobil Kurumu (TTOK) </vt:lpstr>
      <vt:lpstr>Türkiye Turing ve Otomobil Kurumu (TTOK) </vt:lpstr>
      <vt:lpstr>Türkiye Turing ve Otomobil Kurumu (TTOK) </vt:lpstr>
      <vt:lpstr>Turizm Geliştirme ve Eğitim Vakfı (TUGEV) </vt:lpstr>
      <vt:lpstr>Turizm Geliştirme ve Eğitim Vakfı (TUGEV) </vt:lpstr>
      <vt:lpstr>Turizm Geliştirme ve Eğitim Vakfı (TUGEV) </vt:lpstr>
      <vt:lpstr>ULUSLARARASI TURİZM ÖRGÜTLERİ </vt:lpstr>
      <vt:lpstr>Dünya Turizm Örgütü (WTO-World Tourism Organization) </vt:lpstr>
      <vt:lpstr>Dünya Turizm Örgütü (WTO-World Tourism Organization) </vt:lpstr>
      <vt:lpstr>WTO Genel Kurul </vt:lpstr>
      <vt:lpstr>WTO Yürütme Konseyi </vt:lpstr>
      <vt:lpstr>WTO Sekretarya </vt:lpstr>
      <vt:lpstr>Uluslararası Havayolu Taşımacılığı Örgütü (IATA-International Air Transport Association) </vt:lpstr>
      <vt:lpstr>Uluslararası Havayolu Taşımacılığı Örgütü (IATA-International Air Transport Association) </vt:lpstr>
      <vt:lpstr>Dünya Seyahat Acentaları Birliği (WATA-WORLD Association of Travel Agencies) </vt:lpstr>
      <vt:lpstr>Uluslararası Turizm Birliği (AIT) </vt:lpstr>
      <vt:lpstr>Dünya Turist Rehberleri Birliği ((WFTGA - World Federation of Tourist Guide Association) </vt:lpstr>
      <vt:lpstr>Uluslararası Oteller ve Restoranlar Birliği (IH&amp;RA- İnternational Hotel And Restaurant Association) </vt:lpstr>
      <vt:lpstr>Uluslararası Sosyal Turizm Bürosu (BITS-İnternational Bureau of Social Tourism) </vt:lpstr>
      <vt:lpstr>Diğer Uluslararası Turizm Örgütleri </vt:lpstr>
      <vt:lpstr>Özet</vt:lpstr>
      <vt:lpstr>Özet</vt:lpstr>
      <vt:lpstr>Özet</vt:lpstr>
      <vt:lpstr>YARARLANILAN 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ULUSAL VE ULUSLARARASI TURİZM ÖRGÜTLERİ</dc:title>
  <dc:creator>AGE</dc:creator>
  <cp:lastModifiedBy>AGE</cp:lastModifiedBy>
  <cp:revision>16</cp:revision>
  <dcterms:created xsi:type="dcterms:W3CDTF">2020-08-26T16:51:02Z</dcterms:created>
  <dcterms:modified xsi:type="dcterms:W3CDTF">2020-09-08T14:12:39Z</dcterms:modified>
</cp:coreProperties>
</file>