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93" r:id="rId4"/>
    <p:sldId id="258" r:id="rId5"/>
    <p:sldId id="294" r:id="rId6"/>
    <p:sldId id="259" r:id="rId7"/>
    <p:sldId id="260" r:id="rId8"/>
    <p:sldId id="261" r:id="rId9"/>
    <p:sldId id="262" r:id="rId10"/>
    <p:sldId id="263" r:id="rId11"/>
    <p:sldId id="295" r:id="rId12"/>
    <p:sldId id="264" r:id="rId13"/>
    <p:sldId id="265" r:id="rId14"/>
    <p:sldId id="266" r:id="rId15"/>
    <p:sldId id="267" r:id="rId16"/>
    <p:sldId id="268" r:id="rId17"/>
    <p:sldId id="296" r:id="rId18"/>
    <p:sldId id="269" r:id="rId19"/>
    <p:sldId id="270" r:id="rId20"/>
    <p:sldId id="297" r:id="rId21"/>
    <p:sldId id="271" r:id="rId22"/>
    <p:sldId id="272" r:id="rId23"/>
    <p:sldId id="273" r:id="rId24"/>
    <p:sldId id="275" r:id="rId25"/>
    <p:sldId id="276" r:id="rId26"/>
    <p:sldId id="277" r:id="rId27"/>
    <p:sldId id="278" r:id="rId28"/>
    <p:sldId id="29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9" r:id="rId43"/>
    <p:sldId id="300" r:id="rId44"/>
    <p:sldId id="292" r:id="rId4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2" d="100"/>
          <a:sy n="92" d="100"/>
        </p:scale>
        <p:origin x="-91" y="-101"/>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9.10.2020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9.10.2020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9.10.2020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9.10.2020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9.10.2020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9.10.2020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9.10.2020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9.10.2020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9.10.2020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9.10.2020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9.10.2020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9.10.2020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normAutofit fontScale="90000"/>
          </a:bodyPr>
          <a:lstStyle/>
          <a:p>
            <a:r>
              <a:rPr lang="tr-TR" dirty="0"/>
              <a:t>TURİZM MEVZUATINDAKİ DİĞER HUKUKİ DÜZENLEMELER </a:t>
            </a:r>
            <a:br>
              <a:rPr lang="tr-TR" dirty="0"/>
            </a:br>
            <a:r>
              <a:rPr lang="tr-TR" dirty="0"/>
              <a:t> </a:t>
            </a:r>
          </a:p>
        </p:txBody>
      </p:sp>
      <p:sp>
        <p:nvSpPr>
          <p:cNvPr id="3" name="Alt Başlık 2"/>
          <p:cNvSpPr>
            <a:spLocks noGrp="1"/>
          </p:cNvSpPr>
          <p:nvPr>
            <p:ph type="subTitle" idx="1"/>
          </p:nvPr>
        </p:nvSpPr>
        <p:spPr>
          <a:xfrm>
            <a:off x="1371600" y="3573016"/>
            <a:ext cx="6400800" cy="2065784"/>
          </a:xfrm>
        </p:spPr>
        <p:txBody>
          <a:bodyPr>
            <a:normAutofit fontScale="55000" lnSpcReduction="20000"/>
          </a:bodyPr>
          <a:lstStyle/>
          <a:p>
            <a:r>
              <a:rPr lang="tr-TR" dirty="0"/>
              <a:t> Seyahat Acentaları Birliği Kanunu </a:t>
            </a:r>
            <a:endParaRPr lang="tr-TR" dirty="0" smtClean="0"/>
          </a:p>
          <a:p>
            <a:r>
              <a:rPr lang="tr-TR" dirty="0" smtClean="0"/>
              <a:t> </a:t>
            </a:r>
            <a:r>
              <a:rPr lang="tr-TR" dirty="0"/>
              <a:t>• Seyahat Acentaları Yönetmeliği </a:t>
            </a:r>
            <a:endParaRPr lang="tr-TR" dirty="0" smtClean="0"/>
          </a:p>
          <a:p>
            <a:r>
              <a:rPr lang="tr-TR" dirty="0" smtClean="0"/>
              <a:t>• </a:t>
            </a:r>
            <a:r>
              <a:rPr lang="tr-TR" dirty="0"/>
              <a:t>Pasaport Kanunu </a:t>
            </a:r>
            <a:endParaRPr lang="tr-TR" dirty="0" smtClean="0"/>
          </a:p>
          <a:p>
            <a:r>
              <a:rPr lang="tr-TR" dirty="0" smtClean="0"/>
              <a:t>• </a:t>
            </a:r>
            <a:r>
              <a:rPr lang="tr-TR" dirty="0"/>
              <a:t>Yabancıların Türkiye’de İkamet ve Seyahatleri Hakkında Kanun </a:t>
            </a:r>
            <a:endParaRPr lang="tr-TR" dirty="0" smtClean="0"/>
          </a:p>
          <a:p>
            <a:r>
              <a:rPr lang="tr-TR" dirty="0" smtClean="0"/>
              <a:t>• </a:t>
            </a:r>
            <a:r>
              <a:rPr lang="tr-TR" dirty="0"/>
              <a:t>Turist Rehberliği Meslek Kanunu </a:t>
            </a:r>
            <a:endParaRPr lang="tr-TR" dirty="0" smtClean="0"/>
          </a:p>
          <a:p>
            <a:r>
              <a:rPr lang="tr-TR" dirty="0" smtClean="0"/>
              <a:t>• </a:t>
            </a:r>
            <a:r>
              <a:rPr lang="tr-TR" dirty="0"/>
              <a:t>Turizm Tesislerinin Belgelendirilmesi ve Nitelikleri ile Tesis Türleri </a:t>
            </a:r>
          </a:p>
          <a:p>
            <a:endParaRPr lang="tr-TR" dirty="0"/>
          </a:p>
        </p:txBody>
      </p:sp>
    </p:spTree>
    <p:extLst>
      <p:ext uri="{BB962C8B-B14F-4D97-AF65-F5344CB8AC3E}">
        <p14:creationId xmlns:p14="http://schemas.microsoft.com/office/powerpoint/2010/main" val="2015618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GİRİŞ </a:t>
            </a:r>
          </a:p>
        </p:txBody>
      </p:sp>
      <p:sp>
        <p:nvSpPr>
          <p:cNvPr id="3" name="İçerik Yer Tutucusu 2"/>
          <p:cNvSpPr>
            <a:spLocks noGrp="1"/>
          </p:cNvSpPr>
          <p:nvPr>
            <p:ph idx="1"/>
          </p:nvPr>
        </p:nvSpPr>
        <p:spPr>
          <a:xfrm>
            <a:off x="457200" y="1340768"/>
            <a:ext cx="8229600" cy="4785395"/>
          </a:xfrm>
        </p:spPr>
        <p:txBody>
          <a:bodyPr>
            <a:noAutofit/>
          </a:bodyPr>
          <a:lstStyle/>
          <a:p>
            <a:r>
              <a:rPr lang="tr-TR" sz="2000" dirty="0"/>
              <a:t>Turizm hukuk mevzuatı turizm sektöründe yaşanan gelişmeler ve karşılaşılan sorunlar doğrultusunda gelişmekte olan bir mevzuattır. </a:t>
            </a:r>
            <a:endParaRPr lang="tr-TR" sz="2000" dirty="0" smtClean="0"/>
          </a:p>
          <a:p>
            <a:r>
              <a:rPr lang="tr-TR" sz="2000" dirty="0" smtClean="0"/>
              <a:t>Turizm </a:t>
            </a:r>
            <a:r>
              <a:rPr lang="tr-TR" sz="2000" dirty="0"/>
              <a:t>hukuku bir çok hukuk mevzuatı gibi kanunlar, yönetmelikler ve Cumhurbaşkanlığı kararnamaleri ile düzenlenmektedir. </a:t>
            </a:r>
            <a:endParaRPr lang="tr-TR" sz="2000" dirty="0" smtClean="0"/>
          </a:p>
          <a:p>
            <a:r>
              <a:rPr lang="tr-TR" sz="2000" dirty="0" smtClean="0"/>
              <a:t>Turizm </a:t>
            </a:r>
            <a:r>
              <a:rPr lang="tr-TR" sz="2000" dirty="0"/>
              <a:t>hukuk mevzuatı kapsamında değerlendirilecek kanun ve yönetmelikler şunlardır; 1618 Sayili Seyahat Acentalari Birliği Kanunu Ve Yönetmeliği; Pasaport Kanunu; Yabancıların Türkiye’de ikamet ve seyahatleri hakkında kanun; Turist rehberlği meslek kanunu; Turizm tesislerinin belgelendirilmesi ve niteliklerine ilişkin yönetmelik. </a:t>
            </a:r>
            <a:endParaRPr lang="tr-TR" sz="2000" dirty="0" smtClean="0"/>
          </a:p>
          <a:p>
            <a:r>
              <a:rPr lang="tr-TR" sz="2000" dirty="0" smtClean="0"/>
              <a:t>Turizm </a:t>
            </a:r>
            <a:r>
              <a:rPr lang="tr-TR" sz="2000" dirty="0"/>
              <a:t>hukuk mevzuatı kapsamında seyahat avcentaları, turist rehberliği mesleği, pasaport kullanımı ve kişilere göre ayrımı, Türkiye’de seyahat ve ikamet etmek isteyen yabancıların hakları ile turizm hukuk mevzatı kapsamında Kabul edilen turizm tesis türleri ve bu tesislerin yasal düzeyde belirlenen nitelikleri ele alınmıştır</a:t>
            </a:r>
            <a:r>
              <a:rPr lang="tr-TR" sz="2000" dirty="0" smtClean="0"/>
              <a:t>.</a:t>
            </a:r>
          </a:p>
          <a:p>
            <a:pPr marL="0" indent="0">
              <a:buNone/>
            </a:pPr>
            <a:endParaRPr lang="tr-TR" sz="2000" dirty="0" smtClean="0"/>
          </a:p>
        </p:txBody>
      </p:sp>
    </p:spTree>
    <p:extLst>
      <p:ext uri="{BB962C8B-B14F-4D97-AF65-F5344CB8AC3E}">
        <p14:creationId xmlns:p14="http://schemas.microsoft.com/office/powerpoint/2010/main" val="700463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GİRİŞ </a:t>
            </a:r>
          </a:p>
        </p:txBody>
      </p:sp>
      <p:sp>
        <p:nvSpPr>
          <p:cNvPr id="3" name="İçerik Yer Tutucusu 2"/>
          <p:cNvSpPr>
            <a:spLocks noGrp="1"/>
          </p:cNvSpPr>
          <p:nvPr>
            <p:ph idx="1"/>
          </p:nvPr>
        </p:nvSpPr>
        <p:spPr>
          <a:xfrm>
            <a:off x="457200" y="1340768"/>
            <a:ext cx="8229600" cy="4785395"/>
          </a:xfrm>
        </p:spPr>
        <p:txBody>
          <a:bodyPr>
            <a:noAutofit/>
          </a:bodyPr>
          <a:lstStyle/>
          <a:p>
            <a:pPr marL="0" indent="0">
              <a:buNone/>
            </a:pPr>
            <a:endParaRPr lang="tr-TR" sz="2000" dirty="0" smtClean="0"/>
          </a:p>
          <a:p>
            <a:r>
              <a:rPr lang="tr-TR" sz="2000" dirty="0" smtClean="0"/>
              <a:t>Turizm </a:t>
            </a:r>
            <a:r>
              <a:rPr lang="tr-TR" sz="2000" dirty="0"/>
              <a:t>yatırımlarına ilişkin mevzuat bir önceki ünitede anlatılmıştı. </a:t>
            </a:r>
            <a:endParaRPr lang="tr-TR" sz="2000" dirty="0" smtClean="0"/>
          </a:p>
          <a:p>
            <a:r>
              <a:rPr lang="tr-TR" sz="2000" dirty="0" smtClean="0"/>
              <a:t>Bu </a:t>
            </a:r>
            <a:r>
              <a:rPr lang="tr-TR" sz="2000" dirty="0"/>
              <a:t>ünitede ise turizm alanındaki diğer hukuki düzenlemeler üzerinde durulacak, özellikle mevzuat kapsamında düzenlenen turizm tesis türleri incelenecektir. Tesis türleri ve tesislerde aranan kriterler 01.06.2019 tarihli Cumhurbaşkanlığı kararnamesi ile güncellenmiştir. </a:t>
            </a:r>
            <a:endParaRPr lang="tr-TR" sz="2000" dirty="0" smtClean="0"/>
          </a:p>
          <a:p>
            <a:r>
              <a:rPr lang="tr-TR" sz="2000" dirty="0" smtClean="0"/>
              <a:t>Turizm </a:t>
            </a:r>
            <a:r>
              <a:rPr lang="tr-TR" sz="2000" dirty="0"/>
              <a:t>hukukunun kaynakları arasında kanunlar başta olmak üzere birçok yönetmelik ve tebliğ bulunmaktadır</a:t>
            </a:r>
            <a:r>
              <a:rPr lang="tr-TR" sz="2000" dirty="0" smtClean="0"/>
              <a:t>.</a:t>
            </a:r>
          </a:p>
          <a:p>
            <a:r>
              <a:rPr lang="tr-TR" sz="2000" dirty="0"/>
              <a:t>K</a:t>
            </a:r>
            <a:r>
              <a:rPr lang="tr-TR" sz="2000" dirty="0" smtClean="0"/>
              <a:t>onuların </a:t>
            </a:r>
            <a:r>
              <a:rPr lang="tr-TR" sz="2000" dirty="0"/>
              <a:t>büyük bir kısmı bu yönetmelik ve tebliğler ile düzenlenmiştir. T</a:t>
            </a:r>
            <a:r>
              <a:rPr lang="tr-TR" sz="2000" dirty="0" smtClean="0"/>
              <a:t>urizm </a:t>
            </a:r>
            <a:r>
              <a:rPr lang="tr-TR" sz="2000" dirty="0"/>
              <a:t>tesislerinin belgelendirilmesine ve niteliklerine ilişkin yönetmelik ele alınacaktır. Belirlenen çerçeve mevzuat doğrultusunda diğer hukuki düzenlemeleri açıklayalım. </a:t>
            </a:r>
          </a:p>
        </p:txBody>
      </p:sp>
    </p:spTree>
    <p:extLst>
      <p:ext uri="{BB962C8B-B14F-4D97-AF65-F5344CB8AC3E}">
        <p14:creationId xmlns:p14="http://schemas.microsoft.com/office/powerpoint/2010/main" val="2962046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3200" dirty="0"/>
              <a:t>1618 SAYILI SEYAHAT ACENTALARI BİRLİĞİ KANUNU VE YÖNETMELİĞİ </a:t>
            </a:r>
          </a:p>
        </p:txBody>
      </p:sp>
      <p:sp>
        <p:nvSpPr>
          <p:cNvPr id="3" name="İçerik Yer Tutucusu 2"/>
          <p:cNvSpPr>
            <a:spLocks noGrp="1"/>
          </p:cNvSpPr>
          <p:nvPr>
            <p:ph idx="1"/>
          </p:nvPr>
        </p:nvSpPr>
        <p:spPr>
          <a:xfrm>
            <a:off x="179512" y="1340768"/>
            <a:ext cx="8712968" cy="5256584"/>
          </a:xfrm>
        </p:spPr>
        <p:txBody>
          <a:bodyPr>
            <a:noAutofit/>
          </a:bodyPr>
          <a:lstStyle/>
          <a:p>
            <a:r>
              <a:rPr lang="tr-TR" sz="2000" dirty="0"/>
              <a:t>1618 Sayılı “Seyahat Acentaları ve Seyahat Acentaları Birliği Kanunu” turizm hukukunun temel yasalarından biridir. </a:t>
            </a:r>
            <a:endParaRPr lang="tr-TR" sz="2000" dirty="0" smtClean="0"/>
          </a:p>
          <a:p>
            <a:r>
              <a:rPr lang="tr-TR" sz="2000" dirty="0" smtClean="0"/>
              <a:t>Seyahat </a:t>
            </a:r>
            <a:r>
              <a:rPr lang="tr-TR" sz="2000" dirty="0"/>
              <a:t>acentaları, kâr amacıyla turistlere ulaştırma, konaklama, gezi, spor ve eğlence olanakları sağlayan, onlara turizmle ilgili bilgiler veren, bu konuya ilişkin tüm hizmetleri gören ve turizm ekonomisine ve genellikle ödemeler dengesine katkıda bulunan ticari kuruluşlardır. </a:t>
            </a:r>
            <a:endParaRPr lang="tr-TR" sz="2000" dirty="0" smtClean="0"/>
          </a:p>
          <a:p>
            <a:r>
              <a:rPr lang="tr-TR" sz="2000" dirty="0" smtClean="0"/>
              <a:t>Türkiye’de </a:t>
            </a:r>
            <a:r>
              <a:rPr lang="tr-TR" sz="2000" dirty="0"/>
              <a:t>seyahat işletmeciliği ve hizmetlerine ilişkin çeşitli yasal düzenlemelere olan gereksinim, özellikle 1970’li yıllarda acentaların, seyahat hizmetlerindeki rolünün etkinleşmesine paralel olarak işletme sayısının artmasıyla kendini açıkça ortaya çıkarmıştır</a:t>
            </a:r>
            <a:r>
              <a:rPr lang="tr-TR" sz="2000" dirty="0" smtClean="0"/>
              <a:t>.</a:t>
            </a:r>
          </a:p>
          <a:p>
            <a:r>
              <a:rPr lang="tr-TR" sz="2000" dirty="0" smtClean="0"/>
              <a:t> </a:t>
            </a:r>
            <a:r>
              <a:rPr lang="tr-TR" sz="2000" dirty="0"/>
              <a:t>Bu gelişmeler 1972 yılında Türkiye Seyahat Acentaları Birliğinin (TÜRSAB) kurulmasıyla yasal bir çatı ve kimliğe kavuşmuştur. </a:t>
            </a:r>
            <a:endParaRPr lang="tr-TR" sz="2000" dirty="0" smtClean="0"/>
          </a:p>
          <a:p>
            <a:pPr marL="0" indent="0">
              <a:buNone/>
            </a:pPr>
            <a:endParaRPr lang="tr-TR" sz="2000" dirty="0"/>
          </a:p>
        </p:txBody>
      </p:sp>
    </p:spTree>
    <p:extLst>
      <p:ext uri="{BB962C8B-B14F-4D97-AF65-F5344CB8AC3E}">
        <p14:creationId xmlns:p14="http://schemas.microsoft.com/office/powerpoint/2010/main" val="3462115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3200" dirty="0"/>
              <a:t>1618 SAYILI SEYAHAT ACENTALARI BİRLİĞİ KANUNU VE YÖNETMELİĞİ </a:t>
            </a:r>
          </a:p>
        </p:txBody>
      </p:sp>
      <p:sp>
        <p:nvSpPr>
          <p:cNvPr id="3" name="İçerik Yer Tutucusu 2"/>
          <p:cNvSpPr>
            <a:spLocks noGrp="1"/>
          </p:cNvSpPr>
          <p:nvPr>
            <p:ph idx="1"/>
          </p:nvPr>
        </p:nvSpPr>
        <p:spPr>
          <a:xfrm>
            <a:off x="179512" y="1340768"/>
            <a:ext cx="8712968" cy="5256584"/>
          </a:xfrm>
        </p:spPr>
        <p:txBody>
          <a:bodyPr>
            <a:noAutofit/>
          </a:bodyPr>
          <a:lstStyle/>
          <a:p>
            <a:pPr marL="0" indent="0">
              <a:buNone/>
            </a:pPr>
            <a:endParaRPr lang="tr-TR" sz="2000" dirty="0"/>
          </a:p>
          <a:p>
            <a:pPr lvl="0"/>
            <a:r>
              <a:rPr lang="tr-TR" sz="2000" dirty="0">
                <a:solidFill>
                  <a:prstClr val="black"/>
                </a:solidFill>
              </a:rPr>
              <a:t>1618 sayılı Kanun’un belirlediği yetkiler çerçevesinde meslek disiplininin sağlanması, mesleğin gelişimine ilişkin faaliyetler, seyahat acentalarının karşılaştıkları sorunların çözümü yönünde yapılan çalışmalar, TÜRSAB’ın hizmet alanı içinde yer alan önemli işlevler arasındadır.</a:t>
            </a:r>
          </a:p>
          <a:p>
            <a:r>
              <a:rPr lang="tr-TR" sz="2000" dirty="0" smtClean="0"/>
              <a:t> </a:t>
            </a:r>
            <a:r>
              <a:rPr lang="tr-TR" sz="2000" dirty="0"/>
              <a:t>Ülkemiz turizm sektöründe yaşanan gelişmeler ve karşılaşılan sorunlara ilişkin tüm konuları ilgili mercilerin dikkatine sunmak, bu konuda kamuoyunu bilgilendirmek de TÜRSAB’ın temel amaçları arasında yer almaktadır. </a:t>
            </a:r>
            <a:endParaRPr lang="tr-TR" sz="2000" dirty="0" smtClean="0"/>
          </a:p>
          <a:p>
            <a:r>
              <a:rPr lang="tr-TR" sz="2000" dirty="0" smtClean="0"/>
              <a:t>Bu </a:t>
            </a:r>
            <a:r>
              <a:rPr lang="tr-TR" sz="2000" dirty="0"/>
              <a:t>amaçlarını gerçekleştirebilmek için kamu ve özel sektör turizm kurumlarıyla ortaklaşa çalışmalar yapan TÜRSAB, turizm politikalarının geliştirilmesinde de önemli görevler üstlenir. </a:t>
            </a:r>
            <a:endParaRPr lang="tr-TR" sz="2000" dirty="0" smtClean="0"/>
          </a:p>
          <a:p>
            <a:r>
              <a:rPr lang="tr-TR" sz="2000" dirty="0" smtClean="0"/>
              <a:t>TÜRSAB</a:t>
            </a:r>
            <a:r>
              <a:rPr lang="tr-TR" sz="2000" dirty="0"/>
              <a:t>, çevresel, tarihî ve insani değerlerin korunması ve geliştirilmesi gibi turizmi yakından ilgilendiren konularda, bir sivil birlik olarak yol gösterici ve baskı grubu olma özelliği de taşımaktadır. </a:t>
            </a:r>
          </a:p>
        </p:txBody>
      </p:sp>
    </p:spTree>
    <p:extLst>
      <p:ext uri="{BB962C8B-B14F-4D97-AF65-F5344CB8AC3E}">
        <p14:creationId xmlns:p14="http://schemas.microsoft.com/office/powerpoint/2010/main" val="2187879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Seyahat Acentaları ve Seyahat Acentalarının Kuruluş ve İşleyişi </a:t>
            </a:r>
          </a:p>
        </p:txBody>
      </p:sp>
      <p:sp>
        <p:nvSpPr>
          <p:cNvPr id="3" name="İçerik Yer Tutucusu 2"/>
          <p:cNvSpPr>
            <a:spLocks noGrp="1"/>
          </p:cNvSpPr>
          <p:nvPr>
            <p:ph idx="1"/>
          </p:nvPr>
        </p:nvSpPr>
        <p:spPr/>
        <p:txBody>
          <a:bodyPr>
            <a:normAutofit fontScale="55000" lnSpcReduction="20000"/>
          </a:bodyPr>
          <a:lstStyle/>
          <a:p>
            <a:r>
              <a:rPr lang="tr-TR" dirty="0"/>
              <a:t>Seyahat acentası, kâr amacı ile turistlere turizme ilişkin bilgiler vermeye, paket turları oluşturmaya, turizm amaçlı konaklama, ulaştırma, gezi, spor ve eğlence hizmetlerini görmeye yetkili olan, oluşturduğu ürünü kendi veya diğer seyahat acentaları vasıtası ile pazarlayabilen ticari bir kuruluşudur. </a:t>
            </a:r>
            <a:endParaRPr lang="tr-TR" dirty="0" smtClean="0"/>
          </a:p>
          <a:p>
            <a:r>
              <a:rPr lang="tr-TR" dirty="0" smtClean="0"/>
              <a:t>Tur </a:t>
            </a:r>
            <a:r>
              <a:rPr lang="tr-TR" dirty="0"/>
              <a:t>ise Türkiye’nin tarihî, doğal, kültürel, turistik değerlerinden en az birini tanıtma ve ulaştırmayı birlikte kapsayan, bu hizmetlerin dâhil olduğu tek bir fiyatla satılan veya satış taahhüdü yapılan ve hizmeti 24 saatten kısa bir süreyi kapsayan ticari faaliyettir. </a:t>
            </a:r>
            <a:endParaRPr lang="tr-TR" dirty="0" smtClean="0"/>
          </a:p>
          <a:p>
            <a:r>
              <a:rPr lang="tr-TR" dirty="0" smtClean="0"/>
              <a:t>Rehber</a:t>
            </a:r>
            <a:r>
              <a:rPr lang="tr-TR" dirty="0"/>
              <a:t>, Bakanlıkça verilen rehber belgesini haiz kişiyi ifade etmektedir. Seyahat acentaları gördükleri hizmetlere göre üç grupta toplanırlar. </a:t>
            </a:r>
            <a:endParaRPr lang="tr-TR" dirty="0" smtClean="0"/>
          </a:p>
          <a:p>
            <a:r>
              <a:rPr lang="tr-TR" dirty="0" smtClean="0"/>
              <a:t>Buna </a:t>
            </a:r>
            <a:r>
              <a:rPr lang="tr-TR" dirty="0"/>
              <a:t>göre; </a:t>
            </a:r>
            <a:endParaRPr lang="tr-TR" dirty="0" smtClean="0"/>
          </a:p>
          <a:p>
            <a:r>
              <a:rPr lang="tr-TR" dirty="0" smtClean="0"/>
              <a:t>• </a:t>
            </a:r>
            <a:r>
              <a:rPr lang="tr-TR" dirty="0"/>
              <a:t>(A) Grubu seyahat acentaları, 1618 sayılı Kanun’un 1. maddesinde söz konusu olan tüm seyahat acentalığı hizmetlerini görürler. </a:t>
            </a:r>
            <a:endParaRPr lang="tr-TR" dirty="0" smtClean="0"/>
          </a:p>
          <a:p>
            <a:r>
              <a:rPr lang="tr-TR" dirty="0" smtClean="0"/>
              <a:t>• </a:t>
            </a:r>
            <a:r>
              <a:rPr lang="tr-TR" dirty="0"/>
              <a:t>(B) Grubu seyahat acentaları; uluslararası kara, deniz ve hava ulaştırma araçları ile (A) grubu seyahat acentalarının düzenleyecekleri turların biletlerini satarlar. </a:t>
            </a:r>
            <a:endParaRPr lang="tr-TR" dirty="0" smtClean="0"/>
          </a:p>
          <a:p>
            <a:r>
              <a:rPr lang="tr-TR" dirty="0" smtClean="0"/>
              <a:t>• </a:t>
            </a:r>
            <a:r>
              <a:rPr lang="tr-TR" dirty="0"/>
              <a:t>(C) Grubu seyahat acentaları ise yalnız Türk vatandaşları için yurt içi turlar düzenlerler. </a:t>
            </a:r>
          </a:p>
        </p:txBody>
      </p:sp>
    </p:spTree>
    <p:extLst>
      <p:ext uri="{BB962C8B-B14F-4D97-AF65-F5344CB8AC3E}">
        <p14:creationId xmlns:p14="http://schemas.microsoft.com/office/powerpoint/2010/main" val="1568513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4000" dirty="0">
                <a:solidFill>
                  <a:prstClr val="black"/>
                </a:solidFill>
              </a:rPr>
              <a:t>Seyahat Acentaları ve Seyahat Acentalarının Kuruluş ve İşleyişi </a:t>
            </a:r>
            <a:endParaRPr lang="tr-TR" dirty="0"/>
          </a:p>
        </p:txBody>
      </p:sp>
      <p:sp>
        <p:nvSpPr>
          <p:cNvPr id="3" name="İçerik Yer Tutucusu 2"/>
          <p:cNvSpPr>
            <a:spLocks noGrp="1"/>
          </p:cNvSpPr>
          <p:nvPr>
            <p:ph idx="1"/>
          </p:nvPr>
        </p:nvSpPr>
        <p:spPr>
          <a:xfrm>
            <a:off x="457200" y="1600200"/>
            <a:ext cx="8229600" cy="4781128"/>
          </a:xfrm>
        </p:spPr>
        <p:txBody>
          <a:bodyPr>
            <a:normAutofit fontScale="62500" lnSpcReduction="20000"/>
          </a:bodyPr>
          <a:lstStyle/>
          <a:p>
            <a:r>
              <a:rPr lang="tr-TR" dirty="0"/>
              <a:t>(B) ve (C) grubu seyahat acentaları kendi hizmetleri dışında kalan diğer seyahat acentalığı hizmetlerini göremezler. </a:t>
            </a:r>
            <a:endParaRPr lang="tr-TR" dirty="0" smtClean="0"/>
          </a:p>
          <a:p>
            <a:r>
              <a:rPr lang="tr-TR" dirty="0" smtClean="0"/>
              <a:t>Ancak </a:t>
            </a:r>
            <a:r>
              <a:rPr lang="tr-TR" dirty="0"/>
              <a:t>kendilerine (A) grubu seyahat acentalarının verecekleri hizmetleri görürler. Bununla birlikte yabancı uyruklu seyahat acentaları yurt dışına tur düzenleyemezler. </a:t>
            </a:r>
            <a:endParaRPr lang="tr-TR" dirty="0" smtClean="0"/>
          </a:p>
          <a:p>
            <a:r>
              <a:rPr lang="tr-TR" dirty="0" smtClean="0"/>
              <a:t>(</a:t>
            </a:r>
            <a:r>
              <a:rPr lang="tr-TR" dirty="0"/>
              <a:t>A) grubu seyahat acentaları, yurt dışına düzenleyecekleri turlarda kara ulaştırma araçlarını kullanmak istedikleri takdirde, kendilerinden dış hatlara kara yolu ile yolcu nakliyatı ruhsatnamesi istenmez. </a:t>
            </a:r>
            <a:endParaRPr lang="tr-TR" dirty="0" smtClean="0"/>
          </a:p>
          <a:p>
            <a:r>
              <a:rPr lang="tr-TR" dirty="0" smtClean="0"/>
              <a:t>Ancak</a:t>
            </a:r>
            <a:r>
              <a:rPr lang="tr-TR" dirty="0"/>
              <a:t>, aracın Bakanlıkça tespit edilen vasıflara uygunluğu aranır. </a:t>
            </a:r>
            <a:endParaRPr lang="tr-TR" dirty="0" smtClean="0"/>
          </a:p>
          <a:p>
            <a:r>
              <a:rPr lang="tr-TR" dirty="0" smtClean="0"/>
              <a:t>Türkiye’de </a:t>
            </a:r>
            <a:r>
              <a:rPr lang="tr-TR" dirty="0"/>
              <a:t>seyahat acentalığı faaliyeti göstermek için Bakanlıktan işletme belgesi almak zorunludur. İşletme belgesi almak isteyenlerin başvurularına ilişkin usul ve esaslar yönetmelikle belirlenir. </a:t>
            </a:r>
            <a:endParaRPr lang="tr-TR" dirty="0" smtClean="0"/>
          </a:p>
          <a:p>
            <a:r>
              <a:rPr lang="tr-TR" dirty="0" smtClean="0"/>
              <a:t>İşletme </a:t>
            </a:r>
            <a:r>
              <a:rPr lang="tr-TR" dirty="0"/>
              <a:t>belgeleri bir işletmeye mahsus olmak üzere tüzel kişilere verilir. İşletme belgeleri devredilemez. </a:t>
            </a:r>
            <a:endParaRPr lang="tr-TR" dirty="0" smtClean="0"/>
          </a:p>
          <a:p>
            <a:r>
              <a:rPr lang="tr-TR" dirty="0" smtClean="0"/>
              <a:t>Yurt </a:t>
            </a:r>
            <a:r>
              <a:rPr lang="tr-TR" dirty="0"/>
              <a:t>dışında ve/veya yurt içinde yolcu taşımacılığı yapan otobüs işletmelerinin hizmetleri nakliyecilik hizmeti niteliğinde olup 1618 sayılı Kanun hükümlerine tabi değildir. </a:t>
            </a:r>
          </a:p>
        </p:txBody>
      </p:sp>
    </p:spTree>
    <p:extLst>
      <p:ext uri="{BB962C8B-B14F-4D97-AF65-F5344CB8AC3E}">
        <p14:creationId xmlns:p14="http://schemas.microsoft.com/office/powerpoint/2010/main" val="1653246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3600" dirty="0">
                <a:solidFill>
                  <a:prstClr val="black"/>
                </a:solidFill>
              </a:rPr>
              <a:t>Seyahat Acentaları ve Seyahat Acentalarının Kuruluş ve İşleyişi </a:t>
            </a:r>
            <a:endParaRPr lang="tr-TR" dirty="0"/>
          </a:p>
        </p:txBody>
      </p:sp>
      <p:sp>
        <p:nvSpPr>
          <p:cNvPr id="3" name="İçerik Yer Tutucusu 2"/>
          <p:cNvSpPr>
            <a:spLocks noGrp="1"/>
          </p:cNvSpPr>
          <p:nvPr>
            <p:ph idx="1"/>
          </p:nvPr>
        </p:nvSpPr>
        <p:spPr/>
        <p:txBody>
          <a:bodyPr>
            <a:normAutofit fontScale="85000" lnSpcReduction="20000"/>
          </a:bodyPr>
          <a:lstStyle/>
          <a:p>
            <a:r>
              <a:rPr lang="tr-TR" dirty="0"/>
              <a:t>Seyahat acentaları, işletme belgesi almak sureti ile seyahat acentalığı faaliyeti yapabilirler. </a:t>
            </a:r>
            <a:endParaRPr lang="tr-TR" dirty="0" smtClean="0"/>
          </a:p>
          <a:p>
            <a:r>
              <a:rPr lang="tr-TR" dirty="0" smtClean="0"/>
              <a:t>6102 </a:t>
            </a:r>
            <a:r>
              <a:rPr lang="tr-TR" dirty="0"/>
              <a:t>sayılı Türk Ticaret Kanunu hükümleri saklıdır. Seyahat acentaları yurt içinde ve yurt dışında sürekli veya geçici şubeler açabilirler. </a:t>
            </a:r>
            <a:endParaRPr lang="tr-TR" dirty="0" smtClean="0"/>
          </a:p>
          <a:p>
            <a:r>
              <a:rPr lang="tr-TR" dirty="0" smtClean="0"/>
              <a:t>Şube </a:t>
            </a:r>
            <a:r>
              <a:rPr lang="tr-TR" dirty="0"/>
              <a:t>açacak seyahat acentaları bu hususu Bakanlığa bildirmeye ve kuruluş izni almaya mecburdurlar</a:t>
            </a:r>
            <a:r>
              <a:rPr lang="tr-TR" dirty="0" smtClean="0"/>
              <a:t>.</a:t>
            </a:r>
          </a:p>
          <a:p>
            <a:r>
              <a:rPr lang="tr-TR" dirty="0" smtClean="0"/>
              <a:t> </a:t>
            </a:r>
            <a:r>
              <a:rPr lang="tr-TR" dirty="0"/>
              <a:t>Şubeler levhalarında, antetli kaâğıtlarında, mühür ve kaşelerinde bağlı oldukları merkezi belirtirler. </a:t>
            </a:r>
            <a:endParaRPr lang="tr-TR" dirty="0" smtClean="0"/>
          </a:p>
          <a:p>
            <a:r>
              <a:rPr lang="tr-TR" dirty="0" smtClean="0"/>
              <a:t>Şubeler</a:t>
            </a:r>
            <a:r>
              <a:rPr lang="tr-TR" dirty="0"/>
              <a:t>, seyahat acentalarına verilen işletme belgelerine de yazılır. Seyahat acentası sahibi olabilmek için bazı nitelikleri haiz olmak gerekir. </a:t>
            </a:r>
          </a:p>
        </p:txBody>
      </p:sp>
    </p:spTree>
    <p:extLst>
      <p:ext uri="{BB962C8B-B14F-4D97-AF65-F5344CB8AC3E}">
        <p14:creationId xmlns:p14="http://schemas.microsoft.com/office/powerpoint/2010/main" val="9256282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dirty="0">
                <a:solidFill>
                  <a:prstClr val="black"/>
                </a:solidFill>
              </a:rPr>
              <a:t>Seyahat Acentaları ve Seyahat Acentalarının Kuruluş ve İşleyişi </a:t>
            </a:r>
            <a:endParaRPr lang="tr-TR" dirty="0"/>
          </a:p>
        </p:txBody>
      </p:sp>
      <p:sp>
        <p:nvSpPr>
          <p:cNvPr id="3" name="İçerik Yer Tutucusu 2"/>
          <p:cNvSpPr>
            <a:spLocks noGrp="1"/>
          </p:cNvSpPr>
          <p:nvPr>
            <p:ph idx="1"/>
          </p:nvPr>
        </p:nvSpPr>
        <p:spPr>
          <a:xfrm>
            <a:off x="395536" y="1340768"/>
            <a:ext cx="8424936" cy="5328592"/>
          </a:xfrm>
        </p:spPr>
        <p:txBody>
          <a:bodyPr>
            <a:normAutofit fontScale="55000" lnSpcReduction="20000"/>
          </a:bodyPr>
          <a:lstStyle/>
          <a:p>
            <a:r>
              <a:rPr lang="tr-TR" dirty="0"/>
              <a:t>Seyahat acentalarının sahiplerinde, tüzel kişiliği haiz seyahat acentalarının yönetim kurulu üyelerinde ve yetkili yöneticilerinde aşağıdaki nitelikler aranır:  </a:t>
            </a:r>
            <a:endParaRPr lang="tr-TR" dirty="0" smtClean="0"/>
          </a:p>
          <a:p>
            <a:pPr marL="0" indent="0">
              <a:buNone/>
            </a:pPr>
            <a:r>
              <a:rPr lang="tr-TR" dirty="0" smtClean="0"/>
              <a:t>• </a:t>
            </a:r>
            <a:r>
              <a:rPr lang="tr-TR" dirty="0"/>
              <a:t>18 yaşını bitirmiş olmak</a:t>
            </a:r>
            <a:r>
              <a:rPr lang="tr-TR" dirty="0" smtClean="0"/>
              <a:t>,</a:t>
            </a:r>
          </a:p>
          <a:p>
            <a:pPr marL="0" indent="0">
              <a:buNone/>
            </a:pPr>
            <a:r>
              <a:rPr lang="tr-TR" dirty="0" smtClean="0"/>
              <a:t>• </a:t>
            </a:r>
            <a:r>
              <a:rPr lang="tr-TR" dirty="0"/>
              <a:t>Türk Ceza Kanunu’nun 53. maddesinde belirtilen süreler geçmiş olsa bile; kasten işlenen bir suçtan dolayı 5 yıl veya daha fazla süreyle ya da devletin güvenliğine karşı suçlar, Anayasal düzene ve bu düzenin işleyişine karşı suçlar, millî savunmaya karşı suçlar, devlet sırlarına karşı suçlar ve casusluk, basit veya nitelikli zimmet, irtikâp, rüşvet, hırsızlık, dolandırıcılık, sahtecilik, güveni kötüye kullanma, hileli iflas, ihaleye fesat karıştırma, edimin ifasına fesat karıştırma, suçtan kaynaklanan malvarlığı değerlerini aklama, kaçakçılık veya vergi kaçakçılığı suçlarından hapis cezasına mahkûm olmamak, </a:t>
            </a:r>
            <a:endParaRPr lang="tr-TR" dirty="0" smtClean="0"/>
          </a:p>
          <a:p>
            <a:pPr marL="0" indent="0">
              <a:buNone/>
            </a:pPr>
            <a:r>
              <a:rPr lang="tr-TR" dirty="0" smtClean="0"/>
              <a:t>• </a:t>
            </a:r>
            <a:r>
              <a:rPr lang="tr-TR" dirty="0"/>
              <a:t>Ticari itibar bakımından yeterli olmak, </a:t>
            </a:r>
            <a:endParaRPr lang="tr-TR" dirty="0" smtClean="0"/>
          </a:p>
          <a:p>
            <a:pPr marL="0" indent="0">
              <a:buNone/>
            </a:pPr>
            <a:r>
              <a:rPr lang="tr-TR" dirty="0" smtClean="0"/>
              <a:t>• </a:t>
            </a:r>
            <a:r>
              <a:rPr lang="tr-TR" dirty="0"/>
              <a:t>1618 sayılı Kanun’un 30. madde hükmüne göre cezalandırılmamış olmak. Seyahat acentaları, Türkiye’de satılan paket turlar kapsamında müşteriye taahhüt ettikleri hizmetlerin acentanın iflası da dâhil olmak üzere herhangi bir nedenle verilmemesi veya taahhüt edilen şekilde verilmemesinden kaynaklanabilecek sorumluluklarını sigorta ettirmek zorundadır</a:t>
            </a:r>
            <a:r>
              <a:rPr lang="tr-TR" dirty="0" smtClean="0"/>
              <a:t>.</a:t>
            </a:r>
          </a:p>
          <a:p>
            <a:pPr marL="0" indent="0">
              <a:buNone/>
            </a:pPr>
            <a:r>
              <a:rPr lang="tr-TR" dirty="0" smtClean="0"/>
              <a:t> </a:t>
            </a:r>
            <a:r>
              <a:rPr lang="tr-TR" dirty="0"/>
              <a:t>Bu durumda sigortacının sorumluluğu en az paket tur bedeli kadar olmalıdır. Müşteri, sigorta kapsamındaki zararını doğrudan doğruya sigorta şirketinden talep edebilir. </a:t>
            </a:r>
          </a:p>
        </p:txBody>
      </p:sp>
    </p:spTree>
    <p:extLst>
      <p:ext uri="{BB962C8B-B14F-4D97-AF65-F5344CB8AC3E}">
        <p14:creationId xmlns:p14="http://schemas.microsoft.com/office/powerpoint/2010/main" val="2930787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dirty="0">
                <a:solidFill>
                  <a:prstClr val="black"/>
                </a:solidFill>
              </a:rPr>
              <a:t>Seyahat Acentaları ve Seyahat Acentalarının Kuruluş ve İşleyişi </a:t>
            </a:r>
            <a:endParaRPr lang="tr-TR" dirty="0"/>
          </a:p>
        </p:txBody>
      </p:sp>
      <p:sp>
        <p:nvSpPr>
          <p:cNvPr id="3" name="İçerik Yer Tutucusu 2"/>
          <p:cNvSpPr>
            <a:spLocks noGrp="1"/>
          </p:cNvSpPr>
          <p:nvPr>
            <p:ph idx="1"/>
          </p:nvPr>
        </p:nvSpPr>
        <p:spPr/>
        <p:txBody>
          <a:bodyPr>
            <a:noAutofit/>
          </a:bodyPr>
          <a:lstStyle/>
          <a:p>
            <a:r>
              <a:rPr lang="tr-TR" sz="2000" dirty="0"/>
              <a:t>Seyahat acentaları ve sigorta şirketleri, sigorta sözleşmelerini yaptıkları andan itibaren 5 iş günü içerisinde sözleşmenin bir örneğini Bakanlığa göndermekle yükümlüdürler. </a:t>
            </a:r>
            <a:endParaRPr lang="tr-TR" sz="2000" dirty="0" smtClean="0"/>
          </a:p>
          <a:p>
            <a:r>
              <a:rPr lang="tr-TR" sz="2000" dirty="0" smtClean="0"/>
              <a:t>Sözleşmenin </a:t>
            </a:r>
            <a:r>
              <a:rPr lang="tr-TR" sz="2000" dirty="0"/>
              <a:t>süresinden önce sona ermesi hâlinde, bu durum aynı süre içerisinde seyahat acentaları ve sigorta şirketleri tarafından Bakanlığa bildirilir</a:t>
            </a:r>
            <a:r>
              <a:rPr lang="tr-TR" sz="2000" dirty="0" smtClean="0"/>
              <a:t>.</a:t>
            </a:r>
          </a:p>
          <a:p>
            <a:r>
              <a:rPr lang="tr-TR" sz="2000" dirty="0" smtClean="0"/>
              <a:t> </a:t>
            </a:r>
            <a:r>
              <a:rPr lang="tr-TR" sz="2000" dirty="0"/>
              <a:t>İlgili dalda ruhsatı bulunan sigorta şirketlerinin paket tur sigortası yapmaları zorunludur. Hazine Müsteşarlığı gerekli durumlarda sigorta primlerini belirlemeye yetkilidir. </a:t>
            </a:r>
            <a:endParaRPr lang="tr-TR" sz="2000" dirty="0" smtClean="0"/>
          </a:p>
          <a:p>
            <a:r>
              <a:rPr lang="tr-TR" sz="2000" dirty="0" smtClean="0"/>
              <a:t>Paket </a:t>
            </a:r>
            <a:r>
              <a:rPr lang="tr-TR" sz="2000" dirty="0"/>
              <a:t>tur sözleşmesi düzenlenirken, müşteriye; müşterinin kaza ve hastalık hâlinde çıkış noktasına dönüş masrafları ile her türlü kazadan doğan zararı ve tedavi masraflarının poliçe limiti kadar sigorta ettirilebileceği bildirilmelidir. </a:t>
            </a:r>
            <a:endParaRPr lang="tr-TR" sz="2000" dirty="0" smtClean="0"/>
          </a:p>
          <a:p>
            <a:endParaRPr lang="tr-TR" sz="2000" dirty="0"/>
          </a:p>
          <a:p>
            <a:pPr marL="0" indent="0">
              <a:buNone/>
            </a:pPr>
            <a:endParaRPr lang="tr-TR" sz="2000" dirty="0" smtClean="0"/>
          </a:p>
        </p:txBody>
      </p:sp>
    </p:spTree>
    <p:extLst>
      <p:ext uri="{BB962C8B-B14F-4D97-AF65-F5344CB8AC3E}">
        <p14:creationId xmlns:p14="http://schemas.microsoft.com/office/powerpoint/2010/main" val="425747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dirty="0">
                <a:solidFill>
                  <a:prstClr val="black"/>
                </a:solidFill>
              </a:rPr>
              <a:t>Seyahat Acentaları ve Seyahat Acentalarının Kuruluş ve İşleyişi </a:t>
            </a:r>
            <a:endParaRPr lang="tr-TR" dirty="0"/>
          </a:p>
        </p:txBody>
      </p:sp>
      <p:sp>
        <p:nvSpPr>
          <p:cNvPr id="3" name="İçerik Yer Tutucusu 2"/>
          <p:cNvSpPr>
            <a:spLocks noGrp="1"/>
          </p:cNvSpPr>
          <p:nvPr>
            <p:ph idx="1"/>
          </p:nvPr>
        </p:nvSpPr>
        <p:spPr>
          <a:xfrm>
            <a:off x="179512" y="1600200"/>
            <a:ext cx="8507288" cy="4781128"/>
          </a:xfrm>
        </p:spPr>
        <p:txBody>
          <a:bodyPr>
            <a:noAutofit/>
          </a:bodyPr>
          <a:lstStyle/>
          <a:p>
            <a:r>
              <a:rPr lang="tr-TR" sz="2000" dirty="0" smtClean="0"/>
              <a:t>Kültür </a:t>
            </a:r>
            <a:r>
              <a:rPr lang="tr-TR" sz="2000" dirty="0"/>
              <a:t>ve Turizm Bakanlığı müfettişleri, uzman denetçileri, bölge müdürleri veya Bakanlıkça yetkili kılınacak diğer kişiler vasıtasıyla seyahat acentaları ve Seyahat Acentaları Birliğini her zaman denetleme yetkisini haizdir. </a:t>
            </a:r>
            <a:endParaRPr lang="tr-TR" sz="2000" dirty="0" smtClean="0"/>
          </a:p>
          <a:p>
            <a:r>
              <a:rPr lang="tr-TR" sz="2000" dirty="0" smtClean="0"/>
              <a:t>Seyahat </a:t>
            </a:r>
            <a:r>
              <a:rPr lang="tr-TR" sz="2000" dirty="0"/>
              <a:t>Acentaları ve Seyahat Acentaları Birliği personeli denetim sırasında ilgililere her türlü bilgiyi vermek ve belgeyi göstermekle yükümlüdür. 1618 sayılı Kanun’da düzenlendiği üzere seyahat acentalarının kuruluş amacı; seyahat acentalığı mesleğinin yurt ekonomisi ve turizmine uygun surette gelişmesini sağlayıcı tedbirleri almak ve mesleki ahlakı korumak amacıyla Seyahat Acentaları Birliği adı altında tüzel kişiliği haiz bir birlik kurmaktır</a:t>
            </a:r>
            <a:r>
              <a:rPr lang="tr-TR" sz="2000" dirty="0" smtClean="0"/>
              <a:t>.</a:t>
            </a:r>
          </a:p>
          <a:p>
            <a:r>
              <a:rPr lang="tr-TR" sz="2000" dirty="0" smtClean="0"/>
              <a:t> </a:t>
            </a:r>
            <a:r>
              <a:rPr lang="tr-TR" sz="2000" dirty="0"/>
              <a:t>Seyahat acentalarının bu birliğe üye olmaları zorunludur. Seyahat Acentaları Birliğinin merkezi İstanbul'dadır. </a:t>
            </a:r>
            <a:endParaRPr lang="tr-TR" sz="2000" dirty="0" smtClean="0"/>
          </a:p>
          <a:p>
            <a:r>
              <a:rPr lang="tr-TR" sz="2000" dirty="0" smtClean="0"/>
              <a:t>Birlik</a:t>
            </a:r>
            <a:r>
              <a:rPr lang="tr-TR" sz="2000" dirty="0"/>
              <a:t>, gerekli görülen yerlerde merkeze bağlı şubeler açabilir. Yönetim Kurulu, merkeze bağlı şube bürosunun kadroları ile şube müdürünü tespit ve tayin eder. Seyahat Acentaları Birliğinin görevi genel itibarıyla şunlardır: </a:t>
            </a:r>
          </a:p>
        </p:txBody>
      </p:sp>
    </p:spTree>
    <p:extLst>
      <p:ext uri="{BB962C8B-B14F-4D97-AF65-F5344CB8AC3E}">
        <p14:creationId xmlns:p14="http://schemas.microsoft.com/office/powerpoint/2010/main" val="1359324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dirty="0">
                <a:solidFill>
                  <a:prstClr val="black"/>
                </a:solidFill>
              </a:rPr>
              <a:t>Seyahat Acentaları ve Seyahat Acentalarının Kuruluş ve İşleyişi </a:t>
            </a:r>
            <a:endParaRPr lang="tr-TR" dirty="0"/>
          </a:p>
        </p:txBody>
      </p:sp>
      <p:sp>
        <p:nvSpPr>
          <p:cNvPr id="3" name="İçerik Yer Tutucusu 2"/>
          <p:cNvSpPr>
            <a:spLocks noGrp="1"/>
          </p:cNvSpPr>
          <p:nvPr>
            <p:ph idx="1"/>
          </p:nvPr>
        </p:nvSpPr>
        <p:spPr>
          <a:xfrm>
            <a:off x="457200" y="1484784"/>
            <a:ext cx="8229600" cy="5112568"/>
          </a:xfrm>
        </p:spPr>
        <p:txBody>
          <a:bodyPr>
            <a:normAutofit fontScale="55000" lnSpcReduction="20000"/>
          </a:bodyPr>
          <a:lstStyle/>
          <a:p>
            <a:r>
              <a:rPr lang="tr-TR" dirty="0"/>
              <a:t>Pazar araştırmaları ve seyahat acentalığı konusunda incelemeler yapmak, birlik üyeleri arasındaki haksız rekabetin önlenmesi hususunda gerekli tedbirleri almak, seyahat acentaları personelinin yetiştirilmesi için kurslar ve seminerler düzenlemek, Bakanlıkça istendiğinde görüş bildirmek, uluslararası kuruluşlarda seyahat acentalarını temsil etmek ve diğer görevleri yerine getirmektir</a:t>
            </a:r>
            <a:r>
              <a:rPr lang="tr-TR" dirty="0" smtClean="0"/>
              <a:t>.</a:t>
            </a:r>
          </a:p>
          <a:p>
            <a:r>
              <a:rPr lang="tr-TR" dirty="0" smtClean="0"/>
              <a:t> </a:t>
            </a:r>
            <a:r>
              <a:rPr lang="tr-TR" dirty="0"/>
              <a:t>Birlik, acentalık mesleğinin vakar ve haysiyetine uymayan hareketlerden dolayı birlik üyelerine disiplin cezası verebilir. </a:t>
            </a:r>
            <a:endParaRPr lang="tr-TR" dirty="0" smtClean="0"/>
          </a:p>
          <a:p>
            <a:r>
              <a:rPr lang="tr-TR" dirty="0" smtClean="0"/>
              <a:t>Seyahat </a:t>
            </a:r>
            <a:r>
              <a:rPr lang="tr-TR" dirty="0"/>
              <a:t>Acentaları Birliğinin;  genel kurul, yönetim kurulu, denetim kurulu ve disiplin kurulu olmak üzere 4 tür organı vardır. Bu organlar kanun ile kurulur ve faaliyette bulunurlar.  </a:t>
            </a:r>
            <a:endParaRPr lang="tr-TR" dirty="0" smtClean="0"/>
          </a:p>
          <a:p>
            <a:r>
              <a:rPr lang="tr-TR" dirty="0" smtClean="0"/>
              <a:t>Seyahat </a:t>
            </a:r>
            <a:r>
              <a:rPr lang="tr-TR" dirty="0"/>
              <a:t>Acentaları Birliğinin gelirleri ise aşağıda yazılı kaynaklardan oluşur. Bunlar; </a:t>
            </a:r>
            <a:endParaRPr lang="tr-TR" dirty="0" smtClean="0"/>
          </a:p>
          <a:p>
            <a:r>
              <a:rPr lang="tr-TR" dirty="0" smtClean="0"/>
              <a:t>• </a:t>
            </a:r>
            <a:r>
              <a:rPr lang="tr-TR" dirty="0"/>
              <a:t>Üyelerin kayıt ücreti ve aidatlar, </a:t>
            </a:r>
            <a:endParaRPr lang="tr-TR" dirty="0" smtClean="0"/>
          </a:p>
          <a:p>
            <a:r>
              <a:rPr lang="tr-TR" dirty="0" smtClean="0"/>
              <a:t>• </a:t>
            </a:r>
            <a:r>
              <a:rPr lang="tr-TR" dirty="0"/>
              <a:t>Seyahat acentaları personelinin yetiştirilmesi için düzenlenecek kurs ve seminerlerden temin edilecek gelirler, </a:t>
            </a:r>
            <a:endParaRPr lang="tr-TR" dirty="0" smtClean="0"/>
          </a:p>
          <a:p>
            <a:r>
              <a:rPr lang="tr-TR" dirty="0" smtClean="0"/>
              <a:t>• </a:t>
            </a:r>
            <a:r>
              <a:rPr lang="tr-TR" dirty="0"/>
              <a:t>Bağış ve yardımlar, </a:t>
            </a:r>
            <a:endParaRPr lang="tr-TR" dirty="0" smtClean="0"/>
          </a:p>
          <a:p>
            <a:r>
              <a:rPr lang="tr-TR" dirty="0" smtClean="0"/>
              <a:t>• </a:t>
            </a:r>
            <a:r>
              <a:rPr lang="tr-TR" dirty="0"/>
              <a:t>Birlikçe onaylanacak belgeler ve verilecek hizmetlerin gelirleri, </a:t>
            </a:r>
            <a:endParaRPr lang="tr-TR" dirty="0" smtClean="0"/>
          </a:p>
          <a:p>
            <a:r>
              <a:rPr lang="tr-TR" dirty="0" smtClean="0"/>
              <a:t>• </a:t>
            </a:r>
            <a:r>
              <a:rPr lang="tr-TR" dirty="0"/>
              <a:t>Yayınlardan sosyal, kültürel ve eğitim faaliyetlerinden elde edilecek gelirler, </a:t>
            </a:r>
            <a:endParaRPr lang="tr-TR" dirty="0" smtClean="0"/>
          </a:p>
          <a:p>
            <a:r>
              <a:rPr lang="tr-TR" dirty="0" smtClean="0"/>
              <a:t>• </a:t>
            </a:r>
            <a:r>
              <a:rPr lang="tr-TR" dirty="0"/>
              <a:t>Fuar, sergi ve benzeri organizasyonlardan elde edilecek gelirler, </a:t>
            </a:r>
            <a:endParaRPr lang="tr-TR" dirty="0" smtClean="0"/>
          </a:p>
          <a:p>
            <a:r>
              <a:rPr lang="tr-TR" dirty="0" smtClean="0"/>
              <a:t>• </a:t>
            </a:r>
            <a:r>
              <a:rPr lang="tr-TR" dirty="0"/>
              <a:t>Birliğin menkul ve gayrimenkul sermaye iratları, iştirak ve şirket kârlarından elde edilecek gelirler ve diğer gelirlerdir. </a:t>
            </a:r>
          </a:p>
        </p:txBody>
      </p:sp>
    </p:spTree>
    <p:extLst>
      <p:ext uri="{BB962C8B-B14F-4D97-AF65-F5344CB8AC3E}">
        <p14:creationId xmlns:p14="http://schemas.microsoft.com/office/powerpoint/2010/main" val="4165299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SEYAHAT ACENTALARI YÖNETMELİĞİ </a:t>
            </a:r>
          </a:p>
        </p:txBody>
      </p:sp>
      <p:sp>
        <p:nvSpPr>
          <p:cNvPr id="3" name="İçerik Yer Tutucusu 2"/>
          <p:cNvSpPr>
            <a:spLocks noGrp="1"/>
          </p:cNvSpPr>
          <p:nvPr>
            <p:ph idx="1"/>
          </p:nvPr>
        </p:nvSpPr>
        <p:spPr>
          <a:xfrm>
            <a:off x="179512" y="1268760"/>
            <a:ext cx="8507288" cy="5328592"/>
          </a:xfrm>
        </p:spPr>
        <p:txBody>
          <a:bodyPr>
            <a:noAutofit/>
          </a:bodyPr>
          <a:lstStyle/>
          <a:p>
            <a:r>
              <a:rPr lang="tr-TR" sz="1400" dirty="0"/>
              <a:t>1618 Sayılı Seyahat Acentaları ve Seyahat Acentaları Birliği Kanunu 4 ve 10. maddeleri uyarınca; seyahat acentalarının ve şubelerinin kuruluş ve çalışma esaslarını, hizmetlerinin kapsamını ve niteliklerini, seyahat acentası sahibinin, personelinin ve iş yerinin niteliklerini, teminatlarını, kamu kurumu niteliğindeki meslek kuruluşları tarafından hazırlanan tanıtım amaçlı yazılı veya görsel materyali, turist taşıma araçlarının, transfer elemanlarının ve transfer araçlarının niteliklerine ilişkin usul ve esasları düzenlemek amacıyla Seyahat Acentaları Yönetmeliği çıkarılmıştır. Bu Yönetmeliğe göre seyahat acentaları şu alanlarda münhasıran hizmet sunar: </a:t>
            </a:r>
            <a:endParaRPr lang="tr-TR" sz="1400" dirty="0" smtClean="0"/>
          </a:p>
          <a:p>
            <a:pPr marL="0" indent="0">
              <a:buNone/>
            </a:pPr>
            <a:r>
              <a:rPr lang="tr-TR" sz="1400" dirty="0" smtClean="0"/>
              <a:t>• </a:t>
            </a:r>
            <a:r>
              <a:rPr lang="tr-TR" sz="1400" dirty="0"/>
              <a:t>Münferit veya gruplar için bir programa bağlı ya da programsız gecelemeli veya gecelemesiz yurt içi/yurt dışı tur veya paket turları tanıtmak, oluşturmak, pazarlamak veya satmak, </a:t>
            </a:r>
            <a:endParaRPr lang="tr-TR" sz="1400" dirty="0" smtClean="0"/>
          </a:p>
          <a:p>
            <a:pPr marL="0" indent="0">
              <a:buNone/>
            </a:pPr>
            <a:r>
              <a:rPr lang="tr-TR" sz="1400" dirty="0" smtClean="0"/>
              <a:t>• </a:t>
            </a:r>
            <a:r>
              <a:rPr lang="tr-TR" sz="1400" dirty="0"/>
              <a:t>Kara, deniz ve hava ulaştırma araçlarının ve bu araçlara sahip işletmelerin rezervasyonunu yapmak, biletlerini satmak</a:t>
            </a:r>
            <a:r>
              <a:rPr lang="tr-TR" sz="1400" dirty="0" smtClean="0"/>
              <a:t>,</a:t>
            </a:r>
          </a:p>
          <a:p>
            <a:pPr marL="0" indent="0">
              <a:buNone/>
            </a:pPr>
            <a:r>
              <a:rPr lang="tr-TR" sz="1400" dirty="0" smtClean="0"/>
              <a:t> </a:t>
            </a:r>
            <a:r>
              <a:rPr lang="tr-TR" sz="1400" dirty="0"/>
              <a:t>• Seyahat acentalarının ürettiği hizmetlerin tamamını ya da bir kısmını ürün sahibi seyahat acentası tarafından yetki verilmek suretiyle satmak </a:t>
            </a:r>
            <a:endParaRPr lang="tr-TR" sz="1400" dirty="0" smtClean="0"/>
          </a:p>
          <a:p>
            <a:pPr marL="0" indent="0">
              <a:buNone/>
            </a:pPr>
            <a:r>
              <a:rPr lang="tr-TR" sz="1400" dirty="0" smtClean="0"/>
              <a:t>• </a:t>
            </a:r>
            <a:r>
              <a:rPr lang="tr-TR" sz="1400" dirty="0"/>
              <a:t>Transfer yapmak, </a:t>
            </a:r>
            <a:endParaRPr lang="tr-TR" sz="1400" dirty="0" smtClean="0"/>
          </a:p>
          <a:p>
            <a:pPr marL="0" indent="0">
              <a:buNone/>
            </a:pPr>
            <a:r>
              <a:rPr lang="tr-TR" sz="1400" dirty="0" smtClean="0"/>
              <a:t>• </a:t>
            </a:r>
            <a:r>
              <a:rPr lang="tr-TR" sz="1400" dirty="0"/>
              <a:t>Kâr amacıyla konaklama, ulaşım, gezi, yeme - içme, eğlence, sportif faaliyet, kongre-konferans, dinî, sağlık, eğitim, kültürel, bilimsel ve mesleki inceleme, teşvik veya destek amaçlı seyahatler ve bunlar içinde yer alan hizmetleri organize etme, sağlama, pazarlama ve gerçekleştirmeyi içeren paket tur veya turları düzenlemek veya satmak, </a:t>
            </a:r>
            <a:endParaRPr lang="tr-TR" sz="1400" dirty="0" smtClean="0"/>
          </a:p>
          <a:p>
            <a:pPr marL="0" indent="0">
              <a:buNone/>
            </a:pPr>
            <a:r>
              <a:rPr lang="tr-TR" sz="1400" dirty="0" smtClean="0"/>
              <a:t>• </a:t>
            </a:r>
            <a:r>
              <a:rPr lang="tr-TR" sz="1400" dirty="0"/>
              <a:t>Kâr amacıyla ikram, teşvik veya destek amaçlı olarak bedelsiz sunulmak üzere bedelini bizzat ödeyen kişi ya da kuruluşun sunacağı hizmetleri oluşturmak, pazarlamak veya satmaktır. Tüketiciye yönelik olarak bir bedel karşılığında seyahat acentalığına münhasır faaliyet olarak tanımlanan bu hizmetlerin seyahat acentası olmayan kişi ve kuruluşlar tarafından yapılması ise yasaktır. </a:t>
            </a:r>
          </a:p>
        </p:txBody>
      </p:sp>
    </p:spTree>
    <p:extLst>
      <p:ext uri="{BB962C8B-B14F-4D97-AF65-F5344CB8AC3E}">
        <p14:creationId xmlns:p14="http://schemas.microsoft.com/office/powerpoint/2010/main" val="3577258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5682 SAYILI PASAPORT KANUNU </a:t>
            </a:r>
          </a:p>
        </p:txBody>
      </p:sp>
      <p:sp>
        <p:nvSpPr>
          <p:cNvPr id="3" name="İçerik Yer Tutucusu 2"/>
          <p:cNvSpPr>
            <a:spLocks noGrp="1"/>
          </p:cNvSpPr>
          <p:nvPr>
            <p:ph idx="1"/>
          </p:nvPr>
        </p:nvSpPr>
        <p:spPr/>
        <p:txBody>
          <a:bodyPr>
            <a:normAutofit fontScale="70000" lnSpcReduction="20000"/>
          </a:bodyPr>
          <a:lstStyle/>
          <a:p>
            <a:r>
              <a:rPr lang="tr-TR" dirty="0"/>
              <a:t>5682 Sayılı Pasaport Kanunu, turizm alanında çeşitli düzenlemeler içeren diğer mevzuat içinde yer alır. </a:t>
            </a:r>
            <a:endParaRPr lang="tr-TR" dirty="0" smtClean="0"/>
          </a:p>
          <a:p>
            <a:r>
              <a:rPr lang="tr-TR" dirty="0" smtClean="0"/>
              <a:t>Bu </a:t>
            </a:r>
            <a:r>
              <a:rPr lang="tr-TR" dirty="0"/>
              <a:t>Kanunu’na göre, Türk vatandaşları ile yabancılar Türkiye'ye girebilmek ve Türkiye'den çıkabilmek için yolcu giriş - çıkış kapılarındaki polis makamlarına usulüne uygun ve muteber pasaport veya pasaport yerine geçerli bir vesika ibraz etmeye mecburdurlar.  </a:t>
            </a:r>
            <a:endParaRPr lang="tr-TR" dirty="0" smtClean="0"/>
          </a:p>
          <a:p>
            <a:r>
              <a:rPr lang="tr-TR" dirty="0" smtClean="0"/>
              <a:t>Türkiye </a:t>
            </a:r>
            <a:r>
              <a:rPr lang="tr-TR" dirty="0"/>
              <a:t>Cumhuriyeti devleti tarafından verilen pasaport çeşitleri şunlardır: </a:t>
            </a:r>
            <a:endParaRPr lang="tr-TR" dirty="0" smtClean="0"/>
          </a:p>
          <a:p>
            <a:pPr marL="0" indent="0">
              <a:buNone/>
            </a:pPr>
            <a:r>
              <a:rPr lang="tr-TR" dirty="0" smtClean="0"/>
              <a:t>• </a:t>
            </a:r>
            <a:r>
              <a:rPr lang="tr-TR" dirty="0"/>
              <a:t>Diplomatik pasaportlar </a:t>
            </a:r>
            <a:endParaRPr lang="tr-TR" dirty="0" smtClean="0"/>
          </a:p>
          <a:p>
            <a:pPr marL="0" indent="0">
              <a:buNone/>
            </a:pPr>
            <a:r>
              <a:rPr lang="tr-TR" dirty="0" smtClean="0"/>
              <a:t>• </a:t>
            </a:r>
            <a:r>
              <a:rPr lang="tr-TR" dirty="0"/>
              <a:t>Hususi damgalı pasaportlar </a:t>
            </a:r>
            <a:endParaRPr lang="tr-TR" dirty="0" smtClean="0"/>
          </a:p>
          <a:p>
            <a:pPr marL="0" indent="0">
              <a:buNone/>
            </a:pPr>
            <a:r>
              <a:rPr lang="tr-TR" dirty="0" smtClean="0"/>
              <a:t>• </a:t>
            </a:r>
            <a:r>
              <a:rPr lang="tr-TR" dirty="0"/>
              <a:t>Hizmet damgalı pasaportlar </a:t>
            </a:r>
            <a:endParaRPr lang="tr-TR" dirty="0" smtClean="0"/>
          </a:p>
          <a:p>
            <a:pPr marL="0" indent="0">
              <a:buNone/>
            </a:pPr>
            <a:r>
              <a:rPr lang="tr-TR" dirty="0" smtClean="0"/>
              <a:t>• </a:t>
            </a:r>
            <a:r>
              <a:rPr lang="tr-TR" dirty="0"/>
              <a:t>Umuma mahsus pasaportlar (münferit veya müşterek olur) </a:t>
            </a:r>
            <a:endParaRPr lang="tr-TR" dirty="0" smtClean="0"/>
          </a:p>
          <a:p>
            <a:pPr marL="0" indent="0">
              <a:buNone/>
            </a:pPr>
            <a:r>
              <a:rPr lang="tr-TR" dirty="0" smtClean="0"/>
              <a:t>• </a:t>
            </a:r>
            <a:r>
              <a:rPr lang="tr-TR" dirty="0"/>
              <a:t>Yabancılara mahsus pasaportlar </a:t>
            </a:r>
          </a:p>
          <a:p>
            <a:pPr marL="0" indent="0">
              <a:buNone/>
            </a:pPr>
            <a:endParaRPr lang="tr-TR" dirty="0"/>
          </a:p>
        </p:txBody>
      </p:sp>
    </p:spTree>
    <p:extLst>
      <p:ext uri="{BB962C8B-B14F-4D97-AF65-F5344CB8AC3E}">
        <p14:creationId xmlns:p14="http://schemas.microsoft.com/office/powerpoint/2010/main" val="27564152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5682 SAYILI PASAPORT KANUNU </a:t>
            </a:r>
            <a:endParaRPr lang="tr-TR" dirty="0"/>
          </a:p>
        </p:txBody>
      </p:sp>
      <p:sp>
        <p:nvSpPr>
          <p:cNvPr id="3" name="İçerik Yer Tutucusu 2"/>
          <p:cNvSpPr>
            <a:spLocks noGrp="1"/>
          </p:cNvSpPr>
          <p:nvPr>
            <p:ph idx="1"/>
          </p:nvPr>
        </p:nvSpPr>
        <p:spPr/>
        <p:txBody>
          <a:bodyPr>
            <a:normAutofit fontScale="77500" lnSpcReduction="20000"/>
          </a:bodyPr>
          <a:lstStyle/>
          <a:p>
            <a:r>
              <a:rPr lang="tr-TR" dirty="0"/>
              <a:t>Pasaport yerine geçen vesikalar ise pasavan, idari mektup ve hudut geçiş belgesi ile gemi adamı cüzdanı, demir yolu ve hava ulaşım araçları memur ve mürettebatına verilen vesikalar ve seyahat belgesi ile benzeri belgelerdir</a:t>
            </a:r>
            <a:r>
              <a:rPr lang="tr-TR" dirty="0" smtClean="0"/>
              <a:t>.</a:t>
            </a:r>
          </a:p>
          <a:p>
            <a:r>
              <a:rPr lang="tr-TR" dirty="0" smtClean="0"/>
              <a:t> </a:t>
            </a:r>
            <a:r>
              <a:rPr lang="tr-TR" dirty="0"/>
              <a:t>pasaportsuz veya vesikasız veya usulüne uygun veya geçerli olmayan pasaport veya vesikalar ile Türkiye sınırlarına gelerek Türk vatandaşlığını iddia edenler; </a:t>
            </a:r>
            <a:endParaRPr lang="tr-TR" dirty="0" smtClean="0"/>
          </a:p>
          <a:p>
            <a:r>
              <a:rPr lang="tr-TR" dirty="0" smtClean="0"/>
              <a:t>Türkiye </a:t>
            </a:r>
            <a:r>
              <a:rPr lang="tr-TR" dirty="0"/>
              <a:t>Cumhuriyeti nüfus hüviyet cüzdanlarını veya hüviyet varakalarını ibraz ettikleri ve bunların kendilerine ait bulunduğunu tahakkuk eylediği takdirde, nüfus hüviyet varakasından başka vesika veya delil gösterenler ise bu vesika veya delillerin kıymeti polisçe takdir edilerek Türk vatandaşı olduklarına kanaat getirilmesi hâlinde Türkiye'ye kabul olunurlar. </a:t>
            </a:r>
          </a:p>
        </p:txBody>
      </p:sp>
    </p:spTree>
    <p:extLst>
      <p:ext uri="{BB962C8B-B14F-4D97-AF65-F5344CB8AC3E}">
        <p14:creationId xmlns:p14="http://schemas.microsoft.com/office/powerpoint/2010/main" val="130507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6458 SAYILI YABANCILAR VE ULUSLARARASI KORUMA KANUNU </a:t>
            </a:r>
          </a:p>
        </p:txBody>
      </p:sp>
      <p:sp>
        <p:nvSpPr>
          <p:cNvPr id="3" name="İçerik Yer Tutucusu 2"/>
          <p:cNvSpPr>
            <a:spLocks noGrp="1"/>
          </p:cNvSpPr>
          <p:nvPr>
            <p:ph idx="1"/>
          </p:nvPr>
        </p:nvSpPr>
        <p:spPr/>
        <p:txBody>
          <a:bodyPr>
            <a:noAutofit/>
          </a:bodyPr>
          <a:lstStyle/>
          <a:p>
            <a:r>
              <a:rPr lang="tr-TR" sz="2000" dirty="0"/>
              <a:t>6458 Sayılı Yabancıların ve Uluslararası Koruma Kanunu yabancıların Türkiye’ye girişleri, Türkiye’de kalışları ve Türkiye’den çıkışları ile Türkiye’den koruma talep eden yabancılara sağlanacak korumanın kapsamına ve uygulanmasına ilişkin usul ve esasları ve İçişleri Bakanlığına bağlı Göç İdaresi Genel Müdürlüğünün kuruluş, görev, yetki ve sorumluluklarını düzenlemektir. </a:t>
            </a:r>
            <a:endParaRPr lang="tr-TR" sz="2000" dirty="0" smtClean="0"/>
          </a:p>
          <a:p>
            <a:r>
              <a:rPr lang="tr-TR" sz="2000" dirty="0" smtClean="0"/>
              <a:t>Türkiye'ye </a:t>
            </a:r>
            <a:r>
              <a:rPr lang="tr-TR" sz="2000" dirty="0"/>
              <a:t>girmesi kanunlarla yasak bulunmayan ve Pasaport Kanunu’nun hükümlerine uygun şekilde gelen yabancılar, kanunlarla tayin olunan kayıt ve şartlar dairesinde Türkiye'de ikamet ve seyahat etmek hakkını haizdirler. Türkiye’ye giriş ve Türkiye’den çıkış, sınır kapılarından, geçerli pasaport veya pasaport yerine geçen belgelerle yapılır. </a:t>
            </a:r>
            <a:endParaRPr lang="tr-TR" sz="2000" dirty="0" smtClean="0"/>
          </a:p>
          <a:p>
            <a:r>
              <a:rPr lang="tr-TR" sz="2000" dirty="0" smtClean="0"/>
              <a:t> </a:t>
            </a:r>
            <a:r>
              <a:rPr lang="tr-TR" sz="2000" dirty="0"/>
              <a:t>Türkiye’de, vizenin veya vize muafiyetinin tanıdığı süreden ya da doksan günden fazla kalacak yabancıların ikamet izni almaları zorunludur. İkamet izni, altı ay içinde kullanılmaya başlanmadığında geçerliliğini kaybeder. </a:t>
            </a:r>
            <a:endParaRPr lang="tr-TR" sz="2000" dirty="0" smtClean="0"/>
          </a:p>
          <a:p>
            <a:endParaRPr lang="tr-TR" sz="2000" dirty="0"/>
          </a:p>
          <a:p>
            <a:pPr marL="0" indent="0">
              <a:buNone/>
            </a:pPr>
            <a:endParaRPr lang="tr-TR" sz="2000" dirty="0" smtClean="0"/>
          </a:p>
        </p:txBody>
      </p:sp>
    </p:spTree>
    <p:extLst>
      <p:ext uri="{BB962C8B-B14F-4D97-AF65-F5344CB8AC3E}">
        <p14:creationId xmlns:p14="http://schemas.microsoft.com/office/powerpoint/2010/main" val="30846459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6458 SAYILI YABANCILAR VE ULUSLARARASI KORUMA KANUNU </a:t>
            </a:r>
          </a:p>
        </p:txBody>
      </p:sp>
      <p:sp>
        <p:nvSpPr>
          <p:cNvPr id="3" name="İçerik Yer Tutucusu 2"/>
          <p:cNvSpPr>
            <a:spLocks noGrp="1"/>
          </p:cNvSpPr>
          <p:nvPr>
            <p:ph idx="1"/>
          </p:nvPr>
        </p:nvSpPr>
        <p:spPr>
          <a:xfrm>
            <a:off x="457200" y="1412776"/>
            <a:ext cx="8229600" cy="4713387"/>
          </a:xfrm>
        </p:spPr>
        <p:txBody>
          <a:bodyPr>
            <a:noAutofit/>
          </a:bodyPr>
          <a:lstStyle/>
          <a:p>
            <a:pPr marL="0" indent="0">
              <a:buNone/>
            </a:pPr>
            <a:endParaRPr lang="tr-TR" sz="2000" dirty="0" smtClean="0"/>
          </a:p>
          <a:p>
            <a:r>
              <a:rPr lang="tr-TR" sz="2000" dirty="0" smtClean="0"/>
              <a:t>Türkiye’de </a:t>
            </a:r>
            <a:r>
              <a:rPr lang="tr-TR" sz="2000" dirty="0"/>
              <a:t>ikamet edinmek isteyen yabancılar başvurularını bulundukları ülkelerden veya Türkiye içinde iseler Türk makamlarından müracaat ile yapabilirler</a:t>
            </a:r>
            <a:r>
              <a:rPr lang="tr-TR" sz="2000" dirty="0" smtClean="0"/>
              <a:t>.</a:t>
            </a:r>
          </a:p>
          <a:p>
            <a:r>
              <a:rPr lang="tr-TR" sz="2000" dirty="0" smtClean="0"/>
              <a:t> </a:t>
            </a:r>
            <a:r>
              <a:rPr lang="tr-TR" sz="2000" dirty="0"/>
              <a:t>Bu halde ikamet başvuruları yabancının vatandaşı olduğu veya yasal olarak bulunduğu ülkedeki konsolosluklara, Türkiye içinde ise valiliklere yapılır. İkamet izinleri yine valilikler tarafından uzatılır</a:t>
            </a:r>
            <a:r>
              <a:rPr lang="tr-TR" sz="2000" dirty="0" smtClean="0"/>
              <a:t>.</a:t>
            </a:r>
          </a:p>
          <a:p>
            <a:r>
              <a:rPr lang="tr-TR" sz="2000" dirty="0" smtClean="0"/>
              <a:t> </a:t>
            </a:r>
            <a:r>
              <a:rPr lang="tr-TR" sz="2000" dirty="0"/>
              <a:t>Uzatma başvuruları, ikamet izni süresinin dolmasına altmış gün kalmasından itibaren ve her koşulda ikamet izni süresi dolmadan önce valiliklere yapılır</a:t>
            </a:r>
            <a:r>
              <a:rPr lang="tr-TR" sz="2000" dirty="0" smtClean="0"/>
              <a:t>.</a:t>
            </a:r>
          </a:p>
          <a:p>
            <a:r>
              <a:rPr lang="tr-TR" sz="2000" dirty="0" smtClean="0"/>
              <a:t> </a:t>
            </a:r>
            <a:r>
              <a:rPr lang="tr-TR" sz="2000" dirty="0"/>
              <a:t>İkamet iznini uzatma başvurusunda bulunanlara, harca tabi olmayan bir belge verilir. </a:t>
            </a:r>
            <a:endParaRPr lang="tr-TR" sz="2000" dirty="0" smtClean="0"/>
          </a:p>
          <a:p>
            <a:r>
              <a:rPr lang="tr-TR" sz="2000" dirty="0" smtClean="0"/>
              <a:t>Bu </a:t>
            </a:r>
            <a:r>
              <a:rPr lang="tr-TR" sz="2000" dirty="0"/>
              <a:t>yabancılar, ikamet izni süreleri sona ermiş olsa dahi haklarında karar verilinceye kadar bu belgeyle Türkiye’de ikamet edebilir. </a:t>
            </a:r>
          </a:p>
        </p:txBody>
      </p:sp>
    </p:spTree>
    <p:extLst>
      <p:ext uri="{BB962C8B-B14F-4D97-AF65-F5344CB8AC3E}">
        <p14:creationId xmlns:p14="http://schemas.microsoft.com/office/powerpoint/2010/main" val="4276317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6326 SAYILI TURİST REHBERLİĞİ MESLEK KANUNU </a:t>
            </a:r>
          </a:p>
        </p:txBody>
      </p:sp>
      <p:sp>
        <p:nvSpPr>
          <p:cNvPr id="3" name="İçerik Yer Tutucusu 2"/>
          <p:cNvSpPr>
            <a:spLocks noGrp="1"/>
          </p:cNvSpPr>
          <p:nvPr>
            <p:ph idx="1"/>
          </p:nvPr>
        </p:nvSpPr>
        <p:spPr>
          <a:xfrm>
            <a:off x="251520" y="1600200"/>
            <a:ext cx="8435280" cy="5069160"/>
          </a:xfrm>
        </p:spPr>
        <p:txBody>
          <a:bodyPr>
            <a:normAutofit fontScale="62500" lnSpcReduction="20000"/>
          </a:bodyPr>
          <a:lstStyle/>
          <a:p>
            <a:r>
              <a:rPr lang="tr-TR" dirty="0"/>
              <a:t>6326 Sayılı Turist Rehberliği Meslek Kanunu ile turist rehberliği mesleğine kabule, meslek içi eğitime ve mesleğin icrasına, turist rehberleri odaları ile turist rehberleri odaları birliklerinin kuruluşuna, organlarının niteliklerine ve seçimlerine, organlık niteliğini yitirme hâl ve usullerine, görev ve yetkilerine, çalışma usullerine, üyeleri ile olan karşılıklı hak ve yükümlülüklerine, gelir ve giderleri ile bütçelerine, Kültür ve Turizm Bakanlığının mesleğe ilişkin görev ve yetkilerine, meslek kuruluşlarıyla iş birliğine ve turist rehberliği meslek kuruluşlarının ilgili Bakanlıkça denetlenmesine dair usul ve esaslar düzenlenmektedir. </a:t>
            </a:r>
            <a:endParaRPr lang="tr-TR" dirty="0" smtClean="0"/>
          </a:p>
          <a:p>
            <a:r>
              <a:rPr lang="tr-TR" dirty="0" smtClean="0"/>
              <a:t>Bu </a:t>
            </a:r>
            <a:r>
              <a:rPr lang="tr-TR" dirty="0"/>
              <a:t>kanuna göre turist rehberi; mesleğe kabul edilerek turist rehberliği hizmetini sunma hak ve yetkisine sahip olan gerçek kişidir. </a:t>
            </a:r>
            <a:endParaRPr lang="tr-TR" dirty="0" smtClean="0"/>
          </a:p>
          <a:p>
            <a:r>
              <a:rPr lang="tr-TR" dirty="0" smtClean="0"/>
              <a:t>Turist </a:t>
            </a:r>
            <a:r>
              <a:rPr lang="tr-TR" dirty="0"/>
              <a:t>rehberliği hizmeti ise seyahat acentalığı faaliyeti niteliğinde olmamak kaydıyla kişi veya grup hâlindeki yerli veya yabancı turistlerin gezi öncesinde seçmiş oldukları dil kullanılarak ülkenin kültür, turizm, tarih, çevre, doğa, sosyal veya benzeri değerleri ile varlıklarının kültür ve turizm politikaları doğrultusunda tanıtılarak gezdirilmesini veya seyahat acentaları tarafından düzenlenen turların gezi programının seyahat acentasının yazılı belgelerinde tanımladığı ve tüketiciye satıldığı şekilde yürütülüp acenta adına yönetilmesini ifade eder. </a:t>
            </a:r>
          </a:p>
        </p:txBody>
      </p:sp>
    </p:spTree>
    <p:extLst>
      <p:ext uri="{BB962C8B-B14F-4D97-AF65-F5344CB8AC3E}">
        <p14:creationId xmlns:p14="http://schemas.microsoft.com/office/powerpoint/2010/main" val="11372077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solidFill>
                  <a:prstClr val="black"/>
                </a:solidFill>
              </a:rPr>
              <a:t>6326 SAYILI TURİST REHBERLİĞİ MESLEK KANUNU </a:t>
            </a:r>
            <a:endParaRPr lang="tr-TR" sz="3600" dirty="0"/>
          </a:p>
        </p:txBody>
      </p:sp>
      <p:sp>
        <p:nvSpPr>
          <p:cNvPr id="3" name="İçerik Yer Tutucusu 2"/>
          <p:cNvSpPr>
            <a:spLocks noGrp="1"/>
          </p:cNvSpPr>
          <p:nvPr>
            <p:ph idx="1"/>
          </p:nvPr>
        </p:nvSpPr>
        <p:spPr>
          <a:xfrm>
            <a:off x="457200" y="1412776"/>
            <a:ext cx="8229600" cy="5112568"/>
          </a:xfrm>
        </p:spPr>
        <p:txBody>
          <a:bodyPr>
            <a:normAutofit fontScale="70000" lnSpcReduction="20000"/>
          </a:bodyPr>
          <a:lstStyle/>
          <a:p>
            <a:r>
              <a:rPr lang="tr-TR" dirty="0"/>
              <a:t>6326 sayılı Kanun’da ayrıca turist rehberi olabilmenin şatları düzenlenmiştir. Turist rehberi unvanı mesleğe kabul ile kazanılır ve mesleğe kabul için aşağıdaki koşullar aranır: </a:t>
            </a:r>
            <a:endParaRPr lang="tr-TR" dirty="0" smtClean="0"/>
          </a:p>
          <a:p>
            <a:r>
              <a:rPr lang="tr-TR" dirty="0" smtClean="0"/>
              <a:t>• </a:t>
            </a:r>
            <a:r>
              <a:rPr lang="tr-TR" dirty="0"/>
              <a:t>Türkiye Cumhuriyeti vatandaşı olmak</a:t>
            </a:r>
            <a:r>
              <a:rPr lang="tr-TR" dirty="0" smtClean="0"/>
              <a:t>,</a:t>
            </a:r>
          </a:p>
          <a:p>
            <a:r>
              <a:rPr lang="tr-TR" dirty="0" smtClean="0"/>
              <a:t> </a:t>
            </a:r>
            <a:r>
              <a:rPr lang="tr-TR" dirty="0"/>
              <a:t>• Başvuru tarihi itibarıyla 18 yaşını doldurmuş olmak, </a:t>
            </a:r>
            <a:endParaRPr lang="tr-TR" dirty="0" smtClean="0"/>
          </a:p>
          <a:p>
            <a:r>
              <a:rPr lang="tr-TR" dirty="0" smtClean="0"/>
              <a:t>• </a:t>
            </a:r>
            <a:r>
              <a:rPr lang="tr-TR" dirty="0"/>
              <a:t>Üniversitelerin turist rehberliği bölümlerinin ön lisans, lisans veya yüksek lisans programlarından mezun olmak veya üniversitelerin turist rehberliği bölümü dışındaki diğer bölümlerinden en az lisans düzeyinde mezun olduktan sonra Bakanlığın gözetimi ve denetimi altında birlikler tarafından düzenlenen ülkesel veya bölgesel turist rehberliği sertifika programını başarıyla tamamlamak, </a:t>
            </a:r>
            <a:endParaRPr lang="tr-TR" dirty="0" smtClean="0"/>
          </a:p>
          <a:p>
            <a:r>
              <a:rPr lang="tr-TR" dirty="0" smtClean="0"/>
              <a:t>• </a:t>
            </a:r>
            <a:r>
              <a:rPr lang="tr-TR" dirty="0"/>
              <a:t>Birliklerin ve Türkiye Seyahat Acentaları Birliğinin ortak önerileri ve Bakanlığın onayı ile belirlenen yabancı dillerden birinde, Bakanlığın gözetim ve denetimi altında yapacağı veya konusunda uzmanlaşmış kamu kurum veya kuruluşlarına yaptıracağı yabancı dil sınavında başarılı olmak veya yönetmelikle belirlenen yabancı dil yeterlik belgelerinden birine sahip olmak, </a:t>
            </a:r>
            <a:endParaRPr lang="tr-TR" dirty="0" smtClean="0"/>
          </a:p>
        </p:txBody>
      </p:sp>
    </p:spTree>
    <p:extLst>
      <p:ext uri="{BB962C8B-B14F-4D97-AF65-F5344CB8AC3E}">
        <p14:creationId xmlns:p14="http://schemas.microsoft.com/office/powerpoint/2010/main" val="1769139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solidFill>
                  <a:prstClr val="black"/>
                </a:solidFill>
              </a:rPr>
              <a:t>6326 SAYILI TURİST REHBERLİĞİ MESLEK KANUNU </a:t>
            </a:r>
            <a:endParaRPr lang="tr-TR" sz="3600" dirty="0"/>
          </a:p>
        </p:txBody>
      </p:sp>
      <p:sp>
        <p:nvSpPr>
          <p:cNvPr id="3" name="İçerik Yer Tutucusu 2"/>
          <p:cNvSpPr>
            <a:spLocks noGrp="1"/>
          </p:cNvSpPr>
          <p:nvPr>
            <p:ph idx="1"/>
          </p:nvPr>
        </p:nvSpPr>
        <p:spPr>
          <a:xfrm>
            <a:off x="457200" y="1412776"/>
            <a:ext cx="8229600" cy="5112568"/>
          </a:xfrm>
        </p:spPr>
        <p:txBody>
          <a:bodyPr>
            <a:normAutofit fontScale="55000" lnSpcReduction="20000"/>
          </a:bodyPr>
          <a:lstStyle/>
          <a:p>
            <a:r>
              <a:rPr lang="tr-TR" dirty="0" smtClean="0"/>
              <a:t>• </a:t>
            </a:r>
            <a:r>
              <a:rPr lang="tr-TR" dirty="0"/>
              <a:t>Birlikler tarafından Bakanlığın gözetim ve denetimi altında düzenlenen uygulama gezisini tamamlamak ve gezi sonunda yapılan sınavda başarılı olmak, </a:t>
            </a:r>
            <a:endParaRPr lang="tr-TR" dirty="0" smtClean="0"/>
          </a:p>
          <a:p>
            <a:r>
              <a:rPr lang="tr-TR" dirty="0" smtClean="0"/>
              <a:t>• </a:t>
            </a:r>
            <a:r>
              <a:rPr lang="tr-TR" dirty="0"/>
              <a:t>5237 sayılı Türk Ceza Kanunu’nun 53. maddesinde belirtilen süreler geçmiş olsa bile kasten işlenen bir suçtan dolayı 1 yıl veya daha fazla süreyle hapis cezasına ya da affa uğramış olsa bile devletin güvenliğine karşı suçlar, Anayasal düzene ve bu düzenin işleyişine karşı suçlar, millî savunmaya karşı suçlar, devlet sırlarına karşı suçlar ve casusluk, zimmet, irtikap, rüşvet, hırsızlık, dolandırıcılık, sahtecilik, güveni kötüye kullanma, hileli iflas, ihaleye fesat karıştırma, edimin ifasına fesat karıştırma, suçtan kaynaklanan malvarlığı değerlerini aklama veya kaçakçılık suçlarından; bu  Kanuna veya 2863 sayılı Kültür ve Tabiat Varlıklarını Koruma Kanunu’na muhalefetten mahkûm olmamak ve </a:t>
            </a:r>
            <a:endParaRPr lang="tr-TR" dirty="0" smtClean="0"/>
          </a:p>
          <a:p>
            <a:r>
              <a:rPr lang="tr-TR" dirty="0" smtClean="0"/>
              <a:t>• </a:t>
            </a:r>
            <a:r>
              <a:rPr lang="tr-TR" dirty="0"/>
              <a:t>Daha önce meslekten çıkarılmamış olmak şartlarının sağlanması mesleğe kabul için gereklidir. Mesleğe kabul başvurusu Bakanlığa yapılır. </a:t>
            </a:r>
            <a:endParaRPr lang="tr-TR" dirty="0" smtClean="0"/>
          </a:p>
          <a:p>
            <a:r>
              <a:rPr lang="tr-TR" dirty="0" smtClean="0"/>
              <a:t>Bakanlık</a:t>
            </a:r>
            <a:r>
              <a:rPr lang="tr-TR" dirty="0"/>
              <a:t>, 30 gün içinde gerekli incelemeleri yapar ve başvuruyu kabul ettiği takdirde ruhsatnameyi düzenler. </a:t>
            </a:r>
            <a:endParaRPr lang="tr-TR" dirty="0" smtClean="0"/>
          </a:p>
          <a:p>
            <a:r>
              <a:rPr lang="tr-TR" dirty="0" smtClean="0"/>
              <a:t> </a:t>
            </a:r>
            <a:r>
              <a:rPr lang="tr-TR" dirty="0"/>
              <a:t>Başvuruyu reddettiği hâllerde ret kararını gerekçesi ile birlikte başvuru sahibine bildirir. </a:t>
            </a:r>
            <a:endParaRPr lang="tr-TR" dirty="0" smtClean="0"/>
          </a:p>
          <a:p>
            <a:r>
              <a:rPr lang="tr-TR" dirty="0" smtClean="0"/>
              <a:t>Mesleğe </a:t>
            </a:r>
            <a:r>
              <a:rPr lang="tr-TR" dirty="0"/>
              <a:t>kabul koşullarını taşımamalarına rağmen mesleğe kabul edilmiş olanlar, mesleğe kabulü engelleyen bir suçtan hüküm giyenler ile mesleğe engel hâli ortaya çıkanlar Bakanlık kararı ile meslekten çıkarılır. </a:t>
            </a:r>
          </a:p>
        </p:txBody>
      </p:sp>
    </p:spTree>
    <p:extLst>
      <p:ext uri="{BB962C8B-B14F-4D97-AF65-F5344CB8AC3E}">
        <p14:creationId xmlns:p14="http://schemas.microsoft.com/office/powerpoint/2010/main" val="20259212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3200" dirty="0"/>
              <a:t>TURİZM TESİSLERİNİN BELGELENDİRİLMESİNE VE NİTELİKLERİNE İLİŞKİN YÖNETMELİK </a:t>
            </a:r>
          </a:p>
        </p:txBody>
      </p:sp>
      <p:sp>
        <p:nvSpPr>
          <p:cNvPr id="3" name="İçerik Yer Tutucusu 2"/>
          <p:cNvSpPr>
            <a:spLocks noGrp="1"/>
          </p:cNvSpPr>
          <p:nvPr>
            <p:ph idx="1"/>
          </p:nvPr>
        </p:nvSpPr>
        <p:spPr>
          <a:xfrm>
            <a:off x="251520" y="1600200"/>
            <a:ext cx="8435280" cy="5257800"/>
          </a:xfrm>
        </p:spPr>
        <p:txBody>
          <a:bodyPr>
            <a:normAutofit fontScale="55000" lnSpcReduction="20000"/>
          </a:bodyPr>
          <a:lstStyle/>
          <a:p>
            <a:r>
              <a:rPr lang="tr-TR" dirty="0"/>
              <a:t>2634 Sayılı Turizm Teşvik Kanunu’nun 37. Maddesinin (A) bendinin (2) alt bendine dayalı olarak Turizm Tesislerinin Niteliklerine İlişkin Yönetmelik düzenlenmiştir. </a:t>
            </a:r>
            <a:endParaRPr lang="tr-TR" dirty="0" smtClean="0"/>
          </a:p>
          <a:p>
            <a:r>
              <a:rPr lang="tr-TR" dirty="0" smtClean="0"/>
              <a:t>Bu </a:t>
            </a:r>
            <a:r>
              <a:rPr lang="tr-TR" dirty="0"/>
              <a:t>Yönetmeliğin amacı; yeni turizm tesisi türlerinin gelişmesine olanak sağlanması, mevcut turizm yatırım ve işletmelerine ait tesislerin geliştirilmesi, turizm tesislerinin asgari niteliklerinin belirlenmesi ile bu tesisler arasında standart birliğinin sağlanması ve kalitenin yükseltilmesidir. </a:t>
            </a:r>
            <a:endParaRPr lang="tr-TR" dirty="0" smtClean="0"/>
          </a:p>
          <a:p>
            <a:r>
              <a:rPr lang="tr-TR" dirty="0" smtClean="0"/>
              <a:t>Bu </a:t>
            </a:r>
            <a:r>
              <a:rPr lang="tr-TR" dirty="0"/>
              <a:t>Yönetmeliğe göre turizm tesislerinin genel özellikleri şunlardır( Yön. m.13): </a:t>
            </a:r>
            <a:endParaRPr lang="tr-TR" dirty="0" smtClean="0"/>
          </a:p>
          <a:p>
            <a:r>
              <a:rPr lang="tr-TR" dirty="0" smtClean="0"/>
              <a:t>Tesisler</a:t>
            </a:r>
            <a:r>
              <a:rPr lang="tr-TR" dirty="0"/>
              <a:t>; bu Yönetmelikte öngörülen ve kullanım amacına uygun ölçülerde, kaliteli ve nitelikli tefriş ve donanını elemanları ile fonksiyonuna uygun dekore edilmiş ve kullanım amacına uygun büyüklüğe sahip mahallerde ve yapılarda gerçekleştirilir</a:t>
            </a:r>
            <a:r>
              <a:rPr lang="tr-TR" dirty="0" smtClean="0"/>
              <a:t>.</a:t>
            </a:r>
          </a:p>
          <a:p>
            <a:r>
              <a:rPr lang="tr-TR" dirty="0" smtClean="0"/>
              <a:t> </a:t>
            </a:r>
            <a:r>
              <a:rPr lang="tr-TR" dirty="0"/>
              <a:t>Turizm tesisinin dış cephe, iç duvar, zemin, tavan, çatı kaplama malzemelerinin bakımlı ve nitelikli olması gerekir. </a:t>
            </a:r>
            <a:endParaRPr lang="tr-TR" dirty="0" smtClean="0"/>
          </a:p>
          <a:p>
            <a:r>
              <a:rPr lang="tr-TR" dirty="0" smtClean="0"/>
              <a:t>Yapının </a:t>
            </a:r>
            <a:r>
              <a:rPr lang="tr-TR" dirty="0"/>
              <a:t>tamamı belge kapsamında değil ise; belge kapsamı dışındaki yerlerin müşteriyi rahatsız etmeyen bir kullanımda olması, görünüşü bozmaması ve belgeli kısımdan ayrılması gerekir</a:t>
            </a:r>
            <a:r>
              <a:rPr lang="tr-TR" dirty="0" smtClean="0"/>
              <a:t>.</a:t>
            </a:r>
          </a:p>
          <a:p>
            <a:r>
              <a:rPr lang="tr-TR" dirty="0" smtClean="0"/>
              <a:t> Tesise </a:t>
            </a:r>
            <a:r>
              <a:rPr lang="tr-TR" dirty="0"/>
              <a:t>ait ünitelerin aralarında yol, akarsu veya benzeri ayrımlar bulunan farklı parsellerde yer alması durumunda, hizmet ve işletme birliği ile fonksiyonel bağlantı sağlanması kaydıyla, tüm üniteler tek belge kapsamında değerlendirilir. </a:t>
            </a:r>
          </a:p>
        </p:txBody>
      </p:sp>
    </p:spTree>
    <p:extLst>
      <p:ext uri="{BB962C8B-B14F-4D97-AF65-F5344CB8AC3E}">
        <p14:creationId xmlns:p14="http://schemas.microsoft.com/office/powerpoint/2010/main" val="6338935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dirty="0">
                <a:solidFill>
                  <a:prstClr val="black"/>
                </a:solidFill>
              </a:rPr>
              <a:t>TURİZM TESİSLERİNİN BELGELENDİRİLMESİNE VE NİTELİKLERİNE İLİŞKİN YÖNETMELİK </a:t>
            </a:r>
            <a:endParaRPr lang="tr-TR" dirty="0"/>
          </a:p>
        </p:txBody>
      </p:sp>
      <p:sp>
        <p:nvSpPr>
          <p:cNvPr id="3" name="İçerik Yer Tutucusu 2"/>
          <p:cNvSpPr>
            <a:spLocks noGrp="1"/>
          </p:cNvSpPr>
          <p:nvPr>
            <p:ph idx="1"/>
          </p:nvPr>
        </p:nvSpPr>
        <p:spPr>
          <a:xfrm>
            <a:off x="457200" y="1600200"/>
            <a:ext cx="8229600" cy="4925144"/>
          </a:xfrm>
        </p:spPr>
        <p:txBody>
          <a:bodyPr>
            <a:normAutofit fontScale="55000" lnSpcReduction="20000"/>
          </a:bodyPr>
          <a:lstStyle/>
          <a:p>
            <a:r>
              <a:rPr lang="tr-TR" dirty="0"/>
              <a:t>Turizm belgesi, bu Yönetmeliğe göre belgelendirilebilen birden fazla tür veya sınıfın bir araya gelerek oluşturdukları tesislere de verilebilir. </a:t>
            </a:r>
            <a:endParaRPr lang="tr-TR" dirty="0" smtClean="0"/>
          </a:p>
          <a:p>
            <a:r>
              <a:rPr lang="tr-TR" dirty="0" smtClean="0"/>
              <a:t>Aynı </a:t>
            </a:r>
            <a:r>
              <a:rPr lang="tr-TR" dirty="0"/>
              <a:t>turizm belgesi altında faaliyet gösteren bu tür tesislerde verilen hizmetin aksamaması kaydıyla müşteri kullanımında olmayan mahaller ortak olarak düzenlenebilir. </a:t>
            </a:r>
            <a:endParaRPr lang="tr-TR" dirty="0" smtClean="0"/>
          </a:p>
          <a:p>
            <a:r>
              <a:rPr lang="tr-TR" dirty="0" smtClean="0"/>
              <a:t>Bitişik </a:t>
            </a:r>
            <a:r>
              <a:rPr lang="tr-TR" dirty="0"/>
              <a:t>parsellerde yer alan ve müstakilen belgelendirilen tesislerin tesisat mahalleri ve personel mahalleri, fonksiyonel kullanım imkânının sağlanması ve verilen hizmetin aksamaması kaydıyla ortak olarak düzenlenebilir. </a:t>
            </a:r>
          </a:p>
          <a:p>
            <a:r>
              <a:rPr lang="tr-TR" dirty="0"/>
              <a:t> Bahçesi olan tesislerde, bahçe özenle düzenlenir, aydınlatılır ve sürekli bakımı sağlanır. </a:t>
            </a:r>
            <a:endParaRPr lang="tr-TR" dirty="0" smtClean="0"/>
          </a:p>
          <a:p>
            <a:pPr marL="0" indent="0">
              <a:buNone/>
            </a:pPr>
            <a:r>
              <a:rPr lang="tr-TR" dirty="0" smtClean="0"/>
              <a:t>• </a:t>
            </a:r>
            <a:r>
              <a:rPr lang="tr-TR" dirty="0"/>
              <a:t>Tesislerde çevre aydınlatması sağlanır. Turizm tesisi tanıtımı Bakanlıktan alınan belgeye uygun olarak yapılır. </a:t>
            </a:r>
            <a:endParaRPr lang="tr-TR" dirty="0" smtClean="0"/>
          </a:p>
          <a:p>
            <a:pPr marL="0" indent="0">
              <a:buNone/>
            </a:pPr>
            <a:r>
              <a:rPr lang="tr-TR" dirty="0" smtClean="0"/>
              <a:t>Tesis </a:t>
            </a:r>
            <a:r>
              <a:rPr lang="tr-TR" dirty="0"/>
              <a:t>tanıtımında tüketici hakları açısından doğru bilgilere yer verilir, ülke turizmini zedeleyecek ya da yanıltıcı olabilecek tanıtımlarda bulunulamaz. </a:t>
            </a:r>
            <a:endParaRPr lang="tr-TR" dirty="0" smtClean="0"/>
          </a:p>
          <a:p>
            <a:pPr marL="0" indent="0">
              <a:buNone/>
            </a:pPr>
            <a:r>
              <a:rPr lang="tr-TR" dirty="0" smtClean="0"/>
              <a:t>Belgeli </a:t>
            </a:r>
            <a:r>
              <a:rPr lang="tr-TR" dirty="0"/>
              <a:t>tesisler, Bakanlıkça istenen her tür bilgiyi ve belgeyi zamanında ibraz etmekle yükümlü olup belge kapasitelerindeki değişiklikleri Bakanlığa bildirmek zorundadırlar. </a:t>
            </a:r>
            <a:endParaRPr lang="tr-TR" dirty="0" smtClean="0"/>
          </a:p>
          <a:p>
            <a:pPr marL="0" indent="0">
              <a:buNone/>
            </a:pPr>
            <a:r>
              <a:rPr lang="tr-TR" dirty="0" smtClean="0"/>
              <a:t>Onaylı </a:t>
            </a:r>
            <a:r>
              <a:rPr lang="tr-TR" dirty="0"/>
              <a:t>fiyat tarifeleri, müşteri profiline göre belirlenecek dillerde gerektiğinde müşteriye verilmek üzere hazır bulundurulur. Konaklama tesisleri, oda ve yatak fiyatlarını müşterinin kolayca görüp okuyabileceği şekilde teşhir eder. Yeme - içme ve eğlence tesislerinde uygulanan fiyatlar liste hâlinde müşteriye sunulur. </a:t>
            </a:r>
          </a:p>
        </p:txBody>
      </p:sp>
    </p:spTree>
    <p:extLst>
      <p:ext uri="{BB962C8B-B14F-4D97-AF65-F5344CB8AC3E}">
        <p14:creationId xmlns:p14="http://schemas.microsoft.com/office/powerpoint/2010/main" val="1098891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a:solidFill>
                  <a:prstClr val="black"/>
                </a:solidFill>
              </a:rPr>
              <a:t>TURİZM TESİSLERİNİN BELGELENDİRİLMESİNE VE NİTELİKLERİNE İLİŞKİN YÖNETMELİK </a:t>
            </a:r>
            <a:endParaRPr lang="tr-TR" sz="4000" dirty="0"/>
          </a:p>
        </p:txBody>
      </p:sp>
      <p:sp>
        <p:nvSpPr>
          <p:cNvPr id="3" name="İçerik Yer Tutucusu 2"/>
          <p:cNvSpPr>
            <a:spLocks noGrp="1"/>
          </p:cNvSpPr>
          <p:nvPr>
            <p:ph idx="1"/>
          </p:nvPr>
        </p:nvSpPr>
        <p:spPr>
          <a:xfrm>
            <a:off x="457200" y="1340768"/>
            <a:ext cx="8229600" cy="5184576"/>
          </a:xfrm>
        </p:spPr>
        <p:txBody>
          <a:bodyPr>
            <a:normAutofit fontScale="62500" lnSpcReduction="20000"/>
          </a:bodyPr>
          <a:lstStyle/>
          <a:p>
            <a:r>
              <a:rPr lang="tr-TR" dirty="0"/>
              <a:t>Bu hâl, onaylı tarifelerin istendiği takdirde müşteriye verilmesi gereğini ortadan kaldırmaz</a:t>
            </a:r>
            <a:r>
              <a:rPr lang="tr-TR" dirty="0" smtClean="0"/>
              <a:t>.</a:t>
            </a:r>
          </a:p>
          <a:p>
            <a:r>
              <a:rPr lang="tr-TR" dirty="0" smtClean="0"/>
              <a:t> </a:t>
            </a:r>
            <a:r>
              <a:rPr lang="tr-TR" dirty="0"/>
              <a:t>Fiyat listelerinde şikâyetlerin yapılacağı mercilerin adres, telefon numaraları ve elektronik posta adresleri belirtilir. </a:t>
            </a:r>
            <a:endParaRPr lang="tr-TR" dirty="0" smtClean="0"/>
          </a:p>
          <a:p>
            <a:r>
              <a:rPr lang="tr-TR" dirty="0" smtClean="0"/>
              <a:t>Turizm </a:t>
            </a:r>
            <a:r>
              <a:rPr lang="tr-TR" dirty="0"/>
              <a:t>Tesislerinin Belgelendirilmesi ve Niteliklerine İlişkin Yönetmelik ile ayrıca turizm tesislerinde sağlık, temizlik ve çevrenin korunmasına yönelik önlemlere ilişkin düzenlemeler öngörülmüştür. </a:t>
            </a:r>
            <a:endParaRPr lang="tr-TR" dirty="0" smtClean="0"/>
          </a:p>
          <a:p>
            <a:r>
              <a:rPr lang="tr-TR" dirty="0" smtClean="0"/>
              <a:t>Buna </a:t>
            </a:r>
            <a:r>
              <a:rPr lang="tr-TR" dirty="0"/>
              <a:t>göre turizm tesislerinde her türlü tesisatın tasarımında, kullanılan yapı malzemelerinin seçiminde, suyun temizliğinde ve klorlanmasında, yiyecek - içecek maddelerinin hazırlanmasında, depolanmasında ve saklanmasında hijyen ve sağlık kurallarına uyulur. </a:t>
            </a:r>
            <a:endParaRPr lang="tr-TR" dirty="0" smtClean="0"/>
          </a:p>
          <a:p>
            <a:r>
              <a:rPr lang="tr-TR" dirty="0" smtClean="0"/>
              <a:t>Açık </a:t>
            </a:r>
            <a:r>
              <a:rPr lang="tr-TR" dirty="0"/>
              <a:t>büfelerde yiyeceklerin bozulmasını engelleyecek soğutucu ve ısıtıcı gibi düzenlemeler bulunur. </a:t>
            </a:r>
            <a:endParaRPr lang="tr-TR" dirty="0" smtClean="0"/>
          </a:p>
          <a:p>
            <a:r>
              <a:rPr lang="tr-TR" dirty="0" smtClean="0"/>
              <a:t>Tesislerde </a:t>
            </a:r>
            <a:r>
              <a:rPr lang="tr-TR" dirty="0"/>
              <a:t>turistlerin sağlığını tehdit eden hastalıkların oluşmasını önleyecek gerekli önlemler alınır. Kapasitesi 500 yatak ve üzerinde olan konaklama tesislerinde sürekli doktor ve hemşire bulundurulur ve ayrıca revir düzenlemesi yapılır. </a:t>
            </a:r>
            <a:endParaRPr lang="tr-TR" dirty="0" smtClean="0"/>
          </a:p>
          <a:p>
            <a:r>
              <a:rPr lang="tr-TR" dirty="0" smtClean="0"/>
              <a:t>Tesislerin </a:t>
            </a:r>
            <a:r>
              <a:rPr lang="tr-TR" dirty="0"/>
              <a:t>temizlik ve bakımları düzenli olarak yapılır. Meydana gelebilecek arızaların en kısa zamanda giderilmesi için gerekli önlemler alınır. </a:t>
            </a:r>
          </a:p>
        </p:txBody>
      </p:sp>
    </p:spTree>
    <p:extLst>
      <p:ext uri="{BB962C8B-B14F-4D97-AF65-F5344CB8AC3E}">
        <p14:creationId xmlns:p14="http://schemas.microsoft.com/office/powerpoint/2010/main" val="5042877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2800" dirty="0"/>
              <a:t>TURİZM TESİSLERİNİN NİTELİKLERİNE İLİŞKİN  YÖNETMELİK KAPSAMINDA TESİS TÜRLERİ </a:t>
            </a:r>
          </a:p>
        </p:txBody>
      </p:sp>
      <p:sp>
        <p:nvSpPr>
          <p:cNvPr id="3" name="İçerik Yer Tutucusu 2"/>
          <p:cNvSpPr>
            <a:spLocks noGrp="1"/>
          </p:cNvSpPr>
          <p:nvPr>
            <p:ph idx="1"/>
          </p:nvPr>
        </p:nvSpPr>
        <p:spPr/>
        <p:txBody>
          <a:bodyPr>
            <a:normAutofit fontScale="70000" lnSpcReduction="20000"/>
          </a:bodyPr>
          <a:lstStyle/>
          <a:p>
            <a:r>
              <a:rPr lang="tr-TR" dirty="0"/>
              <a:t>01.06.2019 Tarihli 30791 sayılı Resmi gazete’de yayınlanarak yürülüğe giren Turizm tesislerinin niteliklerine ilişkin yönetmelik uyarınca turizm tesisleri çeşitli kategorilere ayrılmıştır</a:t>
            </a:r>
            <a:r>
              <a:rPr lang="tr-TR" dirty="0" smtClean="0"/>
              <a:t>.</a:t>
            </a:r>
          </a:p>
          <a:p>
            <a:r>
              <a:rPr lang="tr-TR" dirty="0" smtClean="0"/>
              <a:t> </a:t>
            </a:r>
            <a:r>
              <a:rPr lang="tr-TR" dirty="0"/>
              <a:t>Bu kategoriler aşağıdaki gibidir: </a:t>
            </a:r>
            <a:endParaRPr lang="tr-TR" dirty="0" smtClean="0"/>
          </a:p>
          <a:p>
            <a:pPr marL="0" indent="0">
              <a:buNone/>
            </a:pPr>
            <a:r>
              <a:rPr lang="tr-TR" dirty="0" smtClean="0"/>
              <a:t>• </a:t>
            </a:r>
            <a:r>
              <a:rPr lang="tr-TR" dirty="0"/>
              <a:t>Konaklama tesisleri </a:t>
            </a:r>
            <a:endParaRPr lang="tr-TR" dirty="0" smtClean="0"/>
          </a:p>
          <a:p>
            <a:pPr marL="0" indent="0">
              <a:buNone/>
            </a:pPr>
            <a:r>
              <a:rPr lang="tr-TR" dirty="0" smtClean="0"/>
              <a:t>• </a:t>
            </a:r>
            <a:r>
              <a:rPr lang="tr-TR" dirty="0"/>
              <a:t>Gastronomi tesisleri </a:t>
            </a:r>
            <a:endParaRPr lang="tr-TR" dirty="0" smtClean="0"/>
          </a:p>
          <a:p>
            <a:pPr marL="0" indent="0">
              <a:buNone/>
            </a:pPr>
            <a:r>
              <a:rPr lang="tr-TR" dirty="0" smtClean="0"/>
              <a:t>• </a:t>
            </a:r>
            <a:r>
              <a:rPr lang="tr-TR" dirty="0"/>
              <a:t>Sağlık tesisleri </a:t>
            </a:r>
            <a:endParaRPr lang="tr-TR" dirty="0" smtClean="0"/>
          </a:p>
          <a:p>
            <a:pPr marL="0" indent="0">
              <a:buNone/>
            </a:pPr>
            <a:r>
              <a:rPr lang="tr-TR" dirty="0" smtClean="0"/>
              <a:t>• </a:t>
            </a:r>
            <a:r>
              <a:rPr lang="tr-TR" dirty="0"/>
              <a:t>Spor </a:t>
            </a:r>
            <a:r>
              <a:rPr lang="tr-TR" dirty="0" smtClean="0"/>
              <a:t>tesisleri</a:t>
            </a:r>
          </a:p>
          <a:p>
            <a:pPr marL="0" indent="0">
              <a:buNone/>
            </a:pPr>
            <a:r>
              <a:rPr lang="tr-TR" dirty="0" smtClean="0"/>
              <a:t>• </a:t>
            </a:r>
            <a:r>
              <a:rPr lang="tr-TR" dirty="0"/>
              <a:t>Kongre ve rekreasyon tesisleri </a:t>
            </a:r>
            <a:endParaRPr lang="tr-TR" dirty="0" smtClean="0"/>
          </a:p>
          <a:p>
            <a:pPr marL="0" indent="0">
              <a:buNone/>
            </a:pPr>
            <a:r>
              <a:rPr lang="tr-TR" dirty="0" smtClean="0"/>
              <a:t>• </a:t>
            </a:r>
            <a:r>
              <a:rPr lang="tr-TR" dirty="0"/>
              <a:t>Kırsal turizm tesisleri </a:t>
            </a:r>
            <a:endParaRPr lang="tr-TR" dirty="0" smtClean="0"/>
          </a:p>
          <a:p>
            <a:pPr marL="0" indent="0">
              <a:buNone/>
            </a:pPr>
            <a:r>
              <a:rPr lang="tr-TR" dirty="0" smtClean="0"/>
              <a:t>• </a:t>
            </a:r>
            <a:r>
              <a:rPr lang="tr-TR" dirty="0"/>
              <a:t>Özel tesisler </a:t>
            </a:r>
            <a:endParaRPr lang="tr-TR" dirty="0" smtClean="0"/>
          </a:p>
          <a:p>
            <a:pPr marL="0" indent="0">
              <a:buNone/>
            </a:pPr>
            <a:r>
              <a:rPr lang="tr-TR" dirty="0" smtClean="0"/>
              <a:t>• </a:t>
            </a:r>
            <a:r>
              <a:rPr lang="tr-TR" dirty="0"/>
              <a:t>Bileşik tesisler </a:t>
            </a:r>
            <a:endParaRPr lang="tr-TR" dirty="0" smtClean="0"/>
          </a:p>
          <a:p>
            <a:pPr marL="0" indent="0">
              <a:buNone/>
            </a:pPr>
            <a:r>
              <a:rPr lang="tr-TR" dirty="0" smtClean="0"/>
              <a:t>• </a:t>
            </a:r>
            <a:r>
              <a:rPr lang="tr-TR" dirty="0"/>
              <a:t>Diğer tesisler Şimdi bu tesis türlerinin her birini kısaca açıklayalım. </a:t>
            </a:r>
          </a:p>
        </p:txBody>
      </p:sp>
    </p:spTree>
    <p:extLst>
      <p:ext uri="{BB962C8B-B14F-4D97-AF65-F5344CB8AC3E}">
        <p14:creationId xmlns:p14="http://schemas.microsoft.com/office/powerpoint/2010/main" val="1499802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Konaklama Tesisleri </a:t>
            </a:r>
          </a:p>
        </p:txBody>
      </p:sp>
      <p:sp>
        <p:nvSpPr>
          <p:cNvPr id="3" name="İçerik Yer Tutucusu 2"/>
          <p:cNvSpPr>
            <a:spLocks noGrp="1"/>
          </p:cNvSpPr>
          <p:nvPr>
            <p:ph idx="1"/>
          </p:nvPr>
        </p:nvSpPr>
        <p:spPr>
          <a:xfrm>
            <a:off x="457200" y="1196752"/>
            <a:ext cx="8229600" cy="5112568"/>
          </a:xfrm>
        </p:spPr>
        <p:txBody>
          <a:bodyPr>
            <a:normAutofit fontScale="55000" lnSpcReduction="20000"/>
          </a:bodyPr>
          <a:lstStyle/>
          <a:p>
            <a:r>
              <a:rPr lang="tr-TR" dirty="0"/>
              <a:t>Konaklama tesisleri yatak odaları; tefriş ve dekorasyonu sağlandıktan sonra, rahat kullanım imkânı verebilecek şekilde ve banyolu olarak düzenlenir. </a:t>
            </a:r>
            <a:endParaRPr lang="tr-TR" dirty="0" smtClean="0"/>
          </a:p>
          <a:p>
            <a:r>
              <a:rPr lang="tr-TR" dirty="0" smtClean="0"/>
              <a:t>Tek </a:t>
            </a:r>
            <a:r>
              <a:rPr lang="tr-TR" dirty="0"/>
              <a:t>veya 2 kişilik olarak düzenlenebilen odalara sadece müşterilerin talebi hâlinde ilave yatak konulabilir. </a:t>
            </a:r>
            <a:endParaRPr lang="tr-TR" dirty="0" smtClean="0"/>
          </a:p>
          <a:p>
            <a:r>
              <a:rPr lang="tr-TR" dirty="0" smtClean="0"/>
              <a:t>Odalar </a:t>
            </a:r>
            <a:r>
              <a:rPr lang="tr-TR" dirty="0"/>
              <a:t>teknik normlara uygun olarak yatak, genel aydınlatma ve gece lambası, tuvalet masası ve aynası, bagaj yeri ve elbise dolabı, oturma yeri veya grubu, perde ve halı gibi tesisin tür ve sınıfına uygun malzemelerle tefriş ve dekore edilir. Güvenlik için müşteri yatak odası kapı arkalarında ayrıca sürgü gibi ilave kilit sistemi düzenlenir. </a:t>
            </a:r>
            <a:endParaRPr lang="tr-TR" dirty="0" smtClean="0"/>
          </a:p>
          <a:p>
            <a:r>
              <a:rPr lang="tr-TR" dirty="0" smtClean="0"/>
              <a:t>Turizm </a:t>
            </a:r>
            <a:r>
              <a:rPr lang="tr-TR" dirty="0"/>
              <a:t>tesislerinde eğitimli personel ile hizmet verilmesine özen gösterilir. </a:t>
            </a:r>
            <a:endParaRPr lang="tr-TR" dirty="0" smtClean="0"/>
          </a:p>
          <a:p>
            <a:r>
              <a:rPr lang="tr-TR" dirty="0" smtClean="0"/>
              <a:t>Yetkili </a:t>
            </a:r>
            <a:r>
              <a:rPr lang="tr-TR" dirty="0"/>
              <a:t>kurum ve kuruluşlardan alınmış sertifikaları haiz personel de eğitimli personel kapsamında değerlendirilir. </a:t>
            </a:r>
            <a:endParaRPr lang="tr-TR" dirty="0" smtClean="0"/>
          </a:p>
          <a:p>
            <a:r>
              <a:rPr lang="tr-TR" dirty="0" smtClean="0"/>
              <a:t>Tesislerde </a:t>
            </a:r>
            <a:r>
              <a:rPr lang="tr-TR" dirty="0"/>
              <a:t>sağlık, güzellik ve bakım, masaj, su sporları, okçuluk, atıcılık, binicilik gibi üniteler bulunması durumunda bu birimlerde sertifikalı personel çalıştırılır. </a:t>
            </a:r>
            <a:endParaRPr lang="tr-TR" dirty="0" smtClean="0"/>
          </a:p>
          <a:p>
            <a:r>
              <a:rPr lang="tr-TR" dirty="0" smtClean="0"/>
              <a:t>Toplam </a:t>
            </a:r>
            <a:r>
              <a:rPr lang="tr-TR" dirty="0"/>
              <a:t>kapasitesi 80 oda ve üzerinde olan oteller ile tatil köylerinde en az 1 oda olmak üzere toplam oda kapasitesinin yüzde biri oranında odada, ayrıca tesis girişi, genel tuvaletler ile en az 1 adet yeme - içme ünitesinde, mola noktaları, temalı parklar ile eğlence merkezlerinde ise kendi türlerinin asgari niteliklerinde belirtilen şekilde bedensel özürlülerin kullanımına uygun düzenlemeler yapılır. </a:t>
            </a:r>
            <a:endParaRPr lang="tr-TR" dirty="0" smtClean="0"/>
          </a:p>
          <a:p>
            <a:r>
              <a:rPr lang="tr-TR" dirty="0" smtClean="0"/>
              <a:t>Bu </a:t>
            </a:r>
            <a:r>
              <a:rPr lang="tr-TR" dirty="0"/>
              <a:t>düzenlemeler, özel işaretlerle belirtilir. </a:t>
            </a:r>
          </a:p>
        </p:txBody>
      </p:sp>
    </p:spTree>
    <p:extLst>
      <p:ext uri="{BB962C8B-B14F-4D97-AF65-F5344CB8AC3E}">
        <p14:creationId xmlns:p14="http://schemas.microsoft.com/office/powerpoint/2010/main" val="25041274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Konaklama Tesisleri </a:t>
            </a:r>
            <a:endParaRPr lang="tr-TR" dirty="0"/>
          </a:p>
        </p:txBody>
      </p:sp>
      <p:sp>
        <p:nvSpPr>
          <p:cNvPr id="3" name="İçerik Yer Tutucusu 2"/>
          <p:cNvSpPr>
            <a:spLocks noGrp="1"/>
          </p:cNvSpPr>
          <p:nvPr>
            <p:ph idx="1"/>
          </p:nvPr>
        </p:nvSpPr>
        <p:spPr>
          <a:xfrm>
            <a:off x="457200" y="1600200"/>
            <a:ext cx="8229600" cy="5069160"/>
          </a:xfrm>
        </p:spPr>
        <p:txBody>
          <a:bodyPr>
            <a:normAutofit fontScale="62500" lnSpcReduction="20000"/>
          </a:bodyPr>
          <a:lstStyle/>
          <a:p>
            <a:r>
              <a:rPr lang="tr-TR" dirty="0"/>
              <a:t>Asansör kullanımı zorunlu olan tesislerde, asansörün ulaştığı kattan aşağı veya yukarı doğru müşterinin ineceği veya çıkacağı kat sayısı; 1, 2 ve 3 yıldızlı oteller için en fazla 3, 4 yıldızlı oteller için en fazla 2, 5 yıldızlı oteller için ise en fazla 1 olması durumunda bu katlar için asansör aranmaksızın müşteri merdiveni kullanımı işlev ve yöre özellikleri göz önünde bulundurularak kabul edilebilir. </a:t>
            </a:r>
            <a:endParaRPr lang="tr-TR" dirty="0" smtClean="0"/>
          </a:p>
          <a:p>
            <a:r>
              <a:rPr lang="tr-TR" dirty="0" smtClean="0"/>
              <a:t>Asansörlerde </a:t>
            </a:r>
            <a:r>
              <a:rPr lang="tr-TR" dirty="0"/>
              <a:t>alarm tertibatı ile havalandırma düzeneği bulunmalıdır. Kış sporları yapılan tesislerde kayak pisti, kayak sporuna hizmet verecek şekilde hazırlanır ve pistin güvenliği için gerekli önlemler alınır. </a:t>
            </a:r>
            <a:endParaRPr lang="tr-TR" dirty="0" smtClean="0"/>
          </a:p>
          <a:p>
            <a:r>
              <a:rPr lang="tr-TR" dirty="0" smtClean="0"/>
              <a:t>Tesislerde </a:t>
            </a:r>
            <a:r>
              <a:rPr lang="tr-TR" dirty="0"/>
              <a:t>acil durumlarda hizmet vermek üzere gerekli yardım ekibi ve donanımı bulundurulur.  Konaklama tesisleri; otel, motel, tatil köyü, pansiyon, apart otel, butik oteller, özel konaklama tesisleri ve hosteller olmak üzere 7 türden oluşur</a:t>
            </a:r>
            <a:r>
              <a:rPr lang="tr-TR" dirty="0" smtClean="0"/>
              <a:t>.</a:t>
            </a:r>
          </a:p>
          <a:p>
            <a:r>
              <a:rPr lang="tr-TR" dirty="0" smtClean="0"/>
              <a:t> </a:t>
            </a:r>
            <a:r>
              <a:rPr lang="tr-TR" dirty="0"/>
              <a:t>Butik oteller ise yapısal özelliği, mimari tasarımı, tefriş, dekorasyon ve kullanılan malzemesi yönünden özgünlük arz eden, işletme ve servis yönünden üstün standart ve yüksek kalitede, deneyimli veya konusunda eğitimli personel ile kişiye özel hizmet verilen ve Yönetmelikte belirtilen diğer nitelikleri taşıyan en az 10 odalı otellerdir. </a:t>
            </a:r>
          </a:p>
        </p:txBody>
      </p:sp>
    </p:spTree>
    <p:extLst>
      <p:ext uri="{BB962C8B-B14F-4D97-AF65-F5344CB8AC3E}">
        <p14:creationId xmlns:p14="http://schemas.microsoft.com/office/powerpoint/2010/main" val="35233819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Gastronomi Tesisleri </a:t>
            </a:r>
          </a:p>
        </p:txBody>
      </p:sp>
      <p:sp>
        <p:nvSpPr>
          <p:cNvPr id="3" name="İçerik Yer Tutucusu 2"/>
          <p:cNvSpPr>
            <a:spLocks noGrp="1"/>
          </p:cNvSpPr>
          <p:nvPr>
            <p:ph idx="1"/>
          </p:nvPr>
        </p:nvSpPr>
        <p:spPr>
          <a:xfrm>
            <a:off x="457200" y="1196752"/>
            <a:ext cx="8507288" cy="4929411"/>
          </a:xfrm>
        </p:spPr>
        <p:txBody>
          <a:bodyPr>
            <a:noAutofit/>
          </a:bodyPr>
          <a:lstStyle/>
          <a:p>
            <a:r>
              <a:rPr lang="tr-TR" sz="1800" dirty="0"/>
              <a:t>Gastronomi tesisleri; yemek kültürünün bir turizm ürünü hâline getirilerek müşteriye sunulduğu, yöresel, geleneksel, ulusal veya uluslararası özellik taşıyan mutfak ile yiyecek içecek servisinin yapıldığı, ülke turizmine katkı sağladığı değerlendirilen ve bu yönleriyle Bakanlık tarafmdan desteklenmeleri uygun görülen yeme-içme tesisleridir</a:t>
            </a:r>
            <a:r>
              <a:rPr lang="tr-TR" sz="1800" dirty="0" smtClean="0"/>
              <a:t>.</a:t>
            </a:r>
          </a:p>
          <a:p>
            <a:r>
              <a:rPr lang="tr-TR" sz="1800" dirty="0" smtClean="0"/>
              <a:t> </a:t>
            </a:r>
            <a:r>
              <a:rPr lang="tr-TR" sz="1800" dirty="0"/>
              <a:t>Yönetmelikteki düzenlemelere göre yeme içme – içme tesisleri dendiğinde akla lokanta, kafeterya ve eğlence yerleri gelmektedir. </a:t>
            </a:r>
            <a:endParaRPr lang="tr-TR" sz="1800" dirty="0" smtClean="0"/>
          </a:p>
          <a:p>
            <a:r>
              <a:rPr lang="tr-TR" sz="1800" dirty="0" smtClean="0"/>
              <a:t>Lokantalar</a:t>
            </a:r>
            <a:r>
              <a:rPr lang="tr-TR" sz="1800" dirty="0"/>
              <a:t>; tabldot, alakart veya özel yemek ve bu yemeklere uygun servisler ile yeme - içme ihtiyaçlarını karşılayan tesislerdir. </a:t>
            </a:r>
            <a:endParaRPr lang="tr-TR" sz="1800" dirty="0" smtClean="0"/>
          </a:p>
          <a:p>
            <a:r>
              <a:rPr lang="tr-TR" sz="1800" dirty="0" smtClean="0"/>
              <a:t>Lokantalar </a:t>
            </a:r>
            <a:r>
              <a:rPr lang="tr-TR" sz="1800" dirty="0"/>
              <a:t>2. ve 1. sınıf olarak sınıflandırılırlar. </a:t>
            </a:r>
            <a:endParaRPr lang="tr-TR" sz="1800" dirty="0" smtClean="0"/>
          </a:p>
          <a:p>
            <a:r>
              <a:rPr lang="tr-TR" sz="1800" dirty="0" smtClean="0"/>
              <a:t>2</a:t>
            </a:r>
            <a:r>
              <a:rPr lang="tr-TR" sz="1800" dirty="0"/>
              <a:t>. sınıf lokantalar, ayrı olarak belgelendirilemez. Lokantaların sınıflandırılmalarında yönetmelikte belirlenen nitelikler kadar işletmenin dekorasyonu, hizmet standardı, yemeklerin nefaset, kalite ve sunuş özellikleri de dikkate alınır. </a:t>
            </a:r>
            <a:endParaRPr lang="tr-TR" sz="1800" dirty="0" smtClean="0"/>
          </a:p>
          <a:p>
            <a:pPr marL="0" indent="0">
              <a:buNone/>
            </a:pPr>
            <a:endParaRPr lang="tr-TR" sz="1800" dirty="0"/>
          </a:p>
        </p:txBody>
      </p:sp>
    </p:spTree>
    <p:extLst>
      <p:ext uri="{BB962C8B-B14F-4D97-AF65-F5344CB8AC3E}">
        <p14:creationId xmlns:p14="http://schemas.microsoft.com/office/powerpoint/2010/main" val="37616065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Gastronomi Tesisleri </a:t>
            </a:r>
          </a:p>
        </p:txBody>
      </p:sp>
      <p:sp>
        <p:nvSpPr>
          <p:cNvPr id="3" name="İçerik Yer Tutucusu 2"/>
          <p:cNvSpPr>
            <a:spLocks noGrp="1"/>
          </p:cNvSpPr>
          <p:nvPr>
            <p:ph idx="1"/>
          </p:nvPr>
        </p:nvSpPr>
        <p:spPr>
          <a:xfrm>
            <a:off x="457200" y="1196752"/>
            <a:ext cx="8219256" cy="5328592"/>
          </a:xfrm>
        </p:spPr>
        <p:txBody>
          <a:bodyPr>
            <a:noAutofit/>
          </a:bodyPr>
          <a:lstStyle/>
          <a:p>
            <a:pPr marL="0" indent="0">
              <a:buNone/>
            </a:pPr>
            <a:endParaRPr lang="tr-TR" sz="1800" dirty="0" smtClean="0"/>
          </a:p>
          <a:p>
            <a:pPr lvl="0"/>
            <a:r>
              <a:rPr lang="tr-TR" sz="1800" dirty="0">
                <a:solidFill>
                  <a:prstClr val="black"/>
                </a:solidFill>
              </a:rPr>
              <a:t>2. sınıf lokantaların yemek salonu kapasitesi en az 50 kişiliktir. </a:t>
            </a:r>
          </a:p>
          <a:p>
            <a:pPr lvl="0"/>
            <a:r>
              <a:rPr lang="tr-TR" sz="1800" dirty="0">
                <a:solidFill>
                  <a:prstClr val="black"/>
                </a:solidFill>
              </a:rPr>
              <a:t>1. sınıf lokantaların toplam kapasitesi en az 150 kişilik olup en az 50 kişilik bir ana salon düzenlenmesi kaydı ile kapasitenin kalan kısmı ayrı salonlarda düzenlenebilir. </a:t>
            </a:r>
          </a:p>
          <a:p>
            <a:r>
              <a:rPr lang="tr-TR" sz="1800" dirty="0" smtClean="0"/>
              <a:t>Kafeteryalar</a:t>
            </a:r>
            <a:r>
              <a:rPr lang="tr-TR" sz="1800" dirty="0"/>
              <a:t>; süratli, temiz ve kaliteli yeme - içme hizmetinin garson servisi olmadan müşteriye sunulduğu, ayrı olarak belgelendirilmeyen en az 50 kişilik tesislerdir. </a:t>
            </a:r>
            <a:endParaRPr lang="tr-TR" sz="1800" dirty="0" smtClean="0"/>
          </a:p>
          <a:p>
            <a:r>
              <a:rPr lang="tr-TR" sz="1800" dirty="0" smtClean="0"/>
              <a:t>Eğlence </a:t>
            </a:r>
            <a:r>
              <a:rPr lang="tr-TR" sz="1800" dirty="0"/>
              <a:t>yerleri ise en az 80 odalı asli konaklama tesisleri, 4 ve 5 yıldızlı oteller, tatil merkezleri ile turizm kentleri bünyesinde faaliyet gösterebilen, müşterinin öncelikle eğlence ihtiyacını karşılamak yanında, yiyecek - içecek servisi de yapılabilen ve müstakilen belgelendirilemeyen işletmelerdir. </a:t>
            </a:r>
            <a:endParaRPr lang="tr-TR" sz="1800" dirty="0" smtClean="0"/>
          </a:p>
          <a:p>
            <a:r>
              <a:rPr lang="tr-TR" sz="1800" dirty="0" smtClean="0"/>
              <a:t>Turizm </a:t>
            </a:r>
            <a:r>
              <a:rPr lang="tr-TR" sz="1800" dirty="0"/>
              <a:t>kentleri bünyesinde yer alan eğlence yerleri kişi başına asgari 1,2 metrekare alan düşen en az 100 kişilik salona sahip olmak kaydıyla ayrı olarak belgelendirilebilir. </a:t>
            </a:r>
          </a:p>
        </p:txBody>
      </p:sp>
    </p:spTree>
    <p:extLst>
      <p:ext uri="{BB962C8B-B14F-4D97-AF65-F5344CB8AC3E}">
        <p14:creationId xmlns:p14="http://schemas.microsoft.com/office/powerpoint/2010/main" val="29279546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Sağlık ve Spor Tesisleri </a:t>
            </a:r>
          </a:p>
        </p:txBody>
      </p:sp>
      <p:sp>
        <p:nvSpPr>
          <p:cNvPr id="3" name="İçerik Yer Tutucusu 2"/>
          <p:cNvSpPr>
            <a:spLocks noGrp="1"/>
          </p:cNvSpPr>
          <p:nvPr>
            <p:ph idx="1"/>
          </p:nvPr>
        </p:nvSpPr>
        <p:spPr>
          <a:xfrm>
            <a:off x="457200" y="1340768"/>
            <a:ext cx="8147248" cy="5184576"/>
          </a:xfrm>
        </p:spPr>
        <p:txBody>
          <a:bodyPr>
            <a:normAutofit fontScale="55000" lnSpcReduction="20000"/>
          </a:bodyPr>
          <a:lstStyle/>
          <a:p>
            <a:r>
              <a:rPr lang="tr-TR" dirty="0"/>
              <a:t>Yönetmelik kapsamında düzenlenen sağlık ve spor tesisleri; termal tesisler, sağlıklı yaşam tesisleri, yüzme havuzları, spor tesisleri ve golf tesisleridir</a:t>
            </a:r>
            <a:r>
              <a:rPr lang="tr-TR" dirty="0" smtClean="0"/>
              <a:t>.</a:t>
            </a:r>
          </a:p>
          <a:p>
            <a:r>
              <a:rPr lang="tr-TR" dirty="0" smtClean="0"/>
              <a:t> </a:t>
            </a:r>
            <a:r>
              <a:rPr lang="tr-TR" dirty="0"/>
              <a:t>Termal tesisler; toprak, yer altı, deniz ve iklim kaynaklı doğal tedavi unsurlarının tedavi edici faktör olarak kullanıldığı kaplıcalar, içmece ve iklim kür merkezleri ile buralarda kurulan tedavi ve rekreasyon amaçlı üniteleri içeren tesislerdir. </a:t>
            </a:r>
            <a:endParaRPr lang="tr-TR" dirty="0" smtClean="0"/>
          </a:p>
          <a:p>
            <a:r>
              <a:rPr lang="tr-TR" dirty="0" smtClean="0"/>
              <a:t>Bu </a:t>
            </a:r>
            <a:r>
              <a:rPr lang="tr-TR" dirty="0"/>
              <a:t>tesislerdeki tedavi edici unsurların özellikleri, bu unsurların tıbbi yönden değerlendirilmeleri ile doğal özelliklerinin ve çevrelerinin korunmalarına ilişkin esaslar, tedavi sırasındaki tıbbi ve teknik koşullar, tıbbi personelin nitelik ve nicelikleri gibi konular Sağlık Bakanlığınca belirlenir. </a:t>
            </a:r>
            <a:endParaRPr lang="tr-TR" dirty="0" smtClean="0"/>
          </a:p>
          <a:p>
            <a:r>
              <a:rPr lang="tr-TR" dirty="0" smtClean="0"/>
              <a:t>Sağlıklı </a:t>
            </a:r>
            <a:r>
              <a:rPr lang="tr-TR" dirty="0"/>
              <a:t>yaşam tesisleri ise kültür ve turizm koruma ve gelişim bölgeleri ile turizm merkezlerinde Yönetmelik ile belirlenmiş asli konaklama tesisi bünyesinde bulunan, doğal çevre içerisinde düzenlenen; tedavi, birlikte düşünme, hareket etme yoluyla ortak motivasyon ve sinerji yaratmaya veya sağlık tedavisi sonrası rehabilitasyona veya terapiye yönelik hizmetlerin verildiği, müşterilere sağlıklı yaşam hizmeti sunmayı hedefleyen, açık alanlarda doğal spor aktiviteleriyle desteklenen, gıda ve beslenme, doğal bitki banyoları, aroma terapi, güzellik ve estetik, heyecan ve eğlence, çeşitli yaş grupları için sağlık ve bakım hizmetleri gibi konu veya konularda uzmanlaşarak işletilen ve hizmetin gerektirdiği ünitelerde uzman personel çalıştırılan tesislerdir</a:t>
            </a:r>
          </a:p>
        </p:txBody>
      </p:sp>
    </p:spTree>
    <p:extLst>
      <p:ext uri="{BB962C8B-B14F-4D97-AF65-F5344CB8AC3E}">
        <p14:creationId xmlns:p14="http://schemas.microsoft.com/office/powerpoint/2010/main" val="33398548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Sağlık ve Spor Tesisleri </a:t>
            </a:r>
            <a:endParaRPr lang="tr-TR" dirty="0"/>
          </a:p>
        </p:txBody>
      </p:sp>
      <p:sp>
        <p:nvSpPr>
          <p:cNvPr id="3" name="İçerik Yer Tutucusu 2"/>
          <p:cNvSpPr>
            <a:spLocks noGrp="1"/>
          </p:cNvSpPr>
          <p:nvPr>
            <p:ph idx="1"/>
          </p:nvPr>
        </p:nvSpPr>
        <p:spPr/>
        <p:txBody>
          <a:bodyPr>
            <a:normAutofit fontScale="55000" lnSpcReduction="20000"/>
          </a:bodyPr>
          <a:lstStyle/>
          <a:p>
            <a:r>
              <a:rPr lang="tr-TR" dirty="0"/>
              <a:t>Yönetmelik kapsamındaki yüzme havuzlarında aşağıda belirtilen şu hususlar bulunmalıdır</a:t>
            </a:r>
            <a:r>
              <a:rPr lang="tr-TR" dirty="0" smtClean="0"/>
              <a:t>:</a:t>
            </a:r>
          </a:p>
          <a:p>
            <a:r>
              <a:rPr lang="tr-TR" dirty="0" smtClean="0"/>
              <a:t>  </a:t>
            </a:r>
            <a:r>
              <a:rPr lang="tr-TR" dirty="0"/>
              <a:t>Havuzun çevresinde taşma oluğu veya aynı fonksiyonu yapan benzer sistem </a:t>
            </a:r>
            <a:endParaRPr lang="tr-TR" dirty="0" smtClean="0"/>
          </a:p>
          <a:p>
            <a:pPr marL="0" indent="0">
              <a:buNone/>
            </a:pPr>
            <a:r>
              <a:rPr lang="tr-TR" dirty="0" smtClean="0"/>
              <a:t>• </a:t>
            </a:r>
            <a:r>
              <a:rPr lang="tr-TR" dirty="0"/>
              <a:t>Havuzun zemin ve duvarlarında uygun ve nitelikli malzeme ile kaplama </a:t>
            </a:r>
            <a:endParaRPr lang="tr-TR" dirty="0" smtClean="0"/>
          </a:p>
          <a:p>
            <a:pPr marL="0" indent="0">
              <a:buNone/>
            </a:pPr>
            <a:r>
              <a:rPr lang="tr-TR" dirty="0" smtClean="0"/>
              <a:t>• </a:t>
            </a:r>
            <a:r>
              <a:rPr lang="tr-TR" dirty="0"/>
              <a:t>Havuz suyunun devamlı temizliğini sağlayan filtrasyon ve dezenfeksiyon sistemi </a:t>
            </a:r>
            <a:endParaRPr lang="tr-TR" dirty="0" smtClean="0"/>
          </a:p>
          <a:p>
            <a:pPr marL="0" indent="0">
              <a:buNone/>
            </a:pPr>
            <a:r>
              <a:rPr lang="tr-TR" dirty="0" smtClean="0"/>
              <a:t>• </a:t>
            </a:r>
            <a:r>
              <a:rPr lang="tr-TR" dirty="0"/>
              <a:t>Havuz çevresi ile güneşlenme alanlarında kaymayı önleyici zemin kaplaması ve düzenlemesi </a:t>
            </a:r>
            <a:endParaRPr lang="tr-TR" dirty="0" smtClean="0"/>
          </a:p>
          <a:p>
            <a:pPr marL="0" indent="0">
              <a:buNone/>
            </a:pPr>
            <a:r>
              <a:rPr lang="tr-TR" dirty="0" smtClean="0"/>
              <a:t>• </a:t>
            </a:r>
            <a:r>
              <a:rPr lang="tr-TR" dirty="0"/>
              <a:t>Havuz suyunun boşaltıldığı ağızlarda güvenlik önlemlerinin alındığı tesisat </a:t>
            </a:r>
            <a:endParaRPr lang="tr-TR" dirty="0" smtClean="0"/>
          </a:p>
          <a:p>
            <a:pPr marL="0" indent="0">
              <a:buNone/>
            </a:pPr>
            <a:r>
              <a:rPr lang="tr-TR" dirty="0" smtClean="0"/>
              <a:t>• </a:t>
            </a:r>
            <a:r>
              <a:rPr lang="tr-TR" dirty="0"/>
              <a:t>Havuz içinde emniyet basamaklarının yapılması, derinliğin değiştiği her kademede ölçü belirtilmesi </a:t>
            </a:r>
            <a:endParaRPr lang="tr-TR" dirty="0" smtClean="0"/>
          </a:p>
          <a:p>
            <a:pPr marL="0" indent="0">
              <a:buNone/>
            </a:pPr>
            <a:r>
              <a:rPr lang="tr-TR" dirty="0" smtClean="0"/>
              <a:t>• </a:t>
            </a:r>
            <a:r>
              <a:rPr lang="tr-TR" dirty="0"/>
              <a:t>Çocuklar için en fazla 50 santimetre derinlikte ayrı bir havuz </a:t>
            </a:r>
            <a:endParaRPr lang="tr-TR" dirty="0" smtClean="0"/>
          </a:p>
          <a:p>
            <a:pPr marL="0" indent="0">
              <a:buNone/>
            </a:pPr>
            <a:r>
              <a:rPr lang="tr-TR" dirty="0" smtClean="0"/>
              <a:t>• </a:t>
            </a:r>
            <a:r>
              <a:rPr lang="tr-TR" dirty="0"/>
              <a:t>Havuzda can güvenliğini sağlayan sertifikalı cankurtaran </a:t>
            </a:r>
            <a:endParaRPr lang="tr-TR" dirty="0" smtClean="0"/>
          </a:p>
          <a:p>
            <a:pPr marL="0" indent="0">
              <a:buNone/>
            </a:pPr>
            <a:r>
              <a:rPr lang="tr-TR" dirty="0" smtClean="0"/>
              <a:t>• </a:t>
            </a:r>
            <a:r>
              <a:rPr lang="tr-TR" dirty="0"/>
              <a:t>Kapalı havuzlarda ısıtma ve havalandırma sistemi </a:t>
            </a:r>
            <a:endParaRPr lang="tr-TR" dirty="0" smtClean="0"/>
          </a:p>
          <a:p>
            <a:pPr marL="0" indent="0">
              <a:buNone/>
            </a:pPr>
            <a:r>
              <a:rPr lang="tr-TR" dirty="0" smtClean="0"/>
              <a:t>• </a:t>
            </a:r>
            <a:r>
              <a:rPr lang="tr-TR" dirty="0"/>
              <a:t>Güvenlik önlemlerinin Türkçe ve en az 2 yabancı dilde belirtildiği levhalar ve İlk yardım araç ve gereçleri bulunan revir ile müstakil belgelendirilen havuzlarda doktor hizmeti </a:t>
            </a:r>
          </a:p>
        </p:txBody>
      </p:sp>
    </p:spTree>
    <p:extLst>
      <p:ext uri="{BB962C8B-B14F-4D97-AF65-F5344CB8AC3E}">
        <p14:creationId xmlns:p14="http://schemas.microsoft.com/office/powerpoint/2010/main" val="24868492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Sağlık ve Spor Tesisleri </a:t>
            </a:r>
            <a:endParaRPr lang="tr-TR" dirty="0"/>
          </a:p>
        </p:txBody>
      </p:sp>
      <p:sp>
        <p:nvSpPr>
          <p:cNvPr id="3" name="İçerik Yer Tutucusu 2"/>
          <p:cNvSpPr>
            <a:spLocks noGrp="1"/>
          </p:cNvSpPr>
          <p:nvPr>
            <p:ph idx="1"/>
          </p:nvPr>
        </p:nvSpPr>
        <p:spPr>
          <a:xfrm>
            <a:off x="179512" y="1268760"/>
            <a:ext cx="8507288" cy="5184576"/>
          </a:xfrm>
        </p:spPr>
        <p:txBody>
          <a:bodyPr>
            <a:normAutofit fontScale="92500" lnSpcReduction="10000"/>
          </a:bodyPr>
          <a:lstStyle/>
          <a:p>
            <a:r>
              <a:rPr lang="tr-TR" dirty="0"/>
              <a:t>Spor tesisleri; kültür ve turizm koruma ve gelişim bölgeleri ile turizm merkezlerinde, olimpik spor türlerinden en az birinin ana faaliyet olarak kurgulandığı, bunun yanında çeşitli spor dallarının uluslararası normlara uygun alanlarda gerçekleştirildiği, ayrıca bu aktivitelerin tamamlayıcı diğer bölümlerle desteklendiği tesislerdir. </a:t>
            </a:r>
            <a:endParaRPr lang="tr-TR" dirty="0" smtClean="0"/>
          </a:p>
          <a:p>
            <a:r>
              <a:rPr lang="tr-TR" dirty="0" smtClean="0"/>
              <a:t>Golf </a:t>
            </a:r>
            <a:r>
              <a:rPr lang="tr-TR" dirty="0"/>
              <a:t>tesisleri ise golf sporunun uluslararası normlarına uygun alanlarda, golf sporuna yönelik parkur, ısınma ve pratik yapma alanıyla birlikte, kulüp binası ve bu aktiviteyi destekleyici diğer bölümlerden oluşan tesislerdir. </a:t>
            </a:r>
          </a:p>
        </p:txBody>
      </p:sp>
    </p:spTree>
    <p:extLst>
      <p:ext uri="{BB962C8B-B14F-4D97-AF65-F5344CB8AC3E}">
        <p14:creationId xmlns:p14="http://schemas.microsoft.com/office/powerpoint/2010/main" val="19668242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Kongre ve Rekreasyon Tesisleri </a:t>
            </a:r>
          </a:p>
        </p:txBody>
      </p:sp>
      <p:sp>
        <p:nvSpPr>
          <p:cNvPr id="3" name="İçerik Yer Tutucusu 2"/>
          <p:cNvSpPr>
            <a:spLocks noGrp="1"/>
          </p:cNvSpPr>
          <p:nvPr>
            <p:ph idx="1"/>
          </p:nvPr>
        </p:nvSpPr>
        <p:spPr/>
        <p:txBody>
          <a:bodyPr>
            <a:normAutofit fontScale="62500" lnSpcReduction="20000"/>
          </a:bodyPr>
          <a:lstStyle/>
          <a:p>
            <a:r>
              <a:rPr lang="tr-TR" dirty="0"/>
              <a:t>Yönetmelik kapsamındaki kongre ve sergi merkezlerinin çeşitli nitelikleri taşıması gerekir. </a:t>
            </a:r>
            <a:endParaRPr lang="tr-TR" dirty="0" smtClean="0"/>
          </a:p>
          <a:p>
            <a:r>
              <a:rPr lang="tr-TR" dirty="0" smtClean="0"/>
              <a:t>Bu </a:t>
            </a:r>
            <a:r>
              <a:rPr lang="tr-TR" dirty="0"/>
              <a:t>nitelikler ise şunlardır: </a:t>
            </a:r>
          </a:p>
          <a:p>
            <a:pPr marL="0" indent="0">
              <a:buNone/>
            </a:pPr>
            <a:r>
              <a:rPr lang="tr-TR" dirty="0"/>
              <a:t>• Kişi başına en az 1,2 metrekare alan düşecek şekilde aynı anda asgari 1000 kişiye hizmet verebilecek büyüklükte bölünebilir bir kongre salonu </a:t>
            </a:r>
            <a:endParaRPr lang="tr-TR" dirty="0" smtClean="0"/>
          </a:p>
          <a:p>
            <a:pPr marL="0" indent="0">
              <a:buNone/>
            </a:pPr>
            <a:r>
              <a:rPr lang="tr-TR" dirty="0" smtClean="0"/>
              <a:t>• </a:t>
            </a:r>
            <a:r>
              <a:rPr lang="tr-TR" dirty="0"/>
              <a:t>Teknik imkânları sağlanmış kişi başına en az 1,2 metrekare alan düşecek şekilde 4 adet en az 50 kişilik toplantı salonu </a:t>
            </a:r>
            <a:endParaRPr lang="tr-TR" dirty="0" smtClean="0"/>
          </a:p>
          <a:p>
            <a:pPr marL="0" indent="0">
              <a:buNone/>
            </a:pPr>
            <a:r>
              <a:rPr lang="tr-TR" dirty="0" smtClean="0"/>
              <a:t>• </a:t>
            </a:r>
            <a:r>
              <a:rPr lang="tr-TR" dirty="0"/>
              <a:t>Salonların fuayeler (dinlenmelik) ve servis alanlarıyla doğrudan bağlantılı olması </a:t>
            </a:r>
            <a:endParaRPr lang="tr-TR" dirty="0" smtClean="0"/>
          </a:p>
          <a:p>
            <a:pPr marL="0" indent="0">
              <a:buNone/>
            </a:pPr>
            <a:r>
              <a:rPr lang="tr-TR" dirty="0" smtClean="0"/>
              <a:t>• </a:t>
            </a:r>
            <a:r>
              <a:rPr lang="tr-TR" dirty="0"/>
              <a:t>Salonlarda amacına uygun araç - gereç ve donanımın bulunması  Rekreasyon tesisleri denildiğinde akla eğlence merkezleri, temalı tesisler, günübirlik tesisler ve kış sporları ve kayak merkezleri mekanik tesisleri akla gelir</a:t>
            </a:r>
            <a:r>
              <a:rPr lang="tr-TR" dirty="0" smtClean="0"/>
              <a:t>.</a:t>
            </a:r>
          </a:p>
          <a:p>
            <a:r>
              <a:rPr lang="tr-TR" dirty="0" smtClean="0"/>
              <a:t> </a:t>
            </a:r>
            <a:r>
              <a:rPr lang="tr-TR" dirty="0"/>
              <a:t>Rekreasyon tesis türlerinden eğlence merkezleri; bünyesinde konaklama tesisi bulunmayan, eğlence ve rekreasyon ihtiyacını karşılamak amacıyla oluşturulan, müşterinin aktif katılımının sağlandığı tesislerdir. </a:t>
            </a:r>
          </a:p>
        </p:txBody>
      </p:sp>
    </p:spTree>
    <p:extLst>
      <p:ext uri="{BB962C8B-B14F-4D97-AF65-F5344CB8AC3E}">
        <p14:creationId xmlns:p14="http://schemas.microsoft.com/office/powerpoint/2010/main" val="6998574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Kongre ve Rekreasyon Tesisleri </a:t>
            </a:r>
            <a:endParaRPr lang="tr-TR" dirty="0"/>
          </a:p>
        </p:txBody>
      </p:sp>
      <p:sp>
        <p:nvSpPr>
          <p:cNvPr id="3" name="İçerik Yer Tutucusu 2"/>
          <p:cNvSpPr>
            <a:spLocks noGrp="1"/>
          </p:cNvSpPr>
          <p:nvPr>
            <p:ph idx="1"/>
          </p:nvPr>
        </p:nvSpPr>
        <p:spPr>
          <a:xfrm>
            <a:off x="251520" y="1268760"/>
            <a:ext cx="8435280" cy="5400600"/>
          </a:xfrm>
        </p:spPr>
        <p:txBody>
          <a:bodyPr>
            <a:noAutofit/>
          </a:bodyPr>
          <a:lstStyle/>
          <a:p>
            <a:r>
              <a:rPr lang="tr-TR" sz="1600" dirty="0"/>
              <a:t>Temalı parklar; geleceğin dünyası, bilim, bilimkurgu, tarih, kültür, bitki ve hayvan türlerinin doğal ortamlarında yaşatılması, safari parkında veya film stüdyolarında müşteriler için katılım ve canlı izleme imkânının sağlanması, gelenek ve birikimler ile dünya coğrafyası gibi belirli bir konunun görsel ve işitsel ileri teknolojinin de yardımıyla tanıtıldığı ve müşterinin izlemesine sunulduğu eğlenceye ve bilgilendirmeye yönelik tesislerdir. Park, ana temalara uygun dekore edilmiş, geleneksel veya uluslararası özellik taşıyan ürünlerin sergilendiği ve satıldığı bölümleri de içerir. </a:t>
            </a:r>
            <a:endParaRPr lang="tr-TR" sz="1600" dirty="0" smtClean="0"/>
          </a:p>
          <a:p>
            <a:r>
              <a:rPr lang="tr-TR" sz="1600" dirty="0" smtClean="0"/>
              <a:t>Ayrıca </a:t>
            </a:r>
            <a:r>
              <a:rPr lang="tr-TR" sz="1600" dirty="0"/>
              <a:t>park içerisinde, temalara uygun inşa ve dekore edilmiş spor tesisleri ile yeme - içme tesislerine yer verilir. Parktaki oyun ve gezi elemanlarında emniyet sistemlerinin imal edildikleri ülke ve Türkiye'de uygulanan standartlara uygun olduklarına dair belge bulunması gerekir. Bu türden parklar en az 50 bin metrekare arsa üzerine kurulabilirler. </a:t>
            </a:r>
            <a:endParaRPr lang="tr-TR" sz="1600" dirty="0" smtClean="0"/>
          </a:p>
          <a:p>
            <a:r>
              <a:rPr lang="tr-TR" sz="1600" dirty="0" smtClean="0"/>
              <a:t>Günübirlik </a:t>
            </a:r>
            <a:r>
              <a:rPr lang="tr-TR" sz="1600" dirty="0"/>
              <a:t>tesisler ise yeme - içme, dinlenme, eğlence ve spor imkânlarından birkaçını günübirlik olarak sağlayan fakat konaklama yapılmayan tesislerdir. </a:t>
            </a:r>
            <a:endParaRPr lang="tr-TR" sz="1600" dirty="0" smtClean="0"/>
          </a:p>
          <a:p>
            <a:r>
              <a:rPr lang="tr-TR" sz="1600" dirty="0" smtClean="0"/>
              <a:t>Kış </a:t>
            </a:r>
            <a:r>
              <a:rPr lang="tr-TR" sz="1600" dirty="0"/>
              <a:t>sporları ve kayak merkezleri mekanik tesisleri de kayakçıların kayak yapması amacıyla farklı noktalar arasında taşınmasına yönelik, teleferik, telesiyej, teleski, tele kabin gibi mekanik düzenlemelerden oluşan tesislerdir</a:t>
            </a:r>
            <a:r>
              <a:rPr lang="tr-TR" sz="1600" dirty="0" smtClean="0"/>
              <a:t>.</a:t>
            </a:r>
          </a:p>
          <a:p>
            <a:r>
              <a:rPr lang="tr-TR" sz="1600" dirty="0" smtClean="0"/>
              <a:t> </a:t>
            </a:r>
            <a:r>
              <a:rPr lang="tr-TR" sz="1600" dirty="0"/>
              <a:t>Bu tesislerde kullanıcıların ihtiyaçlarını karşılamak amacıyla güneşlenme ve seyir noktaları, idare ünitesi, genel tuvaletler, korunak ve servis üniteleri ile teleski türü hariç olmak üzere alt, üst veya ara istasyonlarda büfe hizmeti düzenlenir. </a:t>
            </a:r>
            <a:endParaRPr lang="tr-TR" sz="1600" dirty="0" smtClean="0"/>
          </a:p>
          <a:p>
            <a:r>
              <a:rPr lang="tr-TR" sz="1600" dirty="0" smtClean="0"/>
              <a:t>Kullanıcıların </a:t>
            </a:r>
            <a:r>
              <a:rPr lang="tr-TR" sz="1600" dirty="0"/>
              <a:t>mekanik düzenlemelerden kaynaklanabilecek tehlikelere karşı güvenliklerini sağlayacak önlemler işletmece alınır ve bu tesislerde sağlık ve ilkyardım hizmeti de sunulur. </a:t>
            </a:r>
          </a:p>
        </p:txBody>
      </p:sp>
    </p:spTree>
    <p:extLst>
      <p:ext uri="{BB962C8B-B14F-4D97-AF65-F5344CB8AC3E}">
        <p14:creationId xmlns:p14="http://schemas.microsoft.com/office/powerpoint/2010/main" val="6655111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Kırsal Turizm Tesisleri </a:t>
            </a:r>
          </a:p>
        </p:txBody>
      </p:sp>
      <p:sp>
        <p:nvSpPr>
          <p:cNvPr id="3" name="İçerik Yer Tutucusu 2"/>
          <p:cNvSpPr>
            <a:spLocks noGrp="1"/>
          </p:cNvSpPr>
          <p:nvPr>
            <p:ph idx="1"/>
          </p:nvPr>
        </p:nvSpPr>
        <p:spPr>
          <a:xfrm>
            <a:off x="179512" y="1412776"/>
            <a:ext cx="8507288" cy="5256584"/>
          </a:xfrm>
        </p:spPr>
        <p:txBody>
          <a:bodyPr>
            <a:normAutofit fontScale="55000" lnSpcReduction="20000"/>
          </a:bodyPr>
          <a:lstStyle/>
          <a:p>
            <a:r>
              <a:rPr lang="tr-TR" dirty="0"/>
              <a:t>Çiftlik evi – köy evi, yayla evi, dağ evi ve kamping kırsal turizm tesislerindendir. Çiftlik evi-köy evi; tarım faaliyetlerinin, kırsal alanların doğal ve kültürel mirasının korunmasına önemli katkıları olduğu göz önünde bulundurularak mevcut yapıların iyileştirmesi veya yeni yapıların mevcut dokunun iç düzenlemesi esas alınarak yapılmasını, bu sayede yatak kapasitesi oluşturulmasını ve turizmin gelişip genişleyebileceği ortamların çevresel açıdan güvence altına alınmasını hedefleyen; kırsal bölgelerde çiftlik organizasyonu amacıyla kurulmuş ve çiftlik üretimi ile birlikte turizm konaklama olanağı sağlayan, gelen müşterilerin de isterlerse çalışma programlarına katılabilecekleri, kırsal yaşantının sahnelenmesine olanak sağlayan en az 5 odalı konaklama tesisleridir</a:t>
            </a:r>
            <a:r>
              <a:rPr lang="tr-TR" dirty="0" smtClean="0"/>
              <a:t>.</a:t>
            </a:r>
          </a:p>
          <a:p>
            <a:r>
              <a:rPr lang="tr-TR" dirty="0" smtClean="0"/>
              <a:t> </a:t>
            </a:r>
            <a:r>
              <a:rPr lang="tr-TR" dirty="0"/>
              <a:t>Buna karşın yayla evleri; Bakanlıkça geliştirilmeleri uygun görülen yerlerde bulunan, mevcut yayla evlerinin iyileştirilmesiyle turizme kazandırılan veya mevcut yayla evlerinin iç düzenlemesi esas alınarak yapılan veya Bakanlıkça belirlenecek örnek yayla evi yapı tiplerine göre inşa edilecek ünitelerde, müstakil veya toplu olarak hizmet verecek en az 5 odalı konaklama tesisleridir. </a:t>
            </a:r>
            <a:endParaRPr lang="tr-TR" dirty="0" smtClean="0"/>
          </a:p>
          <a:p>
            <a:r>
              <a:rPr lang="tr-TR" dirty="0" smtClean="0"/>
              <a:t>Dağ </a:t>
            </a:r>
            <a:r>
              <a:rPr lang="tr-TR" dirty="0"/>
              <a:t>evi de kış sporları veya çim sporları yapmak ve doğa güzelliklerinden faydalanmak amacıyla çevresel açıdan sorumlu bir anlayışla işletilen asgari 1 yıldızlı otel nitelikleri ile birlikte yönetmelikte belirtilen nitelikleri taşıyan konaklama tesisleridir. </a:t>
            </a:r>
          </a:p>
        </p:txBody>
      </p:sp>
    </p:spTree>
    <p:extLst>
      <p:ext uri="{BB962C8B-B14F-4D97-AF65-F5344CB8AC3E}">
        <p14:creationId xmlns:p14="http://schemas.microsoft.com/office/powerpoint/2010/main" val="7426711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sv-SE" dirty="0"/>
              <a:t>Özellik Taşıyan Tesisler (Özel Tesisler) </a:t>
            </a:r>
            <a:endParaRPr lang="tr-TR" dirty="0"/>
          </a:p>
        </p:txBody>
      </p:sp>
      <p:sp>
        <p:nvSpPr>
          <p:cNvPr id="3" name="İçerik Yer Tutucusu 2"/>
          <p:cNvSpPr>
            <a:spLocks noGrp="1"/>
          </p:cNvSpPr>
          <p:nvPr>
            <p:ph idx="1"/>
          </p:nvPr>
        </p:nvSpPr>
        <p:spPr/>
        <p:txBody>
          <a:bodyPr>
            <a:normAutofit fontScale="70000" lnSpcReduction="20000"/>
          </a:bodyPr>
          <a:lstStyle/>
          <a:p>
            <a:r>
              <a:rPr lang="tr-TR" dirty="0"/>
              <a:t>Özellik taşıyan tesisler özel tesisler ve butik oteller olmak üzere iki türden oluşur. </a:t>
            </a:r>
            <a:endParaRPr lang="tr-TR" dirty="0" smtClean="0"/>
          </a:p>
          <a:p>
            <a:r>
              <a:rPr lang="tr-TR" dirty="0" smtClean="0"/>
              <a:t> </a:t>
            </a:r>
            <a:r>
              <a:rPr lang="tr-TR" dirty="0"/>
              <a:t>Özel tesisler; ülke turizmine katkı sağlayan ve Bakanlıkça desteklenmeleri uygun görülen tesislerdir. </a:t>
            </a:r>
            <a:endParaRPr lang="tr-TR" dirty="0" smtClean="0"/>
          </a:p>
          <a:p>
            <a:r>
              <a:rPr lang="tr-TR" dirty="0" smtClean="0"/>
              <a:t>Özel </a:t>
            </a:r>
            <a:r>
              <a:rPr lang="tr-TR" dirty="0"/>
              <a:t>tesislerin yer aldığı yapı veya bulunduğu bölgenin şu özelliklerden en az birini taşıması gerekir: </a:t>
            </a:r>
            <a:endParaRPr lang="tr-TR" dirty="0" smtClean="0"/>
          </a:p>
          <a:p>
            <a:pPr marL="0" indent="0">
              <a:buNone/>
            </a:pPr>
            <a:r>
              <a:rPr lang="tr-TR" dirty="0" smtClean="0"/>
              <a:t>• </a:t>
            </a:r>
            <a:r>
              <a:rPr lang="tr-TR" dirty="0"/>
              <a:t>Mimari özgünlük </a:t>
            </a:r>
            <a:endParaRPr lang="tr-TR" dirty="0" smtClean="0"/>
          </a:p>
          <a:p>
            <a:pPr marL="0" indent="0">
              <a:buNone/>
            </a:pPr>
            <a:r>
              <a:rPr lang="tr-TR" dirty="0" smtClean="0"/>
              <a:t>• </a:t>
            </a:r>
            <a:r>
              <a:rPr lang="tr-TR" dirty="0"/>
              <a:t>Doğaya ait özellikler </a:t>
            </a:r>
            <a:endParaRPr lang="tr-TR" dirty="0" smtClean="0"/>
          </a:p>
          <a:p>
            <a:pPr marL="0" indent="0">
              <a:buNone/>
            </a:pPr>
            <a:r>
              <a:rPr lang="tr-TR" dirty="0" smtClean="0"/>
              <a:t>• </a:t>
            </a:r>
            <a:r>
              <a:rPr lang="tr-TR" dirty="0"/>
              <a:t>Tarihî değer </a:t>
            </a:r>
            <a:endParaRPr lang="tr-TR" dirty="0" smtClean="0"/>
          </a:p>
          <a:p>
            <a:pPr marL="0" indent="0">
              <a:buNone/>
            </a:pPr>
            <a:r>
              <a:rPr lang="tr-TR" dirty="0" smtClean="0"/>
              <a:t>• </a:t>
            </a:r>
            <a:r>
              <a:rPr lang="tr-TR" dirty="0"/>
              <a:t>Sanatsal değer </a:t>
            </a:r>
            <a:endParaRPr lang="tr-TR" dirty="0" smtClean="0"/>
          </a:p>
          <a:p>
            <a:pPr marL="0" indent="0">
              <a:buNone/>
            </a:pPr>
            <a:r>
              <a:rPr lang="tr-TR" dirty="0" smtClean="0"/>
              <a:t>• </a:t>
            </a:r>
            <a:r>
              <a:rPr lang="tr-TR" dirty="0"/>
              <a:t>Yerel, ulusal veya başka uluslara ait kültürleri yansıtan yapı, tefriş veya dekorasyon </a:t>
            </a:r>
            <a:endParaRPr lang="tr-TR" dirty="0" smtClean="0"/>
          </a:p>
          <a:p>
            <a:pPr marL="0" indent="0">
              <a:buNone/>
            </a:pPr>
            <a:r>
              <a:rPr lang="tr-TR" dirty="0" smtClean="0"/>
              <a:t>• </a:t>
            </a:r>
            <a:r>
              <a:rPr lang="tr-TR" dirty="0"/>
              <a:t>Üstün kaliteli veya özellikli malzeme ile yapım ve dekorasyon. </a:t>
            </a:r>
          </a:p>
        </p:txBody>
      </p:sp>
    </p:spTree>
    <p:extLst>
      <p:ext uri="{BB962C8B-B14F-4D97-AF65-F5344CB8AC3E}">
        <p14:creationId xmlns:p14="http://schemas.microsoft.com/office/powerpoint/2010/main" val="20251457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Bileşik Tesisler </a:t>
            </a:r>
          </a:p>
        </p:txBody>
      </p:sp>
      <p:sp>
        <p:nvSpPr>
          <p:cNvPr id="3" name="İçerik Yer Tutucusu 2"/>
          <p:cNvSpPr>
            <a:spLocks noGrp="1"/>
          </p:cNvSpPr>
          <p:nvPr>
            <p:ph idx="1"/>
          </p:nvPr>
        </p:nvSpPr>
        <p:spPr>
          <a:xfrm>
            <a:off x="251520" y="1196752"/>
            <a:ext cx="8435280" cy="5472608"/>
          </a:xfrm>
        </p:spPr>
        <p:txBody>
          <a:bodyPr>
            <a:normAutofit fontScale="55000" lnSpcReduction="20000"/>
          </a:bodyPr>
          <a:lstStyle/>
          <a:p>
            <a:r>
              <a:rPr lang="tr-TR" dirty="0"/>
              <a:t>Yönetmelik kapsamında düzenlenen bileşik tesisler; turizm kentleri, turizm kompleksleri, tatil merkezleri, zincir tesisler ve personel eğitim tesisleridir. </a:t>
            </a:r>
            <a:endParaRPr lang="tr-TR" dirty="0" smtClean="0"/>
          </a:p>
          <a:p>
            <a:r>
              <a:rPr lang="tr-TR" dirty="0" smtClean="0"/>
              <a:t>Bunlardan </a:t>
            </a:r>
            <a:r>
              <a:rPr lang="tr-TR" dirty="0"/>
              <a:t>turizm kentleri; kültür ve turizm koruma ve gelişim bölgesi olarak ilan edilmiş yerlerde, plan kararlarıyla sınırları belirlenmiş, Yönetmelikte tanımlanan ve ayrı olarak belgelendirilebilen türlerin bir veya birkaçıyla birlikte kültür, eğitim, eğlence, ticaret, konut ve her türlü teknik ve sosyal alt yapı alanlarından bir veya daha fazlasını kapsayan, tek bir ana yatırımcıya tahsis edilen yerleşimlerdir. </a:t>
            </a:r>
            <a:endParaRPr lang="tr-TR" dirty="0" smtClean="0"/>
          </a:p>
          <a:p>
            <a:r>
              <a:rPr lang="tr-TR" dirty="0" smtClean="0"/>
              <a:t>Turizm </a:t>
            </a:r>
            <a:r>
              <a:rPr lang="tr-TR" dirty="0"/>
              <a:t>kompleksleri ise şu özellikleri gösterir: </a:t>
            </a:r>
            <a:endParaRPr lang="tr-TR" dirty="0" smtClean="0"/>
          </a:p>
          <a:p>
            <a:r>
              <a:rPr lang="tr-TR" dirty="0"/>
              <a:t>Kongre ve sergi merkezi ile buna ilave olarak Yönetmelikte tanımlanmış olan golf tesisleri, eğlence merkezleri, temalı parklar, termal tesisler, apart otel, en az 100 adet yatın barınabileceği yat limanı, sağlıklı yaşam tesislerinden en az 3 adedini bünyesinde bulunduran tesislerdir. </a:t>
            </a:r>
            <a:endParaRPr lang="tr-TR" dirty="0" smtClean="0"/>
          </a:p>
          <a:p>
            <a:r>
              <a:rPr lang="tr-TR" dirty="0" smtClean="0"/>
              <a:t>Kongre </a:t>
            </a:r>
            <a:r>
              <a:rPr lang="tr-TR" dirty="0"/>
              <a:t>ve sergi merkezi ile seçenekli türlerden en az 2’sinin tamamlanarak işletmeye hazır hâle getirilmesi durumunda tesise kısmi turizm işletmesi belgesi verilebilir. </a:t>
            </a:r>
            <a:endParaRPr lang="tr-TR" dirty="0" smtClean="0"/>
          </a:p>
          <a:p>
            <a:pPr marL="0" indent="0">
              <a:buNone/>
            </a:pPr>
            <a:r>
              <a:rPr lang="tr-TR" dirty="0" smtClean="0"/>
              <a:t>•    Bünyesinde </a:t>
            </a:r>
            <a:r>
              <a:rPr lang="tr-TR" dirty="0"/>
              <a:t>konaklama tesisi olarak en az 500 yatak kapasiteli olmak kaydıyla 5 yıldızlı otel veya 5 yıldızlı tatil köyü ile yine bünyesinde kongre ve sergi merkezi veya eğlence merkezi bulunan tesislerdir. </a:t>
            </a:r>
            <a:endParaRPr lang="tr-TR" dirty="0" smtClean="0"/>
          </a:p>
          <a:p>
            <a:pPr marL="0" indent="0">
              <a:buNone/>
            </a:pPr>
            <a:r>
              <a:rPr lang="tr-TR" dirty="0" smtClean="0"/>
              <a:t>Tesiste </a:t>
            </a:r>
            <a:r>
              <a:rPr lang="tr-TR" dirty="0"/>
              <a:t>en az 250 adet yatın barınabileceği yat limanı yapılması durumunda ilave olarak apart otel yapılabilir. Komplekste bulunması zorunlu olan ünitelerden birinin tamamlanarak işletmeye hazır hâle getirilmesi durumunda tesise kısmi turizm işletmesi belgesi verilebilir. </a:t>
            </a:r>
          </a:p>
        </p:txBody>
      </p:sp>
    </p:spTree>
    <p:extLst>
      <p:ext uri="{BB962C8B-B14F-4D97-AF65-F5344CB8AC3E}">
        <p14:creationId xmlns:p14="http://schemas.microsoft.com/office/powerpoint/2010/main" val="4104335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Bileşik Tesisler </a:t>
            </a:r>
            <a:endParaRPr lang="tr-TR" dirty="0"/>
          </a:p>
        </p:txBody>
      </p:sp>
      <p:sp>
        <p:nvSpPr>
          <p:cNvPr id="3" name="İçerik Yer Tutucusu 2"/>
          <p:cNvSpPr>
            <a:spLocks noGrp="1"/>
          </p:cNvSpPr>
          <p:nvPr>
            <p:ph idx="1"/>
          </p:nvPr>
        </p:nvSpPr>
        <p:spPr>
          <a:xfrm>
            <a:off x="457200" y="1600200"/>
            <a:ext cx="8229600" cy="4997152"/>
          </a:xfrm>
        </p:spPr>
        <p:txBody>
          <a:bodyPr>
            <a:normAutofit fontScale="62500" lnSpcReduction="20000"/>
          </a:bodyPr>
          <a:lstStyle/>
          <a:p>
            <a:r>
              <a:rPr lang="tr-TR" dirty="0"/>
              <a:t>Bileşik tesislerin diğer bir türü olan tatil merkezleri; müşterilerin konaklama, yeme - içme, eğlence, dinlenme ve spor ihtiyaçlarını karşılayan, kuruluş yeri veya işletmesi özelliği gereği yardımcı ve tamamlayıcı birimleri de bünyelerinde bulundurabilen, imar planlarında turizm için ayrılmış alanlarda, her otelin bütünü için ayrı mülkiyet, irtifak ve intifa haklarına imkân tanıyan en az 1250 odalı tesislerdir. </a:t>
            </a:r>
            <a:endParaRPr lang="tr-TR" dirty="0" smtClean="0"/>
          </a:p>
          <a:p>
            <a:r>
              <a:rPr lang="tr-TR" dirty="0" smtClean="0"/>
              <a:t>Bu </a:t>
            </a:r>
            <a:r>
              <a:rPr lang="tr-TR" dirty="0"/>
              <a:t>tesisler, tatil merkezi otelleri veya apart oteller ile bu otellere hizmet veren ortak kullanım alanlarından oluşur. Zincir tesisler ise aynı yatırımcıya veya işletmeye ait veya aynı işletmenin markasını kullanan ve Bakanlıkça belgelendirilebilen turizm türlerinin veya pazarlama ve satış işletmelerinin Yönetmelikte düzenlenen özellikler çerçevesinde gerçekleştirildiği tesislerdir. Bu özellikler şu şekilde sıralanabilir: </a:t>
            </a:r>
            <a:endParaRPr lang="tr-TR" dirty="0" smtClean="0"/>
          </a:p>
          <a:p>
            <a:r>
              <a:rPr lang="tr-TR" dirty="0" smtClean="0"/>
              <a:t>• </a:t>
            </a:r>
            <a:r>
              <a:rPr lang="tr-TR" dirty="0"/>
              <a:t>Bakanlıkça uygun görülecek belirli bir tur güzergâhı üzerinde, inanç, tarih, kültür gibi alternatif turizm hareketlerine hizmet verecek ve esas olarak tur müşterilerinin konaklama ve yeme - içme ihtiyaçlarına yönelik, asgari 3 ayrı noktada bu Yönetmelikte yer alan türlerin zincir olarak işletildiği tesislerdir. </a:t>
            </a:r>
            <a:endParaRPr lang="tr-TR" dirty="0" smtClean="0"/>
          </a:p>
          <a:p>
            <a:r>
              <a:rPr lang="tr-TR" dirty="0" smtClean="0"/>
              <a:t>•</a:t>
            </a:r>
            <a:endParaRPr lang="tr-TR" dirty="0"/>
          </a:p>
        </p:txBody>
      </p:sp>
    </p:spTree>
    <p:extLst>
      <p:ext uri="{BB962C8B-B14F-4D97-AF65-F5344CB8AC3E}">
        <p14:creationId xmlns:p14="http://schemas.microsoft.com/office/powerpoint/2010/main" val="2159294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Bileşik Tesisler </a:t>
            </a:r>
            <a:endParaRPr lang="tr-TR" dirty="0"/>
          </a:p>
        </p:txBody>
      </p:sp>
      <p:sp>
        <p:nvSpPr>
          <p:cNvPr id="3" name="İçerik Yer Tutucusu 2"/>
          <p:cNvSpPr>
            <a:spLocks noGrp="1"/>
          </p:cNvSpPr>
          <p:nvPr>
            <p:ph idx="1"/>
          </p:nvPr>
        </p:nvSpPr>
        <p:spPr>
          <a:xfrm>
            <a:off x="323528" y="1196752"/>
            <a:ext cx="8640960" cy="5400600"/>
          </a:xfrm>
        </p:spPr>
        <p:txBody>
          <a:bodyPr>
            <a:noAutofit/>
          </a:bodyPr>
          <a:lstStyle/>
          <a:p>
            <a:pPr lvl="0"/>
            <a:r>
              <a:rPr lang="tr-TR" sz="2400" dirty="0">
                <a:solidFill>
                  <a:prstClr val="black"/>
                </a:solidFill>
              </a:rPr>
              <a:t>Yönetmelikte yer alan ve müstakil olarak belgelendirilen türlerden birinin veya pazarlama ve satış işletmelerinin aynı işletmecilik anlayışıyla asgari 3 ayrı yerde zincir olarak işletildiği tesislerdir. </a:t>
            </a:r>
          </a:p>
          <a:p>
            <a:pPr lvl="0"/>
            <a:r>
              <a:rPr lang="tr-TR" sz="2400" dirty="0" smtClean="0">
                <a:solidFill>
                  <a:prstClr val="black"/>
                </a:solidFill>
              </a:rPr>
              <a:t>Birden </a:t>
            </a:r>
            <a:r>
              <a:rPr lang="tr-TR" sz="2400" dirty="0">
                <a:solidFill>
                  <a:prstClr val="black"/>
                </a:solidFill>
              </a:rPr>
              <a:t>fazla tahsisli arazi üzerinde yer alan ve zincir olarak işletilen tesislerdir. </a:t>
            </a:r>
            <a:endParaRPr lang="tr-TR" sz="2400" dirty="0" smtClean="0">
              <a:solidFill>
                <a:prstClr val="black"/>
              </a:solidFill>
            </a:endParaRPr>
          </a:p>
          <a:p>
            <a:pPr lvl="0"/>
            <a:r>
              <a:rPr lang="tr-TR" sz="2400" dirty="0" smtClean="0">
                <a:solidFill>
                  <a:prstClr val="black"/>
                </a:solidFill>
              </a:rPr>
              <a:t>Bu </a:t>
            </a:r>
            <a:r>
              <a:rPr lang="tr-TR" sz="2400" dirty="0">
                <a:solidFill>
                  <a:prstClr val="black"/>
                </a:solidFill>
              </a:rPr>
              <a:t>tesisler Yönetmelikle ayrı olarak belgelendirilebilen türler arasında olmak zorundadır.</a:t>
            </a:r>
          </a:p>
          <a:p>
            <a:r>
              <a:rPr lang="tr-TR" sz="2400" dirty="0" smtClean="0"/>
              <a:t>Bileşik </a:t>
            </a:r>
            <a:r>
              <a:rPr lang="tr-TR" sz="2400" dirty="0"/>
              <a:t>tesislerin son türü olan personel eğitim tesisleri; turizm sektörünün eğitilmiş personel ihtiyacını karşılamak üzere, her seviyedeki personelin eğitiminin çeşitli eğitim programları çerçevesinde teorik ve uygulamalı olarak birlikte veya ayrı ayrı yaptırıldığı en az 120 öğrenci kapasiteli eğitim ve uygulama tesisleridir. </a:t>
            </a:r>
          </a:p>
        </p:txBody>
      </p:sp>
    </p:spTree>
    <p:extLst>
      <p:ext uri="{BB962C8B-B14F-4D97-AF65-F5344CB8AC3E}">
        <p14:creationId xmlns:p14="http://schemas.microsoft.com/office/powerpoint/2010/main" val="34772172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Diğer Tesisler </a:t>
            </a:r>
          </a:p>
        </p:txBody>
      </p:sp>
      <p:sp>
        <p:nvSpPr>
          <p:cNvPr id="3" name="İçerik Yer Tutucusu 2"/>
          <p:cNvSpPr>
            <a:spLocks noGrp="1"/>
          </p:cNvSpPr>
          <p:nvPr>
            <p:ph idx="1"/>
          </p:nvPr>
        </p:nvSpPr>
        <p:spPr>
          <a:xfrm>
            <a:off x="457200" y="1196752"/>
            <a:ext cx="8229600" cy="5328592"/>
          </a:xfrm>
        </p:spPr>
        <p:txBody>
          <a:bodyPr>
            <a:normAutofit fontScale="92500" lnSpcReduction="10000"/>
          </a:bodyPr>
          <a:lstStyle/>
          <a:p>
            <a:r>
              <a:rPr lang="tr-TR" dirty="0"/>
              <a:t>Turizm Tesislerinin Belgelendirilmesine ve Niteliklerine İlişkin Yönetmelik kapsamında düzenlenen tesis türlerinden sonuncusu diğer tesisler başlığı altında düzenlenmiştir. </a:t>
            </a:r>
            <a:endParaRPr lang="tr-TR" dirty="0" smtClean="0"/>
          </a:p>
          <a:p>
            <a:r>
              <a:rPr lang="tr-TR" dirty="0" smtClean="0"/>
              <a:t>Diğer </a:t>
            </a:r>
            <a:r>
              <a:rPr lang="tr-TR" dirty="0"/>
              <a:t>tesisler kapsamında mola noktaları, tatil siteleri ve villalar yer almaktadır. </a:t>
            </a:r>
            <a:endParaRPr lang="tr-TR" dirty="0" smtClean="0"/>
          </a:p>
          <a:p>
            <a:r>
              <a:rPr lang="tr-TR" dirty="0" smtClean="0"/>
              <a:t>Mola </a:t>
            </a:r>
            <a:r>
              <a:rPr lang="tr-TR" dirty="0"/>
              <a:t>noktaları; kara yollarında seyahat edenlerin dinlenme, yeme- içme ve benzeri ihtiyaçlarını 24 saat süreyle karşılayan, kara yolları güzergâhı ve yakın çevresinde bulunan, konaklamaya dönük olmayan ve çeşitli asgari nitelikleri taşıyan tesislerdir. </a:t>
            </a:r>
            <a:endParaRPr lang="tr-TR" dirty="0" smtClean="0"/>
          </a:p>
        </p:txBody>
      </p:sp>
    </p:spTree>
    <p:extLst>
      <p:ext uri="{BB962C8B-B14F-4D97-AF65-F5344CB8AC3E}">
        <p14:creationId xmlns:p14="http://schemas.microsoft.com/office/powerpoint/2010/main" val="33090425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prstClr val="black"/>
                </a:solidFill>
              </a:rPr>
              <a:t>Diğer Tesisler </a:t>
            </a:r>
            <a:endParaRPr lang="tr-TR" dirty="0"/>
          </a:p>
        </p:txBody>
      </p:sp>
      <p:sp>
        <p:nvSpPr>
          <p:cNvPr id="3" name="İçerik Yer Tutucusu 2"/>
          <p:cNvSpPr>
            <a:spLocks noGrp="1"/>
          </p:cNvSpPr>
          <p:nvPr>
            <p:ph idx="1"/>
          </p:nvPr>
        </p:nvSpPr>
        <p:spPr>
          <a:xfrm>
            <a:off x="457200" y="1412776"/>
            <a:ext cx="8229600" cy="4713387"/>
          </a:xfrm>
        </p:spPr>
        <p:txBody>
          <a:bodyPr>
            <a:normAutofit/>
          </a:bodyPr>
          <a:lstStyle/>
          <a:p>
            <a:pPr lvl="0"/>
            <a:r>
              <a:rPr lang="tr-TR" sz="2000" dirty="0">
                <a:solidFill>
                  <a:prstClr val="black"/>
                </a:solidFill>
              </a:rPr>
              <a:t>Bu nitelikler şunlardır; tesisin çit, duvar, yeşillik gibi malzeme ile çevreden tecrit edilmesi, girişte idare ünitesi bulunması, Yönetmeliğin ilgili hükümleri uyarınca düzenlenmiş yeme - içme tesisi olması, çocuk bakım odası, satış ünitesi, telefon, kadın ve erkek müşteriler için ayrı tuvaletler, ilk yardım malzeme ve gereçleri bulunan dolap, ihtiyaca yetecek nitelikte otopark ve bedensel engelliler için çeşitli düzenlemeler bulunmalıdır. Ayrıca bu tesislerde alkollü içki satılmaz. </a:t>
            </a:r>
          </a:p>
          <a:p>
            <a:pPr lvl="0"/>
            <a:r>
              <a:rPr lang="tr-TR" sz="2000" dirty="0">
                <a:solidFill>
                  <a:prstClr val="black"/>
                </a:solidFill>
              </a:rPr>
              <a:t> Örnek: Kara yolu seyahatlerinde sıkça rastlanılan benzin istasyonları kapsamında yer alan mola tesislerini de bu kapsamda değerlendirebiliriz. </a:t>
            </a:r>
          </a:p>
          <a:p>
            <a:r>
              <a:rPr lang="tr-TR" sz="2000" dirty="0" smtClean="0"/>
              <a:t>Tatil </a:t>
            </a:r>
            <a:r>
              <a:rPr lang="tr-TR" sz="2000" dirty="0"/>
              <a:t>siteleri ve villalar da yönetmelikteki tanımlar çerçevesinde gerçekleşen, her birinde nitelikli elemanlar ile tefriş edilmiş en az 1 yatak odası, oturma odası ve banyo, mutfak ile balkon veya teras gibi özel açık alan kullanımları bulunan konaklama birimlerinden oluşan işletme bütünlüğü arz eden ve belge sahibinin tüzel kişiliği haiz olduğu tesislerdir. </a:t>
            </a:r>
          </a:p>
          <a:p>
            <a:pPr marL="0" indent="0">
              <a:buNone/>
            </a:pPr>
            <a:endParaRPr lang="tr-TR" sz="2000" dirty="0"/>
          </a:p>
        </p:txBody>
      </p:sp>
    </p:spTree>
    <p:extLst>
      <p:ext uri="{BB962C8B-B14F-4D97-AF65-F5344CB8AC3E}">
        <p14:creationId xmlns:p14="http://schemas.microsoft.com/office/powerpoint/2010/main" val="16323473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418058"/>
          </a:xfrm>
        </p:spPr>
        <p:txBody>
          <a:bodyPr>
            <a:normAutofit fontScale="90000"/>
          </a:bodyPr>
          <a:lstStyle/>
          <a:p>
            <a:r>
              <a:rPr lang="tr-TR" dirty="0"/>
              <a:t>Özet </a:t>
            </a:r>
          </a:p>
        </p:txBody>
      </p:sp>
      <p:sp>
        <p:nvSpPr>
          <p:cNvPr id="3" name="İçerik Yer Tutucusu 2"/>
          <p:cNvSpPr>
            <a:spLocks noGrp="1"/>
          </p:cNvSpPr>
          <p:nvPr>
            <p:ph idx="1"/>
          </p:nvPr>
        </p:nvSpPr>
        <p:spPr>
          <a:xfrm>
            <a:off x="107504" y="692696"/>
            <a:ext cx="9001000" cy="6048672"/>
          </a:xfrm>
        </p:spPr>
        <p:txBody>
          <a:bodyPr>
            <a:noAutofit/>
          </a:bodyPr>
          <a:lstStyle/>
          <a:p>
            <a:pPr marL="0" indent="0">
              <a:buNone/>
            </a:pPr>
            <a:r>
              <a:rPr lang="tr-TR" sz="1600" dirty="0"/>
              <a:t>•</a:t>
            </a:r>
            <a:r>
              <a:rPr lang="tr-TR" sz="2000" dirty="0"/>
              <a:t>Turizm mevzuatındaki diğer hukuki düzenlemeler </a:t>
            </a:r>
            <a:r>
              <a:rPr lang="tr-TR" sz="2000" dirty="0" smtClean="0"/>
              <a:t>  </a:t>
            </a:r>
            <a:r>
              <a:rPr lang="tr-TR" sz="2000" dirty="0"/>
              <a:t>beş başlık altında düzenlenmiştir; </a:t>
            </a:r>
            <a:endParaRPr lang="tr-TR" sz="2000" dirty="0" smtClean="0"/>
          </a:p>
          <a:p>
            <a:pPr marL="0" indent="0">
              <a:buNone/>
            </a:pPr>
            <a:r>
              <a:rPr lang="tr-TR" sz="2000" dirty="0" smtClean="0"/>
              <a:t>•</a:t>
            </a:r>
            <a:r>
              <a:rPr lang="tr-TR" sz="2000" dirty="0"/>
              <a:t>1. 1618 Sayılı Seyahat Acentaları Birliği Kanun ve Yönetmeliği; </a:t>
            </a:r>
            <a:endParaRPr lang="tr-TR" sz="2000" dirty="0" smtClean="0"/>
          </a:p>
          <a:p>
            <a:pPr marL="0" indent="0">
              <a:buNone/>
            </a:pPr>
            <a:r>
              <a:rPr lang="tr-TR" sz="2000" dirty="0" smtClean="0"/>
              <a:t>•</a:t>
            </a:r>
            <a:r>
              <a:rPr lang="tr-TR" sz="2000" dirty="0"/>
              <a:t>Seyahat acentası: Kâr amacı ile turistlere turizm ile ilgili bilgiler vermeye, paket turları ve turları oluşturmaya, turizm amaçlı konaklama, ulaştırma, gezi, spor ve eğlence hizmetlerini görmeye yetkili olan, oluşturduğu ürünü kendi veya diğer seyahat acentaları vasıtası ile pazarlayabilen ticarî kuruluşu, Tur: Türkiye’nin tarihi, doğal, kültürel, turistik değerlerinden en az birini tanıtma ve ulaştırmayı birlikte kapsayan, bu hizmetlerin dâhil olduğu tek bir fiyatla satılan veya satış taahhüdü yapılan ve hizmeti yirmi dört saatten kısa bir süreyi kapsayan ticarî faaliyeti ifade eder. </a:t>
            </a:r>
            <a:endParaRPr lang="tr-TR" sz="2000" dirty="0" smtClean="0"/>
          </a:p>
          <a:p>
            <a:pPr marL="0" indent="0">
              <a:buNone/>
            </a:pPr>
            <a:r>
              <a:rPr lang="tr-TR" sz="2000" dirty="0" smtClean="0"/>
              <a:t>•</a:t>
            </a:r>
            <a:r>
              <a:rPr lang="tr-TR" sz="2000" dirty="0"/>
              <a:t>Gruplandırma;  </a:t>
            </a:r>
            <a:endParaRPr lang="tr-TR" sz="2000" dirty="0" smtClean="0"/>
          </a:p>
          <a:p>
            <a:pPr marL="0" indent="0">
              <a:buNone/>
            </a:pPr>
            <a:r>
              <a:rPr lang="tr-TR" sz="2000" dirty="0" smtClean="0"/>
              <a:t>•</a:t>
            </a:r>
            <a:r>
              <a:rPr lang="tr-TR" sz="2000" dirty="0"/>
              <a:t>Seyahat acentaları gördükleri hizmetlere göre üç grupta toplanırlar: </a:t>
            </a:r>
            <a:endParaRPr lang="tr-TR" sz="2000" dirty="0" smtClean="0"/>
          </a:p>
          <a:p>
            <a:pPr marL="0" indent="0">
              <a:buNone/>
            </a:pPr>
            <a:r>
              <a:rPr lang="tr-TR" sz="2000" dirty="0" smtClean="0"/>
              <a:t>•</a:t>
            </a:r>
            <a:r>
              <a:rPr lang="tr-TR" sz="2000" dirty="0"/>
              <a:t>1) A Grubu seyahat acentaları – 1618 sayılı kanunun 1.  maddesinde söz konusu olan tüm seyahat acentalığı hizmetlerini görürler. </a:t>
            </a:r>
            <a:endParaRPr lang="tr-TR" sz="2000" dirty="0" smtClean="0"/>
          </a:p>
          <a:p>
            <a:pPr marL="0" indent="0">
              <a:buNone/>
            </a:pPr>
            <a:r>
              <a:rPr lang="tr-TR" sz="2000" dirty="0" smtClean="0"/>
              <a:t>•</a:t>
            </a:r>
            <a:r>
              <a:rPr lang="tr-TR" sz="2000" dirty="0"/>
              <a:t>2) B Grubu seyahat acentaları - uluslararası kara, deniz ve hava ulaştırma araçları ile (A) grubu seyahat acentalarının düzenleyecekleri turların biletlerini satarlar</a:t>
            </a:r>
            <a:r>
              <a:rPr lang="tr-TR" sz="2000" dirty="0" smtClean="0"/>
              <a:t>.</a:t>
            </a:r>
          </a:p>
          <a:p>
            <a:pPr marL="0" indent="0">
              <a:buNone/>
            </a:pPr>
            <a:r>
              <a:rPr lang="tr-TR" sz="2000" dirty="0" smtClean="0"/>
              <a:t> </a:t>
            </a:r>
            <a:r>
              <a:rPr lang="tr-TR" sz="2000" dirty="0"/>
              <a:t>•3) C Grubu seyahat acentaları - yalnız Türk vatandaşları için yurt içi turlar düzenlerler. </a:t>
            </a:r>
            <a:endParaRPr lang="tr-TR" sz="2000" dirty="0" smtClean="0"/>
          </a:p>
        </p:txBody>
      </p:sp>
    </p:spTree>
    <p:extLst>
      <p:ext uri="{BB962C8B-B14F-4D97-AF65-F5344CB8AC3E}">
        <p14:creationId xmlns:p14="http://schemas.microsoft.com/office/powerpoint/2010/main" val="19877833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562074"/>
          </a:xfrm>
        </p:spPr>
        <p:txBody>
          <a:bodyPr>
            <a:normAutofit fontScale="90000"/>
          </a:bodyPr>
          <a:lstStyle/>
          <a:p>
            <a:r>
              <a:rPr lang="tr-TR" dirty="0"/>
              <a:t>Özet </a:t>
            </a:r>
          </a:p>
        </p:txBody>
      </p:sp>
      <p:sp>
        <p:nvSpPr>
          <p:cNvPr id="3" name="İçerik Yer Tutucusu 2"/>
          <p:cNvSpPr>
            <a:spLocks noGrp="1"/>
          </p:cNvSpPr>
          <p:nvPr>
            <p:ph idx="1"/>
          </p:nvPr>
        </p:nvSpPr>
        <p:spPr>
          <a:xfrm>
            <a:off x="179512" y="836712"/>
            <a:ext cx="8784976" cy="5904656"/>
          </a:xfrm>
        </p:spPr>
        <p:txBody>
          <a:bodyPr>
            <a:normAutofit/>
          </a:bodyPr>
          <a:lstStyle/>
          <a:p>
            <a:pPr marL="0" lvl="0" indent="0">
              <a:buNone/>
            </a:pPr>
            <a:r>
              <a:rPr lang="tr-TR" sz="1800" dirty="0">
                <a:solidFill>
                  <a:prstClr val="black"/>
                </a:solidFill>
              </a:rPr>
              <a:t>•2. 5682 Sayılı Pasaport Kanunu; </a:t>
            </a:r>
          </a:p>
          <a:p>
            <a:pPr marL="0" lvl="0" indent="0">
              <a:buNone/>
            </a:pPr>
            <a:r>
              <a:rPr lang="tr-TR" sz="1800" dirty="0">
                <a:solidFill>
                  <a:prstClr val="black"/>
                </a:solidFill>
              </a:rPr>
              <a:t>•5682 Sayılı Pasaport Kanunu’na göre, Türk vatandaşları ile yabancılar Türkiye'ye girebilmek ve Türkiye'den çıkabilmek için yolcu giriş - çıkış kapılarındaki polis makamlarına usulüne uygun ve muteber pasaport veya pasaport yerine geçerli bir vesika ibraz etmeye mecburdurlar. </a:t>
            </a:r>
          </a:p>
          <a:p>
            <a:pPr marL="0" lvl="0" indent="0">
              <a:buNone/>
            </a:pPr>
            <a:r>
              <a:rPr lang="tr-TR" sz="1800" dirty="0">
                <a:solidFill>
                  <a:prstClr val="black"/>
                </a:solidFill>
              </a:rPr>
              <a:t>•3. 5683 Sayılı Yabancıların Türkiye’de İkamet ve Seyahatleri Hakkında Kanun; </a:t>
            </a:r>
            <a:endParaRPr lang="tr-TR" sz="1800" dirty="0" smtClean="0">
              <a:solidFill>
                <a:prstClr val="black"/>
              </a:solidFill>
            </a:endParaRPr>
          </a:p>
          <a:p>
            <a:pPr marL="0" lvl="0" indent="0">
              <a:buNone/>
            </a:pPr>
            <a:r>
              <a:rPr lang="tr-TR" sz="1800" dirty="0" smtClean="0">
                <a:solidFill>
                  <a:prstClr val="black"/>
                </a:solidFill>
              </a:rPr>
              <a:t>•</a:t>
            </a:r>
            <a:r>
              <a:rPr lang="tr-TR" sz="1800" dirty="0">
                <a:solidFill>
                  <a:prstClr val="black"/>
                </a:solidFill>
              </a:rPr>
              <a:t>5683 Sayılı Yabancıların Türkiye’de Seyahatleri ve İkametleri Hakkında Kanun ile Türkiye’ye gelecek yabancıların seyahatleri ve ikametleri düzenleme altına alınmıştır. Türkiye'ye girmesi kanunlarla yasak bulunmayan ve Pasaport Kanununun hükümlerine uygun şekilde gelen yabancılar, kanunlarla tayin olunan kayıt ve şartlar dairesinde Türkiye'de ikamet ve seyahat etmek hakkını haizdirler. </a:t>
            </a:r>
            <a:endParaRPr lang="tr-TR" sz="1800" dirty="0" smtClean="0">
              <a:solidFill>
                <a:prstClr val="black"/>
              </a:solidFill>
            </a:endParaRPr>
          </a:p>
          <a:p>
            <a:pPr marL="0" lvl="0" indent="0">
              <a:buNone/>
            </a:pPr>
            <a:r>
              <a:rPr lang="tr-TR" sz="1800" dirty="0" smtClean="0">
                <a:solidFill>
                  <a:prstClr val="black"/>
                </a:solidFill>
              </a:rPr>
              <a:t>•</a:t>
            </a:r>
            <a:r>
              <a:rPr lang="tr-TR" sz="1800" dirty="0">
                <a:solidFill>
                  <a:prstClr val="black"/>
                </a:solidFill>
              </a:rPr>
              <a:t>4. 6326 Sayılı Turist Rehberliği Meslek Kanunu; </a:t>
            </a:r>
            <a:endParaRPr lang="tr-TR" sz="1800" dirty="0" smtClean="0">
              <a:solidFill>
                <a:prstClr val="black"/>
              </a:solidFill>
            </a:endParaRPr>
          </a:p>
          <a:p>
            <a:pPr marL="0" lvl="0" indent="0">
              <a:buNone/>
            </a:pPr>
            <a:r>
              <a:rPr lang="tr-TR" sz="1800" dirty="0" smtClean="0">
                <a:solidFill>
                  <a:prstClr val="black"/>
                </a:solidFill>
              </a:rPr>
              <a:t>•</a:t>
            </a:r>
            <a:r>
              <a:rPr lang="tr-TR" sz="1800" dirty="0">
                <a:solidFill>
                  <a:prstClr val="black"/>
                </a:solidFill>
              </a:rPr>
              <a:t>6326 Sayılı Turist Rehberliği Meslek Kanunu ile turist rehberliği mesleğine kabule, meslek içi eğitime ve mesleğin icrasına, turist rehberleri odaları ile turist rehberleri odaları birliklerinin kuruluşuna, organlarının niteliklerine ve seçimlerine, organlık niteliğini yitirme hâl ve usullerine, görev ve yetkilerine, çalışma usullerine, üyeleri ile olan karşılıklı hak ve yükümlülüklerine, gelir ve giderleri ile bütçelerine, Kültür ve Turizm Bakanlığının mesleğe ilişkin görev ve yetkilerine, meslek kuruluşlarıyla iş birliğine ve turist rehberliği meslek kuruluşlarının ilgili Bakanlıkça denetlenmesine dair usul ve esaslar düzenlenmektedir. </a:t>
            </a:r>
            <a:endParaRPr lang="tr-TR" sz="1800" dirty="0" smtClean="0">
              <a:solidFill>
                <a:prstClr val="black"/>
              </a:solidFill>
            </a:endParaRPr>
          </a:p>
          <a:p>
            <a:pPr marL="0" indent="0">
              <a:buNone/>
            </a:pPr>
            <a:endParaRPr lang="tr-TR" dirty="0"/>
          </a:p>
        </p:txBody>
      </p:sp>
    </p:spTree>
    <p:extLst>
      <p:ext uri="{BB962C8B-B14F-4D97-AF65-F5344CB8AC3E}">
        <p14:creationId xmlns:p14="http://schemas.microsoft.com/office/powerpoint/2010/main" val="39825729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562074"/>
          </a:xfrm>
        </p:spPr>
        <p:txBody>
          <a:bodyPr>
            <a:normAutofit fontScale="90000"/>
          </a:bodyPr>
          <a:lstStyle/>
          <a:p>
            <a:r>
              <a:rPr lang="tr-TR" dirty="0"/>
              <a:t>Özet </a:t>
            </a:r>
          </a:p>
        </p:txBody>
      </p:sp>
      <p:sp>
        <p:nvSpPr>
          <p:cNvPr id="3" name="İçerik Yer Tutucusu 2"/>
          <p:cNvSpPr>
            <a:spLocks noGrp="1"/>
          </p:cNvSpPr>
          <p:nvPr>
            <p:ph idx="1"/>
          </p:nvPr>
        </p:nvSpPr>
        <p:spPr>
          <a:xfrm>
            <a:off x="179512" y="764704"/>
            <a:ext cx="8784976" cy="5904656"/>
          </a:xfrm>
        </p:spPr>
        <p:txBody>
          <a:bodyPr>
            <a:normAutofit/>
          </a:bodyPr>
          <a:lstStyle/>
          <a:p>
            <a:pPr marL="0" lvl="0" indent="0">
              <a:buNone/>
            </a:pPr>
            <a:r>
              <a:rPr lang="tr-TR" sz="2000" dirty="0" smtClean="0">
                <a:solidFill>
                  <a:prstClr val="black"/>
                </a:solidFill>
              </a:rPr>
              <a:t>•</a:t>
            </a:r>
            <a:r>
              <a:rPr lang="tr-TR" sz="2000" dirty="0">
                <a:solidFill>
                  <a:prstClr val="black"/>
                </a:solidFill>
              </a:rPr>
              <a:t>5. Turizm Tesislerinin Belgelendirilmesine ve Niteliklerine İlişkin Yönetmelik; </a:t>
            </a:r>
            <a:endParaRPr lang="tr-TR" sz="2000" dirty="0" smtClean="0">
              <a:solidFill>
                <a:prstClr val="black"/>
              </a:solidFill>
            </a:endParaRPr>
          </a:p>
          <a:p>
            <a:pPr marL="0" lvl="0" indent="0">
              <a:buNone/>
            </a:pPr>
            <a:r>
              <a:rPr lang="tr-TR" sz="2000" dirty="0" smtClean="0">
                <a:solidFill>
                  <a:prstClr val="black"/>
                </a:solidFill>
              </a:rPr>
              <a:t>•</a:t>
            </a:r>
            <a:r>
              <a:rPr lang="tr-TR" sz="2000" dirty="0">
                <a:solidFill>
                  <a:prstClr val="black"/>
                </a:solidFill>
              </a:rPr>
              <a:t>2634 Sayılı Turizm Teşvik Kanunu 37. Maddesi uyarınca 2005 yılında Turizm tesislerinin belgelendirilmesine ve niteliklerine ilişkin yönetmelik düzenlenmiştir. Bu Yönetmeliğin amacı, yeni turizm tesisi türlerinin gelişmesine olanak sağlanması, mevcut turizm yatırım ve işletmelere ait tesislerin geliştirilmesi, turizm tesislerinin asgari niteliklerinin belirlenmesi,  bu tesisler arasında standart birliğinin sağlanması ve kalitenin yükseltilmesidir. </a:t>
            </a:r>
            <a:endParaRPr lang="tr-TR" sz="2000" dirty="0" smtClean="0">
              <a:solidFill>
                <a:prstClr val="black"/>
              </a:solidFill>
            </a:endParaRPr>
          </a:p>
          <a:p>
            <a:pPr marL="0" lvl="0" indent="0">
              <a:buNone/>
            </a:pPr>
            <a:r>
              <a:rPr lang="tr-TR" sz="2000" dirty="0" smtClean="0">
                <a:solidFill>
                  <a:prstClr val="black"/>
                </a:solidFill>
              </a:rPr>
              <a:t>•</a:t>
            </a:r>
            <a:r>
              <a:rPr lang="tr-TR" sz="2000" dirty="0">
                <a:solidFill>
                  <a:prstClr val="black"/>
                </a:solidFill>
              </a:rPr>
              <a:t>01.06.2019 Tarihli resmi gazetede yayınlanarak yürürlüğe giren Turizm Tesislerinin Niteliklerine İlişkin Yönetmelik uyarınca turizm tesisleri şu kategorilere ayrılır; </a:t>
            </a:r>
            <a:endParaRPr lang="tr-TR" sz="2000" dirty="0" smtClean="0">
              <a:solidFill>
                <a:prstClr val="black"/>
              </a:solidFill>
            </a:endParaRPr>
          </a:p>
          <a:p>
            <a:pPr marL="0" lvl="0" indent="0">
              <a:buNone/>
            </a:pPr>
            <a:r>
              <a:rPr lang="tr-TR" sz="2000" dirty="0" smtClean="0">
                <a:solidFill>
                  <a:prstClr val="black"/>
                </a:solidFill>
              </a:rPr>
              <a:t>•</a:t>
            </a:r>
            <a:r>
              <a:rPr lang="tr-TR" sz="2000" dirty="0">
                <a:solidFill>
                  <a:prstClr val="black"/>
                </a:solidFill>
              </a:rPr>
              <a:t>1. Konaklama tesisleri </a:t>
            </a:r>
            <a:endParaRPr lang="tr-TR" sz="2000" dirty="0" smtClean="0">
              <a:solidFill>
                <a:prstClr val="black"/>
              </a:solidFill>
            </a:endParaRPr>
          </a:p>
          <a:p>
            <a:pPr marL="0" lvl="0" indent="0">
              <a:buNone/>
            </a:pPr>
            <a:r>
              <a:rPr lang="tr-TR" sz="2000" dirty="0" smtClean="0">
                <a:solidFill>
                  <a:prstClr val="black"/>
                </a:solidFill>
              </a:rPr>
              <a:t>•</a:t>
            </a:r>
            <a:r>
              <a:rPr lang="tr-TR" sz="2000" dirty="0">
                <a:solidFill>
                  <a:prstClr val="black"/>
                </a:solidFill>
              </a:rPr>
              <a:t>2. Gastronomi tesisleri </a:t>
            </a:r>
            <a:endParaRPr lang="tr-TR" sz="2000" dirty="0" smtClean="0">
              <a:solidFill>
                <a:prstClr val="black"/>
              </a:solidFill>
            </a:endParaRPr>
          </a:p>
          <a:p>
            <a:pPr marL="0" lvl="0" indent="0">
              <a:buNone/>
            </a:pPr>
            <a:r>
              <a:rPr lang="tr-TR" sz="2000" dirty="0" smtClean="0">
                <a:solidFill>
                  <a:prstClr val="black"/>
                </a:solidFill>
              </a:rPr>
              <a:t>•</a:t>
            </a:r>
            <a:r>
              <a:rPr lang="tr-TR" sz="2000" dirty="0">
                <a:solidFill>
                  <a:prstClr val="black"/>
                </a:solidFill>
              </a:rPr>
              <a:t>3. Sağlık ve spor tesisleri </a:t>
            </a:r>
            <a:endParaRPr lang="tr-TR" sz="2000" dirty="0" smtClean="0">
              <a:solidFill>
                <a:prstClr val="black"/>
              </a:solidFill>
            </a:endParaRPr>
          </a:p>
          <a:p>
            <a:pPr marL="0" lvl="0" indent="0">
              <a:buNone/>
            </a:pPr>
            <a:r>
              <a:rPr lang="tr-TR" sz="2000" dirty="0" smtClean="0">
                <a:solidFill>
                  <a:prstClr val="black"/>
                </a:solidFill>
              </a:rPr>
              <a:t>•</a:t>
            </a:r>
            <a:r>
              <a:rPr lang="tr-TR" sz="2000" dirty="0">
                <a:solidFill>
                  <a:prstClr val="black"/>
                </a:solidFill>
              </a:rPr>
              <a:t>4. Kongre veRekreasyon tesisleri </a:t>
            </a:r>
            <a:endParaRPr lang="tr-TR" sz="2000" dirty="0" smtClean="0">
              <a:solidFill>
                <a:prstClr val="black"/>
              </a:solidFill>
            </a:endParaRPr>
          </a:p>
          <a:p>
            <a:pPr marL="0" lvl="0" indent="0">
              <a:buNone/>
            </a:pPr>
            <a:r>
              <a:rPr lang="tr-TR" sz="2000" dirty="0" smtClean="0">
                <a:solidFill>
                  <a:prstClr val="black"/>
                </a:solidFill>
              </a:rPr>
              <a:t>•</a:t>
            </a:r>
            <a:r>
              <a:rPr lang="tr-TR" sz="2000" dirty="0">
                <a:solidFill>
                  <a:prstClr val="black"/>
                </a:solidFill>
              </a:rPr>
              <a:t>5.Kırsal turizm tesisleri </a:t>
            </a:r>
            <a:endParaRPr lang="tr-TR" sz="2000" dirty="0" smtClean="0">
              <a:solidFill>
                <a:prstClr val="black"/>
              </a:solidFill>
            </a:endParaRPr>
          </a:p>
          <a:p>
            <a:pPr marL="0" lvl="0" indent="0">
              <a:buNone/>
            </a:pPr>
            <a:r>
              <a:rPr lang="tr-TR" sz="2000" dirty="0" smtClean="0">
                <a:solidFill>
                  <a:prstClr val="black"/>
                </a:solidFill>
              </a:rPr>
              <a:t>•</a:t>
            </a:r>
            <a:r>
              <a:rPr lang="tr-TR" sz="2000" dirty="0">
                <a:solidFill>
                  <a:prstClr val="black"/>
                </a:solidFill>
              </a:rPr>
              <a:t>6. Özel tesisler </a:t>
            </a:r>
            <a:endParaRPr lang="tr-TR" sz="2000" dirty="0" smtClean="0">
              <a:solidFill>
                <a:prstClr val="black"/>
              </a:solidFill>
            </a:endParaRPr>
          </a:p>
          <a:p>
            <a:pPr marL="0" lvl="0" indent="0">
              <a:buNone/>
            </a:pPr>
            <a:r>
              <a:rPr lang="tr-TR" sz="2000" dirty="0" smtClean="0">
                <a:solidFill>
                  <a:prstClr val="black"/>
                </a:solidFill>
              </a:rPr>
              <a:t>•</a:t>
            </a:r>
            <a:r>
              <a:rPr lang="tr-TR" sz="2000" dirty="0">
                <a:solidFill>
                  <a:prstClr val="black"/>
                </a:solidFill>
              </a:rPr>
              <a:t>7. Bileşik tesisler </a:t>
            </a:r>
            <a:endParaRPr lang="tr-TR" sz="2000" dirty="0" smtClean="0">
              <a:solidFill>
                <a:prstClr val="black"/>
              </a:solidFill>
            </a:endParaRPr>
          </a:p>
          <a:p>
            <a:pPr marL="0" lvl="0" indent="0">
              <a:buNone/>
            </a:pPr>
            <a:r>
              <a:rPr lang="tr-TR" sz="2000" dirty="0" smtClean="0">
                <a:solidFill>
                  <a:prstClr val="black"/>
                </a:solidFill>
              </a:rPr>
              <a:t>•</a:t>
            </a:r>
            <a:r>
              <a:rPr lang="tr-TR" sz="2000" dirty="0">
                <a:solidFill>
                  <a:prstClr val="black"/>
                </a:solidFill>
              </a:rPr>
              <a:t>8. Diğer tesisler </a:t>
            </a:r>
          </a:p>
          <a:p>
            <a:pPr marL="0" indent="0">
              <a:buNone/>
            </a:pPr>
            <a:endParaRPr lang="tr-TR" dirty="0"/>
          </a:p>
        </p:txBody>
      </p:sp>
    </p:spTree>
    <p:extLst>
      <p:ext uri="{BB962C8B-B14F-4D97-AF65-F5344CB8AC3E}">
        <p14:creationId xmlns:p14="http://schemas.microsoft.com/office/powerpoint/2010/main" val="23077884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YARARLANILAN KAYNAKLAR </a:t>
            </a:r>
          </a:p>
        </p:txBody>
      </p:sp>
      <p:sp>
        <p:nvSpPr>
          <p:cNvPr id="3" name="İçerik Yer Tutucusu 2"/>
          <p:cNvSpPr>
            <a:spLocks noGrp="1"/>
          </p:cNvSpPr>
          <p:nvPr>
            <p:ph idx="1"/>
          </p:nvPr>
        </p:nvSpPr>
        <p:spPr/>
        <p:txBody>
          <a:bodyPr>
            <a:normAutofit/>
          </a:bodyPr>
          <a:lstStyle/>
          <a:p>
            <a:r>
              <a:rPr lang="tr-TR" sz="2000" dirty="0" smtClean="0"/>
              <a:t>Andaç</a:t>
            </a:r>
            <a:r>
              <a:rPr lang="tr-TR" sz="2000" dirty="0"/>
              <a:t>, F. (2013). Turizm Hukuku, ( 5 bası), Ankara: Detay Yayıncılık Boz, N. (2004). Turizm Hukuku, (2. Bası), Ankara: Seçkin yayıncılık Can, H, Güner, S. (2000). Turizm Hukuku, (2. Bası), Ankara: Siyasal Kitabevi  http://mevzuat.basbakanlik.gov.tr/ http://www.tursab.org.tr/ http://www.tureb.org.tr/ http://www.resmigazete.gov.tr/default.aspx http://www.mevzuat.gov.tr/MevzuatMetin/1.3.5683.pdf https://www.kultur.gov.tr/ Kurgun, O, A, Gökdeniz, A, Çetinsöz, B.C, Altınel, H, Yıldırım, H. (2015). Turizm Hukuku ve Mevzuatı,  (9. Bası), Ankara:Detay Yayıncılık Odyakmaz, A. N. (1998). Turizm Hukuku ve İlgili Mevzuat, Kanunlar serisi, 1. Bası, Bursa: Alfa Yayınevi Türkiye’de Turizm Sektörüne Sağlanan Teşvik ve Destekler, T.C. Kültür Ve Turizm Bakanlığı Yatırım Ve İşletmeler Genel Müdürlüğü, Temmuz 2012, Ankara. Uygur, T, Turgut, H. (2015). Son Değişikliklerle Turizm Mevzuatı, (2. Bası), Ankara: Siyasal Kitabevi </a:t>
            </a:r>
            <a:r>
              <a:rPr lang="tr-TR" sz="2000" dirty="0" smtClean="0"/>
              <a:t> </a:t>
            </a:r>
            <a:endParaRPr lang="tr-TR" sz="2000" dirty="0"/>
          </a:p>
        </p:txBody>
      </p:sp>
    </p:spTree>
    <p:extLst>
      <p:ext uri="{BB962C8B-B14F-4D97-AF65-F5344CB8AC3E}">
        <p14:creationId xmlns:p14="http://schemas.microsoft.com/office/powerpoint/2010/main" val="1927450698"/>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TotalTime>
  <Words>6707</Words>
  <Application>Microsoft Office PowerPoint</Application>
  <PresentationFormat>Ekran Gösterisi (4:3)</PresentationFormat>
  <Paragraphs>298</Paragraphs>
  <Slides>44</Slides>
  <Notes>0</Notes>
  <HiddenSlides>0</HiddenSlides>
  <MMClips>0</MMClips>
  <ScaleCrop>false</ScaleCrop>
  <HeadingPairs>
    <vt:vector size="4" baseType="variant">
      <vt:variant>
        <vt:lpstr>Tema</vt:lpstr>
      </vt:variant>
      <vt:variant>
        <vt:i4>1</vt:i4>
      </vt:variant>
      <vt:variant>
        <vt:lpstr>Slayt Başlıkları</vt:lpstr>
      </vt:variant>
      <vt:variant>
        <vt:i4>44</vt:i4>
      </vt:variant>
    </vt:vector>
  </HeadingPairs>
  <TitlesOfParts>
    <vt:vector size="45" baseType="lpstr">
      <vt:lpstr>Ofis Teması</vt:lpstr>
      <vt:lpstr>TURİZM MEVZUATINDAKİ DİĞER HUKUKİ DÜZENLEMELER   </vt:lpstr>
      <vt:lpstr>GİRİŞ </vt:lpstr>
      <vt:lpstr>GİRİŞ </vt:lpstr>
      <vt:lpstr>1618 SAYILI SEYAHAT ACENTALARI BİRLİĞİ KANUNU VE YÖNETMELİĞİ </vt:lpstr>
      <vt:lpstr>1618 SAYILI SEYAHAT ACENTALARI BİRLİĞİ KANUNU VE YÖNETMELİĞİ </vt:lpstr>
      <vt:lpstr>Seyahat Acentaları ve Seyahat Acentalarının Kuruluş ve İşleyişi </vt:lpstr>
      <vt:lpstr>Seyahat Acentaları ve Seyahat Acentalarının Kuruluş ve İşleyişi </vt:lpstr>
      <vt:lpstr>Seyahat Acentaları ve Seyahat Acentalarının Kuruluş ve İşleyişi </vt:lpstr>
      <vt:lpstr>Seyahat Acentaları ve Seyahat Acentalarının Kuruluş ve İşleyişi </vt:lpstr>
      <vt:lpstr>Seyahat Acentaları ve Seyahat Acentalarının Kuruluş ve İşleyişi </vt:lpstr>
      <vt:lpstr>Seyahat Acentaları ve Seyahat Acentalarının Kuruluş ve İşleyişi </vt:lpstr>
      <vt:lpstr>Seyahat Acentaları ve Seyahat Acentalarının Kuruluş ve İşleyişi </vt:lpstr>
      <vt:lpstr>SEYAHAT ACENTALARI YÖNETMELİĞİ </vt:lpstr>
      <vt:lpstr>5682 SAYILI PASAPORT KANUNU </vt:lpstr>
      <vt:lpstr>5682 SAYILI PASAPORT KANUNU </vt:lpstr>
      <vt:lpstr>6458 SAYILI YABANCILAR VE ULUSLARARASI KORUMA KANUNU </vt:lpstr>
      <vt:lpstr>6458 SAYILI YABANCILAR VE ULUSLARARASI KORUMA KANUNU </vt:lpstr>
      <vt:lpstr>6326 SAYILI TURİST REHBERLİĞİ MESLEK KANUNU </vt:lpstr>
      <vt:lpstr>6326 SAYILI TURİST REHBERLİĞİ MESLEK KANUNU </vt:lpstr>
      <vt:lpstr>6326 SAYILI TURİST REHBERLİĞİ MESLEK KANUNU </vt:lpstr>
      <vt:lpstr>TURİZM TESİSLERİNİN BELGELENDİRİLMESİNE VE NİTELİKLERİNE İLİŞKİN YÖNETMELİK </vt:lpstr>
      <vt:lpstr>TURİZM TESİSLERİNİN BELGELENDİRİLMESİNE VE NİTELİKLERİNE İLİŞKİN YÖNETMELİK </vt:lpstr>
      <vt:lpstr>TURİZM TESİSLERİNİN BELGELENDİRİLMESİNE VE NİTELİKLERİNE İLİŞKİN YÖNETMELİK </vt:lpstr>
      <vt:lpstr>TURİZM TESİSLERİNİN NİTELİKLERİNE İLİŞKİN  YÖNETMELİK KAPSAMINDA TESİS TÜRLERİ </vt:lpstr>
      <vt:lpstr>Konaklama Tesisleri </vt:lpstr>
      <vt:lpstr>Konaklama Tesisleri </vt:lpstr>
      <vt:lpstr>Gastronomi Tesisleri </vt:lpstr>
      <vt:lpstr>Gastronomi Tesisleri </vt:lpstr>
      <vt:lpstr>Sağlık ve Spor Tesisleri </vt:lpstr>
      <vt:lpstr>Sağlık ve Spor Tesisleri </vt:lpstr>
      <vt:lpstr>Sağlık ve Spor Tesisleri </vt:lpstr>
      <vt:lpstr>Kongre ve Rekreasyon Tesisleri </vt:lpstr>
      <vt:lpstr>Kongre ve Rekreasyon Tesisleri </vt:lpstr>
      <vt:lpstr>Kırsal Turizm Tesisleri </vt:lpstr>
      <vt:lpstr>Özellik Taşıyan Tesisler (Özel Tesisler) </vt:lpstr>
      <vt:lpstr>Bileşik Tesisler </vt:lpstr>
      <vt:lpstr>Bileşik Tesisler </vt:lpstr>
      <vt:lpstr>Bileşik Tesisler </vt:lpstr>
      <vt:lpstr>Diğer Tesisler </vt:lpstr>
      <vt:lpstr>Diğer Tesisler </vt:lpstr>
      <vt:lpstr>Özet </vt:lpstr>
      <vt:lpstr>Özet </vt:lpstr>
      <vt:lpstr>Özet </vt:lpstr>
      <vt:lpstr>YARARLANILAN KAYNAKLAR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TURİZM MEVZUATINDAKİ DİĞER HUKUKİ DÜZENLEMELER   </dc:title>
  <dc:creator>AGE</dc:creator>
  <cp:lastModifiedBy>AGE</cp:lastModifiedBy>
  <cp:revision>23</cp:revision>
  <dcterms:created xsi:type="dcterms:W3CDTF">2020-08-26T16:51:52Z</dcterms:created>
  <dcterms:modified xsi:type="dcterms:W3CDTF">2020-10-09T14:27:51Z</dcterms:modified>
</cp:coreProperties>
</file>