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7" r:id="rId3"/>
    <p:sldId id="258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2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235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78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444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944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110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52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379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356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3800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60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009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904C7-DF22-4B69-9230-217CCE3D5AA3}" type="datetimeFigureOut">
              <a:rPr lang="tr-TR" smtClean="0"/>
              <a:t>7.08.2017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88169-225D-4AB9-97BD-5B13FC77C4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257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80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463819" y="2180862"/>
            <a:ext cx="3112647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5867" b="1" u="sng" dirty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</a:t>
            </a:r>
            <a:r>
              <a:rPr lang="tr-TR" sz="5867" b="1" u="sng" dirty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tr-TR" sz="5867" b="1" u="sng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875333" y="3044957"/>
            <a:ext cx="8293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BİREYİ </a:t>
            </a:r>
            <a:r>
              <a:rPr lang="tr-TR" sz="48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TANIMA TEKNİKLERİ</a:t>
            </a:r>
            <a:endParaRPr lang="tr-TR" sz="48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259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BİREYİ TANIMA TEKNİKLERİ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6674" y="2111805"/>
            <a:ext cx="12020551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Birey, sürekli gelişim ve değişim hâlinde bir varlıktır. Her birey tek ve benzersizdir. Kendine </a:t>
            </a:r>
            <a:r>
              <a:rPr lang="tr-TR" sz="2000" dirty="0"/>
              <a:t>özgü gelişim hızı ve nitelikleri vardır. Rehberlik hizmetleri </a:t>
            </a:r>
            <a:r>
              <a:rPr lang="tr-TR" sz="2000" dirty="0" smtClean="0"/>
              <a:t>öğrenciyi tanıyarak</a:t>
            </a:r>
            <a:r>
              <a:rPr lang="tr-TR" sz="2000" dirty="0"/>
              <a:t>, </a:t>
            </a:r>
            <a:r>
              <a:rPr lang="tr-TR" sz="2000" dirty="0" err="1"/>
              <a:t>herbirinin</a:t>
            </a:r>
            <a:r>
              <a:rPr lang="tr-TR" sz="2000" dirty="0"/>
              <a:t> kendi potansiyeli, yetenek ve ilgileri, kendine </a:t>
            </a:r>
            <a:r>
              <a:rPr lang="tr-TR" sz="2000" dirty="0" smtClean="0"/>
              <a:t>özgü nitelik </a:t>
            </a:r>
            <a:r>
              <a:rPr lang="tr-TR" sz="2000" dirty="0"/>
              <a:t>ve koşulları çerçevesinde gelişimine yardımcı olmayı </a:t>
            </a:r>
            <a:r>
              <a:rPr lang="tr-TR" sz="2000" dirty="0" smtClean="0"/>
              <a:t>amaçlar.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Gerek </a:t>
            </a:r>
            <a:r>
              <a:rPr lang="tr-TR" sz="2000" dirty="0"/>
              <a:t>kişisel, gerekse eğitsel ve mesleki rehberlik hizmetlerinde </a:t>
            </a:r>
            <a:r>
              <a:rPr lang="tr-TR" sz="2000" dirty="0" smtClean="0"/>
              <a:t>temel amaçlardan </a:t>
            </a:r>
            <a:r>
              <a:rPr lang="tr-TR" sz="2000" dirty="0"/>
              <a:t>biri, öğrencinin kendini tanıması, anlaması ve kabul etmesidir. </a:t>
            </a:r>
            <a:r>
              <a:rPr lang="tr-TR" sz="2000" dirty="0" smtClean="0"/>
              <a:t>Kendi özelliklerine </a:t>
            </a:r>
            <a:r>
              <a:rPr lang="tr-TR" sz="2000" dirty="0"/>
              <a:t>uygun seçim ve tercihler belirlemesi, kendine göre eğitsel </a:t>
            </a:r>
            <a:r>
              <a:rPr lang="tr-TR" sz="2000" dirty="0" smtClean="0"/>
              <a:t>ve mesleki </a:t>
            </a:r>
            <a:r>
              <a:rPr lang="tr-TR" sz="2000" dirty="0"/>
              <a:t>planlar yapması öğrencinin ancak kendini gerçekçi ve yeterli </a:t>
            </a:r>
            <a:r>
              <a:rPr lang="tr-TR" sz="2000" dirty="0" smtClean="0"/>
              <a:t>düzeyde tanıması </a:t>
            </a:r>
            <a:r>
              <a:rPr lang="tr-TR" sz="2000" dirty="0"/>
              <a:t>ile </a:t>
            </a:r>
            <a:r>
              <a:rPr lang="tr-TR" sz="2000" dirty="0" smtClean="0"/>
              <a:t>mümkündür.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O </a:t>
            </a:r>
            <a:r>
              <a:rPr lang="tr-TR" sz="2000" dirty="0"/>
              <a:t>hâlde rehberlik hizmetlerinden beklenen en </a:t>
            </a:r>
            <a:r>
              <a:rPr lang="tr-TR" sz="2000" dirty="0" smtClean="0"/>
              <a:t>önemli işlevlerin </a:t>
            </a:r>
            <a:r>
              <a:rPr lang="tr-TR" sz="2000" dirty="0"/>
              <a:t>başında bireyi tanıma çalışmaları içinde onun kendisini </a:t>
            </a:r>
            <a:r>
              <a:rPr lang="tr-TR" sz="2000" dirty="0" smtClean="0"/>
              <a:t>tanımasına yardımcı </a:t>
            </a:r>
            <a:r>
              <a:rPr lang="tr-TR" sz="2000" dirty="0"/>
              <a:t>olmadır.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3214985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BİREYİ TANIMA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6674" y="1692705"/>
            <a:ext cx="12020551" cy="47089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Öğretmenler</a:t>
            </a:r>
            <a:r>
              <a:rPr lang="tr-TR" sz="2000" dirty="0"/>
              <a:t>, genellikle öğrencilerine "eşit </a:t>
            </a:r>
            <a:r>
              <a:rPr lang="tr-TR" sz="2000" dirty="0" err="1"/>
              <a:t>davrandıkları"nı</a:t>
            </a:r>
            <a:r>
              <a:rPr lang="tr-TR" sz="2000" dirty="0"/>
              <a:t> ifade </a:t>
            </a:r>
            <a:r>
              <a:rPr lang="tr-TR" sz="2000" dirty="0" smtClean="0"/>
              <a:t>ederler. Oysa </a:t>
            </a:r>
            <a:r>
              <a:rPr lang="tr-TR" sz="2000" dirty="0"/>
              <a:t>bazı durumlarda eşit davranmak, eşitsizliğe yol açar. Çünkü </a:t>
            </a:r>
            <a:r>
              <a:rPr lang="tr-TR" sz="2000" dirty="0" smtClean="0"/>
              <a:t>öğrenciler birçok </a:t>
            </a:r>
            <a:r>
              <a:rPr lang="tr-TR" sz="2000" dirty="0"/>
              <a:t>özellik yönünden birbirlerinden </a:t>
            </a:r>
            <a:r>
              <a:rPr lang="tr-TR" sz="2000" dirty="0" smtClean="0"/>
              <a:t>farklıdır.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Bazıları </a:t>
            </a:r>
            <a:r>
              <a:rPr lang="tr-TR" sz="2000" dirty="0"/>
              <a:t>küçük bir teşvik ile </a:t>
            </a:r>
            <a:r>
              <a:rPr lang="tr-TR" sz="2000" dirty="0" smtClean="0"/>
              <a:t>çok başarılı </a:t>
            </a:r>
            <a:r>
              <a:rPr lang="tr-TR" sz="2000" dirty="0"/>
              <a:t>olabilir, bazısı ise sürekli ilgi, destek ve yönlendirme gerektirebilir. </a:t>
            </a:r>
            <a:r>
              <a:rPr lang="tr-TR" sz="2000" dirty="0" smtClean="0"/>
              <a:t>Bir öğrencinin </a:t>
            </a:r>
            <a:r>
              <a:rPr lang="tr-TR" sz="2000" dirty="0"/>
              <a:t>güdülenme düzeyi çok yüksektir ama bir diğerini güdülemek için </a:t>
            </a:r>
            <a:r>
              <a:rPr lang="tr-TR" sz="2000" dirty="0" smtClean="0"/>
              <a:t>özel ilgi </a:t>
            </a:r>
            <a:r>
              <a:rPr lang="tr-TR" sz="2000" dirty="0"/>
              <a:t>ve çaba gerekir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Her birey kendine özgü bir varlıktır. Bu nedenle insanlar birçok özellik </a:t>
            </a:r>
            <a:r>
              <a:rPr lang="tr-TR" sz="2000" dirty="0" smtClean="0"/>
              <a:t>yönünden birbirlerinden </a:t>
            </a:r>
            <a:r>
              <a:rPr lang="tr-TR" sz="2000" dirty="0"/>
              <a:t>ayrılırlar. Bunda farklı kalıtsal özelliklere sahip </a:t>
            </a:r>
            <a:r>
              <a:rPr lang="tr-TR" sz="2000" dirty="0" smtClean="0"/>
              <a:t>bireylerin farklı </a:t>
            </a:r>
            <a:r>
              <a:rPr lang="tr-TR" sz="2000" dirty="0"/>
              <a:t>çevrelerde yetişmeleri etken olmaktadır denebilir. Bireyler çeşitli </a:t>
            </a:r>
            <a:r>
              <a:rPr lang="tr-TR" sz="2000" dirty="0" smtClean="0"/>
              <a:t>yönlerden birbirlerinden </a:t>
            </a:r>
            <a:r>
              <a:rPr lang="tr-TR" sz="2000" dirty="0"/>
              <a:t>farklı oldukları gibi, bir bireyin sahip olduğu çeşitli özellikler de </a:t>
            </a:r>
            <a:r>
              <a:rPr lang="tr-TR" sz="2000" dirty="0" smtClean="0"/>
              <a:t>farklı derecelerde olabilmektedir.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Davranışların </a:t>
            </a:r>
            <a:r>
              <a:rPr lang="tr-TR" sz="2000" dirty="0"/>
              <a:t>farklı oluşunda, organizmanın içinden gelen birçok etmen </a:t>
            </a:r>
            <a:r>
              <a:rPr lang="tr-TR" sz="2000" dirty="0" smtClean="0"/>
              <a:t>rol oynadığı </a:t>
            </a:r>
            <a:r>
              <a:rPr lang="tr-TR" sz="2000" dirty="0"/>
              <a:t>gibi, çevresel etmenlerin de etkisi vardır. İşte bireyi tanımak derken </a:t>
            </a:r>
            <a:r>
              <a:rPr lang="tr-TR" sz="2000" dirty="0" smtClean="0"/>
              <a:t>büyük ölçüde </a:t>
            </a:r>
            <a:r>
              <a:rPr lang="tr-TR" sz="2000" dirty="0"/>
              <a:t>onun davranışlarının nedenlerini bilmek, anlamak </a:t>
            </a:r>
            <a:r>
              <a:rPr lang="tr-TR" sz="2000" dirty="0" smtClean="0"/>
              <a:t>kastedilir.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"</a:t>
            </a:r>
            <a:r>
              <a:rPr lang="tr-TR" sz="2000" dirty="0" smtClean="0"/>
              <a:t>İnsanı tanımak</a:t>
            </a:r>
            <a:r>
              <a:rPr lang="tr-TR" sz="2000" dirty="0"/>
              <a:t>, onun yaşamdan ne beklediğini ve ne gibi etkiler altında </a:t>
            </a:r>
            <a:r>
              <a:rPr lang="tr-TR" sz="2000" dirty="0" smtClean="0"/>
              <a:t>davrandığını bilmekle </a:t>
            </a:r>
            <a:r>
              <a:rPr lang="tr-TR" sz="2000" dirty="0"/>
              <a:t>mümkün </a:t>
            </a:r>
            <a:r>
              <a:rPr lang="tr-TR" sz="2000" dirty="0" smtClean="0"/>
              <a:t>olur".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3992405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BİREYİ HANGİ YÖNLERDEN TANIMAK GEREKİR?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76199" y="2264205"/>
            <a:ext cx="12020551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Bireyi </a:t>
            </a:r>
            <a:r>
              <a:rPr lang="tr-TR" sz="2000" dirty="0"/>
              <a:t>tanıma onun kişilik özelliklerini bilmekle mümkün olur. Kişilik çok </a:t>
            </a:r>
            <a:r>
              <a:rPr lang="tr-TR" sz="2000" dirty="0" smtClean="0"/>
              <a:t>kapsamlı bir </a:t>
            </a:r>
            <a:r>
              <a:rPr lang="tr-TR" sz="2000" dirty="0"/>
              <a:t>kavram olup; bireyin biyolojik ve psikolojik, kalıtsal ve </a:t>
            </a:r>
            <a:r>
              <a:rPr lang="tr-TR" sz="2000" dirty="0" err="1"/>
              <a:t>edinik</a:t>
            </a:r>
            <a:r>
              <a:rPr lang="tr-TR" sz="2000" dirty="0"/>
              <a:t> bütün </a:t>
            </a:r>
            <a:r>
              <a:rPr lang="tr-TR" sz="2000" dirty="0" smtClean="0"/>
              <a:t>özelliklerini, güdülerini</a:t>
            </a:r>
            <a:r>
              <a:rPr lang="tr-TR" sz="2000" dirty="0"/>
              <a:t>, duygularını, isteklerini, alışkanlıklarını ve davranış </a:t>
            </a:r>
            <a:r>
              <a:rPr lang="tr-TR" sz="2000" dirty="0" smtClean="0"/>
              <a:t>kalıplarını içine alır.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 </a:t>
            </a:r>
            <a:r>
              <a:rPr lang="tr-TR" sz="2000" dirty="0"/>
              <a:t>özellikleri şu şekilde genelleyebiliriz</a:t>
            </a:r>
            <a:r>
              <a:rPr lang="tr-TR" sz="2000" dirty="0" smtClean="0"/>
              <a:t>: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1</a:t>
            </a:r>
            <a:r>
              <a:rPr lang="tr-TR" sz="2000" dirty="0"/>
              <a:t>. Doğuştan getirdiği kalıtsal özellikler,</a:t>
            </a:r>
          </a:p>
          <a:p>
            <a:pPr algn="just"/>
            <a:r>
              <a:rPr lang="tr-TR" sz="2000" dirty="0"/>
              <a:t>2. Yetiştiği sosyal çevreden kazandığı özellikler</a:t>
            </a:r>
          </a:p>
          <a:p>
            <a:pPr algn="just"/>
            <a:r>
              <a:rPr lang="tr-TR" sz="2000" dirty="0"/>
              <a:t>a. Bireyin içinde bulunduğu kültüre özgü ortak görgü ve değerler.</a:t>
            </a:r>
          </a:p>
          <a:p>
            <a:pPr algn="just"/>
            <a:r>
              <a:rPr lang="tr-TR" sz="2000" dirty="0"/>
              <a:t>b. Bireyin yalnız kendine özgü olan bireysel görgü ve </a:t>
            </a:r>
            <a:r>
              <a:rPr lang="tr-TR" sz="2000" dirty="0" smtClean="0"/>
              <a:t>değerler.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19365262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Serdar\Devam Eden Sunumlar\338 -21. YÜZYILDA EĞİTİMDE REHBERLİK HİZMETLERİ\png\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" y="542925"/>
            <a:ext cx="14112247" cy="636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6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DIŞI TEKNİKLER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035" y="2549945"/>
            <a:ext cx="12020551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Öğrenci </a:t>
            </a:r>
            <a:r>
              <a:rPr lang="tr-TR" sz="2000" dirty="0"/>
              <a:t>hakkında çeşitli bilgiler toplamada yararlanılacak </a:t>
            </a:r>
            <a:r>
              <a:rPr lang="tr-TR" sz="2000" dirty="0" err="1"/>
              <a:t>testdışı</a:t>
            </a:r>
            <a:r>
              <a:rPr lang="tr-TR" sz="2000" dirty="0"/>
              <a:t> </a:t>
            </a:r>
            <a:r>
              <a:rPr lang="tr-TR" sz="2000" dirty="0" smtClean="0"/>
              <a:t>teknik ve </a:t>
            </a:r>
            <a:r>
              <a:rPr lang="tr-TR" sz="2000" dirty="0"/>
              <a:t>araçlar rehberlikte yaygınlıkla kullanılır.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Testlerin </a:t>
            </a:r>
            <a:r>
              <a:rPr lang="tr-TR" sz="2000" dirty="0"/>
              <a:t>geliştirilme, uygulama </a:t>
            </a:r>
            <a:r>
              <a:rPr lang="tr-TR" sz="2000" dirty="0" smtClean="0"/>
              <a:t>ve değerlendirme </a:t>
            </a:r>
            <a:r>
              <a:rPr lang="tr-TR" sz="2000" dirty="0"/>
              <a:t>aşamalarında yaşanan çeşitli güçlükler dikkatleri </a:t>
            </a:r>
            <a:r>
              <a:rPr lang="tr-TR" sz="2000" dirty="0" err="1"/>
              <a:t>testdışı</a:t>
            </a:r>
            <a:r>
              <a:rPr lang="tr-TR" sz="2000" dirty="0"/>
              <a:t> </a:t>
            </a:r>
            <a:r>
              <a:rPr lang="tr-TR" sz="2000" dirty="0" smtClean="0"/>
              <a:t>tekniklere yöneltmiştir</a:t>
            </a:r>
            <a:r>
              <a:rPr lang="tr-TR" sz="2000" dirty="0"/>
              <a:t>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Rehberlik </a:t>
            </a:r>
            <a:r>
              <a:rPr lang="tr-TR" sz="2000" dirty="0"/>
              <a:t>uygulamalarında </a:t>
            </a:r>
            <a:r>
              <a:rPr lang="tr-TR" sz="2000" dirty="0" err="1"/>
              <a:t>testdışı</a:t>
            </a:r>
            <a:r>
              <a:rPr lang="tr-TR" sz="2000" dirty="0"/>
              <a:t> teknikler birçok </a:t>
            </a:r>
            <a:r>
              <a:rPr lang="tr-TR" sz="2000" dirty="0" smtClean="0"/>
              <a:t>durumda daha </a:t>
            </a:r>
            <a:r>
              <a:rPr lang="tr-TR" sz="2000" dirty="0"/>
              <a:t>işlevsel olabilmektedir. Bu teknikler, bireyin kendisi hakkındaki </a:t>
            </a:r>
            <a:r>
              <a:rPr lang="tr-TR" sz="2000" dirty="0" smtClean="0"/>
              <a:t>ve başkalarının </a:t>
            </a:r>
            <a:r>
              <a:rPr lang="tr-TR" sz="2000" dirty="0"/>
              <a:t>birey hakkındaki görüşlerini içerir. Öznel yargılama ve </a:t>
            </a:r>
            <a:r>
              <a:rPr lang="tr-TR" sz="2000" dirty="0" err="1" smtClean="0"/>
              <a:t>betimsel</a:t>
            </a:r>
            <a:r>
              <a:rPr lang="tr-TR" sz="2000" dirty="0" smtClean="0"/>
              <a:t> ifadelere </a:t>
            </a:r>
            <a:r>
              <a:rPr lang="tr-TR" sz="2000" dirty="0"/>
              <a:t>dayalıdır.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68204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Serdar\Devam Eden Sunumlar\338 -21. YÜZYILDA EĞİTİMDE REHBERLİK HİZMETLERİ\png\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42" y="1337165"/>
            <a:ext cx="12192000" cy="423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21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GÖZLEM LİSTELERİ (CHECK-LISTS)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035" y="2533617"/>
            <a:ext cx="12020551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/>
              <a:t>Gözlemcinin dikkatini gözlenebilir, belirli kişilik özelliklerine ve </a:t>
            </a:r>
            <a:r>
              <a:rPr lang="tr-TR" sz="2000" dirty="0" smtClean="0"/>
              <a:t>davranışlara yöneltmek </a:t>
            </a:r>
            <a:r>
              <a:rPr lang="tr-TR" sz="2000" dirty="0"/>
              <a:t>amacıyla hazırlanmış olan, gözlemlerin kaydedilmesinde </a:t>
            </a:r>
            <a:r>
              <a:rPr lang="tr-TR" sz="2000" dirty="0" smtClean="0"/>
              <a:t>kullanılan araçlardır.</a:t>
            </a:r>
          </a:p>
          <a:p>
            <a:endParaRPr lang="tr-TR" sz="2000" dirty="0"/>
          </a:p>
          <a:p>
            <a:r>
              <a:rPr lang="tr-TR" sz="2000" dirty="0"/>
              <a:t>Gözlem listelerinde, çocuğun yaşına, gelişim dönemine uygun olarak </a:t>
            </a:r>
            <a:r>
              <a:rPr lang="tr-TR" sz="2000" dirty="0" smtClean="0"/>
              <a:t>yazılmış bir </a:t>
            </a:r>
            <a:r>
              <a:rPr lang="tr-TR" sz="2000" dirty="0"/>
              <a:t>seri betimleyici sıfat ya da davranış ifadeleri bulunur. </a:t>
            </a:r>
            <a:endParaRPr lang="tr-TR" sz="2000" dirty="0" smtClean="0"/>
          </a:p>
          <a:p>
            <a:endParaRPr lang="tr-TR" sz="2000" dirty="0"/>
          </a:p>
          <a:p>
            <a:r>
              <a:rPr lang="tr-TR" sz="2000" dirty="0" smtClean="0"/>
              <a:t>Bilgi toplanmak istenilen </a:t>
            </a:r>
            <a:r>
              <a:rPr lang="tr-TR" sz="2000" dirty="0"/>
              <a:t>özelliklerin ayrıntılı bir listesidir. Gözlemi yapan kimse, gözlediği </a:t>
            </a:r>
            <a:r>
              <a:rPr lang="tr-TR" sz="2000" dirty="0" smtClean="0"/>
              <a:t>betimleyici ifadelerin </a:t>
            </a:r>
            <a:r>
              <a:rPr lang="tr-TR" sz="2000" dirty="0"/>
              <a:t>karşısına, o özellik öğrencide varsa "evet, bu özellik </a:t>
            </a:r>
            <a:r>
              <a:rPr lang="tr-TR" sz="2000" dirty="0" smtClean="0"/>
              <a:t>gözlendi" anlamında </a:t>
            </a:r>
            <a:r>
              <a:rPr lang="tr-TR" sz="2000" dirty="0"/>
              <a:t>bir çek </a:t>
            </a:r>
            <a:r>
              <a:rPr lang="tr-TR" sz="2000" dirty="0" smtClean="0"/>
              <a:t>(</a:t>
            </a:r>
            <a:r>
              <a:rPr lang="tr-TR" sz="2000" dirty="0" smtClean="0">
                <a:sym typeface="Wingdings 2"/>
              </a:rPr>
              <a:t></a:t>
            </a:r>
            <a:r>
              <a:rPr lang="tr-TR" sz="2000" dirty="0" smtClean="0"/>
              <a:t>) </a:t>
            </a:r>
            <a:r>
              <a:rPr lang="tr-TR" sz="2000" dirty="0"/>
              <a:t>işareti </a:t>
            </a:r>
            <a:r>
              <a:rPr lang="tr-TR" sz="2000" dirty="0" smtClean="0"/>
              <a:t>koyar.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74627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ÖZELLİK KAYIT ÇİZELGELERİ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1186659"/>
            <a:ext cx="12020551" cy="53245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Gözleme </a:t>
            </a:r>
            <a:r>
              <a:rPr lang="tr-TR" sz="2000" dirty="0"/>
              <a:t>dayalı bu araçlar da gözlem listelerine benzer. Öğrencilerin </a:t>
            </a:r>
            <a:r>
              <a:rPr lang="tr-TR" sz="2000" dirty="0" smtClean="0"/>
              <a:t>çeşitli alanlardaki </a:t>
            </a:r>
            <a:r>
              <a:rPr lang="tr-TR" sz="2000" dirty="0"/>
              <a:t>özelliklerini gözleyip belirlemek ve o alandaki durumunu </a:t>
            </a:r>
            <a:r>
              <a:rPr lang="tr-TR" sz="2000" dirty="0" smtClean="0"/>
              <a:t>ortaya koyabilmek </a:t>
            </a:r>
            <a:r>
              <a:rPr lang="tr-TR" sz="2000" dirty="0"/>
              <a:t>amacıyla geliştirilmiş </a:t>
            </a:r>
            <a:r>
              <a:rPr lang="tr-TR" sz="2000" dirty="0" smtClean="0"/>
              <a:t>araçlardır.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Eğitim </a:t>
            </a:r>
            <a:r>
              <a:rPr lang="tr-TR" sz="2000" dirty="0"/>
              <a:t>sürecindeki çocukların </a:t>
            </a:r>
            <a:r>
              <a:rPr lang="tr-TR" sz="2000" dirty="0" smtClean="0"/>
              <a:t>değişik alanlardaki </a:t>
            </a:r>
            <a:r>
              <a:rPr lang="tr-TR" sz="2000" dirty="0"/>
              <a:t>özelliklerden ne kadarını gösterebildiği saptanarak, </a:t>
            </a:r>
            <a:r>
              <a:rPr lang="tr-TR" sz="2000" dirty="0" smtClean="0"/>
              <a:t>kendileri için </a:t>
            </a:r>
            <a:r>
              <a:rPr lang="tr-TR" sz="2000" dirty="0"/>
              <a:t>gerekli olan özel yardım ve rehberlik hizmetleri sağlanabilir. Örneğin "</a:t>
            </a:r>
            <a:r>
              <a:rPr lang="tr-TR" sz="2000" dirty="0" smtClean="0"/>
              <a:t>üstün zihin </a:t>
            </a:r>
            <a:r>
              <a:rPr lang="tr-TR" sz="2000" dirty="0"/>
              <a:t>yeteneği gösteren çocukların özellikleri" bu çizelgelerde sıralanmıştır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 özellikler </a:t>
            </a:r>
            <a:r>
              <a:rPr lang="tr-TR" sz="2000" dirty="0"/>
              <a:t>uzmanlarca saptanmış ve hazır form hâline getirilmiştir. Öğretmen </a:t>
            </a:r>
            <a:r>
              <a:rPr lang="tr-TR" sz="2000" dirty="0" smtClean="0"/>
              <a:t>öğrencileri gözleyerek </a:t>
            </a:r>
            <a:r>
              <a:rPr lang="tr-TR" sz="2000" dirty="0"/>
              <a:t>çizelgede yer alan özelliklerden hangilerini gösterdiğini </a:t>
            </a:r>
            <a:r>
              <a:rPr lang="tr-TR" sz="2000" dirty="0" smtClean="0"/>
              <a:t>tek tek saptar.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Böylece </a:t>
            </a:r>
            <a:r>
              <a:rPr lang="tr-TR" sz="2000" dirty="0"/>
              <a:t>bu listedeki özelliklerden hemen hepsini gösteren </a:t>
            </a:r>
            <a:r>
              <a:rPr lang="tr-TR" sz="2000" dirty="0" smtClean="0"/>
              <a:t>çocukların üstün </a:t>
            </a:r>
            <a:r>
              <a:rPr lang="tr-TR" sz="2000" dirty="0"/>
              <a:t>zihin yeteneğine sahip olduğu düşünülebilir. Bunun gibi, örneğin "</a:t>
            </a:r>
            <a:r>
              <a:rPr lang="tr-TR" sz="2000" dirty="0" smtClean="0"/>
              <a:t>Yaratıcı yeteneği </a:t>
            </a:r>
            <a:r>
              <a:rPr lang="tr-TR" sz="2000" dirty="0"/>
              <a:t>olan çocukların özellikleri" "Liderlik yeteneğine sahip olan </a:t>
            </a:r>
            <a:r>
              <a:rPr lang="tr-TR" sz="2000" dirty="0" smtClean="0"/>
              <a:t>çocukların özellikleri</a:t>
            </a:r>
            <a:r>
              <a:rPr lang="tr-TR" sz="2000" dirty="0"/>
              <a:t>" gibi çeşitli alanlarda uzmanlar tarafından geliştirilmiş bu </a:t>
            </a:r>
            <a:r>
              <a:rPr lang="tr-TR" sz="2000" dirty="0" smtClean="0"/>
              <a:t>çizelgeler gözlem </a:t>
            </a:r>
            <a:r>
              <a:rPr lang="tr-TR" sz="2000" dirty="0"/>
              <a:t>yapan öğretmenler için bir bakıma gözleme kılavuzu olarak kullanılır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Gözlem sırasında bu özellik alanında gözlenen davranış numaraları kayıt </a:t>
            </a:r>
            <a:r>
              <a:rPr lang="tr-TR" sz="2000" dirty="0" smtClean="0"/>
              <a:t>çizelgelerine geçirilir</a:t>
            </a:r>
            <a:r>
              <a:rPr lang="tr-TR" sz="2000" dirty="0"/>
              <a:t>, böylece öğretmen o özellik yönünden sınıfındaki </a:t>
            </a:r>
            <a:r>
              <a:rPr lang="tr-TR" sz="2000" dirty="0" smtClean="0"/>
              <a:t>öğrencilerin durumunu </a:t>
            </a:r>
            <a:r>
              <a:rPr lang="tr-TR" sz="2000" dirty="0"/>
              <a:t>belirleyebilir.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72257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422276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ANEKDOT (OLAY) KAYITLARI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917912"/>
            <a:ext cx="12020551" cy="59400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 smtClean="0"/>
              <a:t>Anekdot</a:t>
            </a:r>
            <a:r>
              <a:rPr lang="tr-TR" sz="2000" dirty="0"/>
              <a:t>, herhangi bir öğrencinin belli bir ortamda, özgül bir </a:t>
            </a:r>
            <a:r>
              <a:rPr lang="tr-TR" sz="2000" dirty="0" smtClean="0"/>
              <a:t>davranışının ayrıntılı </a:t>
            </a:r>
            <a:r>
              <a:rPr lang="tr-TR" sz="2000" dirty="0"/>
              <a:t>olarak betimlenmesidir. </a:t>
            </a:r>
            <a:endParaRPr lang="tr-TR" sz="2000" dirty="0" smtClean="0"/>
          </a:p>
          <a:p>
            <a:endParaRPr lang="tr-TR" sz="2000" dirty="0"/>
          </a:p>
          <a:p>
            <a:r>
              <a:rPr lang="tr-TR" sz="2000" dirty="0" smtClean="0"/>
              <a:t>Anekdotların </a:t>
            </a:r>
            <a:r>
              <a:rPr lang="tr-TR" sz="2000" dirty="0"/>
              <a:t>gözlenen olayla ilgili objektif </a:t>
            </a:r>
            <a:r>
              <a:rPr lang="tr-TR" sz="2000" dirty="0" smtClean="0"/>
              <a:t>betim</a:t>
            </a:r>
            <a:r>
              <a:rPr lang="tr-TR" sz="2000" dirty="0"/>
              <a:t>lemelere dayalı olması gerekmektedir. Çünkü anekdotlar doğal koşullarda </a:t>
            </a:r>
            <a:r>
              <a:rPr lang="tr-TR" sz="2000" dirty="0" smtClean="0"/>
              <a:t>ortaya çıkan </a:t>
            </a:r>
            <a:r>
              <a:rPr lang="tr-TR" sz="2000" dirty="0"/>
              <a:t>gerçek davranışları yansıttığı ölçüde yararlı </a:t>
            </a:r>
            <a:r>
              <a:rPr lang="tr-TR" sz="2000" dirty="0" smtClean="0"/>
              <a:t>olmaktadır.</a:t>
            </a:r>
          </a:p>
          <a:p>
            <a:endParaRPr lang="tr-TR" sz="2000" dirty="0"/>
          </a:p>
          <a:p>
            <a:r>
              <a:rPr lang="tr-TR" sz="2000" dirty="0" smtClean="0"/>
              <a:t>Anekdotlar</a:t>
            </a:r>
            <a:r>
              <a:rPr lang="tr-TR" sz="2000" dirty="0"/>
              <a:t>, somut durumları içinde öğrencinin davranışlarını betimleyen </a:t>
            </a:r>
            <a:r>
              <a:rPr lang="tr-TR" sz="2000" dirty="0" smtClean="0"/>
              <a:t>bir dizi </a:t>
            </a:r>
            <a:r>
              <a:rPr lang="tr-TR" sz="2000" dirty="0"/>
              <a:t>notlardır. Ancak bu notlar bir </a:t>
            </a:r>
            <a:r>
              <a:rPr lang="tr-TR" sz="2000" dirty="0" smtClean="0"/>
              <a:t>bakıma </a:t>
            </a:r>
            <a:r>
              <a:rPr lang="tr-TR" sz="2000" dirty="0"/>
              <a:t>durumu fotoğraf gibi gösteren </a:t>
            </a:r>
            <a:r>
              <a:rPr lang="tr-TR" sz="2000" dirty="0" smtClean="0"/>
              <a:t>sözel betimlemeler olmalıdır.</a:t>
            </a:r>
          </a:p>
          <a:p>
            <a:endParaRPr lang="tr-TR" sz="2000" dirty="0"/>
          </a:p>
          <a:p>
            <a:r>
              <a:rPr lang="tr-TR" sz="2000" dirty="0" smtClean="0"/>
              <a:t>Yeterli </a:t>
            </a:r>
            <a:r>
              <a:rPr lang="tr-TR" sz="2000" dirty="0"/>
              <a:t>sayıda ve koşulda tutulan anekdotlar, bireyin </a:t>
            </a:r>
            <a:r>
              <a:rPr lang="tr-TR" sz="2000" dirty="0" smtClean="0"/>
              <a:t>davranış görüntüsü </a:t>
            </a:r>
            <a:r>
              <a:rPr lang="tr-TR" sz="2000" dirty="0"/>
              <a:t>ya da gelişme biçimine ilişkin nesnel </a:t>
            </a:r>
            <a:r>
              <a:rPr lang="tr-TR" sz="2000" dirty="0" smtClean="0"/>
              <a:t>ipuçları sağlar. </a:t>
            </a:r>
            <a:r>
              <a:rPr lang="nn-NO" sz="2000" dirty="0" smtClean="0"/>
              <a:t>Olay </a:t>
            </a:r>
            <a:r>
              <a:rPr lang="nn-NO" sz="2000" dirty="0"/>
              <a:t>kaydında gözlenen her olay ayrı bir forma kaydedilir</a:t>
            </a:r>
            <a:r>
              <a:rPr lang="nn-NO" sz="2000" dirty="0" smtClean="0"/>
              <a:t>.</a:t>
            </a:r>
            <a:endParaRPr lang="tr-TR" sz="2000" dirty="0" smtClean="0"/>
          </a:p>
          <a:p>
            <a:endParaRPr lang="tr-TR" sz="2000" dirty="0"/>
          </a:p>
          <a:p>
            <a:r>
              <a:rPr lang="nn-NO" sz="2000" dirty="0" smtClean="0"/>
              <a:t>Genellikle bu</a:t>
            </a:r>
            <a:r>
              <a:rPr lang="tr-TR" sz="2000" dirty="0" smtClean="0"/>
              <a:t> formların </a:t>
            </a:r>
            <a:r>
              <a:rPr lang="tr-TR" sz="2000" dirty="0"/>
              <a:t>10x15 cm. ölçülerinde kartlar şeklinde olması önerilebilir. Bir olay </a:t>
            </a:r>
            <a:r>
              <a:rPr lang="tr-TR" sz="2000" dirty="0" smtClean="0"/>
              <a:t>kayıt formunda </a:t>
            </a:r>
            <a:r>
              <a:rPr lang="tr-TR" sz="2000" dirty="0"/>
              <a:t>aşağıdaki kısımların bulunması </a:t>
            </a:r>
            <a:r>
              <a:rPr lang="tr-TR" sz="2000" dirty="0" smtClean="0"/>
              <a:t>gereklidir.</a:t>
            </a:r>
          </a:p>
          <a:p>
            <a:endParaRPr lang="tr-TR" sz="2000" dirty="0"/>
          </a:p>
          <a:p>
            <a:r>
              <a:rPr lang="tr-TR" sz="2000" dirty="0"/>
              <a:t>● Gözlenen öğrencinin adı, soyadı, numarası, sınıfı ve şubesi</a:t>
            </a:r>
          </a:p>
          <a:p>
            <a:r>
              <a:rPr lang="tr-TR" sz="2000" dirty="0"/>
              <a:t>● Gözleyenin adı, </a:t>
            </a:r>
            <a:r>
              <a:rPr lang="tr-TR" sz="2000" dirty="0" err="1"/>
              <a:t>soyadı,unvanı</a:t>
            </a:r>
            <a:endParaRPr lang="tr-TR" sz="2000" dirty="0"/>
          </a:p>
          <a:p>
            <a:r>
              <a:rPr lang="tr-TR" sz="2000" dirty="0"/>
              <a:t>● Olayın geçtiği yer ve zaman (gerekli görülüyorsa ortamın koşulları)</a:t>
            </a:r>
          </a:p>
          <a:p>
            <a:r>
              <a:rPr lang="tr-TR" sz="2000" dirty="0"/>
              <a:t>● Gözlenen olayın betimlemesi</a:t>
            </a:r>
          </a:p>
          <a:p>
            <a:r>
              <a:rPr lang="tr-TR" sz="2000" dirty="0"/>
              <a:t>● Gözleyenin yorumu ve önerisi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45125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d"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Serdar\Devam Eden Sunumlar\338 -21. YÜZYILDA EĞİTİMDE REHBERLİK HİZMETLERİ\png\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3811"/>
            <a:ext cx="12376064" cy="34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09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OTOBİYOGRAFİ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5724" y="2055339"/>
            <a:ext cx="12020551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/>
              <a:t>Bireyin, </a:t>
            </a:r>
            <a:r>
              <a:rPr lang="tr-TR" sz="2000" dirty="0" err="1"/>
              <a:t>özyaşam</a:t>
            </a:r>
            <a:r>
              <a:rPr lang="tr-TR" sz="2000" dirty="0"/>
              <a:t> öyküsünün kendisi tarafından yazılı olarak </a:t>
            </a:r>
            <a:r>
              <a:rPr lang="tr-TR" sz="2000" dirty="0" smtClean="0"/>
              <a:t>anlatılması tekniğine </a:t>
            </a:r>
            <a:r>
              <a:rPr lang="tr-TR" sz="2000" dirty="0"/>
              <a:t>otobiyografi denir. Bireyin, şimdiki nitelik ve davranışlarının geçmiş </a:t>
            </a:r>
            <a:r>
              <a:rPr lang="tr-TR" sz="2000" dirty="0" smtClean="0"/>
              <a:t>yaşantılarının bir </a:t>
            </a:r>
            <a:r>
              <a:rPr lang="tr-TR" sz="2000" dirty="0"/>
              <a:t>doğurgusu olduğu </a:t>
            </a:r>
            <a:r>
              <a:rPr lang="tr-TR" sz="2000" dirty="0" err="1"/>
              <a:t>sayıltısına</a:t>
            </a:r>
            <a:r>
              <a:rPr lang="tr-TR" sz="2000" dirty="0"/>
              <a:t> dayanır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Otobiyografi, diğer tanıma yöntemlerinden değişiktir. Diğer </a:t>
            </a:r>
            <a:r>
              <a:rPr lang="tr-TR" sz="2000" dirty="0" smtClean="0"/>
              <a:t>yöntemlerde kişi </a:t>
            </a:r>
            <a:r>
              <a:rPr lang="tr-TR" sz="2000" dirty="0"/>
              <a:t>doğrudan katılımcı olmadığı hâlde burada doğrudan katılımcıdır ve </a:t>
            </a:r>
            <a:r>
              <a:rPr lang="tr-TR" sz="2000" dirty="0" smtClean="0"/>
              <a:t>kendisini anlatır.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Kişiye </a:t>
            </a:r>
            <a:r>
              <a:rPr lang="tr-TR" sz="2000" dirty="0"/>
              <a:t>ya da öğrencilere kendi yaşamlarını, yaşadıkları ve </a:t>
            </a:r>
            <a:r>
              <a:rPr lang="tr-TR" sz="2000" dirty="0" smtClean="0"/>
              <a:t>gördükleri biçimiyle </a:t>
            </a:r>
            <a:r>
              <a:rPr lang="tr-TR" sz="2000" dirty="0"/>
              <a:t>anlatmak (betimlemek) olanağı sağlar. Kişiye yaşamda önemli </a:t>
            </a:r>
            <a:r>
              <a:rPr lang="tr-TR" sz="2000" dirty="0" smtClean="0"/>
              <a:t>olanı anlatmak</a:t>
            </a:r>
            <a:r>
              <a:rPr lang="tr-TR" sz="2000" dirty="0"/>
              <a:t>, beğendikleri ve beğenemedikleri yanları vurgulamak, değerlerini </a:t>
            </a:r>
            <a:r>
              <a:rPr lang="tr-TR" sz="2000" dirty="0" smtClean="0"/>
              <a:t>tanımlamak, çatışmalarını </a:t>
            </a:r>
            <a:r>
              <a:rPr lang="tr-TR" sz="2000" dirty="0"/>
              <a:t>ve beklentilerini betimlemek, başarıları ve </a:t>
            </a:r>
            <a:r>
              <a:rPr lang="tr-TR" sz="2000" dirty="0" smtClean="0"/>
              <a:t>başarısızlıklarını açıklamak</a:t>
            </a:r>
            <a:r>
              <a:rPr lang="tr-TR" sz="2000" dirty="0"/>
              <a:t>, anlamlı kişisel ilişkileri anımsamak fırsatı </a:t>
            </a:r>
            <a:r>
              <a:rPr lang="tr-TR" sz="2000" dirty="0" smtClean="0"/>
              <a:t>verir.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872849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shred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ARZU LİSTESİ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5724" y="1760064"/>
            <a:ext cx="12020551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Özellikle </a:t>
            </a:r>
            <a:r>
              <a:rPr lang="tr-TR" sz="2000" dirty="0"/>
              <a:t>okulöncesi eğitim ve ilköğretimde kullanılabilen bu teknikle, </a:t>
            </a:r>
            <a:r>
              <a:rPr lang="tr-TR" sz="2000" dirty="0" smtClean="0"/>
              <a:t>çocuğun doyurulmamış </a:t>
            </a:r>
            <a:r>
              <a:rPr lang="tr-TR" sz="2000" dirty="0"/>
              <a:t>arzularını, açığa vuramadığı duygularını, güdülerini, umut </a:t>
            </a:r>
            <a:r>
              <a:rPr lang="tr-TR" sz="2000" dirty="0" smtClean="0"/>
              <a:t>ve beklentilerini </a:t>
            </a:r>
            <a:r>
              <a:rPr lang="tr-TR" sz="2000" dirty="0"/>
              <a:t>ortaya çıkarmak ve ifade olanağı sağlamak mümkün olur.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Çocuklara verilen </a:t>
            </a:r>
            <a:r>
              <a:rPr lang="tr-TR" sz="2000" dirty="0"/>
              <a:t>hayali durumlar içinde en çok elde etmek istedikleri şeyler, dilek </a:t>
            </a:r>
            <a:r>
              <a:rPr lang="tr-TR" sz="2000" dirty="0" smtClean="0"/>
              <a:t>ve istekler </a:t>
            </a:r>
            <a:r>
              <a:rPr lang="tr-TR" sz="2000" dirty="0"/>
              <a:t>sorulabilir. Örneğin "Bir dilek perisi çıkıp size üç dileğinizi sorsa ona </a:t>
            </a:r>
            <a:r>
              <a:rPr lang="tr-TR" sz="2000" dirty="0" smtClean="0"/>
              <a:t>ne yanıt </a:t>
            </a:r>
            <a:r>
              <a:rPr lang="tr-TR" sz="2000" dirty="0"/>
              <a:t>verirdiniz?" "Piyangodan büyük ikramiye çıksa neler yapmak isterdiniz</a:t>
            </a:r>
            <a:r>
              <a:rPr lang="tr-TR" sz="2000" dirty="0" smtClean="0"/>
              <a:t>"?... gibi.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 </a:t>
            </a:r>
            <a:r>
              <a:rPr lang="tr-TR" sz="2000" dirty="0"/>
              <a:t>tip sorulara verilen cevaplar, çocuğun duygu, istek, beklentilerini </a:t>
            </a:r>
            <a:r>
              <a:rPr lang="tr-TR" sz="2000" dirty="0" smtClean="0"/>
              <a:t>ortaya koyabilir</a:t>
            </a:r>
            <a:r>
              <a:rPr lang="tr-TR" sz="2000" dirty="0"/>
              <a:t>. Onun özlemleri, hedefleri, kişilik yapısı ve içinde yaşadığı koşullar </a:t>
            </a:r>
            <a:r>
              <a:rPr lang="tr-TR" sz="2000" dirty="0" smtClean="0"/>
              <a:t>hakkında aydınlatıcı </a:t>
            </a:r>
            <a:r>
              <a:rPr lang="tr-TR" sz="2000" dirty="0"/>
              <a:t>ipuçları sağlayabilir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Bu teknik okulöncesi eğitimde, anasınıfı ve birinci sınıfta sözlü olarak, </a:t>
            </a:r>
            <a:r>
              <a:rPr lang="tr-TR" sz="2000" dirty="0" smtClean="0"/>
              <a:t>sonraki sınıflarda </a:t>
            </a:r>
            <a:r>
              <a:rPr lang="tr-TR" sz="2000" dirty="0"/>
              <a:t>yazılı olarak kullanılabilir.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Yanıtlar</a:t>
            </a:r>
            <a:r>
              <a:rPr lang="tr-TR" sz="2000" dirty="0"/>
              <a:t>, çocuğun gelişim </a:t>
            </a:r>
            <a:r>
              <a:rPr lang="tr-TR" sz="2000" dirty="0" smtClean="0"/>
              <a:t>dosyasına konur </a:t>
            </a:r>
            <a:r>
              <a:rPr lang="tr-TR" sz="2000" dirty="0"/>
              <a:t>ve sonraki yıllarda gösterdiği gelişme ve değişimleri anlamada bir </a:t>
            </a:r>
            <a:r>
              <a:rPr lang="tr-TR" sz="2000" dirty="0" smtClean="0"/>
              <a:t>fikir verebilir</a:t>
            </a:r>
            <a:r>
              <a:rPr lang="tr-TR" sz="2000" dirty="0"/>
              <a:t>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49414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ZAMAN CETVELİ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5724" y="1721964"/>
            <a:ext cx="12020551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smtClean="0"/>
              <a:t>Öğrenciyi </a:t>
            </a:r>
            <a:r>
              <a:rPr lang="tr-TR" sz="2000" dirty="0"/>
              <a:t>tanımada bize bilgi sağlayacak bir diğer yol ise onun </a:t>
            </a:r>
            <a:r>
              <a:rPr lang="tr-TR" sz="2000" dirty="0" smtClean="0"/>
              <a:t>günlük zamanını </a:t>
            </a:r>
            <a:r>
              <a:rPr lang="tr-TR" sz="2000" dirty="0"/>
              <a:t>nasıl değerlendirdiğini, hangi aktivitelere ne kadar </a:t>
            </a:r>
            <a:r>
              <a:rPr lang="tr-TR" sz="2000" dirty="0" smtClean="0"/>
              <a:t>zaman harcadığını </a:t>
            </a:r>
            <a:r>
              <a:rPr lang="tr-TR" sz="2000" dirty="0"/>
              <a:t>ve buna ilişkin duygu/düşüncelerini öğrenmektir.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 nedenle öğrencilere </a:t>
            </a:r>
            <a:r>
              <a:rPr lang="tr-TR" sz="2000" dirty="0"/>
              <a:t>doldurtulacak zaman cetvelleri bu bilgileri sağlamanın </a:t>
            </a:r>
            <a:r>
              <a:rPr lang="tr-TR" sz="2000" dirty="0" err="1" smtClean="0"/>
              <a:t>yanısıra</a:t>
            </a:r>
            <a:r>
              <a:rPr lang="tr-TR" sz="2000" dirty="0" smtClean="0"/>
              <a:t> öğrencinin </a:t>
            </a:r>
            <a:r>
              <a:rPr lang="tr-TR" sz="2000" dirty="0"/>
              <a:t>"zamanı iyi kullanma" konusunda kendini disipline </a:t>
            </a:r>
            <a:r>
              <a:rPr lang="tr-TR" sz="2000" dirty="0" smtClean="0"/>
              <a:t>edebilmesine de </a:t>
            </a:r>
            <a:r>
              <a:rPr lang="tr-TR" sz="2000" dirty="0"/>
              <a:t>yardımcı olabilir</a:t>
            </a:r>
            <a:r>
              <a:rPr lang="tr-TR" sz="2000" dirty="0" smtClean="0"/>
              <a:t>*.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Zaman cetveli en basit şekli ile günün saatlerini gösteren bir </a:t>
            </a:r>
            <a:r>
              <a:rPr lang="tr-TR" sz="2000" dirty="0" smtClean="0"/>
              <a:t>sayfaya, öğrencinin </a:t>
            </a:r>
            <a:r>
              <a:rPr lang="tr-TR" sz="2000" dirty="0"/>
              <a:t>sabahtan akşam yatıncaya kadar yaptığı </a:t>
            </a:r>
            <a:r>
              <a:rPr lang="tr-TR" sz="2000" dirty="0" smtClean="0"/>
              <a:t>faaliyetleri, çeşidi </a:t>
            </a:r>
            <a:r>
              <a:rPr lang="tr-TR" sz="2000" dirty="0"/>
              <a:t>ve süresi ile kaydetmesidir. Cetvelde her faaliyet hakkında </a:t>
            </a:r>
            <a:r>
              <a:rPr lang="tr-TR" sz="2000" dirty="0" smtClean="0"/>
              <a:t>öğrencinin duygu </a:t>
            </a:r>
            <a:r>
              <a:rPr lang="tr-TR" sz="2000" dirty="0"/>
              <a:t>ve düşüncelerini yazacağı bir yer de bulunur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Buraya faaliyeti </a:t>
            </a:r>
            <a:r>
              <a:rPr lang="tr-TR" sz="2000" dirty="0"/>
              <a:t>ne kadar severek yaptığı, güçlük derecesi... vb. gibi </a:t>
            </a:r>
            <a:r>
              <a:rPr lang="tr-TR" sz="2000" dirty="0" smtClean="0"/>
              <a:t>izlenimleri yazabilir</a:t>
            </a:r>
            <a:r>
              <a:rPr lang="tr-TR" sz="2000" dirty="0"/>
              <a:t>. Böylece bu kısım, öğrencinin özel ilgi ve tavırlarını </a:t>
            </a:r>
            <a:r>
              <a:rPr lang="tr-TR" sz="2000" dirty="0" smtClean="0"/>
              <a:t>keşfetmede çok </a:t>
            </a:r>
            <a:r>
              <a:rPr lang="tr-TR" sz="2000" dirty="0"/>
              <a:t>işe </a:t>
            </a:r>
            <a:r>
              <a:rPr lang="tr-TR" sz="2000" dirty="0" smtClean="0"/>
              <a:t>yarayabilir.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Cetvelde </a:t>
            </a:r>
            <a:r>
              <a:rPr lang="tr-TR" sz="2000" dirty="0"/>
              <a:t>her sıra 1 saat veya ½ saati gösterecek </a:t>
            </a:r>
            <a:r>
              <a:rPr lang="tr-TR" sz="2000" dirty="0" smtClean="0"/>
              <a:t>şekilde düzenlenir</a:t>
            </a:r>
            <a:r>
              <a:rPr lang="tr-TR" sz="2000" dirty="0"/>
              <a:t>, her gün için bir sayfa hazırlanır.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725717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Serdar\Devam Eden Sunumlar\338 -21. YÜZYILDA EĞİTİMDE REHBERLİK HİZMETLERİ\png\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5" y="464457"/>
            <a:ext cx="11287443" cy="639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58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UZAKLIK ÖLÇEĞİ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6674" y="2503014"/>
            <a:ext cx="12020551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 err="1" smtClean="0"/>
              <a:t>Sosyometri</a:t>
            </a:r>
            <a:r>
              <a:rPr lang="tr-TR" sz="2000" dirty="0" smtClean="0"/>
              <a:t> </a:t>
            </a:r>
            <a:r>
              <a:rPr lang="tr-TR" sz="2000" dirty="0"/>
              <a:t>ve kimdir bu gibi grup içi ilişkiler hakkında bilgi edinmeye </a:t>
            </a:r>
            <a:r>
              <a:rPr lang="tr-TR" sz="2000" dirty="0" smtClean="0"/>
              <a:t>yarayan bir </a:t>
            </a:r>
            <a:r>
              <a:rPr lang="tr-TR" sz="2000" dirty="0"/>
              <a:t>diğer araç da "sosyal uzaklık </a:t>
            </a:r>
            <a:r>
              <a:rPr lang="tr-TR" sz="2000" dirty="0" err="1"/>
              <a:t>ölçeği"dir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Bireylerin </a:t>
            </a:r>
            <a:r>
              <a:rPr lang="tr-TR" sz="2000" dirty="0"/>
              <a:t>birbirlerine sosyal </a:t>
            </a:r>
            <a:r>
              <a:rPr lang="tr-TR" sz="2000" dirty="0" smtClean="0"/>
              <a:t>kabul ya </a:t>
            </a:r>
            <a:r>
              <a:rPr lang="tr-TR" sz="2000" dirty="0"/>
              <a:t>da sosyal mesafelerini belirlemeye yarayan bu araç 1925'de E.S. </a:t>
            </a:r>
            <a:r>
              <a:rPr lang="tr-TR" sz="2000" dirty="0" err="1" smtClean="0"/>
              <a:t>Bogardus</a:t>
            </a:r>
            <a:r>
              <a:rPr lang="tr-TR" sz="2000" dirty="0" smtClean="0"/>
              <a:t> tarafından</a:t>
            </a:r>
            <a:r>
              <a:rPr lang="tr-TR" sz="2000" dirty="0"/>
              <a:t>, farklı azınlık gruplara karşı tutumları ölçmek için </a:t>
            </a:r>
            <a:r>
              <a:rPr lang="tr-TR" sz="2000" dirty="0" smtClean="0"/>
              <a:t>geliştirilmiştir.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Ancak daha </a:t>
            </a:r>
            <a:r>
              <a:rPr lang="tr-TR" sz="2000" dirty="0"/>
              <a:t>sonra sınıf içi ilişkilerde, grup üyelerinin birbirlerini kabul derecelerini </a:t>
            </a:r>
            <a:r>
              <a:rPr lang="tr-TR" sz="2000" dirty="0" smtClean="0"/>
              <a:t>saptamak için </a:t>
            </a:r>
            <a:r>
              <a:rPr lang="tr-TR" sz="2000" dirty="0"/>
              <a:t>kullanılmaya </a:t>
            </a:r>
            <a:r>
              <a:rPr lang="tr-TR" sz="2000" dirty="0" smtClean="0"/>
              <a:t>başlanmıştır.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74688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Serdar\Devam Eden Sunumlar\338 -21. YÜZYILDA EĞİTİMDE REHBERLİK HİZMETLERİ\png\3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767" y="1741696"/>
            <a:ext cx="12573435" cy="400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54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GÖRÜŞME TEKNİĞİ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0820" y="1572275"/>
            <a:ext cx="12020551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000" dirty="0"/>
              <a:t>Bireyi tanımada en temel ve en yaygın tekniklerden </a:t>
            </a:r>
            <a:r>
              <a:rPr lang="tr-TR" sz="2000" dirty="0" smtClean="0"/>
              <a:t>biri de </a:t>
            </a:r>
            <a:r>
              <a:rPr lang="tr-TR" sz="2000" dirty="0"/>
              <a:t>görüşmedir. Bu teknik birey hakkında kendisinin bilgi </a:t>
            </a:r>
            <a:r>
              <a:rPr lang="tr-TR" sz="2000" dirty="0" smtClean="0"/>
              <a:t>vermesini sağladığı </a:t>
            </a:r>
            <a:r>
              <a:rPr lang="tr-TR" sz="2000" dirty="0"/>
              <a:t>gibi, onun davranışlarını gözleme olanağı </a:t>
            </a:r>
            <a:r>
              <a:rPr lang="tr-TR" sz="2000" dirty="0" smtClean="0"/>
              <a:t>da sağlar</a:t>
            </a:r>
            <a:r>
              <a:rPr lang="tr-TR" sz="2000" dirty="0"/>
              <a:t>. Böylece bireyin verdiği sözel ve sözel olmayan </a:t>
            </a:r>
            <a:r>
              <a:rPr lang="tr-TR" sz="2000" dirty="0" smtClean="0"/>
              <a:t>tepkiler (beden </a:t>
            </a:r>
            <a:r>
              <a:rPr lang="tr-TR" sz="2000" dirty="0"/>
              <a:t>diline ilişkin ipuçları) onun davranışlarının </a:t>
            </a:r>
            <a:r>
              <a:rPr lang="tr-TR" sz="2000" dirty="0" smtClean="0"/>
              <a:t>nedenlerini, duygularını </a:t>
            </a:r>
            <a:r>
              <a:rPr lang="tr-TR" sz="2000" dirty="0"/>
              <a:t>ve düşüncelerini anlamamıza yardımcı </a:t>
            </a:r>
            <a:r>
              <a:rPr lang="tr-TR" sz="2000" dirty="0" smtClean="0"/>
              <a:t>olur.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Birey </a:t>
            </a:r>
            <a:r>
              <a:rPr lang="tr-TR" sz="2000" dirty="0"/>
              <a:t>hakkında bilgi toplamada temel ve doğal </a:t>
            </a:r>
            <a:r>
              <a:rPr lang="tr-TR" sz="2000" dirty="0" smtClean="0"/>
              <a:t>kaynaklardan </a:t>
            </a:r>
            <a:r>
              <a:rPr lang="en-US" sz="2000" dirty="0" err="1" smtClean="0"/>
              <a:t>biri</a:t>
            </a:r>
            <a:r>
              <a:rPr lang="en-US" sz="2000" dirty="0" smtClean="0"/>
              <a:t> </a:t>
            </a:r>
            <a:r>
              <a:rPr lang="en-US" sz="2000" dirty="0" err="1"/>
              <a:t>bireyin</a:t>
            </a:r>
            <a:r>
              <a:rPr lang="en-US" sz="2000" dirty="0"/>
              <a:t> </a:t>
            </a:r>
            <a:r>
              <a:rPr lang="en-US" sz="2000" dirty="0" err="1"/>
              <a:t>kendisidir</a:t>
            </a:r>
            <a:r>
              <a:rPr lang="en-US" sz="2000" dirty="0"/>
              <a:t>. </a:t>
            </a:r>
            <a:r>
              <a:rPr lang="en-US" sz="2000" dirty="0" err="1"/>
              <a:t>Birey</a:t>
            </a:r>
            <a:r>
              <a:rPr lang="en-US" sz="2000" dirty="0"/>
              <a:t> </a:t>
            </a:r>
            <a:r>
              <a:rPr lang="en-US" sz="2000" dirty="0" err="1"/>
              <a:t>kendini</a:t>
            </a:r>
            <a:r>
              <a:rPr lang="en-US" sz="2000" dirty="0"/>
              <a:t> </a:t>
            </a:r>
            <a:r>
              <a:rPr lang="en-US" sz="2000" dirty="0" err="1"/>
              <a:t>inceleme</a:t>
            </a:r>
            <a:r>
              <a:rPr lang="en-US" sz="2000" dirty="0"/>
              <a:t> </a:t>
            </a:r>
            <a:r>
              <a:rPr lang="en-US" sz="2000" dirty="0" err="1" smtClean="0"/>
              <a:t>yönünden</a:t>
            </a:r>
            <a:r>
              <a:rPr lang="tr-TR" sz="2000" dirty="0" smtClean="0"/>
              <a:t> en </a:t>
            </a:r>
            <a:r>
              <a:rPr lang="tr-TR" sz="2000" dirty="0"/>
              <a:t>temel fırsatlara sahip olan bir kişi olarak, dilerse kişisel </a:t>
            </a:r>
            <a:r>
              <a:rPr lang="tr-TR" sz="2000" dirty="0" smtClean="0"/>
              <a:t>nitelikleri ve </a:t>
            </a:r>
            <a:r>
              <a:rPr lang="tr-TR" sz="2000" dirty="0"/>
              <a:t>belirgin davranışları hakkında yararlı bilgiler </a:t>
            </a:r>
            <a:r>
              <a:rPr lang="tr-TR" sz="2000" dirty="0" smtClean="0"/>
              <a:t>verebilir.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Görüşme</a:t>
            </a:r>
            <a:r>
              <a:rPr lang="tr-TR" sz="2000" dirty="0"/>
              <a:t>, en az iki kişi arasında süregelen amaçlı ve planlı </a:t>
            </a:r>
            <a:r>
              <a:rPr lang="tr-TR" sz="2000" dirty="0" smtClean="0"/>
              <a:t>bir konuşmadır </a:t>
            </a:r>
            <a:r>
              <a:rPr lang="tr-TR" sz="2000" dirty="0"/>
              <a:t>ve belli bir amaçla sözel olarak </a:t>
            </a:r>
            <a:r>
              <a:rPr lang="tr-TR" sz="2000" dirty="0" smtClean="0"/>
              <a:t>sürdürülen </a:t>
            </a:r>
            <a:r>
              <a:rPr lang="tr-TR" sz="2000" dirty="0"/>
              <a:t>bir etkileşim </a:t>
            </a:r>
            <a:r>
              <a:rPr lang="tr-TR" sz="2000" dirty="0" smtClean="0"/>
              <a:t>sürecidir. Görüşme </a:t>
            </a:r>
            <a:r>
              <a:rPr lang="tr-TR" sz="2000" dirty="0"/>
              <a:t>şu şekilde </a:t>
            </a:r>
            <a:r>
              <a:rPr lang="tr-TR" sz="2000" dirty="0" smtClean="0"/>
              <a:t>tanımlanabilir: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"Görüşme</a:t>
            </a:r>
            <a:r>
              <a:rPr lang="tr-TR" sz="2000" dirty="0"/>
              <a:t>, yüz yüze gelen iki veya daha fazla kişinin, belli bir amaçla </a:t>
            </a:r>
            <a:r>
              <a:rPr lang="tr-TR" sz="2000" dirty="0" smtClean="0"/>
              <a:t>sözel ve </a:t>
            </a:r>
            <a:r>
              <a:rPr lang="tr-TR" sz="2000" dirty="0"/>
              <a:t>sözel olmayan iletişim araç ve tekniklerini kullanmak suretiyle yarattıkları </a:t>
            </a:r>
            <a:r>
              <a:rPr lang="tr-TR" sz="2000" dirty="0" smtClean="0"/>
              <a:t>bir etkileşimdir".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018211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GÖRÜŞME TEKNİĞİ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0820" y="1858015"/>
            <a:ext cx="12020551" cy="34778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000" b="1" dirty="0" smtClean="0"/>
              <a:t>SERBEST GÖRÜŞME</a:t>
            </a:r>
          </a:p>
          <a:p>
            <a:pPr algn="ctr"/>
            <a:endParaRPr lang="tr-TR" sz="2000" b="1" dirty="0"/>
          </a:p>
          <a:p>
            <a:pPr algn="just"/>
            <a:r>
              <a:rPr lang="tr-TR" sz="2000" dirty="0" smtClean="0"/>
              <a:t>Görüşmenin </a:t>
            </a:r>
            <a:r>
              <a:rPr lang="tr-TR" sz="2000" dirty="0"/>
              <a:t>bir amacı ve konusu vardır ancak </a:t>
            </a:r>
            <a:r>
              <a:rPr lang="tr-TR" sz="2000" dirty="0" smtClean="0"/>
              <a:t>sorulacak sorular </a:t>
            </a:r>
            <a:r>
              <a:rPr lang="tr-TR" sz="2000" dirty="0"/>
              <a:t>kesin olarak belirlenip sıralanmış değildir.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Öğretmen</a:t>
            </a:r>
            <a:r>
              <a:rPr lang="tr-TR" sz="2000" dirty="0"/>
              <a:t>, </a:t>
            </a:r>
            <a:r>
              <a:rPr lang="tr-TR" sz="2000" dirty="0" smtClean="0"/>
              <a:t>öğrenciyle sohbet </a:t>
            </a:r>
            <a:r>
              <a:rPr lang="tr-TR" sz="2000" dirty="0"/>
              <a:t>havası içinde, öğrenmek istediği duruma ilişkin gerekli gördüğü </a:t>
            </a:r>
            <a:r>
              <a:rPr lang="tr-TR" sz="2000" dirty="0" smtClean="0"/>
              <a:t>soruları sorar</a:t>
            </a:r>
            <a:r>
              <a:rPr lang="tr-TR" sz="2000" dirty="0"/>
              <a:t>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Görüşmeci </a:t>
            </a:r>
            <a:r>
              <a:rPr lang="tr-TR" sz="2000" dirty="0"/>
              <a:t>esnek ve özgür bir tutum benimser. Bazı soruları </a:t>
            </a:r>
            <a:r>
              <a:rPr lang="tr-TR" sz="2000" dirty="0" smtClean="0"/>
              <a:t>açıklayabilir, yeni </a:t>
            </a:r>
            <a:r>
              <a:rPr lang="tr-TR" sz="2000" dirty="0"/>
              <a:t>sorular türetebilir. Bireyin sorular karşısındaki duygusal tepkileri dikkate </a:t>
            </a:r>
            <a:r>
              <a:rPr lang="tr-TR" sz="2000" dirty="0" smtClean="0"/>
              <a:t>alınır, içindeki </a:t>
            </a:r>
            <a:r>
              <a:rPr lang="tr-TR" sz="2000" dirty="0"/>
              <a:t>çatışmalar, sorunlar hakkında ipuçları elde edilebilir</a:t>
            </a:r>
            <a:r>
              <a:rPr lang="tr-TR" sz="2000" dirty="0" smtClean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Bu </a:t>
            </a:r>
            <a:r>
              <a:rPr lang="tr-TR" sz="2000" dirty="0"/>
              <a:t>tip </a:t>
            </a:r>
            <a:r>
              <a:rPr lang="tr-TR" sz="2000" dirty="0" smtClean="0"/>
              <a:t>görüşme daha </a:t>
            </a:r>
            <a:r>
              <a:rPr lang="tr-TR" sz="2000" dirty="0"/>
              <a:t>fazla ustalık ister çünkü görüşmeci amacın dışına taşmadan ortaya </a:t>
            </a:r>
            <a:r>
              <a:rPr lang="tr-TR" sz="2000" dirty="0" smtClean="0"/>
              <a:t>çıkan duruma </a:t>
            </a:r>
            <a:r>
              <a:rPr lang="tr-TR" sz="2000" dirty="0"/>
              <a:t>göre görüşmeyi sürdürmek ve tamamlamakta yönlendirici bir etkiye sahiptir.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04922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6199" y="536572"/>
            <a:ext cx="1211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76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GÖRÜŞME TEKNİĞİ</a:t>
            </a:r>
            <a:endParaRPr lang="tr-TR" sz="3200" b="1" dirty="0">
              <a:solidFill>
                <a:srgbClr val="0076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0820" y="2625431"/>
            <a:ext cx="12020551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 smtClean="0"/>
              <a:t>YAPILANDIRILMIŞ GÖRÜŞME</a:t>
            </a:r>
          </a:p>
          <a:p>
            <a:pPr algn="ctr"/>
            <a:endParaRPr lang="tr-TR" sz="2400" b="1" dirty="0" smtClean="0"/>
          </a:p>
          <a:p>
            <a:pPr algn="just"/>
            <a:r>
              <a:rPr lang="tr-TR" sz="2400" dirty="0" smtClean="0"/>
              <a:t>Bu tip görüşme, önceden daha sistemli bir planlama ve hazırlık gerektirir. Sorulacak sorular belirlenir, sıralaması yapılır, soruş şekli, yönergeler saptanır. Görüşmeci uygulamayı buna göre yürütür.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43764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ÖLÜM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BÖLÜM6</Template>
  <TotalTime>64</TotalTime>
  <Words>1571</Words>
  <Application>Microsoft Office PowerPoint</Application>
  <PresentationFormat>Özel</PresentationFormat>
  <Paragraphs>119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BÖLÜM6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MOTUN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6</cp:revision>
  <dcterms:created xsi:type="dcterms:W3CDTF">2017-08-07T07:06:54Z</dcterms:created>
  <dcterms:modified xsi:type="dcterms:W3CDTF">2017-08-07T08:11:43Z</dcterms:modified>
</cp:coreProperties>
</file>