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78"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999068FA-E5B5-43DE-A97D-EB7234CA75CB}" type="datetimeFigureOut">
              <a:rPr lang="tr-TR" smtClean="0"/>
              <a:t>14.04.2020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4E1FFF-A37F-4087-8F22-5D8BE3A60228}" type="slidenum">
              <a:rPr lang="tr-TR" smtClean="0"/>
              <a:t>‹#›</a:t>
            </a:fld>
            <a:endParaRPr lang="tr-TR"/>
          </a:p>
        </p:txBody>
      </p:sp>
    </p:spTree>
    <p:extLst>
      <p:ext uri="{BB962C8B-B14F-4D97-AF65-F5344CB8AC3E}">
        <p14:creationId xmlns:p14="http://schemas.microsoft.com/office/powerpoint/2010/main" val="1647546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99068FA-E5B5-43DE-A97D-EB7234CA75CB}" type="datetimeFigureOut">
              <a:rPr lang="tr-TR" smtClean="0"/>
              <a:t>14.04.2020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4E1FFF-A37F-4087-8F22-5D8BE3A60228}" type="slidenum">
              <a:rPr lang="tr-TR" smtClean="0"/>
              <a:t>‹#›</a:t>
            </a:fld>
            <a:endParaRPr lang="tr-TR"/>
          </a:p>
        </p:txBody>
      </p:sp>
    </p:spTree>
    <p:extLst>
      <p:ext uri="{BB962C8B-B14F-4D97-AF65-F5344CB8AC3E}">
        <p14:creationId xmlns:p14="http://schemas.microsoft.com/office/powerpoint/2010/main" val="4246395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999068FA-E5B5-43DE-A97D-EB7234CA75CB}" type="datetimeFigureOut">
              <a:rPr lang="tr-TR" smtClean="0"/>
              <a:t>14.04.2020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4E1FFF-A37F-4087-8F22-5D8BE3A60228}" type="slidenum">
              <a:rPr lang="tr-TR" smtClean="0"/>
              <a:t>‹#›</a:t>
            </a:fld>
            <a:endParaRPr lang="tr-TR"/>
          </a:p>
        </p:txBody>
      </p:sp>
    </p:spTree>
    <p:extLst>
      <p:ext uri="{BB962C8B-B14F-4D97-AF65-F5344CB8AC3E}">
        <p14:creationId xmlns:p14="http://schemas.microsoft.com/office/powerpoint/2010/main" val="3541188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999068FA-E5B5-43DE-A97D-EB7234CA75CB}" type="datetimeFigureOut">
              <a:rPr lang="tr-TR" smtClean="0"/>
              <a:t>14.04.2020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64E1FFF-A37F-4087-8F22-5D8BE3A60228}" type="slidenum">
              <a:rPr lang="tr-TR" smtClean="0"/>
              <a:t>‹#›</a:t>
            </a:fld>
            <a:endParaRPr lang="tr-TR"/>
          </a:p>
        </p:txBody>
      </p:sp>
    </p:spTree>
    <p:extLst>
      <p:ext uri="{BB962C8B-B14F-4D97-AF65-F5344CB8AC3E}">
        <p14:creationId xmlns:p14="http://schemas.microsoft.com/office/powerpoint/2010/main" val="847454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999068FA-E5B5-43DE-A97D-EB7234CA75CB}" type="datetimeFigureOut">
              <a:rPr lang="tr-TR" smtClean="0"/>
              <a:t>14.04.2020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164E1FFF-A37F-4087-8F22-5D8BE3A60228}" type="slidenum">
              <a:rPr lang="tr-TR" smtClean="0"/>
              <a:t>‹#›</a:t>
            </a:fld>
            <a:endParaRPr lang="tr-TR"/>
          </a:p>
        </p:txBody>
      </p:sp>
    </p:spTree>
    <p:extLst>
      <p:ext uri="{BB962C8B-B14F-4D97-AF65-F5344CB8AC3E}">
        <p14:creationId xmlns:p14="http://schemas.microsoft.com/office/powerpoint/2010/main" val="3523508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999068FA-E5B5-43DE-A97D-EB7234CA75CB}" type="datetimeFigureOut">
              <a:rPr lang="tr-TR" smtClean="0"/>
              <a:t>14.04.2020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164E1FFF-A37F-4087-8F22-5D8BE3A60228}" type="slidenum">
              <a:rPr lang="tr-TR" smtClean="0"/>
              <a:t>‹#›</a:t>
            </a:fld>
            <a:endParaRPr lang="tr-TR"/>
          </a:p>
        </p:txBody>
      </p:sp>
    </p:spTree>
    <p:extLst>
      <p:ext uri="{BB962C8B-B14F-4D97-AF65-F5344CB8AC3E}">
        <p14:creationId xmlns:p14="http://schemas.microsoft.com/office/powerpoint/2010/main" val="1002301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99068FA-E5B5-43DE-A97D-EB7234CA75CB}" type="datetimeFigureOut">
              <a:rPr lang="tr-TR" smtClean="0"/>
              <a:t>14.04.2020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164E1FFF-A37F-4087-8F22-5D8BE3A60228}" type="slidenum">
              <a:rPr lang="tr-TR" smtClean="0"/>
              <a:t>‹#›</a:t>
            </a:fld>
            <a:endParaRPr lang="tr-TR"/>
          </a:p>
        </p:txBody>
      </p:sp>
    </p:spTree>
    <p:extLst>
      <p:ext uri="{BB962C8B-B14F-4D97-AF65-F5344CB8AC3E}">
        <p14:creationId xmlns:p14="http://schemas.microsoft.com/office/powerpoint/2010/main" val="1788861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999068FA-E5B5-43DE-A97D-EB7234CA75CB}" type="datetimeFigureOut">
              <a:rPr lang="tr-TR" smtClean="0"/>
              <a:t>14.04.2020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64E1FFF-A37F-4087-8F22-5D8BE3A60228}" type="slidenum">
              <a:rPr lang="tr-TR" smtClean="0"/>
              <a:t>‹#›</a:t>
            </a:fld>
            <a:endParaRPr lang="tr-TR"/>
          </a:p>
        </p:txBody>
      </p:sp>
    </p:spTree>
    <p:extLst>
      <p:ext uri="{BB962C8B-B14F-4D97-AF65-F5344CB8AC3E}">
        <p14:creationId xmlns:p14="http://schemas.microsoft.com/office/powerpoint/2010/main" val="1947583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999068FA-E5B5-43DE-A97D-EB7234CA75CB}" type="datetimeFigureOut">
              <a:rPr lang="tr-TR" smtClean="0"/>
              <a:t>14.04.2020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64E1FFF-A37F-4087-8F22-5D8BE3A60228}" type="slidenum">
              <a:rPr lang="tr-TR" smtClean="0"/>
              <a:t>‹#›</a:t>
            </a:fld>
            <a:endParaRPr lang="tr-TR"/>
          </a:p>
        </p:txBody>
      </p:sp>
    </p:spTree>
    <p:extLst>
      <p:ext uri="{BB962C8B-B14F-4D97-AF65-F5344CB8AC3E}">
        <p14:creationId xmlns:p14="http://schemas.microsoft.com/office/powerpoint/2010/main" val="241114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99068FA-E5B5-43DE-A97D-EB7234CA75CB}" type="datetimeFigureOut">
              <a:rPr lang="tr-TR" smtClean="0"/>
              <a:t>14.04.2020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4E1FFF-A37F-4087-8F22-5D8BE3A60228}" type="slidenum">
              <a:rPr lang="tr-TR" smtClean="0"/>
              <a:t>‹#›</a:t>
            </a:fld>
            <a:endParaRPr lang="tr-TR"/>
          </a:p>
        </p:txBody>
      </p:sp>
    </p:spTree>
    <p:extLst>
      <p:ext uri="{BB962C8B-B14F-4D97-AF65-F5344CB8AC3E}">
        <p14:creationId xmlns:p14="http://schemas.microsoft.com/office/powerpoint/2010/main" val="4094904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99068FA-E5B5-43DE-A97D-EB7234CA75CB}" type="datetimeFigureOut">
              <a:rPr lang="tr-TR" smtClean="0"/>
              <a:t>14.04.2020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4E1FFF-A37F-4087-8F22-5D8BE3A60228}" type="slidenum">
              <a:rPr lang="tr-TR" smtClean="0"/>
              <a:t>‹#›</a:t>
            </a:fld>
            <a:endParaRPr lang="tr-TR"/>
          </a:p>
        </p:txBody>
      </p:sp>
    </p:spTree>
    <p:extLst>
      <p:ext uri="{BB962C8B-B14F-4D97-AF65-F5344CB8AC3E}">
        <p14:creationId xmlns:p14="http://schemas.microsoft.com/office/powerpoint/2010/main" val="3421375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9068FA-E5B5-43DE-A97D-EB7234CA75CB}" type="datetimeFigureOut">
              <a:rPr lang="tr-TR" smtClean="0"/>
              <a:t>14.04.2020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4E1FFF-A37F-4087-8F22-5D8BE3A60228}" type="slidenum">
              <a:rPr lang="tr-TR" smtClean="0"/>
              <a:t>‹#›</a:t>
            </a:fld>
            <a:endParaRPr lang="tr-TR"/>
          </a:p>
        </p:txBody>
      </p:sp>
    </p:spTree>
    <p:extLst>
      <p:ext uri="{BB962C8B-B14F-4D97-AF65-F5344CB8AC3E}">
        <p14:creationId xmlns:p14="http://schemas.microsoft.com/office/powerpoint/2010/main" val="6281583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yeniisfikirleri.net/dunyanin-en-iyi-saticisinin-basari-sirri/"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SATIŞ TEKNİKLERİ</a:t>
            </a:r>
            <a:br>
              <a:rPr lang="tr-TR" dirty="0" smtClean="0"/>
            </a:br>
            <a:endParaRPr lang="tr-TR" dirty="0"/>
          </a:p>
        </p:txBody>
      </p:sp>
      <p:sp>
        <p:nvSpPr>
          <p:cNvPr id="3" name="Alt Başlık 2"/>
          <p:cNvSpPr>
            <a:spLocks noGrp="1"/>
          </p:cNvSpPr>
          <p:nvPr>
            <p:ph type="subTitle" idx="1"/>
          </p:nvPr>
        </p:nvSpPr>
        <p:spPr/>
        <p:txBody>
          <a:bodyPr>
            <a:normAutofit/>
          </a:bodyPr>
          <a:lstStyle/>
          <a:p>
            <a:r>
              <a:rPr lang="tr-TR" sz="4000" dirty="0" smtClean="0"/>
              <a:t>Satış yaklaşımları</a:t>
            </a:r>
            <a:endParaRPr lang="tr-TR" sz="4000" dirty="0"/>
          </a:p>
        </p:txBody>
      </p:sp>
    </p:spTree>
    <p:extLst>
      <p:ext uri="{BB962C8B-B14F-4D97-AF65-F5344CB8AC3E}">
        <p14:creationId xmlns:p14="http://schemas.microsoft.com/office/powerpoint/2010/main" val="40302456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74677" y="924873"/>
            <a:ext cx="10515600" cy="4351338"/>
          </a:xfrm>
        </p:spPr>
        <p:txBody>
          <a:bodyPr/>
          <a:lstStyle/>
          <a:p>
            <a:pPr marL="0" indent="0" algn="just">
              <a:buNone/>
            </a:pPr>
            <a:r>
              <a:rPr lang="tr-TR" dirty="0" smtClean="0"/>
              <a:t>		</a:t>
            </a:r>
            <a:r>
              <a:rPr lang="tr-TR" sz="3200" dirty="0" smtClean="0"/>
              <a:t>Satış, üretimin devamlılığını sağlayan önemli bir uygulamadır. Değişen piyasalar, üretim mekanizmalarını ve satış tekniklerini de dönüşüme uğratmaktadır. Değişen ve beklenti düzeyi yükselen müşteriye </a:t>
            </a:r>
            <a:r>
              <a:rPr lang="tr-TR" sz="3200" dirty="0" err="1" smtClean="0"/>
              <a:t>inovatif</a:t>
            </a:r>
            <a:r>
              <a:rPr lang="tr-TR" sz="3200" dirty="0" smtClean="0"/>
              <a:t> yollarla ulaşmak temel prensipler arasında yer almaya başlamıştır. Bu tür bir yaklaşım her türlü kaynağın, özellikle de insan kaynaklarının önemini artırmıştır. Satış gücü etkinliği, satış temsilcilerinin etkinliği, verimliliği ve kişisel becerilerinin ön plana çıkarılmasını önemsemeye başlamıştır</a:t>
            </a:r>
            <a:endParaRPr lang="tr-TR" sz="3200" dirty="0"/>
          </a:p>
        </p:txBody>
      </p:sp>
    </p:spTree>
    <p:extLst>
      <p:ext uri="{BB962C8B-B14F-4D97-AF65-F5344CB8AC3E}">
        <p14:creationId xmlns:p14="http://schemas.microsoft.com/office/powerpoint/2010/main" val="23394185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0"/>
            <a:ext cx="10515600" cy="1325563"/>
          </a:xfrm>
        </p:spPr>
        <p:txBody>
          <a:bodyPr/>
          <a:lstStyle/>
          <a:p>
            <a:pPr algn="ctr"/>
            <a:r>
              <a:rPr lang="tr-TR" dirty="0" smtClean="0"/>
              <a:t>SATIŞ YAKLAŞIMLARI</a:t>
            </a:r>
            <a:endParaRPr lang="tr-TR" dirty="0"/>
          </a:p>
        </p:txBody>
      </p:sp>
      <p:sp>
        <p:nvSpPr>
          <p:cNvPr id="3" name="İçerik Yer Tutucusu 2"/>
          <p:cNvSpPr>
            <a:spLocks noGrp="1"/>
          </p:cNvSpPr>
          <p:nvPr>
            <p:ph idx="1"/>
          </p:nvPr>
        </p:nvSpPr>
        <p:spPr>
          <a:xfrm>
            <a:off x="838200" y="1173707"/>
            <a:ext cx="10515600" cy="5295332"/>
          </a:xfrm>
        </p:spPr>
        <p:txBody>
          <a:bodyPr>
            <a:normAutofit/>
          </a:bodyPr>
          <a:lstStyle/>
          <a:p>
            <a:pPr marL="0" indent="0" algn="just">
              <a:buNone/>
            </a:pPr>
            <a:r>
              <a:rPr lang="tr-TR" dirty="0" smtClean="0"/>
              <a:t>	Satış gücü etkinliğinde aşama kaydedebilmek ve yüksek başarı elde edebilmek için dört önemli unsuru göz önünde bulundurmak gerekir. Bu unsurlar şu başlıklar altında sıralanabilir.</a:t>
            </a:r>
          </a:p>
          <a:p>
            <a:pPr algn="just"/>
            <a:r>
              <a:rPr lang="tr-TR" dirty="0" smtClean="0"/>
              <a:t>Doğru ürünleri doğru müşterilerle eşleştirerek şirketin arz hedeflerini sistematik biçimde belirleme </a:t>
            </a:r>
          </a:p>
          <a:p>
            <a:pPr algn="just"/>
            <a:r>
              <a:rPr lang="tr-TR" dirty="0" smtClean="0"/>
              <a:t>Mevcut otomasyonu, araç ve yöntemleri en iyi şekilde kullanarak satış yönetimini etkin kılma </a:t>
            </a:r>
          </a:p>
          <a:p>
            <a:pPr algn="just"/>
            <a:r>
              <a:rPr lang="tr-TR" dirty="0" smtClean="0"/>
              <a:t>Ekiplerin güçlü ve zayıf yönlerini tespit ederek, şirket içi yöntem ve sonuçları ölçerek performansı değerlendirme </a:t>
            </a:r>
          </a:p>
          <a:p>
            <a:pPr algn="just"/>
            <a:r>
              <a:rPr lang="tr-TR" dirty="0" smtClean="0"/>
              <a:t>Satış gücünün konuşlanmasını, dağıtım aşamasına değin tüm kaynakların müşteriyle uyumlu olmasını sağlama </a:t>
            </a:r>
            <a:endParaRPr lang="tr-TR" dirty="0"/>
          </a:p>
        </p:txBody>
      </p:sp>
    </p:spTree>
    <p:extLst>
      <p:ext uri="{BB962C8B-B14F-4D97-AF65-F5344CB8AC3E}">
        <p14:creationId xmlns:p14="http://schemas.microsoft.com/office/powerpoint/2010/main" val="32877427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67369" y="655092"/>
            <a:ext cx="10515600" cy="5453632"/>
          </a:xfrm>
        </p:spPr>
        <p:txBody>
          <a:bodyPr/>
          <a:lstStyle/>
          <a:p>
            <a:pPr marL="0" indent="0" algn="just">
              <a:buNone/>
            </a:pPr>
            <a:r>
              <a:rPr lang="tr-TR" dirty="0" smtClean="0"/>
              <a:t>Tam dört yüz yirmi beş adet yeni otomobili, bir yılda perakende olarak farklı müşterilere satan ve "Dünyanın Bir Numaralı Yeni Araba Satıcısı" unvanıyla Guinness Rekorlar Kitabı'na geçen bir satış temsilcisi satışta başarılı olabilmek için, satışta bir numara olduğunuza inanmanız ve bir numaralı satışçı gibi davranmanız gerektiğinde ısrar eder. Bir numaralı ürün insanın kendisidir ve bir birey olarak hiçbir insan bir diğerine benzemeyen farklı bir kişiliktir. Satışçı olarak her insan bir numara olduğuna içtenlikle inanmalı ve uygulamada bir numara olduğunu göstermelidir.</a:t>
            </a:r>
          </a:p>
          <a:p>
            <a:pPr marL="0" indent="0" algn="ctr">
              <a:buNone/>
            </a:pPr>
            <a:r>
              <a:rPr lang="tr-TR" b="1" dirty="0">
                <a:solidFill>
                  <a:srgbClr val="FF0000"/>
                </a:solidFill>
              </a:rPr>
              <a:t>Joe </a:t>
            </a:r>
            <a:r>
              <a:rPr lang="tr-TR" b="1" dirty="0" err="1">
                <a:solidFill>
                  <a:srgbClr val="FF0000"/>
                </a:solidFill>
              </a:rPr>
              <a:t>Girard</a:t>
            </a:r>
            <a:endParaRPr lang="tr-TR" dirty="0" smtClean="0">
              <a:solidFill>
                <a:srgbClr val="FF0000"/>
              </a:solidFill>
            </a:endParaRPr>
          </a:p>
          <a:p>
            <a:pPr marL="0" indent="0" algn="just">
              <a:buNone/>
            </a:pPr>
            <a:endParaRPr lang="tr-TR" dirty="0"/>
          </a:p>
          <a:p>
            <a:pPr marL="0" indent="0" algn="just">
              <a:buNone/>
            </a:pPr>
            <a:r>
              <a:rPr lang="tr-TR" dirty="0" smtClean="0">
                <a:hlinkClick r:id="rId2"/>
              </a:rPr>
              <a:t>http://www.yeniisfikirleri.net/dunyanin-en-iyi-saticisinin-basari-sirri/</a:t>
            </a:r>
            <a:endParaRPr lang="tr-TR" dirty="0"/>
          </a:p>
        </p:txBody>
      </p:sp>
      <p:sp>
        <p:nvSpPr>
          <p:cNvPr id="4" name="5-Nokta Yıldız 3"/>
          <p:cNvSpPr/>
          <p:nvPr/>
        </p:nvSpPr>
        <p:spPr>
          <a:xfrm>
            <a:off x="417963" y="532262"/>
            <a:ext cx="649406" cy="736979"/>
          </a:xfrm>
          <a:prstGeom prst="star5">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4894910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354842"/>
            <a:ext cx="10515600" cy="5822121"/>
          </a:xfrm>
        </p:spPr>
        <p:txBody>
          <a:bodyPr/>
          <a:lstStyle/>
          <a:p>
            <a:pPr marL="0" indent="0" algn="just">
              <a:buNone/>
            </a:pPr>
            <a:r>
              <a:rPr lang="tr-TR" dirty="0" smtClean="0"/>
              <a:t>	</a:t>
            </a:r>
            <a:r>
              <a:rPr lang="tr-TR" sz="3200" dirty="0" smtClean="0"/>
              <a:t>İçinde bulunulan sektör hangisi olursa olsun “insan faktörü” ön plana çıkmaktadır. Bu bağlamda geliştirilecek tüm stratejilerde insanların ilgi, beklenti, ihtiyaç ve davranışlarının gözlemlenmesi, çeşitli yollarla tespit edilmesi ve uygulamaya geçilmesi gerekir. Bu bağlamda satış yaklaşımları dört temel başlıkta oluşturulur. </a:t>
            </a:r>
          </a:p>
          <a:p>
            <a:pPr algn="just">
              <a:buFont typeface="Wingdings" panose="05000000000000000000" pitchFamily="2" charset="2"/>
              <a:buChar char="ü"/>
            </a:pPr>
            <a:r>
              <a:rPr lang="tr-TR" sz="3200" dirty="0" smtClean="0"/>
              <a:t> İhtiyaca yönelik satış </a:t>
            </a:r>
            <a:endParaRPr lang="tr-TR" sz="3200" dirty="0"/>
          </a:p>
          <a:p>
            <a:pPr algn="just">
              <a:buFont typeface="Wingdings" panose="05000000000000000000" pitchFamily="2" charset="2"/>
              <a:buChar char="ü"/>
            </a:pPr>
            <a:r>
              <a:rPr lang="tr-TR" sz="3200" dirty="0" smtClean="0"/>
              <a:t> </a:t>
            </a:r>
            <a:r>
              <a:rPr lang="tr-TR" sz="3200" dirty="0" err="1" smtClean="0"/>
              <a:t>Motivasyonel</a:t>
            </a:r>
            <a:r>
              <a:rPr lang="tr-TR" sz="3200" dirty="0" smtClean="0"/>
              <a:t> satış </a:t>
            </a:r>
          </a:p>
          <a:p>
            <a:pPr algn="just">
              <a:buFont typeface="Wingdings" panose="05000000000000000000" pitchFamily="2" charset="2"/>
              <a:buChar char="ü"/>
            </a:pPr>
            <a:r>
              <a:rPr lang="tr-TR" sz="3200" dirty="0" smtClean="0"/>
              <a:t> </a:t>
            </a:r>
            <a:r>
              <a:rPr lang="tr-TR" sz="3200" dirty="0" err="1" smtClean="0"/>
              <a:t>Proaktif</a:t>
            </a:r>
            <a:r>
              <a:rPr lang="tr-TR" sz="3200" dirty="0" smtClean="0"/>
              <a:t> satış </a:t>
            </a:r>
          </a:p>
          <a:p>
            <a:pPr algn="just">
              <a:buFont typeface="Wingdings" panose="05000000000000000000" pitchFamily="2" charset="2"/>
              <a:buChar char="ü"/>
            </a:pPr>
            <a:r>
              <a:rPr lang="tr-TR" sz="3200" dirty="0" smtClean="0"/>
              <a:t> Müşteri odaklı satış</a:t>
            </a:r>
            <a:endParaRPr lang="tr-TR" sz="3200" dirty="0"/>
          </a:p>
        </p:txBody>
      </p:sp>
    </p:spTree>
    <p:extLst>
      <p:ext uri="{BB962C8B-B14F-4D97-AF65-F5344CB8AC3E}">
        <p14:creationId xmlns:p14="http://schemas.microsoft.com/office/powerpoint/2010/main" val="22400240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u="sng" dirty="0" smtClean="0"/>
              <a:t>İhtiyaca Yönelik Satış</a:t>
            </a:r>
            <a:endParaRPr lang="tr-TR" b="1" u="sng" dirty="0"/>
          </a:p>
        </p:txBody>
      </p:sp>
      <p:sp>
        <p:nvSpPr>
          <p:cNvPr id="3" name="İçerik Yer Tutucusu 2"/>
          <p:cNvSpPr>
            <a:spLocks noGrp="1"/>
          </p:cNvSpPr>
          <p:nvPr>
            <p:ph idx="1"/>
          </p:nvPr>
        </p:nvSpPr>
        <p:spPr>
          <a:xfrm>
            <a:off x="838200" y="1828799"/>
            <a:ext cx="10515600" cy="3788605"/>
          </a:xfrm>
        </p:spPr>
        <p:txBody>
          <a:bodyPr>
            <a:normAutofit/>
          </a:bodyPr>
          <a:lstStyle/>
          <a:p>
            <a:pPr marL="0" indent="0" algn="just">
              <a:buNone/>
            </a:pPr>
            <a:r>
              <a:rPr lang="tr-TR" dirty="0" smtClean="0"/>
              <a:t>	Bu satış yaklaşımında satış danışmanı genelde reaktif konumdadır. Müşteri, bir ihtiyacının farkına varmış ve bu ihtiyacı gidermek için alternatif arayışlarına girmiştir. Genelde beyaz eşya, mobilya ve perakende sektöründe kullanılan bu uygulamada, satış danışmanının asli görevi müşteriyi, ihtiyacını en doğru şekilde tespit etmek üzere dikkatlice dinlemek, anlamak ve bu doğrultuda uygun alternatifi sunmaktır. Bu modelde başarılı olabilmek için kritik noktalar şunlardır:</a:t>
            </a:r>
          </a:p>
          <a:p>
            <a:pPr marL="0" indent="0">
              <a:buNone/>
            </a:pPr>
            <a:r>
              <a:rPr lang="tr-TR" dirty="0" smtClean="0"/>
              <a:t> </a:t>
            </a:r>
            <a:endParaRPr lang="tr-TR" dirty="0"/>
          </a:p>
        </p:txBody>
      </p:sp>
    </p:spTree>
    <p:extLst>
      <p:ext uri="{BB962C8B-B14F-4D97-AF65-F5344CB8AC3E}">
        <p14:creationId xmlns:p14="http://schemas.microsoft.com/office/powerpoint/2010/main" val="15645764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368490"/>
            <a:ext cx="10515600" cy="5808473"/>
          </a:xfrm>
        </p:spPr>
        <p:txBody>
          <a:bodyPr>
            <a:normAutofit/>
          </a:bodyPr>
          <a:lstStyle/>
          <a:p>
            <a:pPr algn="just"/>
            <a:r>
              <a:rPr lang="tr-TR" dirty="0" smtClean="0"/>
              <a:t>Etkin bir pazarlama stratejisi yönetimi ile müşteri tarafından ihtiyaç hissedildiği anda alternatifler arasında yer alabilmek</a:t>
            </a:r>
          </a:p>
          <a:p>
            <a:pPr algn="just"/>
            <a:r>
              <a:rPr lang="tr-TR" dirty="0" smtClean="0"/>
              <a:t>Müşteriyle olumlu ve devamlı ilişki kurmak </a:t>
            </a:r>
          </a:p>
          <a:p>
            <a:pPr algn="just"/>
            <a:r>
              <a:rPr lang="tr-TR" dirty="0" smtClean="0"/>
              <a:t>Hedef müşteri kitlesi tarafından ulaşılabilir alan içerisinde olmak </a:t>
            </a:r>
          </a:p>
          <a:p>
            <a:pPr algn="just"/>
            <a:r>
              <a:rPr lang="tr-TR" dirty="0" smtClean="0"/>
              <a:t>Müşterinin satın alma kararı vermesine yardım etmek </a:t>
            </a:r>
          </a:p>
          <a:p>
            <a:pPr algn="just"/>
            <a:r>
              <a:rPr lang="tr-TR" dirty="0" smtClean="0"/>
              <a:t>Müşteri temasında müşteri ile ilgilenecek insan kaynağına sahip olmak</a:t>
            </a:r>
          </a:p>
          <a:p>
            <a:pPr algn="just"/>
            <a:r>
              <a:rPr lang="tr-TR" dirty="0" smtClean="0"/>
              <a:t>Satış danışmanlarının ürünleri çok iyi tanıyan uzmanlar olması </a:t>
            </a:r>
          </a:p>
          <a:p>
            <a:pPr algn="just"/>
            <a:r>
              <a:rPr lang="tr-TR" dirty="0" smtClean="0"/>
              <a:t>Satış danışmanlarının rakip ürünleri iyi tanıması </a:t>
            </a:r>
          </a:p>
          <a:p>
            <a:pPr algn="just"/>
            <a:r>
              <a:rPr lang="tr-TR" dirty="0" smtClean="0"/>
              <a:t>Satış danışmanlarının çok iyi birer dinleyici olması ve müşteri ihtiyacını iyi analiz edebilmeleri </a:t>
            </a:r>
          </a:p>
          <a:p>
            <a:pPr algn="just"/>
            <a:r>
              <a:rPr lang="tr-TR" dirty="0" smtClean="0"/>
              <a:t>İhtiyaç için en uygun alternatifi sunarak müşteri beklentisini etkin bir şekilde karşılayabilmek </a:t>
            </a:r>
          </a:p>
          <a:p>
            <a:endParaRPr lang="tr-TR" dirty="0"/>
          </a:p>
        </p:txBody>
      </p:sp>
    </p:spTree>
    <p:extLst>
      <p:ext uri="{BB962C8B-B14F-4D97-AF65-F5344CB8AC3E}">
        <p14:creationId xmlns:p14="http://schemas.microsoft.com/office/powerpoint/2010/main" val="17400366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0"/>
            <a:ext cx="10515600" cy="603866"/>
          </a:xfrm>
        </p:spPr>
        <p:txBody>
          <a:bodyPr>
            <a:normAutofit fontScale="90000"/>
          </a:bodyPr>
          <a:lstStyle/>
          <a:p>
            <a:pPr algn="ctr"/>
            <a:r>
              <a:rPr lang="tr-TR" dirty="0" err="1" smtClean="0"/>
              <a:t>Motivasyonel</a:t>
            </a:r>
            <a:r>
              <a:rPr lang="tr-TR" dirty="0" smtClean="0"/>
              <a:t> Yaklaşım </a:t>
            </a:r>
            <a:endParaRPr lang="tr-TR" dirty="0"/>
          </a:p>
        </p:txBody>
      </p:sp>
      <p:sp>
        <p:nvSpPr>
          <p:cNvPr id="3" name="İçerik Yer Tutucusu 2"/>
          <p:cNvSpPr>
            <a:spLocks noGrp="1"/>
          </p:cNvSpPr>
          <p:nvPr>
            <p:ph idx="1"/>
          </p:nvPr>
        </p:nvSpPr>
        <p:spPr>
          <a:xfrm>
            <a:off x="838200" y="603866"/>
            <a:ext cx="10515600" cy="6028946"/>
          </a:xfrm>
        </p:spPr>
        <p:txBody>
          <a:bodyPr>
            <a:normAutofit fontScale="55000" lnSpcReduction="20000"/>
          </a:bodyPr>
          <a:lstStyle/>
          <a:p>
            <a:pPr marL="0" indent="0" algn="just">
              <a:buNone/>
            </a:pPr>
            <a:r>
              <a:rPr lang="tr-TR" dirty="0" smtClean="0"/>
              <a:t>	</a:t>
            </a:r>
            <a:r>
              <a:rPr lang="tr-TR" sz="5100" dirty="0" smtClean="0"/>
              <a:t>Genelde müşterilerin ürünle ilgili ihtiyaca dair farkındalık ve isteklerinin düşük olduğu durumlarda kullanılır. Finansal hizmet sektöründe sigorta satışı, mevcutta zaten bir kredi kartı bulunan müşteriye ikinci kredi kartının satışı, teknoloji sektöründe yeni çıkan bir ürünün satışı buna örnek olarak gösterilebilir. </a:t>
            </a:r>
          </a:p>
          <a:p>
            <a:pPr marL="0" indent="0" algn="just">
              <a:buNone/>
            </a:pPr>
            <a:r>
              <a:rPr lang="tr-TR" sz="5100" dirty="0" smtClean="0"/>
              <a:t>	</a:t>
            </a:r>
            <a:r>
              <a:rPr lang="tr-TR" sz="5100" dirty="0" err="1" smtClean="0"/>
              <a:t>Motivasyonel</a:t>
            </a:r>
            <a:r>
              <a:rPr lang="tr-TR" sz="5100" dirty="0" smtClean="0"/>
              <a:t> satışın daha iyi anlaşılabilmesi için motivasyon konusunun ayrıntılarıyla bilinmesi gerekir. Satışçının öncelikle kendisini yönetmesi ve iletişim becerilerini başarıyla uygulayabilmesi gerekir. Amaçlarını saptaması ve stratejilerini belirlemesi, iletişim mesajlarını belirlemesi açısından önem taşımaktadır. </a:t>
            </a:r>
          </a:p>
          <a:p>
            <a:pPr marL="0" indent="0" algn="just">
              <a:buNone/>
            </a:pPr>
            <a:r>
              <a:rPr lang="tr-TR" sz="5100" dirty="0"/>
              <a:t>	</a:t>
            </a:r>
            <a:r>
              <a:rPr lang="tr-TR" sz="5100" dirty="0" smtClean="0"/>
              <a:t>Çağdaş satışçı, müşterisinin ihtiyaçlarını tespit etmek için doğru sorular sorar ve motivasyonu artırıcı davranışlarda bulunur. Satışçı, kuracağı cümleler ve tercih edeceği hitap konusunda karşısındakinin ilgi alanlarına ve geçmiş deneyimlerine göre ayarlamalar yapar. Satışçı, bilgi vericidir. Müşterisinin beklentilerini tahmine ederek müşterisinin düşüncelerini, hissettiklerini ve davranışlarını göz önünde bulundurarak davranış geliştirir. </a:t>
            </a:r>
          </a:p>
          <a:p>
            <a:pPr marL="0" indent="0" algn="just">
              <a:buNone/>
            </a:pPr>
            <a:r>
              <a:rPr lang="tr-TR" dirty="0" smtClean="0"/>
              <a:t> </a:t>
            </a:r>
          </a:p>
          <a:p>
            <a:pPr marL="0" indent="0">
              <a:buNone/>
            </a:pPr>
            <a:r>
              <a:rPr lang="tr-TR" dirty="0" smtClean="0"/>
              <a:t> </a:t>
            </a:r>
            <a:endParaRPr lang="tr-TR" dirty="0"/>
          </a:p>
        </p:txBody>
      </p:sp>
    </p:spTree>
    <p:extLst>
      <p:ext uri="{BB962C8B-B14F-4D97-AF65-F5344CB8AC3E}">
        <p14:creationId xmlns:p14="http://schemas.microsoft.com/office/powerpoint/2010/main" val="32276911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504967"/>
            <a:ext cx="10515600" cy="5671996"/>
          </a:xfrm>
        </p:spPr>
        <p:txBody>
          <a:bodyPr>
            <a:normAutofit fontScale="92500" lnSpcReduction="10000"/>
          </a:bodyPr>
          <a:lstStyle/>
          <a:p>
            <a:r>
              <a:rPr lang="tr-TR" dirty="0" smtClean="0"/>
              <a:t>Bireyleri içsel olarak motive edebilmenin çok önemli ve göz ardı edilmemesi gereken bir yolu vardır:</a:t>
            </a:r>
          </a:p>
          <a:p>
            <a:r>
              <a:rPr lang="tr-TR" dirty="0" smtClean="0"/>
              <a:t> Şimdiki zamanlı bir kurgu </a:t>
            </a:r>
          </a:p>
          <a:p>
            <a:r>
              <a:rPr lang="tr-TR" dirty="0" smtClean="0"/>
              <a:t> İki senaryo </a:t>
            </a:r>
          </a:p>
          <a:p>
            <a:r>
              <a:rPr lang="tr-TR" dirty="0" smtClean="0"/>
              <a:t> Sen seç (Tercih) </a:t>
            </a:r>
          </a:p>
          <a:p>
            <a:pPr marL="0" indent="0">
              <a:buNone/>
            </a:pPr>
            <a:r>
              <a:rPr lang="tr-TR" dirty="0" smtClean="0"/>
              <a:t>	İkinci bir kredi kartını istemeyen müşteride de farklı bir durum yoktur. Müşterinin ikinci bir kredi kartının hangi durumda işine yarayacağına dair bir kurguya ihtiyacı vardır. Burada satış danışmanı, müşterisine ürüne sahip olunmadığı zaman yaşanabilecek sıkıntıları ve ürüne sahip olunduğunda sağlanabilecek faydaları kurgulatır ve ardından da şu soruyu yöneltir: </a:t>
            </a:r>
          </a:p>
          <a:p>
            <a:pPr marL="0" indent="0">
              <a:buNone/>
            </a:pPr>
            <a:r>
              <a:rPr lang="tr-TR" dirty="0" smtClean="0"/>
              <a:t>	“Siz hangisini tercih edersiniz?” </a:t>
            </a:r>
          </a:p>
          <a:p>
            <a:pPr marL="0" indent="0">
              <a:buNone/>
            </a:pPr>
            <a:r>
              <a:rPr lang="tr-TR" dirty="0" smtClean="0"/>
              <a:t>	Daha önce de ifade edildiği gibi bu model, müşterinin ürüne dönük temel ihtiyacın farkında olmadığı durumlarda ve daha önceden bilinmeyen ürünlerin satışında özellikle etkili olmaktadır. </a:t>
            </a:r>
            <a:endParaRPr lang="tr-TR" dirty="0"/>
          </a:p>
        </p:txBody>
      </p:sp>
    </p:spTree>
    <p:extLst>
      <p:ext uri="{BB962C8B-B14F-4D97-AF65-F5344CB8AC3E}">
        <p14:creationId xmlns:p14="http://schemas.microsoft.com/office/powerpoint/2010/main" val="40426965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109182"/>
            <a:ext cx="10515600" cy="653458"/>
          </a:xfrm>
        </p:spPr>
        <p:txBody>
          <a:bodyPr>
            <a:normAutofit fontScale="90000"/>
          </a:bodyPr>
          <a:lstStyle/>
          <a:p>
            <a:pPr algn="ctr"/>
            <a:r>
              <a:rPr lang="tr-TR" dirty="0" err="1" smtClean="0"/>
              <a:t>Proaktif</a:t>
            </a:r>
            <a:r>
              <a:rPr lang="tr-TR" dirty="0" smtClean="0"/>
              <a:t> Satış</a:t>
            </a:r>
            <a:endParaRPr lang="tr-TR" dirty="0"/>
          </a:p>
        </p:txBody>
      </p:sp>
      <p:sp>
        <p:nvSpPr>
          <p:cNvPr id="3" name="İçerik Yer Tutucusu 2"/>
          <p:cNvSpPr>
            <a:spLocks noGrp="1"/>
          </p:cNvSpPr>
          <p:nvPr>
            <p:ph idx="1"/>
          </p:nvPr>
        </p:nvSpPr>
        <p:spPr>
          <a:xfrm>
            <a:off x="838200" y="928048"/>
            <a:ext cx="10515600" cy="5248915"/>
          </a:xfrm>
        </p:spPr>
        <p:txBody>
          <a:bodyPr>
            <a:normAutofit/>
          </a:bodyPr>
          <a:lstStyle/>
          <a:p>
            <a:pPr marL="0" indent="0" algn="just">
              <a:buNone/>
            </a:pPr>
            <a:r>
              <a:rPr lang="tr-TR" dirty="0" smtClean="0"/>
              <a:t>	</a:t>
            </a:r>
            <a:r>
              <a:rPr lang="tr-TR" dirty="0" err="1" smtClean="0"/>
              <a:t>Proaktif</a:t>
            </a:r>
            <a:r>
              <a:rPr lang="tr-TR" dirty="0" smtClean="0"/>
              <a:t> satışta, hem ihtiyaca yönelik satış hem de </a:t>
            </a:r>
            <a:r>
              <a:rPr lang="tr-TR" dirty="0" err="1" smtClean="0"/>
              <a:t>motivasyonel</a:t>
            </a:r>
            <a:r>
              <a:rPr lang="tr-TR" dirty="0" smtClean="0"/>
              <a:t> satış tekniklerinden yararlanır. Özellikle rekabetin yoğun olduğu sektörlerde </a:t>
            </a:r>
            <a:r>
              <a:rPr lang="tr-TR" dirty="0" err="1" smtClean="0"/>
              <a:t>pro</a:t>
            </a:r>
            <a:r>
              <a:rPr lang="tr-TR" dirty="0" smtClean="0"/>
              <a:t>-aktif satış ön plana çıkmaktadır. </a:t>
            </a:r>
          </a:p>
          <a:p>
            <a:pPr marL="0" indent="0" algn="just">
              <a:buNone/>
            </a:pPr>
            <a:r>
              <a:rPr lang="tr-TR" dirty="0" smtClean="0"/>
              <a:t>	</a:t>
            </a:r>
            <a:r>
              <a:rPr lang="tr-TR" dirty="0" err="1" smtClean="0"/>
              <a:t>Proaktif</a:t>
            </a:r>
            <a:r>
              <a:rPr lang="tr-TR" dirty="0" smtClean="0"/>
              <a:t> satış rekabette avantaj yaratmak açısından etkin olsa da müşteri profil, hassasiyet ve beklentilerinin doğru analiz edilmediği durumlarda müşteri tarafında rahatsızlık yaratabilmekte; satışın gerçekleşmemesine sebep olabilmektedir. Bu nedenle müşterinin düşüncesine değer verilmeli, kararlarına saygı duyulmalı, kararsız olduğu durumlarda müşteri doğru yönlendirilmeli, karşılıklı görüş alışverişinde bulunulmalıdır. Marka ve müşteri arasında etkin bir bağ kurmak önem taşımaktadır.</a:t>
            </a:r>
            <a:endParaRPr lang="tr-TR" dirty="0"/>
          </a:p>
        </p:txBody>
      </p:sp>
    </p:spTree>
    <p:extLst>
      <p:ext uri="{BB962C8B-B14F-4D97-AF65-F5344CB8AC3E}">
        <p14:creationId xmlns:p14="http://schemas.microsoft.com/office/powerpoint/2010/main" val="34884313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723331"/>
            <a:ext cx="10515600" cy="5453632"/>
          </a:xfrm>
        </p:spPr>
        <p:txBody>
          <a:bodyPr/>
          <a:lstStyle/>
          <a:p>
            <a:pPr marL="0" indent="0" algn="just">
              <a:buNone/>
            </a:pPr>
            <a:r>
              <a:rPr lang="tr-TR" dirty="0" smtClean="0"/>
              <a:t>	Unutulmamalıdır ki, satış, müşteriye fayda işletmeye ise gelir sağlar. Satış aşamasına geçilmediği sürece üretilen mal ve hizmetler sadece birer kaynak olarak kalacaktır. Piyasaya sunulduğu zaman satılmayan mal ve hizmetin iktisadi bakımdan hiçbir anlamı yoktur. Özellikle ekonomik bunalım dönemlerinde, enflasyon ve rekabet koşullarında, savaş, kriz gibi durumlarda işletmelerin başarısı, işletme yönetimlerinin başarısına bağlıdır. Ancak bu başarıda satış kadrolarının da çok önemli payı vardır. Kaliteli bir satış gücü, rekabet ortamında rekabeti yenmeyi sağlayacaktır.</a:t>
            </a:r>
            <a:endParaRPr lang="tr-TR" dirty="0"/>
          </a:p>
        </p:txBody>
      </p:sp>
    </p:spTree>
    <p:extLst>
      <p:ext uri="{BB962C8B-B14F-4D97-AF65-F5344CB8AC3E}">
        <p14:creationId xmlns:p14="http://schemas.microsoft.com/office/powerpoint/2010/main" val="35387102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smtClean="0"/>
              <a:t>Müşteri Odaklı Satış</a:t>
            </a:r>
            <a:endParaRPr lang="tr-TR" dirty="0"/>
          </a:p>
        </p:txBody>
      </p:sp>
      <p:sp>
        <p:nvSpPr>
          <p:cNvPr id="3" name="İçerik Yer Tutucusu 2"/>
          <p:cNvSpPr>
            <a:spLocks noGrp="1"/>
          </p:cNvSpPr>
          <p:nvPr>
            <p:ph idx="1"/>
          </p:nvPr>
        </p:nvSpPr>
        <p:spPr/>
        <p:txBody>
          <a:bodyPr/>
          <a:lstStyle/>
          <a:p>
            <a:pPr marL="0" indent="0" algn="just">
              <a:buNone/>
            </a:pPr>
            <a:r>
              <a:rPr lang="tr-TR" dirty="0" smtClean="0"/>
              <a:t> 	Müşteri odaklı satış, günümüzün şartlarına en uygun satış yaklaşımıdır. Teknolojinin gelişimi ve sağladığı olanaklar ile bireyselleşme arttı. Yine teknoloji sayesinde </a:t>
            </a:r>
            <a:r>
              <a:rPr lang="tr-TR" dirty="0" err="1" smtClean="0"/>
              <a:t>biretler</a:t>
            </a:r>
            <a:r>
              <a:rPr lang="tr-TR" dirty="0" smtClean="0"/>
              <a:t> sınırsız alternatifle karşı karşıyalar ve bu bağlamda da her sektörde rekabet üst düzeyde yaşanmaktadır. Bu da bireylerin her zaman kendileri için en doğru ürün ya da hizmetin farkında olmalarını engellemektedir. Gelişen ve değişen üretim ve tüketim süreçleri satış süreçlerini de dönüşüme uğratmıştır.</a:t>
            </a:r>
            <a:endParaRPr lang="tr-TR" dirty="0"/>
          </a:p>
        </p:txBody>
      </p:sp>
    </p:spTree>
    <p:extLst>
      <p:ext uri="{BB962C8B-B14F-4D97-AF65-F5344CB8AC3E}">
        <p14:creationId xmlns:p14="http://schemas.microsoft.com/office/powerpoint/2010/main" val="42122781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t>Özellikle satış danışmanlarının öne çıkan görevleri müşterilerinin kendileri için en doğru tercihi yapmalarını sağlamak yönündedir. </a:t>
            </a:r>
          </a:p>
          <a:p>
            <a:r>
              <a:rPr lang="tr-TR" dirty="0" smtClean="0"/>
              <a:t>Peki bu nasıl mümkün olacaktır? </a:t>
            </a:r>
          </a:p>
          <a:p>
            <a:r>
              <a:rPr lang="tr-TR" dirty="0" smtClean="0"/>
              <a:t>Cevap: Odağın tamamen müşteride olması ile!</a:t>
            </a:r>
            <a:endParaRPr lang="tr-TR" dirty="0"/>
          </a:p>
        </p:txBody>
      </p:sp>
    </p:spTree>
    <p:extLst>
      <p:ext uri="{BB962C8B-B14F-4D97-AF65-F5344CB8AC3E}">
        <p14:creationId xmlns:p14="http://schemas.microsoft.com/office/powerpoint/2010/main" val="37055130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marL="0" indent="0" algn="ctr">
              <a:buNone/>
            </a:pPr>
            <a:r>
              <a:rPr lang="tr-TR" sz="6000" dirty="0" smtClean="0"/>
              <a:t> GÜVEN!!!</a:t>
            </a:r>
            <a:endParaRPr lang="tr-TR" sz="6000" dirty="0"/>
          </a:p>
        </p:txBody>
      </p:sp>
    </p:spTree>
    <p:extLst>
      <p:ext uri="{BB962C8B-B14F-4D97-AF65-F5344CB8AC3E}">
        <p14:creationId xmlns:p14="http://schemas.microsoft.com/office/powerpoint/2010/main" val="42554020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272955"/>
            <a:ext cx="10515600" cy="5904008"/>
          </a:xfrm>
        </p:spPr>
        <p:txBody>
          <a:bodyPr>
            <a:normAutofit fontScale="92500" lnSpcReduction="10000"/>
          </a:bodyPr>
          <a:lstStyle/>
          <a:p>
            <a:pPr marL="0" indent="0" algn="just">
              <a:buNone/>
            </a:pPr>
            <a:r>
              <a:rPr lang="tr-TR" dirty="0" smtClean="0"/>
              <a:t>	Güven” bugün hem bireysel hem ticari ilişkilerde en önemli olgu olarak karşımıza çıkmaktadır. Satışın sadece bir kere olması hiç bir anlam ifade etmemektedir. Satışın sürekliliği rekabet koşullarında öne çıkan en temel unsurdur. </a:t>
            </a:r>
          </a:p>
          <a:p>
            <a:pPr marL="0" indent="0" algn="just">
              <a:buNone/>
            </a:pPr>
            <a:r>
              <a:rPr lang="tr-TR" dirty="0" smtClean="0"/>
              <a:t>Müşteri odaklı satışta kritik başarı faktörleri şunlardır: </a:t>
            </a:r>
          </a:p>
          <a:p>
            <a:pPr algn="just"/>
            <a:r>
              <a:rPr lang="tr-TR" dirty="0" smtClean="0"/>
              <a:t> Müşteri eğilimlerinin çok iyi analiz edilmesi ve ürünün bu analizler çerçevesinde yapılandırılması </a:t>
            </a:r>
          </a:p>
          <a:p>
            <a:pPr algn="just"/>
            <a:r>
              <a:rPr lang="tr-TR" dirty="0" smtClean="0"/>
              <a:t>Etkin bir müşteri </a:t>
            </a:r>
            <a:r>
              <a:rPr lang="tr-TR" dirty="0" err="1" smtClean="0"/>
              <a:t>segmentasyonu</a:t>
            </a:r>
            <a:r>
              <a:rPr lang="tr-TR" dirty="0" smtClean="0"/>
              <a:t> (</a:t>
            </a:r>
            <a:r>
              <a:rPr lang="tr-TR" dirty="0" err="1" smtClean="0"/>
              <a:t>katmanlandırması</a:t>
            </a:r>
            <a:r>
              <a:rPr lang="tr-TR" dirty="0" smtClean="0"/>
              <a:t>) ile farklı müşteri profillerinin çok iyi ayrıştırılması </a:t>
            </a:r>
          </a:p>
          <a:p>
            <a:pPr algn="just"/>
            <a:r>
              <a:rPr lang="tr-TR" dirty="0" smtClean="0"/>
              <a:t>Satış ekiplerinin ve kanallarının bu müşteri </a:t>
            </a:r>
            <a:r>
              <a:rPr lang="tr-TR" dirty="0" err="1" smtClean="0"/>
              <a:t>segmentasyonuna</a:t>
            </a:r>
            <a:r>
              <a:rPr lang="tr-TR" dirty="0" smtClean="0"/>
              <a:t> göre yapılandırılması  Sorunlara dönük çözüm satışçının şirketi kapsamında olmasa da müşterinin doğru yönlendirilmesi </a:t>
            </a:r>
          </a:p>
          <a:p>
            <a:pPr algn="just"/>
            <a:r>
              <a:rPr lang="tr-TR" dirty="0" smtClean="0"/>
              <a:t>Müşteride memnuniyetsizlik açığa çıkaracak mal ve hizmetlerin satılmaması </a:t>
            </a:r>
          </a:p>
          <a:p>
            <a:pPr algn="just"/>
            <a:r>
              <a:rPr lang="tr-TR" dirty="0" smtClean="0"/>
              <a:t>Müşteriye daima dürüst ve açık davranılması</a:t>
            </a:r>
          </a:p>
          <a:p>
            <a:pPr algn="just"/>
            <a:r>
              <a:rPr lang="tr-TR" dirty="0" smtClean="0"/>
              <a:t>Israrcı olmadan nihai tercihin mutlaka müşteriye bırakılması</a:t>
            </a:r>
            <a:endParaRPr lang="tr-TR" dirty="0"/>
          </a:p>
        </p:txBody>
      </p:sp>
    </p:spTree>
    <p:extLst>
      <p:ext uri="{BB962C8B-B14F-4D97-AF65-F5344CB8AC3E}">
        <p14:creationId xmlns:p14="http://schemas.microsoft.com/office/powerpoint/2010/main" val="42002941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204716"/>
            <a:ext cx="10515600" cy="5972247"/>
          </a:xfrm>
        </p:spPr>
        <p:txBody>
          <a:bodyPr>
            <a:normAutofit fontScale="92500" lnSpcReduction="20000"/>
          </a:bodyPr>
          <a:lstStyle/>
          <a:p>
            <a:r>
              <a:rPr lang="tr-TR" dirty="0" smtClean="0"/>
              <a:t>Planlama geleceği bugünden öngörmeyi kolaylaştırır. Planlama sayesinde: </a:t>
            </a:r>
          </a:p>
          <a:p>
            <a:r>
              <a:rPr lang="tr-TR" dirty="0" smtClean="0"/>
              <a:t> Gelecekle ilgili beklenenleri yapabilmek mümkün olur. </a:t>
            </a:r>
          </a:p>
          <a:p>
            <a:r>
              <a:rPr lang="tr-TR" dirty="0" smtClean="0"/>
              <a:t> Satış zamanı iyi kullanılır. </a:t>
            </a:r>
          </a:p>
          <a:p>
            <a:r>
              <a:rPr lang="tr-TR" dirty="0" smtClean="0"/>
              <a:t> Satış verimliliği artar. </a:t>
            </a:r>
          </a:p>
          <a:p>
            <a:r>
              <a:rPr lang="tr-TR" dirty="0" smtClean="0"/>
              <a:t> Satış görüşmesinin kontrolü sağlanır. </a:t>
            </a:r>
          </a:p>
          <a:p>
            <a:r>
              <a:rPr lang="tr-TR" dirty="0" smtClean="0"/>
              <a:t> Olumlu ya da olumsuz durumlara karşı hazırlıklı ve esnek olunabilir. </a:t>
            </a:r>
          </a:p>
          <a:p>
            <a:r>
              <a:rPr lang="tr-TR" dirty="0" smtClean="0"/>
              <a:t> Beklenmedik sorunlarla baş edilebilir. </a:t>
            </a:r>
          </a:p>
          <a:p>
            <a:r>
              <a:rPr lang="tr-TR" dirty="0" smtClean="0"/>
              <a:t> Her satış görüşmesinden elde edilen gelir artar. </a:t>
            </a:r>
          </a:p>
          <a:p>
            <a:r>
              <a:rPr lang="tr-TR" dirty="0" smtClean="0"/>
              <a:t> Satış sürecinde profesyonelleşme mümkün hale gelir.  Müşteriyle ilişkileri güçlendirir. </a:t>
            </a:r>
          </a:p>
          <a:p>
            <a:r>
              <a:rPr lang="tr-TR" dirty="0" smtClean="0"/>
              <a:t> Müşteride ve satış temsilcisinde ‘güven’ duygusu artar.</a:t>
            </a:r>
          </a:p>
          <a:p>
            <a:r>
              <a:rPr lang="tr-TR" dirty="0" smtClean="0"/>
              <a:t> Müşterinin ihtiyaçları kolaylıkla tespit edilebilir. </a:t>
            </a:r>
          </a:p>
          <a:p>
            <a:r>
              <a:rPr lang="tr-TR" dirty="0" smtClean="0"/>
              <a:t> Müşteri ihtiyacına dönük satış yaklaşımı geliştirilebilir.</a:t>
            </a:r>
          </a:p>
          <a:p>
            <a:r>
              <a:rPr lang="tr-TR" dirty="0" smtClean="0"/>
              <a:t>Umulmadık satış fırsatları yakalanabilir. </a:t>
            </a:r>
          </a:p>
          <a:p>
            <a:r>
              <a:rPr lang="tr-TR" dirty="0" smtClean="0"/>
              <a:t>Daha fazla satış, daha az gerilimle gerçekleştirilebilir.</a:t>
            </a:r>
            <a:endParaRPr lang="tr-TR" dirty="0"/>
          </a:p>
        </p:txBody>
      </p:sp>
    </p:spTree>
    <p:extLst>
      <p:ext uri="{BB962C8B-B14F-4D97-AF65-F5344CB8AC3E}">
        <p14:creationId xmlns:p14="http://schemas.microsoft.com/office/powerpoint/2010/main" val="2328982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1473958"/>
            <a:ext cx="10515600" cy="4703005"/>
          </a:xfrm>
        </p:spPr>
        <p:txBody>
          <a:bodyPr/>
          <a:lstStyle/>
          <a:p>
            <a:pPr marL="0" indent="0" algn="just">
              <a:buNone/>
            </a:pPr>
            <a:r>
              <a:rPr lang="tr-TR" dirty="0" smtClean="0"/>
              <a:t>	Satış planlamasında başarılı olunabilmesi için zaman planlaması önemlidir. Bu bağlamda zamanın kullanılması değil, yönetilmesi gerekir. Satışta etkili zaman kullanımı için çeşitli tekniklerden yararlanılır. Bununla birlikte zamanı nasıl en iyi biçimde kullanacağına yine de satış temsilcisinin kendisi karar verebilir.</a:t>
            </a:r>
            <a:endParaRPr lang="tr-TR" dirty="0"/>
          </a:p>
        </p:txBody>
      </p:sp>
    </p:spTree>
    <p:extLst>
      <p:ext uri="{BB962C8B-B14F-4D97-AF65-F5344CB8AC3E}">
        <p14:creationId xmlns:p14="http://schemas.microsoft.com/office/powerpoint/2010/main" val="19318389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30312" y="87814"/>
            <a:ext cx="8482930" cy="6770186"/>
          </a:xfrm>
        </p:spPr>
      </p:pic>
    </p:spTree>
    <p:extLst>
      <p:ext uri="{BB962C8B-B14F-4D97-AF65-F5344CB8AC3E}">
        <p14:creationId xmlns:p14="http://schemas.microsoft.com/office/powerpoint/2010/main" val="25611785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368490"/>
            <a:ext cx="10515600" cy="5808473"/>
          </a:xfrm>
        </p:spPr>
        <p:txBody>
          <a:bodyPr>
            <a:normAutofit fontScale="92500" lnSpcReduction="10000"/>
          </a:bodyPr>
          <a:lstStyle/>
          <a:p>
            <a:pPr marL="0" indent="0">
              <a:buNone/>
            </a:pPr>
            <a:r>
              <a:rPr lang="tr-TR" dirty="0" smtClean="0"/>
              <a:t>	Zaman yönetiminde öne çıkan temel unsurlar şunlardır: </a:t>
            </a:r>
          </a:p>
          <a:p>
            <a:pPr>
              <a:buFont typeface="Wingdings" panose="05000000000000000000" pitchFamily="2" charset="2"/>
              <a:buChar char="q"/>
            </a:pPr>
            <a:r>
              <a:rPr lang="tr-TR" dirty="0" smtClean="0"/>
              <a:t> Zaman planlamasının iyi yapılması </a:t>
            </a:r>
          </a:p>
          <a:p>
            <a:pPr>
              <a:buFont typeface="Wingdings" panose="05000000000000000000" pitchFamily="2" charset="2"/>
              <a:buChar char="q"/>
            </a:pPr>
            <a:r>
              <a:rPr lang="tr-TR" dirty="0" smtClean="0"/>
              <a:t> Zamanın iyi denetlenmesi</a:t>
            </a:r>
          </a:p>
          <a:p>
            <a:pPr>
              <a:buFont typeface="Wingdings" panose="05000000000000000000" pitchFamily="2" charset="2"/>
              <a:buChar char="q"/>
            </a:pPr>
            <a:r>
              <a:rPr lang="tr-TR" dirty="0" smtClean="0"/>
              <a:t>Plana uygun hareket edilmeye çalışılması </a:t>
            </a:r>
          </a:p>
          <a:p>
            <a:pPr>
              <a:buFont typeface="Wingdings" panose="05000000000000000000" pitchFamily="2" charset="2"/>
              <a:buChar char="q"/>
            </a:pPr>
            <a:r>
              <a:rPr lang="tr-TR" dirty="0" smtClean="0"/>
              <a:t> Önceliklerin belirlenmesi </a:t>
            </a:r>
          </a:p>
          <a:p>
            <a:pPr>
              <a:buFont typeface="Wingdings" panose="05000000000000000000" pitchFamily="2" charset="2"/>
              <a:buChar char="q"/>
            </a:pPr>
            <a:r>
              <a:rPr lang="tr-TR" dirty="0" smtClean="0"/>
              <a:t> İşin amaçlarının doğru belirlenmesi </a:t>
            </a:r>
          </a:p>
          <a:p>
            <a:pPr>
              <a:buFont typeface="Wingdings" panose="05000000000000000000" pitchFamily="2" charset="2"/>
              <a:buChar char="q"/>
            </a:pPr>
            <a:r>
              <a:rPr lang="tr-TR" dirty="0" smtClean="0"/>
              <a:t> Bitiriş tarihlerinin doğru tespiti</a:t>
            </a:r>
          </a:p>
          <a:p>
            <a:pPr>
              <a:buFont typeface="Wingdings" panose="05000000000000000000" pitchFamily="2" charset="2"/>
              <a:buChar char="q"/>
            </a:pPr>
            <a:r>
              <a:rPr lang="tr-TR" dirty="0" smtClean="0"/>
              <a:t> İşlerin yarım eksiksiz yürütülmesi </a:t>
            </a:r>
          </a:p>
          <a:p>
            <a:pPr>
              <a:buFont typeface="Wingdings" panose="05000000000000000000" pitchFamily="2" charset="2"/>
              <a:buChar char="q"/>
            </a:pPr>
            <a:r>
              <a:rPr lang="tr-TR" dirty="0" smtClean="0"/>
              <a:t> Faydasız işlerin elenmesi </a:t>
            </a:r>
          </a:p>
          <a:p>
            <a:pPr>
              <a:buFont typeface="Wingdings" panose="05000000000000000000" pitchFamily="2" charset="2"/>
              <a:buChar char="q"/>
            </a:pPr>
            <a:r>
              <a:rPr lang="tr-TR" dirty="0" smtClean="0"/>
              <a:t> Sorunlara pratik çözümler geliştirilmesi </a:t>
            </a:r>
          </a:p>
          <a:p>
            <a:pPr>
              <a:buFont typeface="Wingdings" panose="05000000000000000000" pitchFamily="2" charset="2"/>
              <a:buChar char="q"/>
            </a:pPr>
            <a:r>
              <a:rPr lang="tr-TR" dirty="0" smtClean="0"/>
              <a:t> Günlük ayrıntılarla zaman harcanmaması </a:t>
            </a:r>
          </a:p>
          <a:p>
            <a:pPr>
              <a:buFont typeface="Wingdings" panose="05000000000000000000" pitchFamily="2" charset="2"/>
              <a:buChar char="q"/>
            </a:pPr>
            <a:r>
              <a:rPr lang="tr-TR" dirty="0" smtClean="0"/>
              <a:t> Karışıklık ve karmaşıklıktan kaçınılması </a:t>
            </a:r>
          </a:p>
          <a:p>
            <a:pPr>
              <a:buFont typeface="Wingdings" panose="05000000000000000000" pitchFamily="2" charset="2"/>
              <a:buChar char="q"/>
            </a:pPr>
            <a:r>
              <a:rPr lang="tr-TR" dirty="0" smtClean="0"/>
              <a:t> Düşünülmeden, hızlı kararlar alınmaması</a:t>
            </a:r>
            <a:endParaRPr lang="tr-TR" dirty="0"/>
          </a:p>
        </p:txBody>
      </p:sp>
    </p:spTree>
    <p:extLst>
      <p:ext uri="{BB962C8B-B14F-4D97-AF65-F5344CB8AC3E}">
        <p14:creationId xmlns:p14="http://schemas.microsoft.com/office/powerpoint/2010/main" val="11282635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1282890"/>
            <a:ext cx="10515600" cy="4894073"/>
          </a:xfrm>
        </p:spPr>
        <p:txBody>
          <a:bodyPr/>
          <a:lstStyle/>
          <a:p>
            <a:pPr marL="0" indent="0" algn="just">
              <a:buNone/>
            </a:pPr>
            <a:r>
              <a:rPr lang="tr-TR" dirty="0" smtClean="0"/>
              <a:t>	Plan, amaç ve hedefler olmaksızın hiçbir satış yönteminin uygulanması mümkün olmaz. Bu yöntemlerin başarı açığa çıkarabilmesi için satış temsilcisinin tüm etkinliklerini efektif biçimde planlaması ve planlarına uygun hareket etmesi önem taşımaktadır.</a:t>
            </a:r>
            <a:endParaRPr lang="tr-TR" dirty="0"/>
          </a:p>
        </p:txBody>
      </p:sp>
    </p:spTree>
    <p:extLst>
      <p:ext uri="{BB962C8B-B14F-4D97-AF65-F5344CB8AC3E}">
        <p14:creationId xmlns:p14="http://schemas.microsoft.com/office/powerpoint/2010/main" val="37485352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TotalTime>
  <Words>370</Words>
  <Application>Microsoft Office PowerPoint</Application>
  <PresentationFormat>Geniş ekran</PresentationFormat>
  <Paragraphs>90</Paragraphs>
  <Slides>20</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20</vt:i4>
      </vt:variant>
    </vt:vector>
  </HeadingPairs>
  <TitlesOfParts>
    <vt:vector size="25" baseType="lpstr">
      <vt:lpstr>Arial</vt:lpstr>
      <vt:lpstr>Calibri</vt:lpstr>
      <vt:lpstr>Calibri Light</vt:lpstr>
      <vt:lpstr>Wingdings</vt:lpstr>
      <vt:lpstr>Office Teması</vt:lpstr>
      <vt:lpstr>SATIŞ TEKNİKLERİ </vt:lpstr>
      <vt:lpstr>PowerPoint Sunusu</vt:lpstr>
      <vt:lpstr>SATIŞ YAKLAŞIMLARI</vt:lpstr>
      <vt:lpstr>PowerPoint Sunusu</vt:lpstr>
      <vt:lpstr>PowerPoint Sunusu</vt:lpstr>
      <vt:lpstr>İhtiyaca Yönelik Satış</vt:lpstr>
      <vt:lpstr>PowerPoint Sunusu</vt:lpstr>
      <vt:lpstr>Motivasyonel Yaklaşım </vt:lpstr>
      <vt:lpstr>PowerPoint Sunusu</vt:lpstr>
      <vt:lpstr>Proaktif Satış</vt:lpstr>
      <vt:lpstr>PowerPoint Sunusu</vt:lpstr>
      <vt:lpstr>Müşteri Odaklı Satış</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SATIŞ TEKNİKLERİ </dc:title>
  <dc:creator>Administrator</dc:creator>
  <cp:lastModifiedBy>Administrator</cp:lastModifiedBy>
  <cp:revision>11</cp:revision>
  <dcterms:created xsi:type="dcterms:W3CDTF">2020-04-13T20:04:57Z</dcterms:created>
  <dcterms:modified xsi:type="dcterms:W3CDTF">2020-04-14T10:56:04Z</dcterms:modified>
</cp:coreProperties>
</file>