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7" autoAdjust="0"/>
  </p:normalViewPr>
  <p:slideViewPr>
    <p:cSldViewPr>
      <p:cViewPr varScale="1">
        <p:scale>
          <a:sx n="76" d="100"/>
          <a:sy n="76" d="100"/>
        </p:scale>
        <p:origin x="121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7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4D3E8776-AB09-4EDC-BA1D-EF4E5378F2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 xmlns:a16="http://schemas.microsoft.com/office/drawing/2014/main" id="{EC0ED28E-E00B-48F0-8DCE-0A0CDD4EA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D1730A-0A11-42E7-8CE9-6123E48B2DB5}" type="datetimeFigureOut">
              <a:rPr lang="tr-TR" smtClean="0"/>
              <a:t>20.01.2020</a:t>
            </a:fld>
            <a:endParaRPr lang="tr-TR"/>
          </a:p>
        </p:txBody>
      </p:sp>
      <p:sp>
        <p:nvSpPr>
          <p:cNvPr id="4" name="Alt Bilgi Yer Tutucusu 3">
            <a:extLst>
              <a:ext uri="{FF2B5EF4-FFF2-40B4-BE49-F238E27FC236}">
                <a16:creationId xmlns="" xmlns:a16="http://schemas.microsoft.com/office/drawing/2014/main" id="{C7EB4F14-AF67-4617-94A3-B44E02F4699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 xmlns:a16="http://schemas.microsoft.com/office/drawing/2014/main" id="{B1031D0F-BB1A-45A1-BB38-B8B30A1B3E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6F970-FFD7-4C47-8F4E-4A357BFA8F9B}" type="slidenum">
              <a:rPr lang="tr-TR" smtClean="0"/>
              <a:t>‹#›</a:t>
            </a:fld>
            <a:endParaRPr lang="tr-TR"/>
          </a:p>
        </p:txBody>
      </p:sp>
    </p:spTree>
    <p:extLst>
      <p:ext uri="{BB962C8B-B14F-4D97-AF65-F5344CB8AC3E}">
        <p14:creationId xmlns:p14="http://schemas.microsoft.com/office/powerpoint/2010/main" val="12275735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7487D298-1B85-4809-8876-81D3304E2AC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C37AB5C-7F07-47D8-A788-722AAEF2B7EA}"/>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E335F604-7929-4CDE-8A84-087B8DAF0D5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2D46F884-D715-4ED2-875E-08FBCF8ADFA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A4BE28AE-7438-4147-A44D-FD6BBB5AF783}"/>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FF8D3C9B-FEDD-4309-A91C-9CA1AC6827F8}"/>
              </a:ext>
            </a:extLst>
          </p:cNvPr>
          <p:cNvSpPr>
            <a:spLocks noGrp="1"/>
          </p:cNvSpPr>
          <p:nvPr>
            <p:ph type="sldNum" sz="quarter" idx="12"/>
          </p:nvPr>
        </p:nvSpPr>
        <p:spPr/>
        <p:txBody>
          <a:bodyPr/>
          <a:lstStyle>
            <a:lvl1pPr>
              <a:defRPr/>
            </a:lvl1pPr>
          </a:lstStyle>
          <a:p>
            <a:fld id="{7CAA2947-FA5D-453E-83C0-691EA497C3A3}" type="slidenum">
              <a:rPr lang="tr-TR" altLang="tr-TR"/>
              <a:pPr/>
              <a:t>‹#›</a:t>
            </a:fld>
            <a:endParaRPr lang="tr-TR" altLang="tr-TR"/>
          </a:p>
        </p:txBody>
      </p:sp>
    </p:spTree>
    <p:extLst>
      <p:ext uri="{BB962C8B-B14F-4D97-AF65-F5344CB8AC3E}">
        <p14:creationId xmlns:p14="http://schemas.microsoft.com/office/powerpoint/2010/main" val="25309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88F26E1D-B5D5-467D-A732-7F9CA8F46E2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2D9801B3-D8C9-443D-AFA1-C8E352C699A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9212BA58-6D5E-45A1-8BB2-B58B764336D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FD7FAAEB-FF59-4AF9-B9AB-AEEDBF0FA107}"/>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6A03263D-EBFC-4F3E-85B8-443336C1AA6C}"/>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65D55F20-03AF-4AD6-857E-596F2A931DB3}"/>
              </a:ext>
            </a:extLst>
          </p:cNvPr>
          <p:cNvSpPr>
            <a:spLocks noGrp="1"/>
          </p:cNvSpPr>
          <p:nvPr>
            <p:ph type="sldNum" sz="quarter" idx="12"/>
          </p:nvPr>
        </p:nvSpPr>
        <p:spPr/>
        <p:txBody>
          <a:bodyPr/>
          <a:lstStyle>
            <a:lvl1pPr>
              <a:defRPr/>
            </a:lvl1pPr>
          </a:lstStyle>
          <a:p>
            <a:fld id="{6E67DD90-68E9-4A4B-ABDD-0E8BBEF178D2}" type="slidenum">
              <a:rPr lang="tr-TR" altLang="tr-TR"/>
              <a:pPr/>
              <a:t>‹#›</a:t>
            </a:fld>
            <a:endParaRPr lang="tr-TR" altLang="tr-TR"/>
          </a:p>
        </p:txBody>
      </p:sp>
    </p:spTree>
    <p:extLst>
      <p:ext uri="{BB962C8B-B14F-4D97-AF65-F5344CB8AC3E}">
        <p14:creationId xmlns:p14="http://schemas.microsoft.com/office/powerpoint/2010/main" val="187262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5C8FEA4F-139E-4BFA-9857-260A0F744E7C}"/>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Dikey Başlık 1">
            <a:extLst>
              <a:ext uri="{FF2B5EF4-FFF2-40B4-BE49-F238E27FC236}">
                <a16:creationId xmlns="" xmlns:a16="http://schemas.microsoft.com/office/drawing/2014/main" id="{F60D4DFA-8B07-484B-89F1-D97C917C1B9D}"/>
              </a:ext>
            </a:extLst>
          </p:cNvPr>
          <p:cNvSpPr>
            <a:spLocks noGrp="1"/>
          </p:cNvSpPr>
          <p:nvPr>
            <p:ph type="title" orient="vert"/>
          </p:nvPr>
        </p:nvSpPr>
        <p:spPr>
          <a:xfrm>
            <a:off x="6629400" y="274638"/>
            <a:ext cx="2057400" cy="5851525"/>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6407E197-D18E-4AAA-98CB-38D89A2A056D}"/>
              </a:ext>
            </a:extLst>
          </p:cNvPr>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B0C9DE15-502A-4510-8FD4-702426956D5B}"/>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AF428F35-1D3B-46A8-B02C-CB5D1125A4A0}"/>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4DCC5110-F755-4AD6-805D-EAA8F7CED855}"/>
              </a:ext>
            </a:extLst>
          </p:cNvPr>
          <p:cNvSpPr>
            <a:spLocks noGrp="1"/>
          </p:cNvSpPr>
          <p:nvPr>
            <p:ph type="sldNum" sz="quarter" idx="12"/>
          </p:nvPr>
        </p:nvSpPr>
        <p:spPr/>
        <p:txBody>
          <a:bodyPr/>
          <a:lstStyle>
            <a:lvl1pPr>
              <a:defRPr/>
            </a:lvl1pPr>
          </a:lstStyle>
          <a:p>
            <a:fld id="{55CA82F0-B3AF-4CB7-97F8-ACD6140A6373}" type="slidenum">
              <a:rPr lang="tr-TR" altLang="tr-TR"/>
              <a:pPr/>
              <a:t>‹#›</a:t>
            </a:fld>
            <a:endParaRPr lang="tr-TR" altLang="tr-TR"/>
          </a:p>
        </p:txBody>
      </p:sp>
    </p:spTree>
    <p:extLst>
      <p:ext uri="{BB962C8B-B14F-4D97-AF65-F5344CB8AC3E}">
        <p14:creationId xmlns:p14="http://schemas.microsoft.com/office/powerpoint/2010/main" val="3247843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9B78E955-A148-4354-AE04-7503133F735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42D4F82A-8FE9-41CF-A790-97BBBD58FF3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16F19FC7-2638-4BB7-A0CC-8A82FB88728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DA90686B-8279-46FB-B41F-E98E2231DC8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9FDBFD0C-237B-4504-989F-BF2E7774E579}"/>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58678693-2296-4922-804D-9180843CA3E7}"/>
              </a:ext>
            </a:extLst>
          </p:cNvPr>
          <p:cNvSpPr>
            <a:spLocks noGrp="1"/>
          </p:cNvSpPr>
          <p:nvPr>
            <p:ph type="sldNum" sz="quarter" idx="12"/>
          </p:nvPr>
        </p:nvSpPr>
        <p:spPr/>
        <p:txBody>
          <a:bodyPr/>
          <a:lstStyle>
            <a:lvl1pPr>
              <a:defRPr/>
            </a:lvl1pPr>
          </a:lstStyle>
          <a:p>
            <a:fld id="{5FDAFA7B-F565-4E90-89BF-5854C230462A}" type="slidenum">
              <a:rPr lang="tr-TR" altLang="tr-TR"/>
              <a:pPr/>
              <a:t>‹#›</a:t>
            </a:fld>
            <a:endParaRPr lang="tr-TR" altLang="tr-TR"/>
          </a:p>
        </p:txBody>
      </p:sp>
    </p:spTree>
    <p:extLst>
      <p:ext uri="{BB962C8B-B14F-4D97-AF65-F5344CB8AC3E}">
        <p14:creationId xmlns:p14="http://schemas.microsoft.com/office/powerpoint/2010/main" val="192996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4" descr="sunu">
            <a:extLst>
              <a:ext uri="{FF2B5EF4-FFF2-40B4-BE49-F238E27FC236}">
                <a16:creationId xmlns="" xmlns:a16="http://schemas.microsoft.com/office/drawing/2014/main" id="{44F11540-A512-4E5B-A3F1-95331763FF8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747B5DBF-EBBA-480D-A9DC-A7E1021486F1}"/>
              </a:ext>
            </a:extLst>
          </p:cNvPr>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1C006CE3-0AD1-413F-909C-F58E44CAEEB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tıklayın</a:t>
            </a:r>
          </a:p>
        </p:txBody>
      </p:sp>
      <p:sp>
        <p:nvSpPr>
          <p:cNvPr id="4" name="Veri Yer Tutucusu 3">
            <a:extLst>
              <a:ext uri="{FF2B5EF4-FFF2-40B4-BE49-F238E27FC236}">
                <a16:creationId xmlns="" xmlns:a16="http://schemas.microsoft.com/office/drawing/2014/main" id="{4EB13188-DE1D-4E11-8057-0402AED49731}"/>
              </a:ext>
            </a:extLst>
          </p:cNvPr>
          <p:cNvSpPr>
            <a:spLocks noGrp="1"/>
          </p:cNvSpPr>
          <p:nvPr>
            <p:ph type="dt" sz="half" idx="10"/>
          </p:nvPr>
        </p:nvSpPr>
        <p:spPr/>
        <p:txBody>
          <a:bodyPr/>
          <a:lstStyle>
            <a:lvl1pPr>
              <a:defRPr/>
            </a:lvl1pPr>
          </a:lstStyle>
          <a:p>
            <a:endParaRPr lang="tr-TR" altLang="tr-TR"/>
          </a:p>
        </p:txBody>
      </p:sp>
      <p:sp>
        <p:nvSpPr>
          <p:cNvPr id="5" name="Alt Bilgi Yer Tutucusu 4">
            <a:extLst>
              <a:ext uri="{FF2B5EF4-FFF2-40B4-BE49-F238E27FC236}">
                <a16:creationId xmlns="" xmlns:a16="http://schemas.microsoft.com/office/drawing/2014/main" id="{E74A2D2F-79BB-400E-AA0F-B8760CBC77BA}"/>
              </a:ext>
            </a:extLst>
          </p:cNvPr>
          <p:cNvSpPr>
            <a:spLocks noGrp="1"/>
          </p:cNvSpPr>
          <p:nvPr>
            <p:ph type="ftr" sz="quarter" idx="11"/>
          </p:nvPr>
        </p:nvSpPr>
        <p:spPr/>
        <p:txBody>
          <a:bodyPr/>
          <a:lstStyle>
            <a:lvl1pPr>
              <a:defRPr/>
            </a:lvl1pPr>
          </a:lstStyle>
          <a:p>
            <a:endParaRPr lang="tr-TR" altLang="tr-TR"/>
          </a:p>
        </p:txBody>
      </p:sp>
      <p:sp>
        <p:nvSpPr>
          <p:cNvPr id="6" name="Slayt Numarası Yer Tutucusu 5">
            <a:extLst>
              <a:ext uri="{FF2B5EF4-FFF2-40B4-BE49-F238E27FC236}">
                <a16:creationId xmlns="" xmlns:a16="http://schemas.microsoft.com/office/drawing/2014/main" id="{769E4D60-8FE9-4979-A580-405515C0EAF7}"/>
              </a:ext>
            </a:extLst>
          </p:cNvPr>
          <p:cNvSpPr>
            <a:spLocks noGrp="1"/>
          </p:cNvSpPr>
          <p:nvPr>
            <p:ph type="sldNum" sz="quarter" idx="12"/>
          </p:nvPr>
        </p:nvSpPr>
        <p:spPr/>
        <p:txBody>
          <a:bodyPr/>
          <a:lstStyle>
            <a:lvl1pPr>
              <a:defRPr/>
            </a:lvl1pPr>
          </a:lstStyle>
          <a:p>
            <a:fld id="{2D72CB6F-A420-4BBF-ACAC-AB0D809A336D}" type="slidenum">
              <a:rPr lang="tr-TR" altLang="tr-TR"/>
              <a:pPr/>
              <a:t>‹#›</a:t>
            </a:fld>
            <a:endParaRPr lang="tr-TR" altLang="tr-TR"/>
          </a:p>
        </p:txBody>
      </p:sp>
    </p:spTree>
    <p:extLst>
      <p:ext uri="{BB962C8B-B14F-4D97-AF65-F5344CB8AC3E}">
        <p14:creationId xmlns:p14="http://schemas.microsoft.com/office/powerpoint/2010/main" val="8352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CCAFC7C3-4533-4FB6-8C78-99A4DB9E3D7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30FE0336-BADE-47BD-BE6A-990E6F66DC4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3F923556-F8E4-4F08-A1F2-94F024C0FCA6}"/>
              </a:ext>
            </a:extLst>
          </p:cNvPr>
          <p:cNvSpPr>
            <a:spLocks noGrp="1"/>
          </p:cNvSpPr>
          <p:nvPr>
            <p:ph sz="half" idx="1"/>
          </p:nvPr>
        </p:nvSpPr>
        <p:spPr>
          <a:xfrm>
            <a:off x="457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A3FB7E4D-A16F-488A-B333-8301C72390D0}"/>
              </a:ext>
            </a:extLst>
          </p:cNvPr>
          <p:cNvSpPr>
            <a:spLocks noGrp="1"/>
          </p:cNvSpPr>
          <p:nvPr>
            <p:ph sz="half" idx="2"/>
          </p:nvPr>
        </p:nvSpPr>
        <p:spPr>
          <a:xfrm>
            <a:off x="4648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59A7BDA5-F376-4683-8C4B-CD8AFEAE35DB}"/>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15C91FAC-9B81-4CA7-A8E8-8F116CFF90BA}"/>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2C3AE39E-7FA5-490C-9137-88B17FB40CCB}"/>
              </a:ext>
            </a:extLst>
          </p:cNvPr>
          <p:cNvSpPr>
            <a:spLocks noGrp="1"/>
          </p:cNvSpPr>
          <p:nvPr>
            <p:ph type="sldNum" sz="quarter" idx="12"/>
          </p:nvPr>
        </p:nvSpPr>
        <p:spPr/>
        <p:txBody>
          <a:bodyPr/>
          <a:lstStyle>
            <a:lvl1pPr>
              <a:defRPr/>
            </a:lvl1pPr>
          </a:lstStyle>
          <a:p>
            <a:fld id="{E3D0633C-18C6-44E5-9903-E97B7A49D340}" type="slidenum">
              <a:rPr lang="tr-TR" altLang="tr-TR"/>
              <a:pPr/>
              <a:t>‹#›</a:t>
            </a:fld>
            <a:endParaRPr lang="tr-TR" altLang="tr-TR"/>
          </a:p>
        </p:txBody>
      </p:sp>
    </p:spTree>
    <p:extLst>
      <p:ext uri="{BB962C8B-B14F-4D97-AF65-F5344CB8AC3E}">
        <p14:creationId xmlns:p14="http://schemas.microsoft.com/office/powerpoint/2010/main" val="160436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4" descr="sunu">
            <a:extLst>
              <a:ext uri="{FF2B5EF4-FFF2-40B4-BE49-F238E27FC236}">
                <a16:creationId xmlns="" xmlns:a16="http://schemas.microsoft.com/office/drawing/2014/main" id="{050BA558-371F-47B7-8FA6-502B03CDF3F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75389893-28F9-455C-A1FC-27E27109A98A}"/>
              </a:ext>
            </a:extLst>
          </p:cNvPr>
          <p:cNvSpPr>
            <a:spLocks noGrp="1"/>
          </p:cNvSpPr>
          <p:nvPr>
            <p:ph type="title"/>
          </p:nvPr>
        </p:nvSpPr>
        <p:spPr>
          <a:xfrm>
            <a:off x="630238" y="365125"/>
            <a:ext cx="78867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50662EFB-E91A-4B3A-B747-69A34EF5D4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 xmlns:a16="http://schemas.microsoft.com/office/drawing/2014/main" id="{B7A13075-96FD-4858-A466-15ABF643609F}"/>
              </a:ext>
            </a:extLst>
          </p:cNvPr>
          <p:cNvSpPr>
            <a:spLocks noGrp="1"/>
          </p:cNvSpPr>
          <p:nvPr>
            <p:ph sz="half" idx="2"/>
          </p:nvPr>
        </p:nvSpPr>
        <p:spPr>
          <a:xfrm>
            <a:off x="630238" y="2505075"/>
            <a:ext cx="386873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60984A82-D9D3-4F89-9465-A05B70E7DD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 xmlns:a16="http://schemas.microsoft.com/office/drawing/2014/main" id="{087132E1-2F48-4174-8193-87E5C0AE16F1}"/>
              </a:ext>
            </a:extLst>
          </p:cNvPr>
          <p:cNvSpPr>
            <a:spLocks noGrp="1"/>
          </p:cNvSpPr>
          <p:nvPr>
            <p:ph sz="quarter" idx="4"/>
          </p:nvPr>
        </p:nvSpPr>
        <p:spPr>
          <a:xfrm>
            <a:off x="4629150" y="2505075"/>
            <a:ext cx="38877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258A4AAA-F04A-482D-8287-F06E79205EB1}"/>
              </a:ext>
            </a:extLst>
          </p:cNvPr>
          <p:cNvSpPr>
            <a:spLocks noGrp="1"/>
          </p:cNvSpPr>
          <p:nvPr>
            <p:ph type="dt" sz="half" idx="10"/>
          </p:nvPr>
        </p:nvSpPr>
        <p:spPr/>
        <p:txBody>
          <a:bodyPr/>
          <a:lstStyle>
            <a:lvl1pPr>
              <a:defRPr/>
            </a:lvl1pPr>
          </a:lstStyle>
          <a:p>
            <a:endParaRPr lang="tr-TR" altLang="tr-TR"/>
          </a:p>
        </p:txBody>
      </p:sp>
      <p:sp>
        <p:nvSpPr>
          <p:cNvPr id="8" name="Alt Bilgi Yer Tutucusu 7">
            <a:extLst>
              <a:ext uri="{FF2B5EF4-FFF2-40B4-BE49-F238E27FC236}">
                <a16:creationId xmlns="" xmlns:a16="http://schemas.microsoft.com/office/drawing/2014/main" id="{05471C06-8301-417F-A2AF-1B2E754EBC94}"/>
              </a:ext>
            </a:extLst>
          </p:cNvPr>
          <p:cNvSpPr>
            <a:spLocks noGrp="1"/>
          </p:cNvSpPr>
          <p:nvPr>
            <p:ph type="ftr" sz="quarter" idx="11"/>
          </p:nvPr>
        </p:nvSpPr>
        <p:spPr/>
        <p:txBody>
          <a:bodyPr/>
          <a:lstStyle>
            <a:lvl1pPr>
              <a:defRPr/>
            </a:lvl1pPr>
          </a:lstStyle>
          <a:p>
            <a:endParaRPr lang="tr-TR" altLang="tr-TR"/>
          </a:p>
        </p:txBody>
      </p:sp>
      <p:sp>
        <p:nvSpPr>
          <p:cNvPr id="9" name="Slayt Numarası Yer Tutucusu 8">
            <a:extLst>
              <a:ext uri="{FF2B5EF4-FFF2-40B4-BE49-F238E27FC236}">
                <a16:creationId xmlns="" xmlns:a16="http://schemas.microsoft.com/office/drawing/2014/main" id="{1B2A6F5A-071A-404C-BF92-792C691066CB}"/>
              </a:ext>
            </a:extLst>
          </p:cNvPr>
          <p:cNvSpPr>
            <a:spLocks noGrp="1"/>
          </p:cNvSpPr>
          <p:nvPr>
            <p:ph type="sldNum" sz="quarter" idx="12"/>
          </p:nvPr>
        </p:nvSpPr>
        <p:spPr/>
        <p:txBody>
          <a:bodyPr/>
          <a:lstStyle>
            <a:lvl1pPr>
              <a:defRPr/>
            </a:lvl1pPr>
          </a:lstStyle>
          <a:p>
            <a:fld id="{8D3AF721-B687-4810-AD40-7C70B07FDF3E}" type="slidenum">
              <a:rPr lang="tr-TR" altLang="tr-TR"/>
              <a:pPr/>
              <a:t>‹#›</a:t>
            </a:fld>
            <a:endParaRPr lang="tr-TR" altLang="tr-TR"/>
          </a:p>
        </p:txBody>
      </p:sp>
    </p:spTree>
    <p:extLst>
      <p:ext uri="{BB962C8B-B14F-4D97-AF65-F5344CB8AC3E}">
        <p14:creationId xmlns:p14="http://schemas.microsoft.com/office/powerpoint/2010/main" val="279165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1FB983A-9774-46FC-AB7D-63F42A520EF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56674E93-5FA3-45AB-A711-AED667B253D9}"/>
              </a:ext>
            </a:extLst>
          </p:cNvPr>
          <p:cNvSpPr>
            <a:spLocks noGrp="1"/>
          </p:cNvSpPr>
          <p:nvPr>
            <p:ph type="dt" sz="half" idx="10"/>
          </p:nvPr>
        </p:nvSpPr>
        <p:spPr/>
        <p:txBody>
          <a:bodyPr/>
          <a:lstStyle>
            <a:lvl1pPr>
              <a:defRPr/>
            </a:lvl1pPr>
          </a:lstStyle>
          <a:p>
            <a:endParaRPr lang="tr-TR" altLang="tr-TR"/>
          </a:p>
        </p:txBody>
      </p:sp>
      <p:sp>
        <p:nvSpPr>
          <p:cNvPr id="4" name="Alt Bilgi Yer Tutucusu 3">
            <a:extLst>
              <a:ext uri="{FF2B5EF4-FFF2-40B4-BE49-F238E27FC236}">
                <a16:creationId xmlns="" xmlns:a16="http://schemas.microsoft.com/office/drawing/2014/main" id="{DE1F7518-33CD-4404-9F63-A885FF394200}"/>
              </a:ext>
            </a:extLst>
          </p:cNvPr>
          <p:cNvSpPr>
            <a:spLocks noGrp="1"/>
          </p:cNvSpPr>
          <p:nvPr>
            <p:ph type="ftr" sz="quarter" idx="11"/>
          </p:nvPr>
        </p:nvSpPr>
        <p:spPr/>
        <p:txBody>
          <a:bodyPr/>
          <a:lstStyle>
            <a:lvl1pPr>
              <a:defRPr/>
            </a:lvl1pPr>
          </a:lstStyle>
          <a:p>
            <a:endParaRPr lang="tr-TR" altLang="tr-TR"/>
          </a:p>
        </p:txBody>
      </p:sp>
      <p:sp>
        <p:nvSpPr>
          <p:cNvPr id="5" name="Slayt Numarası Yer Tutucusu 4">
            <a:extLst>
              <a:ext uri="{FF2B5EF4-FFF2-40B4-BE49-F238E27FC236}">
                <a16:creationId xmlns="" xmlns:a16="http://schemas.microsoft.com/office/drawing/2014/main" id="{BE3031B0-4789-45E8-A840-3AACBB04191D}"/>
              </a:ext>
            </a:extLst>
          </p:cNvPr>
          <p:cNvSpPr>
            <a:spLocks noGrp="1"/>
          </p:cNvSpPr>
          <p:nvPr>
            <p:ph type="sldNum" sz="quarter" idx="12"/>
          </p:nvPr>
        </p:nvSpPr>
        <p:spPr/>
        <p:txBody>
          <a:bodyPr/>
          <a:lstStyle>
            <a:lvl1pPr>
              <a:defRPr/>
            </a:lvl1pPr>
          </a:lstStyle>
          <a:p>
            <a:fld id="{5DBCE01B-BC79-4EBF-AABB-9049824FFFEA}" type="slidenum">
              <a:rPr lang="tr-TR" altLang="tr-TR"/>
              <a:pPr/>
              <a:t>‹#›</a:t>
            </a:fld>
            <a:endParaRPr lang="tr-TR" altLang="tr-TR"/>
          </a:p>
        </p:txBody>
      </p:sp>
      <p:pic>
        <p:nvPicPr>
          <p:cNvPr id="6" name="Picture 4" descr="sunu">
            <a:extLst>
              <a:ext uri="{FF2B5EF4-FFF2-40B4-BE49-F238E27FC236}">
                <a16:creationId xmlns="" xmlns:a16="http://schemas.microsoft.com/office/drawing/2014/main" id="{B104AD21-30E9-4A01-8166-A5EE38AE716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2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sunu">
            <a:extLst>
              <a:ext uri="{FF2B5EF4-FFF2-40B4-BE49-F238E27FC236}">
                <a16:creationId xmlns="" xmlns:a16="http://schemas.microsoft.com/office/drawing/2014/main" id="{60EF2FE9-5B91-4E83-A174-050677E2DBA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Veri Yer Tutucusu 1">
            <a:extLst>
              <a:ext uri="{FF2B5EF4-FFF2-40B4-BE49-F238E27FC236}">
                <a16:creationId xmlns="" xmlns:a16="http://schemas.microsoft.com/office/drawing/2014/main" id="{2D1FFAF3-7EFB-4987-8493-187087346E10}"/>
              </a:ext>
            </a:extLst>
          </p:cNvPr>
          <p:cNvSpPr>
            <a:spLocks noGrp="1"/>
          </p:cNvSpPr>
          <p:nvPr>
            <p:ph type="dt" sz="half" idx="10"/>
          </p:nvPr>
        </p:nvSpPr>
        <p:spPr/>
        <p:txBody>
          <a:bodyPr/>
          <a:lstStyle>
            <a:lvl1pPr>
              <a:defRPr/>
            </a:lvl1pPr>
          </a:lstStyle>
          <a:p>
            <a:endParaRPr lang="tr-TR" altLang="tr-TR"/>
          </a:p>
        </p:txBody>
      </p:sp>
      <p:sp>
        <p:nvSpPr>
          <p:cNvPr id="3" name="Alt Bilgi Yer Tutucusu 2">
            <a:extLst>
              <a:ext uri="{FF2B5EF4-FFF2-40B4-BE49-F238E27FC236}">
                <a16:creationId xmlns="" xmlns:a16="http://schemas.microsoft.com/office/drawing/2014/main" id="{9531664F-7100-4381-A309-4920AAE877BF}"/>
              </a:ext>
            </a:extLst>
          </p:cNvPr>
          <p:cNvSpPr>
            <a:spLocks noGrp="1"/>
          </p:cNvSpPr>
          <p:nvPr>
            <p:ph type="ftr" sz="quarter" idx="11"/>
          </p:nvPr>
        </p:nvSpPr>
        <p:spPr/>
        <p:txBody>
          <a:bodyPr/>
          <a:lstStyle>
            <a:lvl1pPr>
              <a:defRPr/>
            </a:lvl1pPr>
          </a:lstStyle>
          <a:p>
            <a:endParaRPr lang="tr-TR" altLang="tr-TR"/>
          </a:p>
        </p:txBody>
      </p:sp>
      <p:sp>
        <p:nvSpPr>
          <p:cNvPr id="4" name="Slayt Numarası Yer Tutucusu 3">
            <a:extLst>
              <a:ext uri="{FF2B5EF4-FFF2-40B4-BE49-F238E27FC236}">
                <a16:creationId xmlns="" xmlns:a16="http://schemas.microsoft.com/office/drawing/2014/main" id="{1B0EDF4D-A215-4F4C-B721-92D3357A910F}"/>
              </a:ext>
            </a:extLst>
          </p:cNvPr>
          <p:cNvSpPr>
            <a:spLocks noGrp="1"/>
          </p:cNvSpPr>
          <p:nvPr>
            <p:ph type="sldNum" sz="quarter" idx="12"/>
          </p:nvPr>
        </p:nvSpPr>
        <p:spPr/>
        <p:txBody>
          <a:bodyPr/>
          <a:lstStyle>
            <a:lvl1pPr>
              <a:defRPr/>
            </a:lvl1pPr>
          </a:lstStyle>
          <a:p>
            <a:fld id="{C0DB2017-C5EA-4040-AFCE-66D928E4D27A}" type="slidenum">
              <a:rPr lang="tr-TR" altLang="tr-TR"/>
              <a:pPr/>
              <a:t>‹#›</a:t>
            </a:fld>
            <a:endParaRPr lang="tr-TR" altLang="tr-TR"/>
          </a:p>
        </p:txBody>
      </p:sp>
    </p:spTree>
    <p:extLst>
      <p:ext uri="{BB962C8B-B14F-4D97-AF65-F5344CB8AC3E}">
        <p14:creationId xmlns:p14="http://schemas.microsoft.com/office/powerpoint/2010/main" val="286379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2F46E11D-82FC-4A81-B285-A43A18495385}"/>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2E54319-3A17-43C6-A602-9A1DD41A4ED1}"/>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EDF23EF2-C3E3-40B2-8607-968EF51F26D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7D9C3D52-DC02-4970-9D95-AF91DC6A9A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36155F93-8516-4423-BB06-FE58C6BC18EC}"/>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507077AC-5583-4387-953F-4136A5B0555E}"/>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3B5A4FE1-63E2-43CA-8B3E-66C7A4D5FB09}"/>
              </a:ext>
            </a:extLst>
          </p:cNvPr>
          <p:cNvSpPr>
            <a:spLocks noGrp="1"/>
          </p:cNvSpPr>
          <p:nvPr>
            <p:ph type="sldNum" sz="quarter" idx="12"/>
          </p:nvPr>
        </p:nvSpPr>
        <p:spPr/>
        <p:txBody>
          <a:bodyPr/>
          <a:lstStyle>
            <a:lvl1pPr>
              <a:defRPr/>
            </a:lvl1pPr>
          </a:lstStyle>
          <a:p>
            <a:fld id="{CA35059F-8913-415E-B6EE-8A0C42125F00}" type="slidenum">
              <a:rPr lang="tr-TR" altLang="tr-TR"/>
              <a:pPr/>
              <a:t>‹#›</a:t>
            </a:fld>
            <a:endParaRPr lang="tr-TR" altLang="tr-TR"/>
          </a:p>
        </p:txBody>
      </p:sp>
    </p:spTree>
    <p:extLst>
      <p:ext uri="{BB962C8B-B14F-4D97-AF65-F5344CB8AC3E}">
        <p14:creationId xmlns:p14="http://schemas.microsoft.com/office/powerpoint/2010/main" val="181784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4" descr="sunu">
            <a:extLst>
              <a:ext uri="{FF2B5EF4-FFF2-40B4-BE49-F238E27FC236}">
                <a16:creationId xmlns="" xmlns:a16="http://schemas.microsoft.com/office/drawing/2014/main" id="{DA90758A-5C1B-417F-A445-9333CC1F7BA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 xmlns:a16="http://schemas.microsoft.com/office/drawing/2014/main" id="{B62BB14D-A81B-4BF0-9E5C-85B48DB3449D}"/>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F9C027C4-3CCB-41BC-A1B0-C948BA7A7EA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p>
        </p:txBody>
      </p:sp>
      <p:sp>
        <p:nvSpPr>
          <p:cNvPr id="4" name="Metin Yer Tutucusu 3">
            <a:extLst>
              <a:ext uri="{FF2B5EF4-FFF2-40B4-BE49-F238E27FC236}">
                <a16:creationId xmlns="" xmlns:a16="http://schemas.microsoft.com/office/drawing/2014/main" id="{2EC9412D-38CF-44CA-AB58-109946B99B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 xmlns:a16="http://schemas.microsoft.com/office/drawing/2014/main" id="{30EED56E-5A68-4365-8B88-F5C974F7A748}"/>
              </a:ext>
            </a:extLst>
          </p:cNvPr>
          <p:cNvSpPr>
            <a:spLocks noGrp="1"/>
          </p:cNvSpPr>
          <p:nvPr>
            <p:ph type="dt" sz="half" idx="10"/>
          </p:nvPr>
        </p:nvSpPr>
        <p:spPr/>
        <p:txBody>
          <a:bodyPr/>
          <a:lstStyle>
            <a:lvl1pPr>
              <a:defRPr/>
            </a:lvl1pPr>
          </a:lstStyle>
          <a:p>
            <a:endParaRPr lang="tr-TR" altLang="tr-TR"/>
          </a:p>
        </p:txBody>
      </p:sp>
      <p:sp>
        <p:nvSpPr>
          <p:cNvPr id="6" name="Alt Bilgi Yer Tutucusu 5">
            <a:extLst>
              <a:ext uri="{FF2B5EF4-FFF2-40B4-BE49-F238E27FC236}">
                <a16:creationId xmlns="" xmlns:a16="http://schemas.microsoft.com/office/drawing/2014/main" id="{A366051D-8C40-41E1-9FAC-3333DEA17A12}"/>
              </a:ext>
            </a:extLst>
          </p:cNvPr>
          <p:cNvSpPr>
            <a:spLocks noGrp="1"/>
          </p:cNvSpPr>
          <p:nvPr>
            <p:ph type="ftr" sz="quarter" idx="11"/>
          </p:nvPr>
        </p:nvSpPr>
        <p:spPr/>
        <p:txBody>
          <a:bodyPr/>
          <a:lstStyle>
            <a:lvl1pPr>
              <a:defRPr/>
            </a:lvl1pPr>
          </a:lstStyle>
          <a:p>
            <a:endParaRPr lang="tr-TR" altLang="tr-TR"/>
          </a:p>
        </p:txBody>
      </p:sp>
      <p:sp>
        <p:nvSpPr>
          <p:cNvPr id="7" name="Slayt Numarası Yer Tutucusu 6">
            <a:extLst>
              <a:ext uri="{FF2B5EF4-FFF2-40B4-BE49-F238E27FC236}">
                <a16:creationId xmlns="" xmlns:a16="http://schemas.microsoft.com/office/drawing/2014/main" id="{FF462AE5-A6F0-4C34-907D-1D343CF21471}"/>
              </a:ext>
            </a:extLst>
          </p:cNvPr>
          <p:cNvSpPr>
            <a:spLocks noGrp="1"/>
          </p:cNvSpPr>
          <p:nvPr>
            <p:ph type="sldNum" sz="quarter" idx="12"/>
          </p:nvPr>
        </p:nvSpPr>
        <p:spPr/>
        <p:txBody>
          <a:bodyPr/>
          <a:lstStyle>
            <a:lvl1pPr>
              <a:defRPr/>
            </a:lvl1pPr>
          </a:lstStyle>
          <a:p>
            <a:fld id="{2FD47004-EDAA-4BCF-9DE3-C7477122C224}" type="slidenum">
              <a:rPr lang="tr-TR" altLang="tr-TR"/>
              <a:pPr/>
              <a:t>‹#›</a:t>
            </a:fld>
            <a:endParaRPr lang="tr-TR" altLang="tr-TR"/>
          </a:p>
        </p:txBody>
      </p:sp>
    </p:spTree>
    <p:extLst>
      <p:ext uri="{BB962C8B-B14F-4D97-AF65-F5344CB8AC3E}">
        <p14:creationId xmlns:p14="http://schemas.microsoft.com/office/powerpoint/2010/main" val="23420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1472F3F7-B9CC-4C99-93C4-E01C35479B1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 xmlns:a16="http://schemas.microsoft.com/office/drawing/2014/main" id="{773EF15F-EC6B-4E6E-BC68-97CFA2DF0CD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 xmlns:a16="http://schemas.microsoft.com/office/drawing/2014/main" id="{3D7AB4DE-139B-43F0-B6A7-166B526EC03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tr-TR" altLang="tr-TR"/>
          </a:p>
        </p:txBody>
      </p:sp>
      <p:sp>
        <p:nvSpPr>
          <p:cNvPr id="1029" name="Rectangle 5">
            <a:extLst>
              <a:ext uri="{FF2B5EF4-FFF2-40B4-BE49-F238E27FC236}">
                <a16:creationId xmlns="" xmlns:a16="http://schemas.microsoft.com/office/drawing/2014/main" id="{C1205DE4-E68B-4831-96FC-7B4627FF135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1030" name="Rectangle 6">
            <a:extLst>
              <a:ext uri="{FF2B5EF4-FFF2-40B4-BE49-F238E27FC236}">
                <a16:creationId xmlns="" xmlns:a16="http://schemas.microsoft.com/office/drawing/2014/main" id="{FDB0B5E3-58EB-493C-B893-C9EDC94552F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AD343-42BE-4C0D-8C43-9BE1CB1E29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hocaam.com/yaglar-nedir-ve-gorevleri-hakkinda-kisa-bilgi.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9392574"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 xmlns:a16="http://schemas.microsoft.com/office/drawing/2014/main" id="{F38C432D-5372-448E-9829-E0F45631D439}"/>
              </a:ext>
            </a:extLst>
          </p:cNvPr>
          <p:cNvSpPr>
            <a:spLocks noGrp="1" noChangeArrowheads="1"/>
          </p:cNvSpPr>
          <p:nvPr>
            <p:ph type="subTitle" idx="1"/>
          </p:nvPr>
        </p:nvSpPr>
        <p:spPr>
          <a:xfrm>
            <a:off x="3048000" y="3162300"/>
            <a:ext cx="6096000" cy="533400"/>
          </a:xfrm>
        </p:spPr>
        <p:txBody>
          <a:bodyPr/>
          <a:lstStyle/>
          <a:p>
            <a:pPr>
              <a:lnSpc>
                <a:spcPct val="90000"/>
              </a:lnSpc>
            </a:pPr>
            <a:r>
              <a:rPr lang="tr-TR" altLang="tr-TR" sz="3200" b="1" dirty="0" smtClean="0"/>
              <a:t>BEDEN EĞİTİMİ VE SPOR ANABİLİM DALI</a:t>
            </a:r>
            <a:endParaRPr lang="tr-TR" altLang="tr-TR" sz="3200" b="1" dirty="0"/>
          </a:p>
        </p:txBody>
      </p:sp>
      <p:sp>
        <p:nvSpPr>
          <p:cNvPr id="6" name="Rectangle 8">
            <a:extLst>
              <a:ext uri="{FF2B5EF4-FFF2-40B4-BE49-F238E27FC236}">
                <a16:creationId xmlns="" xmlns:a16="http://schemas.microsoft.com/office/drawing/2014/main" id="{40919079-B759-42A8-9F3B-9A1143AB97DE}"/>
              </a:ext>
            </a:extLst>
          </p:cNvPr>
          <p:cNvSpPr txBox="1">
            <a:spLocks noChangeArrowheads="1"/>
          </p:cNvSpPr>
          <p:nvPr/>
        </p:nvSpPr>
        <p:spPr bwMode="auto">
          <a:xfrm>
            <a:off x="2895600" y="1143000"/>
            <a:ext cx="6096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SAĞLIK BİLİMLERİ ENSTİTÜSÜ</a:t>
            </a:r>
            <a:endParaRPr lang="tr-TR" altLang="tr-TR" sz="3200" b="1" dirty="0"/>
          </a:p>
        </p:txBody>
      </p:sp>
      <p:sp>
        <p:nvSpPr>
          <p:cNvPr id="7" name="Rectangle 8">
            <a:extLst>
              <a:ext uri="{FF2B5EF4-FFF2-40B4-BE49-F238E27FC236}">
                <a16:creationId xmlns="" xmlns:a16="http://schemas.microsoft.com/office/drawing/2014/main" id="{FA81E1F3-CB27-487C-8780-092A73586388}"/>
              </a:ext>
            </a:extLst>
          </p:cNvPr>
          <p:cNvSpPr txBox="1">
            <a:spLocks noChangeArrowheads="1"/>
          </p:cNvSpPr>
          <p:nvPr/>
        </p:nvSpPr>
        <p:spPr bwMode="auto">
          <a:xfrm>
            <a:off x="3048000" y="47244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b="1" i="1" dirty="0" smtClean="0"/>
              <a:t>BES 629 Sporcu Beslenmesi</a:t>
            </a:r>
            <a:endParaRPr lang="tr-TR" altLang="tr-TR" b="1" i="1" dirty="0"/>
          </a:p>
        </p:txBody>
      </p:sp>
      <p:sp>
        <p:nvSpPr>
          <p:cNvPr id="8" name="Rectangle 8">
            <a:extLst>
              <a:ext uri="{FF2B5EF4-FFF2-40B4-BE49-F238E27FC236}">
                <a16:creationId xmlns="" xmlns:a16="http://schemas.microsoft.com/office/drawing/2014/main" id="{2B89DD1B-66F7-4797-94FB-C51343EB1C18}"/>
              </a:ext>
            </a:extLst>
          </p:cNvPr>
          <p:cNvSpPr txBox="1">
            <a:spLocks noChangeArrowheads="1"/>
          </p:cNvSpPr>
          <p:nvPr/>
        </p:nvSpPr>
        <p:spPr bwMode="auto">
          <a:xfrm>
            <a:off x="3048000" y="5334000"/>
            <a:ext cx="6096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2000" b="1" i="1" dirty="0">
                <a:solidFill>
                  <a:schemeClr val="bg1">
                    <a:lumMod val="50000"/>
                  </a:schemeClr>
                </a:solidFill>
              </a:rPr>
              <a:t>Dr. </a:t>
            </a:r>
            <a:r>
              <a:rPr lang="tr-TR" altLang="tr-TR" sz="2000" b="1" i="1" dirty="0" err="1">
                <a:solidFill>
                  <a:schemeClr val="bg1">
                    <a:lumMod val="50000"/>
                  </a:schemeClr>
                </a:solidFill>
              </a:rPr>
              <a:t>Öğr</a:t>
            </a:r>
            <a:r>
              <a:rPr lang="tr-TR" altLang="tr-TR" sz="2000" b="1" i="1" dirty="0">
                <a:solidFill>
                  <a:schemeClr val="bg1">
                    <a:lumMod val="50000"/>
                  </a:schemeClr>
                </a:solidFill>
              </a:rPr>
              <a:t>. Üyesi </a:t>
            </a:r>
            <a:r>
              <a:rPr lang="tr-TR" altLang="tr-TR" sz="2000" b="1" i="1">
                <a:solidFill>
                  <a:schemeClr val="bg1">
                    <a:lumMod val="50000"/>
                  </a:schemeClr>
                </a:solidFill>
              </a:rPr>
              <a:t>Bade YAMAK</a:t>
            </a:r>
            <a:endParaRPr lang="tr-TR" altLang="tr-TR" sz="2000" b="1" i="1" dirty="0">
              <a:solidFill>
                <a:schemeClr val="bg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928710"/>
          </a:xfrm>
        </p:spPr>
        <p:txBody>
          <a:bodyPr/>
          <a:lstStyle/>
          <a:p>
            <a:r>
              <a:rPr lang="tr-TR" b="1" i="1" dirty="0" smtClean="0"/>
              <a:t>Yağların özellikleri</a:t>
            </a:r>
            <a:endParaRPr lang="tr-TR" b="1" i="1" dirty="0"/>
          </a:p>
        </p:txBody>
      </p:sp>
      <p:sp>
        <p:nvSpPr>
          <p:cNvPr id="3" name="2 İçerik Yer Tutucusu"/>
          <p:cNvSpPr>
            <a:spLocks noGrp="1"/>
          </p:cNvSpPr>
          <p:nvPr>
            <p:ph idx="1"/>
          </p:nvPr>
        </p:nvSpPr>
        <p:spPr>
          <a:xfrm>
            <a:off x="428596" y="1142984"/>
            <a:ext cx="8229600" cy="5715016"/>
          </a:xfrm>
        </p:spPr>
        <p:txBody>
          <a:bodyPr>
            <a:normAutofit fontScale="32500" lnSpcReduction="20000"/>
          </a:bodyPr>
          <a:lstStyle/>
          <a:p>
            <a:pPr>
              <a:buNone/>
            </a:pPr>
            <a:r>
              <a:rPr lang="tr-TR" dirty="0" smtClean="0"/>
              <a:t/>
            </a:r>
            <a:br>
              <a:rPr lang="tr-TR" dirty="0" smtClean="0"/>
            </a:br>
            <a:r>
              <a:rPr lang="tr-TR" sz="11200" b="1" i="1" dirty="0">
                <a:latin typeface="Comic Sans MS" pitchFamily="66" charset="0"/>
              </a:rPr>
              <a:t>  </a:t>
            </a:r>
            <a:r>
              <a:rPr lang="tr-TR" sz="11200" b="1" i="1" dirty="0" smtClean="0">
                <a:latin typeface="Comic Sans MS" pitchFamily="66" charset="0"/>
              </a:rPr>
              <a:t/>
            </a:r>
            <a:br>
              <a:rPr lang="tr-TR" sz="11200" b="1" i="1" dirty="0" smtClean="0">
                <a:latin typeface="Comic Sans MS" pitchFamily="66" charset="0"/>
              </a:rPr>
            </a:br>
            <a:r>
              <a:rPr lang="tr-TR" sz="11200" b="1" i="1" dirty="0">
                <a:latin typeface="Comic Sans MS" pitchFamily="66" charset="0"/>
              </a:rPr>
              <a:t>• Vücudun başlıca enerji deposudur.</a:t>
            </a:r>
            <a:br>
              <a:rPr lang="tr-TR" sz="11200" b="1" i="1" dirty="0">
                <a:latin typeface="Comic Sans MS" pitchFamily="66" charset="0"/>
              </a:rPr>
            </a:br>
            <a:r>
              <a:rPr lang="tr-TR" sz="11200" b="1" i="1" dirty="0">
                <a:latin typeface="Comic Sans MS" pitchFamily="66" charset="0"/>
              </a:rPr>
              <a:t>• Büyüme ve onarıma yardımcı olur.</a:t>
            </a:r>
            <a:br>
              <a:rPr lang="tr-TR" sz="11200" b="1" i="1" dirty="0">
                <a:latin typeface="Comic Sans MS" pitchFamily="66" charset="0"/>
              </a:rPr>
            </a:br>
            <a:r>
              <a:rPr lang="tr-TR" sz="11200" b="1" i="1" dirty="0">
                <a:latin typeface="Comic Sans MS" pitchFamily="66" charset="0"/>
              </a:rPr>
              <a:t>• Besin olarak kullanılır.</a:t>
            </a:r>
            <a:br>
              <a:rPr lang="tr-TR" sz="11200" b="1" i="1" dirty="0">
                <a:latin typeface="Comic Sans MS" pitchFamily="66" charset="0"/>
              </a:rPr>
            </a:br>
            <a:r>
              <a:rPr lang="tr-TR" sz="11200" b="1" i="1" dirty="0">
                <a:latin typeface="Comic Sans MS" pitchFamily="66" charset="0"/>
              </a:rPr>
              <a:t>• Karbonhidratlardan sonra enerji vermesi için kullanılır.</a:t>
            </a:r>
            <a:br>
              <a:rPr lang="tr-TR" sz="11200" b="1" i="1" dirty="0">
                <a:latin typeface="Comic Sans MS" pitchFamily="66" charset="0"/>
              </a:rPr>
            </a:br>
            <a:r>
              <a:rPr lang="tr-TR" sz="11200" b="1" i="1" dirty="0">
                <a:latin typeface="Comic Sans MS" pitchFamily="66" charset="0"/>
              </a:rPr>
              <a:t>• Vücudun yapısına katılır.</a:t>
            </a:r>
            <a:br>
              <a:rPr lang="tr-TR" sz="11200" b="1" i="1" dirty="0">
                <a:latin typeface="Comic Sans MS" pitchFamily="66" charset="0"/>
              </a:rPr>
            </a:br>
            <a:endParaRPr lang="tr-TR" dirty="0"/>
          </a:p>
        </p:txBody>
      </p:sp>
    </p:spTree>
    <p:extLst>
      <p:ext uri="{BB962C8B-B14F-4D97-AF65-F5344CB8AC3E}">
        <p14:creationId xmlns:p14="http://schemas.microsoft.com/office/powerpoint/2010/main" val="1414332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32500" lnSpcReduction="20000"/>
          </a:bodyPr>
          <a:lstStyle/>
          <a:p>
            <a:pPr>
              <a:buNone/>
            </a:pPr>
            <a:r>
              <a:rPr lang="tr-TR" sz="9600" b="1" i="1" dirty="0" smtClean="0">
                <a:latin typeface="Comic Sans MS" pitchFamily="66" charset="0"/>
              </a:rPr>
              <a:t>• Organlara destek olup darbelere karşı korur.</a:t>
            </a:r>
            <a:br>
              <a:rPr lang="tr-TR" sz="9600" b="1" i="1" dirty="0" smtClean="0">
                <a:latin typeface="Comic Sans MS" pitchFamily="66" charset="0"/>
              </a:rPr>
            </a:br>
            <a:r>
              <a:rPr lang="tr-TR" sz="9600" b="1" i="1" dirty="0" smtClean="0">
                <a:latin typeface="Comic Sans MS" pitchFamily="66" charset="0"/>
              </a:rPr>
              <a:t>• Vitaminlerin bir bölümünün vücuda alınmasını sağlar.</a:t>
            </a:r>
            <a:br>
              <a:rPr lang="tr-TR" sz="9600" b="1" i="1" dirty="0" smtClean="0">
                <a:latin typeface="Comic Sans MS" pitchFamily="66" charset="0"/>
              </a:rPr>
            </a:br>
            <a:r>
              <a:rPr lang="tr-TR" sz="9600" b="1" i="1" dirty="0" smtClean="0">
                <a:latin typeface="Comic Sans MS" pitchFamily="66" charset="0"/>
              </a:rPr>
              <a:t>• Vücudumuzun düzenli çalışmasında etkili olan bazı hormonların üretiminde görevlidir.</a:t>
            </a:r>
            <a:br>
              <a:rPr lang="tr-TR" sz="9600" b="1" i="1" dirty="0" smtClean="0">
                <a:latin typeface="Comic Sans MS" pitchFamily="66" charset="0"/>
              </a:rPr>
            </a:br>
            <a:r>
              <a:rPr lang="tr-TR" sz="9600" b="1" i="1" dirty="0" smtClean="0">
                <a:latin typeface="Comic Sans MS" pitchFamily="66" charset="0"/>
              </a:rPr>
              <a:t>• En çok enerji veren besin içeriğidir.</a:t>
            </a:r>
            <a:br>
              <a:rPr lang="tr-TR" sz="9600" b="1" i="1" dirty="0" smtClean="0">
                <a:latin typeface="Comic Sans MS" pitchFamily="66" charset="0"/>
              </a:rPr>
            </a:br>
            <a:r>
              <a:rPr lang="tr-TR" sz="9600" b="1" i="1" dirty="0" smtClean="0">
                <a:latin typeface="Comic Sans MS" pitchFamily="66" charset="0"/>
              </a:rPr>
              <a:t>• Vücuda fazla alınan yağlar, deri altında ve iç organların etrafında depolanır.</a:t>
            </a:r>
            <a:r>
              <a:rPr lang="tr-TR" dirty="0" smtClean="0"/>
              <a:t/>
            </a:r>
            <a:br>
              <a:rPr lang="tr-TR" dirty="0" smtClean="0"/>
            </a:br>
            <a:endParaRPr lang="tr-TR" dirty="0"/>
          </a:p>
        </p:txBody>
      </p:sp>
    </p:spTree>
    <p:extLst>
      <p:ext uri="{BB962C8B-B14F-4D97-AF65-F5344CB8AC3E}">
        <p14:creationId xmlns:p14="http://schemas.microsoft.com/office/powerpoint/2010/main" val="3226919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229600" cy="5357850"/>
          </a:xfrm>
        </p:spPr>
        <p:txBody>
          <a:bodyPr>
            <a:noAutofit/>
          </a:bodyPr>
          <a:lstStyle/>
          <a:p>
            <a:r>
              <a:rPr lang="tr-TR" sz="2400" b="1" i="1" dirty="0" smtClean="0">
                <a:latin typeface="Comic Sans MS" pitchFamily="66" charset="0"/>
              </a:rPr>
              <a:t>• Deri altında depolanan yağlar vücut ısısını korur.</a:t>
            </a:r>
            <a:br>
              <a:rPr lang="tr-TR" sz="2400" b="1" i="1" dirty="0" smtClean="0">
                <a:latin typeface="Comic Sans MS" pitchFamily="66" charset="0"/>
              </a:rPr>
            </a:br>
            <a:r>
              <a:rPr lang="tr-TR" sz="2400" b="1" i="1" dirty="0" smtClean="0">
                <a:latin typeface="Comic Sans MS" pitchFamily="66" charset="0"/>
              </a:rPr>
              <a:t>• Uzun süre aç kaldığımızda enerjiyi yağlardan sağlayarak kullanırız.</a:t>
            </a:r>
            <a:br>
              <a:rPr lang="tr-TR" sz="2400" b="1" i="1" dirty="0" smtClean="0">
                <a:latin typeface="Comic Sans MS" pitchFamily="66" charset="0"/>
              </a:rPr>
            </a:br>
            <a:r>
              <a:rPr lang="tr-TR" sz="2400" b="1" i="1" dirty="0" smtClean="0">
                <a:latin typeface="Comic Sans MS" pitchFamily="66" charset="0"/>
              </a:rPr>
              <a:t>• Büyük moleküllü besin içeriği olduğu için sindirilmeden doğrudan kana veya hücrelere giremezler.</a:t>
            </a:r>
            <a:br>
              <a:rPr lang="tr-TR" sz="2400" b="1" i="1" dirty="0" smtClean="0">
                <a:latin typeface="Comic Sans MS" pitchFamily="66" charset="0"/>
              </a:rPr>
            </a:br>
            <a:r>
              <a:rPr lang="tr-TR" sz="2400" b="1" i="1" dirty="0" smtClean="0">
                <a:latin typeface="Comic Sans MS" pitchFamily="66" charset="0"/>
              </a:rPr>
              <a:t>• Yağlar, bitkisel ve hayvansal besinlerden elde edilir. Ayçiçeği, zeytin, pamuk çekirdeği, ceviz, fındık, fıstık, soya fasulyesi, susam,badem,kabak çekirdeği gibi bitkisel besinlerde çok, sebze ve meyvelere az miktarda yağ bulunur. Hayvanlardan ise tereyağı, kuyrukyağı ve iç yağı elde edilir.</a:t>
            </a:r>
            <a:br>
              <a:rPr lang="tr-TR" sz="2400" b="1" i="1" dirty="0" smtClean="0">
                <a:latin typeface="Comic Sans MS" pitchFamily="66" charset="0"/>
              </a:rPr>
            </a:br>
            <a:r>
              <a:rPr lang="tr-TR" sz="2400" b="1" i="1" dirty="0" smtClean="0">
                <a:latin typeface="Comic Sans MS" pitchFamily="66" charset="0"/>
              </a:rPr>
              <a:t>• Ayrıca balık,kaymak,et ve et ürünleri yağ bakımından zengin besinlerdir.</a:t>
            </a:r>
            <a:br>
              <a:rPr lang="tr-TR" sz="2400" b="1" i="1" dirty="0" smtClean="0">
                <a:latin typeface="Comic Sans MS" pitchFamily="66" charset="0"/>
              </a:rPr>
            </a:br>
            <a:endParaRPr lang="tr-TR" sz="2400" b="1" i="1" dirty="0">
              <a:latin typeface="Comic Sans MS" pitchFamily="66" charset="0"/>
            </a:endParaRPr>
          </a:p>
        </p:txBody>
      </p:sp>
    </p:spTree>
    <p:extLst>
      <p:ext uri="{BB962C8B-B14F-4D97-AF65-F5344CB8AC3E}">
        <p14:creationId xmlns:p14="http://schemas.microsoft.com/office/powerpoint/2010/main" val="889689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197493"/>
          </a:xfrm>
        </p:spPr>
        <p:txBody>
          <a:bodyPr>
            <a:normAutofit fontScale="85000" lnSpcReduction="10000"/>
          </a:bodyPr>
          <a:lstStyle/>
          <a:p>
            <a:r>
              <a:rPr lang="tr-TR" b="1" i="1" dirty="0" smtClean="0">
                <a:latin typeface="Comic Sans MS" pitchFamily="66" charset="0"/>
              </a:rPr>
              <a:t>• Yağlarda, karbonhidratlardan daha çok enerji vardır.Çok fazla yağlı besinler alındığında vücudumuzda depolanır ve </a:t>
            </a:r>
            <a:r>
              <a:rPr lang="tr-TR" b="1" i="1" dirty="0" err="1" smtClean="0">
                <a:latin typeface="Comic Sans MS" pitchFamily="66" charset="0"/>
              </a:rPr>
              <a:t>obezite</a:t>
            </a:r>
            <a:r>
              <a:rPr lang="tr-TR" b="1" i="1" dirty="0" smtClean="0">
                <a:latin typeface="Comic Sans MS" pitchFamily="66" charset="0"/>
              </a:rPr>
              <a:t> oluşur.</a:t>
            </a:r>
            <a:br>
              <a:rPr lang="tr-TR" b="1" i="1" dirty="0" smtClean="0">
                <a:latin typeface="Comic Sans MS" pitchFamily="66" charset="0"/>
              </a:rPr>
            </a:br>
            <a:r>
              <a:rPr lang="tr-TR" b="1" i="1" dirty="0" smtClean="0">
                <a:latin typeface="Comic Sans MS" pitchFamily="66" charset="0"/>
              </a:rPr>
              <a:t>• Verdiği enerji miktarı en fazla olmasına rağmen sindirilmesi uzun sürdüğü için enerji vermesi için vücutta öncelikle karbonhidratlar kullanılır.</a:t>
            </a:r>
            <a:br>
              <a:rPr lang="tr-TR" b="1" i="1" dirty="0" smtClean="0">
                <a:latin typeface="Comic Sans MS" pitchFamily="66" charset="0"/>
              </a:rPr>
            </a:br>
            <a:r>
              <a:rPr lang="tr-TR" b="1" i="1" dirty="0" smtClean="0">
                <a:latin typeface="Comic Sans MS" pitchFamily="66" charset="0"/>
              </a:rPr>
              <a:t>• İhtiyacından fazla alınan besin içerikleri vücutta yağa dönüşerek depolandığından vücut sağlığı için zararlıdır.</a:t>
            </a:r>
            <a:br>
              <a:rPr lang="tr-TR" b="1" i="1" dirty="0" smtClean="0">
                <a:latin typeface="Comic Sans MS" pitchFamily="66" charset="0"/>
              </a:rPr>
            </a:br>
            <a:r>
              <a:rPr lang="tr-TR" b="1" i="1" dirty="0" smtClean="0">
                <a:latin typeface="Comic Sans MS" pitchFamily="66" charset="0"/>
              </a:rPr>
              <a:t>• Yetişkin insan vücudunun ortalama %18'i yağdır</a:t>
            </a:r>
            <a:endParaRPr lang="tr-TR" dirty="0">
              <a:latin typeface="Comic Sans MS" pitchFamily="66" charset="0"/>
            </a:endParaRPr>
          </a:p>
        </p:txBody>
      </p:sp>
    </p:spTree>
    <p:extLst>
      <p:ext uri="{BB962C8B-B14F-4D97-AF65-F5344CB8AC3E}">
        <p14:creationId xmlns:p14="http://schemas.microsoft.com/office/powerpoint/2010/main" val="272608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latin typeface="Comic Sans MS" pitchFamily="66" charset="0"/>
              </a:rPr>
              <a:t>Yağ asitleri ikiye ayrılır;</a:t>
            </a:r>
            <a:endParaRPr lang="tr-TR" b="1" i="1" dirty="0">
              <a:latin typeface="Comic Sans MS" pitchFamily="66" charset="0"/>
            </a:endParaRPr>
          </a:p>
        </p:txBody>
      </p:sp>
      <p:sp>
        <p:nvSpPr>
          <p:cNvPr id="3" name="2 İçerik Yer Tutucusu"/>
          <p:cNvSpPr>
            <a:spLocks noGrp="1"/>
          </p:cNvSpPr>
          <p:nvPr>
            <p:ph idx="1"/>
          </p:nvPr>
        </p:nvSpPr>
        <p:spPr/>
        <p:txBody>
          <a:bodyPr>
            <a:normAutofit fontScale="92500" lnSpcReduction="10000"/>
          </a:bodyPr>
          <a:lstStyle/>
          <a:p>
            <a:r>
              <a:rPr lang="tr-TR" sz="2800" b="1" i="1" dirty="0" smtClean="0">
                <a:latin typeface="Comic Sans MS" pitchFamily="66" charset="0"/>
              </a:rPr>
              <a:t>Doymuş Yağ Asitleri</a:t>
            </a:r>
          </a:p>
          <a:p>
            <a:r>
              <a:rPr lang="tr-TR" sz="2800" b="1" i="1" dirty="0" smtClean="0">
                <a:latin typeface="Comic Sans MS" pitchFamily="66" charset="0"/>
              </a:rPr>
              <a:t>Daha çok hayvansal yağlarda bulunur.</a:t>
            </a:r>
          </a:p>
          <a:p>
            <a:r>
              <a:rPr lang="tr-TR" sz="2800" b="1" i="1" dirty="0" smtClean="0">
                <a:latin typeface="Comic Sans MS" pitchFamily="66" charset="0"/>
              </a:rPr>
              <a:t>Her karbon atomu hidrojenle doyurulmuştur.</a:t>
            </a:r>
          </a:p>
          <a:p>
            <a:r>
              <a:rPr lang="tr-TR" sz="2800" b="1" i="1" dirty="0" smtClean="0">
                <a:latin typeface="Comic Sans MS" pitchFamily="66" charset="0"/>
              </a:rPr>
              <a:t>Karbon atomları arasında çift bağ bulunmaz.</a:t>
            </a:r>
          </a:p>
          <a:p>
            <a:r>
              <a:rPr lang="tr-TR" sz="2800" b="1" i="1" dirty="0" smtClean="0">
                <a:latin typeface="Comic Sans MS" pitchFamily="66" charset="0"/>
              </a:rPr>
              <a:t>Doymuş yağ asitlerinin karbon sayıları arttıkça erime noktaları da yükselir.</a:t>
            </a:r>
          </a:p>
          <a:p>
            <a:r>
              <a:rPr lang="tr-TR" sz="2800" b="1" i="1" dirty="0" smtClean="0">
                <a:latin typeface="Comic Sans MS" pitchFamily="66" charset="0"/>
              </a:rPr>
              <a:t>Bu yüzden oda sıcaklığında katıdırlar.</a:t>
            </a:r>
          </a:p>
          <a:p>
            <a:r>
              <a:rPr lang="tr-TR" sz="2800" b="1" i="1" dirty="0" smtClean="0">
                <a:latin typeface="Comic Sans MS" pitchFamily="66" charset="0"/>
              </a:rPr>
              <a:t>Doymuş yağ asitlerinden; </a:t>
            </a:r>
            <a:r>
              <a:rPr lang="tr-TR" sz="2800" b="1" i="1" dirty="0" err="1" smtClean="0">
                <a:latin typeface="Comic Sans MS" pitchFamily="66" charset="0"/>
              </a:rPr>
              <a:t>butirik</a:t>
            </a:r>
            <a:r>
              <a:rPr lang="tr-TR" sz="2800" b="1" i="1" dirty="0" smtClean="0">
                <a:latin typeface="Comic Sans MS" pitchFamily="66" charset="0"/>
              </a:rPr>
              <a:t> asit tere yağında, palmitik asit ve stearik asit hayvansal ve bitkisel yağlarda bulunur.</a:t>
            </a:r>
          </a:p>
        </p:txBody>
      </p:sp>
    </p:spTree>
    <p:extLst>
      <p:ext uri="{BB962C8B-B14F-4D97-AF65-F5344CB8AC3E}">
        <p14:creationId xmlns:p14="http://schemas.microsoft.com/office/powerpoint/2010/main" val="1910372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92500" lnSpcReduction="20000"/>
          </a:bodyPr>
          <a:lstStyle/>
          <a:p>
            <a:r>
              <a:rPr lang="tr-TR" b="1" i="1" dirty="0" smtClean="0">
                <a:latin typeface="Comic Sans MS" pitchFamily="66" charset="0"/>
              </a:rPr>
              <a:t>Doymamış Yağ Asitleri</a:t>
            </a:r>
          </a:p>
          <a:p>
            <a:r>
              <a:rPr lang="tr-TR" b="1" i="1" dirty="0" smtClean="0">
                <a:latin typeface="Comic Sans MS" pitchFamily="66" charset="0"/>
              </a:rPr>
              <a:t>Sıvı yağlarda bulunur</a:t>
            </a:r>
          </a:p>
          <a:p>
            <a:r>
              <a:rPr lang="tr-TR" b="1" i="1" dirty="0" smtClean="0">
                <a:latin typeface="Comic Sans MS" pitchFamily="66" charset="0"/>
              </a:rPr>
              <a:t>Karbon atomları arasında bir veya birkaç çift bağ varsa, yani moleküldeki karbon atomlarının tamamı hidrojenlerle doyurulmamışsa, bunlara doymamış yağ asitleri denir.</a:t>
            </a:r>
          </a:p>
          <a:p>
            <a:r>
              <a:rPr lang="tr-TR" b="1" i="1" dirty="0" smtClean="0">
                <a:latin typeface="Comic Sans MS" pitchFamily="66" charset="0"/>
              </a:rPr>
              <a:t>Erime noktaları daha düşüktür.</a:t>
            </a:r>
          </a:p>
          <a:p>
            <a:r>
              <a:rPr lang="tr-TR" b="1" i="1" dirty="0" smtClean="0">
                <a:latin typeface="Comic Sans MS" pitchFamily="66" charset="0"/>
              </a:rPr>
              <a:t>Bu nedenle oda sıcaklığında sıvıdırlar. Enerji verimleri de daha fazladır.</a:t>
            </a:r>
          </a:p>
          <a:p>
            <a:r>
              <a:rPr lang="tr-TR" b="1" i="1" dirty="0" smtClean="0">
                <a:latin typeface="Comic Sans MS" pitchFamily="66" charset="0"/>
              </a:rPr>
              <a:t>örneğin: Büyüme ve gelişmede görevli </a:t>
            </a:r>
            <a:r>
              <a:rPr lang="tr-TR" b="1" i="1" dirty="0" err="1" smtClean="0">
                <a:latin typeface="Comic Sans MS" pitchFamily="66" charset="0"/>
              </a:rPr>
              <a:t>li</a:t>
            </a:r>
            <a:r>
              <a:rPr lang="tr-TR" b="1" i="1" dirty="0" smtClean="0">
                <a:latin typeface="Comic Sans MS" pitchFamily="66" charset="0"/>
              </a:rPr>
              <a:t>-</a:t>
            </a:r>
            <a:r>
              <a:rPr lang="tr-TR" b="1" i="1" dirty="0" err="1" smtClean="0">
                <a:latin typeface="Comic Sans MS" pitchFamily="66" charset="0"/>
              </a:rPr>
              <a:t>noleik</a:t>
            </a:r>
            <a:r>
              <a:rPr lang="tr-TR" b="1" i="1" dirty="0" smtClean="0">
                <a:latin typeface="Comic Sans MS" pitchFamily="66" charset="0"/>
              </a:rPr>
              <a:t> asit</a:t>
            </a:r>
            <a:r>
              <a:rPr lang="tr-TR" b="1" i="1" dirty="0" smtClean="0">
                <a:latin typeface="Comic Sans MS" pitchFamily="66" charset="0"/>
                <a:hlinkClick r:id="rId2" tooltip="yağlar hakkında bilgi"/>
              </a:rPr>
              <a:t>, </a:t>
            </a:r>
            <a:r>
              <a:rPr lang="tr-TR" b="1" i="1" dirty="0" smtClean="0">
                <a:latin typeface="Comic Sans MS" pitchFamily="66" charset="0"/>
              </a:rPr>
              <a:t>mısır özü yağı, zeytin yağında bulunan oleik asit gibi.</a:t>
            </a:r>
            <a:endParaRPr lang="tr-TR" b="1" i="1" dirty="0">
              <a:latin typeface="Comic Sans MS" pitchFamily="66" charset="0"/>
            </a:endParaRPr>
          </a:p>
        </p:txBody>
      </p:sp>
    </p:spTree>
    <p:extLst>
      <p:ext uri="{BB962C8B-B14F-4D97-AF65-F5344CB8AC3E}">
        <p14:creationId xmlns:p14="http://schemas.microsoft.com/office/powerpoint/2010/main" val="747018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Yapılarına göre yağlar</a:t>
            </a:r>
            <a:endParaRPr lang="tr-TR" dirty="0"/>
          </a:p>
        </p:txBody>
      </p:sp>
      <p:sp>
        <p:nvSpPr>
          <p:cNvPr id="3" name="2 İçerik Yer Tutucusu"/>
          <p:cNvSpPr>
            <a:spLocks noGrp="1"/>
          </p:cNvSpPr>
          <p:nvPr>
            <p:ph idx="1"/>
          </p:nvPr>
        </p:nvSpPr>
        <p:spPr/>
        <p:txBody>
          <a:bodyPr>
            <a:normAutofit fontScale="92500" lnSpcReduction="10000"/>
          </a:bodyPr>
          <a:lstStyle/>
          <a:p>
            <a:pPr>
              <a:buNone/>
            </a:pPr>
            <a:endParaRPr lang="tr-TR" dirty="0" smtClean="0"/>
          </a:p>
          <a:p>
            <a:r>
              <a:rPr lang="tr-TR" sz="3000" b="1" i="1" dirty="0" smtClean="0">
                <a:latin typeface="Comic Sans MS" pitchFamily="66" charset="0"/>
              </a:rPr>
              <a:t>a. Basit Yağlar:</a:t>
            </a:r>
          </a:p>
          <a:p>
            <a:r>
              <a:rPr lang="tr-TR" sz="3000" b="1" i="1" dirty="0" smtClean="0">
                <a:latin typeface="Comic Sans MS" pitchFamily="66" charset="0"/>
              </a:rPr>
              <a:t>Bunlara </a:t>
            </a:r>
            <a:r>
              <a:rPr lang="tr-TR" sz="3000" b="1" i="1" dirty="0" err="1" smtClean="0">
                <a:latin typeface="Comic Sans MS" pitchFamily="66" charset="0"/>
              </a:rPr>
              <a:t>nötral</a:t>
            </a:r>
            <a:r>
              <a:rPr lang="tr-TR" sz="3000" b="1" i="1" dirty="0" smtClean="0">
                <a:latin typeface="Comic Sans MS" pitchFamily="66" charset="0"/>
              </a:rPr>
              <a:t> yağlar da denir.</a:t>
            </a:r>
          </a:p>
          <a:p>
            <a:r>
              <a:rPr lang="tr-TR" sz="3000" b="1" i="1" dirty="0" smtClean="0">
                <a:latin typeface="Comic Sans MS" pitchFamily="66" charset="0"/>
              </a:rPr>
              <a:t>3 </a:t>
            </a:r>
            <a:r>
              <a:rPr lang="tr-TR" sz="3000" b="1" i="1" dirty="0" err="1" smtClean="0">
                <a:latin typeface="Comic Sans MS" pitchFamily="66" charset="0"/>
              </a:rPr>
              <a:t>mol</a:t>
            </a:r>
            <a:r>
              <a:rPr lang="tr-TR" sz="3000" b="1" i="1" dirty="0" smtClean="0">
                <a:latin typeface="Comic Sans MS" pitchFamily="66" charset="0"/>
              </a:rPr>
              <a:t> yağ asidi ile 1 </a:t>
            </a:r>
            <a:r>
              <a:rPr lang="tr-TR" sz="3000" b="1" i="1" dirty="0" err="1" smtClean="0">
                <a:latin typeface="Comic Sans MS" pitchFamily="66" charset="0"/>
              </a:rPr>
              <a:t>mol</a:t>
            </a:r>
            <a:r>
              <a:rPr lang="tr-TR" sz="3000" b="1" i="1" dirty="0" smtClean="0">
                <a:latin typeface="Comic Sans MS" pitchFamily="66" charset="0"/>
              </a:rPr>
              <a:t> gliserinin ester bağıyla bağlanmasından meydana gelmiştir.</a:t>
            </a:r>
          </a:p>
          <a:p>
            <a:r>
              <a:rPr lang="tr-TR" sz="3000" b="1" i="1" dirty="0" smtClean="0">
                <a:latin typeface="Comic Sans MS" pitchFamily="66" charset="0"/>
              </a:rPr>
              <a:t>insan, hayvan ve bitki hücrelerinin başlıca enerji kaynağıdırlar.</a:t>
            </a:r>
          </a:p>
          <a:p>
            <a:r>
              <a:rPr lang="tr-TR" sz="3000" b="1" i="1" dirty="0" smtClean="0">
                <a:latin typeface="Comic Sans MS" pitchFamily="66" charset="0"/>
              </a:rPr>
              <a:t>özellikle hücre zarının yapısına katılır.</a:t>
            </a:r>
          </a:p>
          <a:p>
            <a:r>
              <a:rPr lang="tr-TR" sz="3000" b="1" i="1" dirty="0" smtClean="0">
                <a:latin typeface="Comic Sans MS" pitchFamily="66" charset="0"/>
              </a:rPr>
              <a:t>Daha fazla enerji verdiklerinden yedek besin olarak depolanırlar.</a:t>
            </a:r>
          </a:p>
        </p:txBody>
      </p:sp>
    </p:spTree>
    <p:extLst>
      <p:ext uri="{BB962C8B-B14F-4D97-AF65-F5344CB8AC3E}">
        <p14:creationId xmlns:p14="http://schemas.microsoft.com/office/powerpoint/2010/main" val="4228365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Autofit/>
          </a:bodyPr>
          <a:lstStyle/>
          <a:p>
            <a:r>
              <a:rPr lang="tr-TR" sz="2800" b="1" dirty="0" smtClean="0">
                <a:latin typeface="Comic Sans MS" pitchFamily="66" charset="0"/>
              </a:rPr>
              <a:t>b. Bileşik Yağlar:</a:t>
            </a:r>
          </a:p>
          <a:p>
            <a:r>
              <a:rPr lang="tr-TR" sz="2800" b="1" dirty="0" smtClean="0">
                <a:latin typeface="Comic Sans MS" pitchFamily="66" charset="0"/>
              </a:rPr>
              <a:t>•  Yağ asidi ve gliserine ek olarak fosforik asit, karbonhidrat ve amino asit bulunabilir.</a:t>
            </a:r>
          </a:p>
          <a:p>
            <a:r>
              <a:rPr lang="tr-TR" sz="2800" b="1" dirty="0" smtClean="0">
                <a:latin typeface="Comic Sans MS" pitchFamily="66" charset="0"/>
              </a:rPr>
              <a:t>1.  </a:t>
            </a:r>
            <a:r>
              <a:rPr lang="tr-TR" sz="2800" b="1" dirty="0" err="1" smtClean="0">
                <a:latin typeface="Comic Sans MS" pitchFamily="66" charset="0"/>
              </a:rPr>
              <a:t>Fosfolipidler</a:t>
            </a:r>
            <a:r>
              <a:rPr lang="tr-TR" sz="2800" b="1" dirty="0" smtClean="0">
                <a:latin typeface="Comic Sans MS" pitchFamily="66" charset="0"/>
              </a:rPr>
              <a:t>:</a:t>
            </a:r>
          </a:p>
          <a:p>
            <a:r>
              <a:rPr lang="tr-TR" sz="2800" b="1" dirty="0" smtClean="0">
                <a:latin typeface="Comic Sans MS" pitchFamily="66" charset="0"/>
              </a:rPr>
              <a:t>•  Fosforik asitten türerler. Plazma zarında, kloroplastlarda ve </a:t>
            </a:r>
            <a:r>
              <a:rPr lang="tr-TR" sz="2800" b="1" dirty="0" err="1" smtClean="0">
                <a:latin typeface="Comic Sans MS" pitchFamily="66" charset="0"/>
              </a:rPr>
              <a:t>stoplazmada</a:t>
            </a:r>
            <a:r>
              <a:rPr lang="tr-TR" sz="2800" b="1" dirty="0" smtClean="0">
                <a:latin typeface="Comic Sans MS" pitchFamily="66" charset="0"/>
              </a:rPr>
              <a:t> bulunur.</a:t>
            </a:r>
          </a:p>
          <a:p>
            <a:r>
              <a:rPr lang="tr-TR" sz="2800" b="1" dirty="0" smtClean="0">
                <a:latin typeface="Comic Sans MS" pitchFamily="66" charset="0"/>
              </a:rPr>
              <a:t>2.  </a:t>
            </a:r>
            <a:r>
              <a:rPr lang="tr-TR" sz="2800" b="1" dirty="0" err="1" smtClean="0">
                <a:latin typeface="Comic Sans MS" pitchFamily="66" charset="0"/>
              </a:rPr>
              <a:t>Lipoproteinler</a:t>
            </a:r>
            <a:r>
              <a:rPr lang="tr-TR" sz="2800" b="1" dirty="0" smtClean="0">
                <a:latin typeface="Comic Sans MS" pitchFamily="66" charset="0"/>
              </a:rPr>
              <a:t>:</a:t>
            </a:r>
          </a:p>
          <a:p>
            <a:r>
              <a:rPr lang="tr-TR" sz="2800" b="1" dirty="0" smtClean="0">
                <a:latin typeface="Comic Sans MS" pitchFamily="66" charset="0"/>
              </a:rPr>
              <a:t>•  Yağların proteinlerle birleşmesinden meydana gelirler. Hücre zarında ve mitokondrilerde görev yaparlar.</a:t>
            </a:r>
          </a:p>
        </p:txBody>
      </p:sp>
    </p:spTree>
    <p:extLst>
      <p:ext uri="{BB962C8B-B14F-4D97-AF65-F5344CB8AC3E}">
        <p14:creationId xmlns:p14="http://schemas.microsoft.com/office/powerpoint/2010/main" val="2461777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r>
              <a:rPr lang="tr-TR" sz="2800" b="1" dirty="0" smtClean="0">
                <a:latin typeface="Comic Sans MS" pitchFamily="66" charset="0"/>
              </a:rPr>
              <a:t>3.  </a:t>
            </a:r>
            <a:r>
              <a:rPr lang="tr-TR" sz="2800" b="1" dirty="0" err="1" smtClean="0">
                <a:latin typeface="Comic Sans MS" pitchFamily="66" charset="0"/>
              </a:rPr>
              <a:t>Glikolipidler</a:t>
            </a:r>
            <a:r>
              <a:rPr lang="tr-TR" sz="2800" b="1" dirty="0" smtClean="0">
                <a:latin typeface="Comic Sans MS" pitchFamily="66" charset="0"/>
              </a:rPr>
              <a:t>:</a:t>
            </a:r>
          </a:p>
          <a:p>
            <a:r>
              <a:rPr lang="tr-TR" sz="2800" b="1" dirty="0" smtClean="0">
                <a:latin typeface="Comic Sans MS" pitchFamily="66" charset="0"/>
              </a:rPr>
              <a:t>• Yapılarında glikoz veya </a:t>
            </a:r>
            <a:r>
              <a:rPr lang="tr-TR" sz="2800" b="1" dirty="0" err="1" smtClean="0">
                <a:latin typeface="Comic Sans MS" pitchFamily="66" charset="0"/>
              </a:rPr>
              <a:t>galaktoz</a:t>
            </a:r>
            <a:r>
              <a:rPr lang="tr-TR" sz="2800" b="1" dirty="0" smtClean="0">
                <a:latin typeface="Comic Sans MS" pitchFamily="66" charset="0"/>
              </a:rPr>
              <a:t> bulunur.</a:t>
            </a:r>
          </a:p>
          <a:p>
            <a:pPr lvl="1"/>
            <a:r>
              <a:rPr lang="tr-TR" b="1" dirty="0" smtClean="0">
                <a:latin typeface="Comic Sans MS" pitchFamily="66" charset="0"/>
              </a:rPr>
              <a:t>• Beynin gri (boz) kısmında, sinir dokusunda, alyuvarlarında bulunur.</a:t>
            </a:r>
          </a:p>
          <a:p>
            <a:r>
              <a:rPr lang="tr-TR" sz="2800" b="1" dirty="0" smtClean="0">
                <a:latin typeface="Comic Sans MS" pitchFamily="66" charset="0"/>
              </a:rPr>
              <a:t>4.  Margarinler:</a:t>
            </a:r>
          </a:p>
          <a:p>
            <a:r>
              <a:rPr lang="tr-TR" sz="2800" b="1" dirty="0" smtClean="0">
                <a:latin typeface="Comic Sans MS" pitchFamily="66" charset="0"/>
              </a:rPr>
              <a:t>• Sıvı yağlara, uygun ortamlarda doymamış yağ asitlerine H eklenmesiyle elde edilir.</a:t>
            </a:r>
          </a:p>
          <a:p>
            <a:r>
              <a:rPr lang="tr-TR" sz="2800" b="1" dirty="0" smtClean="0">
                <a:latin typeface="Comic Sans MS" pitchFamily="66" charset="0"/>
              </a:rPr>
              <a:t>• Katkı maddeleri nedeniyle yağlar sertleşir. Buna hidrojenlendirme denir.</a:t>
            </a:r>
          </a:p>
          <a:p>
            <a:r>
              <a:rPr lang="tr-TR" sz="2800" b="1" dirty="0" smtClean="0">
                <a:latin typeface="Comic Sans MS" pitchFamily="66" charset="0"/>
              </a:rPr>
              <a:t>• Gelişmede görevli yağ asitleri </a:t>
            </a:r>
            <a:r>
              <a:rPr lang="tr-TR" sz="2800" b="1" dirty="0" err="1" smtClean="0">
                <a:latin typeface="Comic Sans MS" pitchFamily="66" charset="0"/>
              </a:rPr>
              <a:t>inaktive</a:t>
            </a:r>
            <a:r>
              <a:rPr lang="tr-TR" sz="2800" b="1" dirty="0" smtClean="0">
                <a:latin typeface="Comic Sans MS" pitchFamily="66" charset="0"/>
              </a:rPr>
              <a:t> olduğundan </a:t>
            </a:r>
            <a:r>
              <a:rPr lang="tr-TR" sz="2800" b="1" smtClean="0">
                <a:latin typeface="Comic Sans MS" pitchFamily="66" charset="0"/>
              </a:rPr>
              <a:t>faydalı değildir.</a:t>
            </a:r>
            <a:endParaRPr lang="tr-TR" dirty="0"/>
          </a:p>
        </p:txBody>
      </p:sp>
    </p:spTree>
    <p:extLst>
      <p:ext uri="{BB962C8B-B14F-4D97-AF65-F5344CB8AC3E}">
        <p14:creationId xmlns:p14="http://schemas.microsoft.com/office/powerpoint/2010/main" val="3914484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A280B79D-0B02-41AA-A0CB-21D933491A35}"/>
              </a:ext>
            </a:extLst>
          </p:cNvPr>
          <p:cNvSpPr>
            <a:spLocks noGrp="1" noChangeArrowheads="1"/>
          </p:cNvSpPr>
          <p:nvPr>
            <p:ph type="ctrTitle"/>
          </p:nvPr>
        </p:nvSpPr>
        <p:spPr>
          <a:xfrm>
            <a:off x="685800" y="1143000"/>
            <a:ext cx="7772400" cy="1470025"/>
          </a:xfrm>
        </p:spPr>
        <p:txBody>
          <a:bodyPr anchor="ctr"/>
          <a:lstStyle/>
          <a:p>
            <a:r>
              <a:rPr lang="tr-TR" altLang="tr-TR" sz="4400" dirty="0" smtClean="0"/>
              <a:t>Yağlar</a:t>
            </a:r>
            <a:endParaRPr lang="tr-TR" altLang="tr-TR" sz="4400" dirty="0"/>
          </a:p>
        </p:txBody>
      </p:sp>
      <p:sp>
        <p:nvSpPr>
          <p:cNvPr id="6147" name="Rectangle 3">
            <a:extLst>
              <a:ext uri="{FF2B5EF4-FFF2-40B4-BE49-F238E27FC236}">
                <a16:creationId xmlns="" xmlns:a16="http://schemas.microsoft.com/office/drawing/2014/main" id="{F905258F-F96C-4DD7-B132-3E7AE9EEAAA2}"/>
              </a:ext>
            </a:extLst>
          </p:cNvPr>
          <p:cNvSpPr>
            <a:spLocks noGrp="1" noChangeArrowheads="1"/>
          </p:cNvSpPr>
          <p:nvPr>
            <p:ph type="subTitle" idx="1"/>
          </p:nvPr>
        </p:nvSpPr>
        <p:spPr>
          <a:xfrm>
            <a:off x="3733800" y="4082475"/>
            <a:ext cx="1676400" cy="762000"/>
          </a:xfrm>
        </p:spPr>
        <p:txBody>
          <a:bodyPr/>
          <a:lstStyle/>
          <a:p>
            <a:r>
              <a:rPr lang="tr-TR" altLang="tr-TR" sz="2800" i="1" dirty="0" smtClean="0"/>
              <a:t>Hafta-4</a:t>
            </a:r>
            <a:endParaRPr lang="tr-TR" altLang="tr-TR" sz="2800" i="1" dirty="0"/>
          </a:p>
        </p:txBody>
      </p:sp>
      <p:pic>
        <p:nvPicPr>
          <p:cNvPr id="6148" name="Picture 4" descr="sunu">
            <a:extLst>
              <a:ext uri="{FF2B5EF4-FFF2-40B4-BE49-F238E27FC236}">
                <a16:creationId xmlns=""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9144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 xmlns:a16="http://schemas.microsoft.com/office/drawing/2014/main" id="{5CECEE48-2E7C-42F7-BDD0-3BE516D175F6}"/>
              </a:ext>
            </a:extLst>
          </p:cNvPr>
          <p:cNvSpPr txBox="1">
            <a:spLocks noChangeArrowheads="1"/>
          </p:cNvSpPr>
          <p:nvPr/>
        </p:nvSpPr>
        <p:spPr bwMode="auto">
          <a:xfrm>
            <a:off x="1638300" y="2957729"/>
            <a:ext cx="5867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i="1" dirty="0"/>
              <a:t>BES 629 Sporcu Beslenmesi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785927"/>
            <a:ext cx="7772400" cy="2071702"/>
          </a:xfrm>
        </p:spPr>
        <p:txBody>
          <a:bodyPr>
            <a:noAutofit/>
          </a:bodyPr>
          <a:lstStyle/>
          <a:p>
            <a:r>
              <a:rPr lang="tr-TR" sz="7200" b="1" i="1" dirty="0" smtClean="0">
                <a:latin typeface="Comic Sans MS" pitchFamily="66" charset="0"/>
              </a:rPr>
              <a:t>YAĞLAR	</a:t>
            </a:r>
            <a:br>
              <a:rPr lang="tr-TR" sz="7200" b="1" i="1" dirty="0" smtClean="0">
                <a:latin typeface="Comic Sans MS" pitchFamily="66" charset="0"/>
              </a:rPr>
            </a:br>
            <a:r>
              <a:rPr lang="tr-TR" sz="7200" b="1" i="1" dirty="0" smtClean="0">
                <a:latin typeface="Comic Sans MS" pitchFamily="66" charset="0"/>
              </a:rPr>
              <a:t>(LİPİTLER)</a:t>
            </a:r>
            <a:endParaRPr lang="tr-TR" sz="7200" b="1" i="1" dirty="0">
              <a:latin typeface="Comic Sans MS" pitchFamily="66" charset="0"/>
            </a:endParaRPr>
          </a:p>
        </p:txBody>
      </p:sp>
    </p:spTree>
    <p:extLst>
      <p:ext uri="{BB962C8B-B14F-4D97-AF65-F5344CB8AC3E}">
        <p14:creationId xmlns:p14="http://schemas.microsoft.com/office/powerpoint/2010/main" val="1494867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b="1" i="1" dirty="0" smtClean="0">
                <a:latin typeface="Comic Sans MS" pitchFamily="66" charset="0"/>
              </a:rPr>
              <a:t>GENEL BİLGİ</a:t>
            </a:r>
            <a:endParaRPr lang="tr-TR" b="1" i="1" dirty="0">
              <a:latin typeface="Comic Sans MS" pitchFamily="66" charset="0"/>
            </a:endParaRPr>
          </a:p>
        </p:txBody>
      </p:sp>
      <p:sp>
        <p:nvSpPr>
          <p:cNvPr id="3" name="2 İçerik Yer Tutucusu"/>
          <p:cNvSpPr>
            <a:spLocks noGrp="1"/>
          </p:cNvSpPr>
          <p:nvPr>
            <p:ph idx="1"/>
          </p:nvPr>
        </p:nvSpPr>
        <p:spPr/>
        <p:txBody>
          <a:bodyPr>
            <a:normAutofit/>
          </a:bodyPr>
          <a:lstStyle/>
          <a:p>
            <a:r>
              <a:rPr lang="tr-TR" sz="2800" b="1" i="1" dirty="0">
                <a:latin typeface="Comic Sans MS" pitchFamily="66" charset="0"/>
              </a:rPr>
              <a:t>Karbon (C), hidrojen (H), oksijen (O) elementlerinden oluşmuşlardır. Yapılarında ayrıca fosfor (P) ve azot (N) da bulunabilir</a:t>
            </a:r>
            <a:r>
              <a:rPr lang="tr-TR" sz="2800" b="1" i="1" dirty="0" smtClean="0">
                <a:latin typeface="Comic Sans MS" pitchFamily="66" charset="0"/>
              </a:rPr>
              <a:t>.</a:t>
            </a:r>
            <a:endParaRPr lang="tr-TR" sz="2800" b="1" i="1" dirty="0">
              <a:latin typeface="Comic Sans MS" pitchFamily="66" charset="0"/>
            </a:endParaRPr>
          </a:p>
          <a:p>
            <a:r>
              <a:rPr lang="tr-TR" sz="2800" b="1" i="1" dirty="0">
                <a:latin typeface="Comic Sans MS" pitchFamily="66" charset="0"/>
              </a:rPr>
              <a:t>Yağlar suda çözünmezler. Alkol, eter, kloroform gibi organik çözücülerde çözünürler.</a:t>
            </a:r>
          </a:p>
          <a:p>
            <a:r>
              <a:rPr lang="tr-TR" sz="2800" b="1" i="1" dirty="0">
                <a:latin typeface="Comic Sans MS" pitchFamily="66" charset="0"/>
              </a:rPr>
              <a:t>Hidrojen oranları karbonhidrat ve proteinlere göre fazla olduğu için bu organik moleküllerden daha fazla enerji verirler.</a:t>
            </a:r>
          </a:p>
        </p:txBody>
      </p:sp>
    </p:spTree>
    <p:extLst>
      <p:ext uri="{BB962C8B-B14F-4D97-AF65-F5344CB8AC3E}">
        <p14:creationId xmlns:p14="http://schemas.microsoft.com/office/powerpoint/2010/main" val="2952168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6143668"/>
          </a:xfrm>
        </p:spPr>
        <p:txBody>
          <a:bodyPr>
            <a:noAutofit/>
          </a:bodyPr>
          <a:lstStyle/>
          <a:p>
            <a:r>
              <a:rPr lang="tr-TR" sz="2800" b="1" i="1" dirty="0" smtClean="0">
                <a:latin typeface="Comic Sans MS" pitchFamily="66" charset="0"/>
                <a:ea typeface="Cambria Math" pitchFamily="18" charset="0"/>
              </a:rPr>
              <a:t>Her bir yağ molekülü; bir molekül gliserin ve üç molekül yağ asidinin birleşmesinden meydan gelmiştir. Bütün bu şekildeki doğal yağlar </a:t>
            </a:r>
            <a:r>
              <a:rPr lang="tr-TR" sz="2800" b="1" i="1" dirty="0" err="1" smtClean="0">
                <a:latin typeface="Comic Sans MS" pitchFamily="66" charset="0"/>
                <a:ea typeface="Cambria Math" pitchFamily="18" charset="0"/>
              </a:rPr>
              <a:t>trigliseritler</a:t>
            </a:r>
            <a:r>
              <a:rPr lang="tr-TR" sz="2800" b="1" i="1" dirty="0" smtClean="0">
                <a:latin typeface="Comic Sans MS" pitchFamily="66" charset="0"/>
                <a:ea typeface="Cambria Math" pitchFamily="18" charset="0"/>
              </a:rPr>
              <a:t> diye adlandırılır.</a:t>
            </a:r>
          </a:p>
          <a:p>
            <a:r>
              <a:rPr lang="tr-TR" sz="2800" b="1" i="1" dirty="0" smtClean="0">
                <a:latin typeface="Comic Sans MS" pitchFamily="66" charset="0"/>
                <a:ea typeface="Cambria Math" pitchFamily="18" charset="0"/>
              </a:rPr>
              <a:t>3 Yağ </a:t>
            </a:r>
            <a:r>
              <a:rPr lang="tr-TR" sz="2800" b="1" i="1" dirty="0" err="1" smtClean="0">
                <a:latin typeface="Comic Sans MS" pitchFamily="66" charset="0"/>
                <a:ea typeface="Cambria Math" pitchFamily="18" charset="0"/>
              </a:rPr>
              <a:t>asiti</a:t>
            </a:r>
            <a:r>
              <a:rPr lang="tr-TR" sz="2800" b="1" i="1" dirty="0" smtClean="0">
                <a:latin typeface="Comic Sans MS" pitchFamily="66" charset="0"/>
                <a:ea typeface="Cambria Math" pitchFamily="18" charset="0"/>
              </a:rPr>
              <a:t> + 1 Gliserin -&gt; Yağ +su</a:t>
            </a:r>
          </a:p>
          <a:p>
            <a:r>
              <a:rPr lang="tr-TR" sz="2800" b="1" i="1" dirty="0" smtClean="0">
                <a:latin typeface="Comic Sans MS" pitchFamily="66" charset="0"/>
                <a:ea typeface="Cambria Math" pitchFamily="18" charset="0"/>
              </a:rPr>
              <a:t>Asitlerle alkollerin birleşmesi esterleri oluş­turur. Yağ asidiyle gliserin arasında oluşan bağın adı da ester bağıdır.</a:t>
            </a:r>
          </a:p>
          <a:p>
            <a:r>
              <a:rPr lang="tr-TR" sz="2800" b="1" i="1" dirty="0" smtClean="0">
                <a:latin typeface="Comic Sans MS" pitchFamily="66" charset="0"/>
                <a:ea typeface="Cambria Math" pitchFamily="18" charset="0"/>
              </a:rPr>
              <a:t>Kapalı formülleri (R-C-OH) şeklindedir.</a:t>
            </a:r>
            <a:endParaRPr lang="tr-TR" sz="2800" b="1" i="1" dirty="0">
              <a:latin typeface="Comic Sans MS" pitchFamily="66" charset="0"/>
              <a:ea typeface="Cambria Math" pitchFamily="18" charset="0"/>
            </a:endParaRPr>
          </a:p>
        </p:txBody>
      </p:sp>
    </p:spTree>
    <p:extLst>
      <p:ext uri="{BB962C8B-B14F-4D97-AF65-F5344CB8AC3E}">
        <p14:creationId xmlns:p14="http://schemas.microsoft.com/office/powerpoint/2010/main" val="1723805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572272"/>
          </a:xfrm>
        </p:spPr>
        <p:txBody>
          <a:bodyPr>
            <a:noAutofit/>
          </a:bodyPr>
          <a:lstStyle/>
          <a:p>
            <a:pPr marL="0" indent="0" algn="just">
              <a:buNone/>
            </a:pPr>
            <a:r>
              <a:rPr lang="tr-TR" sz="2400" b="1" i="1" dirty="0">
                <a:latin typeface="Comic Sans MS" pitchFamily="66" charset="0"/>
              </a:rPr>
              <a:t>Yağlar en etkili enerji tedarikçileridir: Yağ gram başına 9 </a:t>
            </a:r>
            <a:r>
              <a:rPr lang="tr-TR" sz="2400" b="1" i="1" dirty="0" err="1">
                <a:latin typeface="Comic Sans MS" pitchFamily="66" charset="0"/>
              </a:rPr>
              <a:t>kcal</a:t>
            </a:r>
            <a:r>
              <a:rPr lang="tr-TR" sz="2400" b="1" i="1" dirty="0">
                <a:latin typeface="Comic Sans MS" pitchFamily="66" charset="0"/>
              </a:rPr>
              <a:t> ile en enerji zengini bir besindir. Yağlar da vücut için gereklidir. Enerji vermelerinin yanı sıra yağda eriyen vitaminler A, D, E ve K için ve de ayrıca lezzet ve aroma için gereklidir. Fakat tüketim miktarına çok dikkat etmek gerekir, fazla tüketimi aşırı </a:t>
            </a:r>
            <a:r>
              <a:rPr lang="tr-TR" sz="2400" b="1" i="1" dirty="0" err="1">
                <a:latin typeface="Comic Sans MS" pitchFamily="66" charset="0"/>
              </a:rPr>
              <a:t>kilolanmaya</a:t>
            </a:r>
            <a:r>
              <a:rPr lang="tr-TR" sz="2400" b="1" i="1" dirty="0">
                <a:latin typeface="Comic Sans MS" pitchFamily="66" charset="0"/>
              </a:rPr>
              <a:t> ya da kalp-damar hastalıklarına neden olabilir. Vücutta fazla alınan karbonhidrat ve proteinler yağa dönüştürülerek depolanır. Aşırı yağlı ya da yağa dönüştürülebilen besinlerle beslenme, damarlarda tıkanmalara yol açabilir; bunun sonucunda da kalp hastalıkları ve dolaşım bozuklukları ortaya çıkabilir.</a:t>
            </a:r>
            <a:r>
              <a:rPr lang="tr-TR" sz="2400" dirty="0">
                <a:latin typeface="Comic Sans MS" pitchFamily="66" charset="0"/>
              </a:rPr>
              <a:t> </a:t>
            </a:r>
          </a:p>
        </p:txBody>
      </p:sp>
    </p:spTree>
    <p:extLst>
      <p:ext uri="{BB962C8B-B14F-4D97-AF65-F5344CB8AC3E}">
        <p14:creationId xmlns:p14="http://schemas.microsoft.com/office/powerpoint/2010/main" val="3705195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lstStyle/>
          <a:p>
            <a:r>
              <a:rPr lang="tr-TR" b="1" i="1" dirty="0" smtClean="0">
                <a:latin typeface="Comic Sans MS" pitchFamily="66" charset="0"/>
              </a:rPr>
              <a:t>Yağlar nerede bulunur?</a:t>
            </a:r>
            <a:endParaRPr lang="tr-TR" b="1" i="1" dirty="0">
              <a:latin typeface="Comic Sans MS" pitchFamily="66" charset="0"/>
            </a:endParaRPr>
          </a:p>
        </p:txBody>
      </p:sp>
      <p:sp>
        <p:nvSpPr>
          <p:cNvPr id="3" name="2 İçerik Yer Tutucusu"/>
          <p:cNvSpPr>
            <a:spLocks noGrp="1"/>
          </p:cNvSpPr>
          <p:nvPr>
            <p:ph idx="1"/>
          </p:nvPr>
        </p:nvSpPr>
        <p:spPr>
          <a:xfrm>
            <a:off x="457200" y="1142984"/>
            <a:ext cx="8229600" cy="5357850"/>
          </a:xfrm>
        </p:spPr>
        <p:txBody>
          <a:bodyPr>
            <a:normAutofit lnSpcReduction="10000"/>
          </a:bodyPr>
          <a:lstStyle/>
          <a:p>
            <a:r>
              <a:rPr lang="tr-TR" sz="2800" b="1" i="1" dirty="0">
                <a:latin typeface="Comic Sans MS" pitchFamily="66" charset="0"/>
              </a:rPr>
              <a:t>Kimyasal yapıları </a:t>
            </a:r>
            <a:r>
              <a:rPr lang="tr-TR" sz="2800" b="1" i="1" dirty="0" err="1">
                <a:latin typeface="Comic Sans MS" pitchFamily="66" charset="0"/>
              </a:rPr>
              <a:t>gliseritlerden</a:t>
            </a:r>
            <a:r>
              <a:rPr lang="tr-TR" sz="2800" b="1" i="1" dirty="0">
                <a:latin typeface="Comic Sans MS" pitchFamily="66" charset="0"/>
              </a:rPr>
              <a:t> oluşan nebati veya hayvani ürünlerin ortak adıdır. Genel olarak </a:t>
            </a:r>
            <a:r>
              <a:rPr lang="tr-TR" sz="2800" b="1" i="1" dirty="0" err="1">
                <a:latin typeface="Comic Sans MS" pitchFamily="66" charset="0"/>
              </a:rPr>
              <a:t>lipidler</a:t>
            </a:r>
            <a:r>
              <a:rPr lang="tr-TR" sz="2800" b="1" i="1" dirty="0">
                <a:latin typeface="Comic Sans MS" pitchFamily="66" charset="0"/>
              </a:rPr>
              <a:t> diye de isimlendirilirler. Yağlar, bitkilerin dokularında, meyve ve çekirdeklerinde, hayvanlarda ise, deri altında kalp ve böbrek gibi organların çevresinde, karaciğerde ve sütte bulunur. Yağ, yandığı zaman en çok ısı ve enerji veren besinler arasında yer alır. Bitki yağları, keten, susam, zeytin, haşhaş, Hindistan cevizi gibi tohum ve meyvelerin yüksek basınçlı preslerde sıkıştırılması ile elde edilir</a:t>
            </a:r>
            <a:r>
              <a:rPr lang="tr-TR" sz="2800" b="1" i="1" dirty="0" smtClean="0">
                <a:latin typeface="Comic Sans MS" pitchFamily="66" charset="0"/>
              </a:rPr>
              <a:t>.</a:t>
            </a:r>
            <a:endParaRPr lang="tr-TR" sz="2800" b="1" i="1" dirty="0">
              <a:latin typeface="Comic Sans MS" pitchFamily="66" charset="0"/>
            </a:endParaRPr>
          </a:p>
        </p:txBody>
      </p:sp>
    </p:spTree>
    <p:extLst>
      <p:ext uri="{BB962C8B-B14F-4D97-AF65-F5344CB8AC3E}">
        <p14:creationId xmlns:p14="http://schemas.microsoft.com/office/powerpoint/2010/main" val="415730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25470"/>
          </a:xfrm>
        </p:spPr>
        <p:txBody>
          <a:bodyPr>
            <a:noAutofit/>
          </a:bodyPr>
          <a:lstStyle/>
          <a:p>
            <a:r>
              <a:rPr lang="tr-TR" b="1" i="1" dirty="0" smtClean="0">
                <a:latin typeface="Comic Sans MS" pitchFamily="66" charset="0"/>
              </a:rPr>
              <a:t>Yağların fiziki özellikleri</a:t>
            </a:r>
            <a:br>
              <a:rPr lang="tr-TR" b="1" i="1" dirty="0" smtClean="0">
                <a:latin typeface="Comic Sans MS" pitchFamily="66" charset="0"/>
              </a:rPr>
            </a:br>
            <a:endParaRPr lang="tr-TR" b="1" i="1" dirty="0">
              <a:latin typeface="Comic Sans MS" pitchFamily="66" charset="0"/>
            </a:endParaRPr>
          </a:p>
        </p:txBody>
      </p:sp>
      <p:sp>
        <p:nvSpPr>
          <p:cNvPr id="3" name="2 İçerik Yer Tutucusu"/>
          <p:cNvSpPr>
            <a:spLocks noGrp="1"/>
          </p:cNvSpPr>
          <p:nvPr>
            <p:ph idx="1"/>
          </p:nvPr>
        </p:nvSpPr>
        <p:spPr>
          <a:xfrm>
            <a:off x="457200" y="857233"/>
            <a:ext cx="8229600" cy="4357718"/>
          </a:xfrm>
        </p:spPr>
        <p:txBody>
          <a:bodyPr>
            <a:noAutofit/>
          </a:bodyPr>
          <a:lstStyle/>
          <a:p>
            <a:r>
              <a:rPr lang="tr-TR" sz="2800" b="1" i="1" dirty="0" smtClean="0">
                <a:latin typeface="Comic Sans MS" pitchFamily="66" charset="0"/>
              </a:rPr>
              <a:t>Yağlar </a:t>
            </a:r>
            <a:r>
              <a:rPr lang="tr-TR" sz="2800" b="1" i="1" dirty="0">
                <a:latin typeface="Comic Sans MS" pitchFamily="66" charset="0"/>
              </a:rPr>
              <a:t>katı, yarı katı ve sıvı olarak sınıflandırılabilirse de, böyle bir gruplama pek doğru değildir. Çünkü dış sıcaklığa göre, aynı yağ her üç özelliği gösterebilir. Bütün yağlar sudan daha hafiftirler ve suda çözünmezler. Yağ oda sıcaklığında yüksek </a:t>
            </a:r>
            <a:r>
              <a:rPr lang="tr-TR" sz="2800" b="1" i="1" dirty="0" err="1">
                <a:latin typeface="Comic Sans MS" pitchFamily="66" charset="0"/>
              </a:rPr>
              <a:t>vizkoziteye</a:t>
            </a:r>
            <a:r>
              <a:rPr lang="tr-TR" sz="2800" b="1" i="1" dirty="0">
                <a:latin typeface="Comic Sans MS" pitchFamily="66" charset="0"/>
              </a:rPr>
              <a:t> sahiptir, suyla karışmaz ancak diğer yağlarla kolayca karışabilir. </a:t>
            </a:r>
          </a:p>
        </p:txBody>
      </p:sp>
    </p:spTree>
    <p:extLst>
      <p:ext uri="{BB962C8B-B14F-4D97-AF65-F5344CB8AC3E}">
        <p14:creationId xmlns:p14="http://schemas.microsoft.com/office/powerpoint/2010/main" val="2599316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b="1" i="1" dirty="0" smtClean="0">
                <a:latin typeface="Comic Sans MS" pitchFamily="66" charset="0"/>
              </a:rPr>
              <a:t>Dünyadaki canlılardaki temel organik bileşiklerden biridir. İçerdiği karbon miktarı, oksijene göre daha fazla olduğundan, yağlar vücutta yakıldığı zaman karbonhidrat ve proteinlere göre daha çok enerji verir. Yağların yakılması için daha çok oksijene gereksinim vardır. Genellikle enerji ve yapı maddeleri olarak kullanılan lipitlerin (yağların) canlılar için önemli çeşitlerinden biri </a:t>
            </a:r>
            <a:r>
              <a:rPr lang="tr-TR" sz="2800" b="1" i="1" dirty="0" err="1" smtClean="0">
                <a:latin typeface="Comic Sans MS" pitchFamily="66" charset="0"/>
              </a:rPr>
              <a:t>trigliseridlerdir</a:t>
            </a:r>
            <a:r>
              <a:rPr lang="tr-TR" sz="2800" b="1" i="1" dirty="0" smtClean="0">
                <a:latin typeface="Comic Sans MS" pitchFamily="66" charset="0"/>
              </a:rPr>
              <a:t>.</a:t>
            </a:r>
            <a:endParaRPr lang="tr-TR" sz="2800" b="1" i="1" dirty="0"/>
          </a:p>
        </p:txBody>
      </p:sp>
    </p:spTree>
    <p:extLst>
      <p:ext uri="{BB962C8B-B14F-4D97-AF65-F5344CB8AC3E}">
        <p14:creationId xmlns:p14="http://schemas.microsoft.com/office/powerpoint/2010/main" val="1103145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unu1" id="{8726E870-6B55-4993-B173-C1955522032C}" vid="{39669771-7DC0-4038-AD34-67DC5E4A088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 hafta</Template>
  <TotalTime>8</TotalTime>
  <Words>575</Words>
  <Application>Microsoft Office PowerPoint</Application>
  <PresentationFormat>Ekran Gösterisi (4:3)</PresentationFormat>
  <Paragraphs>62</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Cambria Math</vt:lpstr>
      <vt:lpstr>Comic Sans MS</vt:lpstr>
      <vt:lpstr>Varsayılan Tasarım</vt:lpstr>
      <vt:lpstr>PowerPoint Sunusu</vt:lpstr>
      <vt:lpstr>Yağlar</vt:lpstr>
      <vt:lpstr>YAĞLAR  (LİPİTLER)</vt:lpstr>
      <vt:lpstr>GENEL BİLGİ</vt:lpstr>
      <vt:lpstr>PowerPoint Sunusu</vt:lpstr>
      <vt:lpstr>PowerPoint Sunusu</vt:lpstr>
      <vt:lpstr>Yağlar nerede bulunur?</vt:lpstr>
      <vt:lpstr>Yağların fiziki özellikleri </vt:lpstr>
      <vt:lpstr>PowerPoint Sunusu</vt:lpstr>
      <vt:lpstr>Yağların özellikleri</vt:lpstr>
      <vt:lpstr>PowerPoint Sunusu</vt:lpstr>
      <vt:lpstr>PowerPoint Sunusu</vt:lpstr>
      <vt:lpstr>PowerPoint Sunusu</vt:lpstr>
      <vt:lpstr>Yağ asitleri ikiye ayrılır;</vt:lpstr>
      <vt:lpstr>PowerPoint Sunusu</vt:lpstr>
      <vt:lpstr>Yapılarına göre yağlar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Bade Yamak</cp:lastModifiedBy>
  <cp:revision>12</cp:revision>
  <cp:lastPrinted>1601-01-01T00:00:00Z</cp:lastPrinted>
  <dcterms:created xsi:type="dcterms:W3CDTF">2020-01-15T09:44:05Z</dcterms:created>
  <dcterms:modified xsi:type="dcterms:W3CDTF">2020-01-20T06:48:47Z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