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6" d="100"/>
          <a:sy n="76" d="100"/>
        </p:scale>
        <p:origin x="121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12.10.2020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REKREASYON BÖLÜMÜ</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YAŞAR DOĞU SPOR BİLİMLERİ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REK105-Sağlık Bilgisi ve İlkyardım</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a:t>
            </a:r>
            <a:r>
              <a:rPr lang="tr-TR" altLang="tr-TR" sz="2000" b="1" i="1" dirty="0" err="1">
                <a:solidFill>
                  <a:schemeClr val="bg1">
                    <a:lumMod val="50000"/>
                  </a:schemeClr>
                </a:solidFill>
              </a:rPr>
              <a:t>Öğr</a:t>
            </a:r>
            <a:r>
              <a:rPr lang="tr-TR" altLang="tr-TR" sz="2000" b="1" i="1" dirty="0">
                <a:solidFill>
                  <a:schemeClr val="bg1">
                    <a:lumMod val="50000"/>
                  </a:schemeClr>
                </a:solidFill>
              </a:rPr>
              <a:t>. Üyesi </a:t>
            </a:r>
            <a:r>
              <a:rPr lang="tr-TR" altLang="tr-TR" sz="2000" b="1" i="1">
                <a:solidFill>
                  <a:schemeClr val="bg1">
                    <a:lumMod val="50000"/>
                  </a:schemeClr>
                </a:solidFill>
              </a:rPr>
              <a:t>Bade YAMAK</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3600" dirty="0"/>
              <a:t>BULAŞICI HASTALIKLARLA İLGİLİ</a:t>
            </a:r>
            <a:br>
              <a:rPr lang="tr-TR" altLang="tr-TR" sz="3600" dirty="0"/>
            </a:br>
            <a:r>
              <a:rPr lang="tr-TR" altLang="tr-TR" sz="3600" dirty="0"/>
              <a:t>TEMEL İLKELER</a:t>
            </a: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smtClean="0"/>
              <a:t>Hafta-3</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REK105-Sağlık Bilgisi ve İlkyardım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57350" y="2348880"/>
            <a:ext cx="5829300" cy="1458162"/>
          </a:xfrm>
        </p:spPr>
        <p:txBody>
          <a:bodyPr>
            <a:normAutofit fontScale="90000"/>
          </a:bodyPr>
          <a:lstStyle/>
          <a:p>
            <a:r>
              <a:rPr lang="tr-TR" dirty="0">
                <a:latin typeface="Calibri" pitchFamily="34" charset="0"/>
              </a:rPr>
              <a:t>BULAŞICI HASTALIKLARLA İLGİLİ</a:t>
            </a:r>
            <a:br>
              <a:rPr lang="tr-TR" dirty="0">
                <a:latin typeface="Calibri" pitchFamily="34" charset="0"/>
              </a:rPr>
            </a:br>
            <a:r>
              <a:rPr lang="tr-TR" dirty="0">
                <a:latin typeface="Calibri" pitchFamily="34" charset="0"/>
              </a:rPr>
              <a:t>TEMEL İLKELER</a:t>
            </a:r>
          </a:p>
        </p:txBody>
      </p:sp>
    </p:spTree>
    <p:extLst>
      <p:ext uri="{BB962C8B-B14F-4D97-AF65-F5344CB8AC3E}">
        <p14:creationId xmlns:p14="http://schemas.microsoft.com/office/powerpoint/2010/main" val="1074555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marL="0" indent="0" algn="ctr">
              <a:buNone/>
            </a:pPr>
            <a:r>
              <a:rPr lang="tr-TR" dirty="0">
                <a:latin typeface="Calibri" pitchFamily="34" charset="0"/>
              </a:rPr>
              <a:t>Hastalıkların temel nedenleri, bedensel ve çevresel nedenler olarak iki grupta incelenebilir.</a:t>
            </a:r>
          </a:p>
        </p:txBody>
      </p:sp>
      <p:sp>
        <p:nvSpPr>
          <p:cNvPr id="3" name="Başlık 2"/>
          <p:cNvSpPr>
            <a:spLocks noGrp="1"/>
          </p:cNvSpPr>
          <p:nvPr>
            <p:ph type="title"/>
          </p:nvPr>
        </p:nvSpPr>
        <p:spPr/>
        <p:txBody>
          <a:bodyPr/>
          <a:lstStyle/>
          <a:p>
            <a:r>
              <a:rPr lang="tr-TR" dirty="0">
                <a:latin typeface="Calibri" pitchFamily="34" charset="0"/>
              </a:rPr>
              <a:t>Hastalık Sebepleri</a:t>
            </a:r>
          </a:p>
        </p:txBody>
      </p:sp>
    </p:spTree>
    <p:extLst>
      <p:ext uri="{BB962C8B-B14F-4D97-AF65-F5344CB8AC3E}">
        <p14:creationId xmlns:p14="http://schemas.microsoft.com/office/powerpoint/2010/main" val="3454312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marL="0" indent="0" algn="ctr">
              <a:buNone/>
            </a:pPr>
            <a:r>
              <a:rPr lang="tr-TR" dirty="0">
                <a:latin typeface="Calibri" pitchFamily="34" charset="0"/>
              </a:rPr>
              <a:t>Kalıtsal, </a:t>
            </a:r>
            <a:r>
              <a:rPr lang="tr-TR" dirty="0" err="1">
                <a:latin typeface="Calibri" pitchFamily="34" charset="0"/>
              </a:rPr>
              <a:t>hormonal</a:t>
            </a:r>
            <a:r>
              <a:rPr lang="tr-TR" dirty="0">
                <a:latin typeface="Calibri" pitchFamily="34" charset="0"/>
              </a:rPr>
              <a:t> ve </a:t>
            </a:r>
            <a:r>
              <a:rPr lang="tr-TR" dirty="0" err="1">
                <a:latin typeface="Calibri" pitchFamily="34" charset="0"/>
              </a:rPr>
              <a:t>metabolik</a:t>
            </a:r>
            <a:r>
              <a:rPr lang="tr-TR" dirty="0">
                <a:latin typeface="Calibri" pitchFamily="34" charset="0"/>
              </a:rPr>
              <a:t> hastalıklar, bedensel kaynaklı hastalıklardır. Kalıtsal hastalıklar, genlerle taşınarak ileriki kuşaklarda görülür. Daltonizm (renk</a:t>
            </a:r>
          </a:p>
          <a:p>
            <a:pPr marL="0" indent="0" algn="ctr">
              <a:buNone/>
            </a:pPr>
            <a:r>
              <a:rPr lang="tr-TR" dirty="0">
                <a:latin typeface="Calibri" pitchFamily="34" charset="0"/>
              </a:rPr>
              <a:t>körlüğü), kalıtımla aktarılan hastalıklardan biridir.</a:t>
            </a:r>
          </a:p>
        </p:txBody>
      </p:sp>
      <p:sp>
        <p:nvSpPr>
          <p:cNvPr id="3" name="Başlık 2"/>
          <p:cNvSpPr>
            <a:spLocks noGrp="1"/>
          </p:cNvSpPr>
          <p:nvPr>
            <p:ph type="title"/>
          </p:nvPr>
        </p:nvSpPr>
        <p:spPr/>
        <p:txBody>
          <a:bodyPr/>
          <a:lstStyle/>
          <a:p>
            <a:r>
              <a:rPr lang="tr-TR" dirty="0">
                <a:latin typeface="Calibri" pitchFamily="34" charset="0"/>
              </a:rPr>
              <a:t>a. Bedensel Sebepler</a:t>
            </a:r>
          </a:p>
        </p:txBody>
      </p:sp>
    </p:spTree>
    <p:extLst>
      <p:ext uri="{BB962C8B-B14F-4D97-AF65-F5344CB8AC3E}">
        <p14:creationId xmlns:p14="http://schemas.microsoft.com/office/powerpoint/2010/main" val="8573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1484785"/>
            <a:ext cx="5556250" cy="3967088"/>
          </a:xfrm>
        </p:spPr>
        <p:txBody>
          <a:bodyPr>
            <a:normAutofit fontScale="55000" lnSpcReduction="20000"/>
          </a:bodyPr>
          <a:lstStyle/>
          <a:p>
            <a:pPr marL="0" indent="0" algn="ctr">
              <a:buNone/>
            </a:pPr>
            <a:r>
              <a:rPr lang="tr-TR" dirty="0">
                <a:latin typeface="Calibri" pitchFamily="34" charset="0"/>
              </a:rPr>
              <a:t>Hormonlar, iç salgı bezi denilen organlardan salgılanarak kan dolaşımına giren ve </a:t>
            </a:r>
            <a:r>
              <a:rPr lang="tr-TR" dirty="0" err="1">
                <a:latin typeface="Calibri" pitchFamily="34" charset="0"/>
              </a:rPr>
              <a:t>metabolik</a:t>
            </a:r>
            <a:r>
              <a:rPr lang="tr-TR" dirty="0">
                <a:latin typeface="Calibri" pitchFamily="34" charset="0"/>
              </a:rPr>
              <a:t> olaylara yön veren özel maddelerdir. Hormonların her biri vücudun </a:t>
            </a:r>
            <a:r>
              <a:rPr lang="tr-TR" dirty="0" err="1">
                <a:latin typeface="Calibri" pitchFamily="34" charset="0"/>
              </a:rPr>
              <a:t>metabolik</a:t>
            </a:r>
            <a:r>
              <a:rPr lang="tr-TR" dirty="0">
                <a:latin typeface="Calibri" pitchFamily="34" charset="0"/>
              </a:rPr>
              <a:t> olaylarında ve organların düzenli işlemesinde rol oynar.</a:t>
            </a:r>
          </a:p>
          <a:p>
            <a:pPr marL="0" indent="0" algn="ctr">
              <a:buNone/>
            </a:pPr>
            <a:r>
              <a:rPr lang="tr-TR" dirty="0">
                <a:latin typeface="Calibri" pitchFamily="34" charset="0"/>
              </a:rPr>
              <a:t> </a:t>
            </a:r>
          </a:p>
          <a:p>
            <a:pPr marL="0" indent="0" algn="ctr">
              <a:buNone/>
            </a:pPr>
            <a:r>
              <a:rPr lang="tr-TR" dirty="0">
                <a:latin typeface="Calibri" pitchFamily="34" charset="0"/>
              </a:rPr>
              <a:t>Bunları salgılayan organlar, vücuttaki düzenin gerektirdiği şekilde, çok ölçülü ve kontrollü bir çalışma içindedir. Hormonlar, kendi aralarında da birbirini etkiler. Sağlıklı insanlarda, gerekli miktarda hormon salgılanır. </a:t>
            </a:r>
          </a:p>
          <a:p>
            <a:pPr marL="0" indent="0" algn="ctr">
              <a:buNone/>
            </a:pPr>
            <a:endParaRPr lang="tr-TR" dirty="0">
              <a:latin typeface="Calibri" pitchFamily="34" charset="0"/>
            </a:endParaRPr>
          </a:p>
          <a:p>
            <a:pPr marL="0" indent="0" algn="ctr">
              <a:buNone/>
            </a:pPr>
            <a:r>
              <a:rPr lang="tr-TR" dirty="0">
                <a:latin typeface="Calibri" pitchFamily="34" charset="0"/>
              </a:rPr>
              <a:t>Herhangi bir hormonun aşırı ya da az salgılanması, vücut düzeninde bir bozulma demektir. Örneğin, şeker hastalığı, insülin hormonunun az salgılanmasına </a:t>
            </a:r>
            <a:r>
              <a:rPr lang="tr-TR" dirty="0" err="1">
                <a:latin typeface="Calibri" pitchFamily="34" charset="0"/>
              </a:rPr>
              <a:t>bağl</a:t>
            </a:r>
            <a:r>
              <a:rPr lang="tr-TR" dirty="0">
                <a:latin typeface="Calibri" pitchFamily="34" charset="0"/>
              </a:rPr>
              <a:t>› olarak gelişen hastalıklardır.</a:t>
            </a:r>
          </a:p>
        </p:txBody>
      </p:sp>
    </p:spTree>
    <p:extLst>
      <p:ext uri="{BB962C8B-B14F-4D97-AF65-F5344CB8AC3E}">
        <p14:creationId xmlns:p14="http://schemas.microsoft.com/office/powerpoint/2010/main" val="3828267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2186863"/>
            <a:ext cx="5556250" cy="3265010"/>
          </a:xfrm>
        </p:spPr>
        <p:txBody>
          <a:bodyPr>
            <a:normAutofit fontScale="62500" lnSpcReduction="20000"/>
          </a:bodyPr>
          <a:lstStyle/>
          <a:p>
            <a:pPr marL="0" indent="0" algn="ctr">
              <a:buNone/>
            </a:pPr>
            <a:r>
              <a:rPr lang="tr-TR" dirty="0"/>
              <a:t>Çevresel kaynaklı hastalıklara biyolojik, kimyasal, fiziksel etkenler ve temel madde eksikliği neden olmaktadır. Ayrıca sosyokültürel ve ekonomik etkenlerden doğan</a:t>
            </a:r>
          </a:p>
          <a:p>
            <a:pPr marL="0" indent="0" algn="ctr">
              <a:buNone/>
            </a:pPr>
            <a:r>
              <a:rPr lang="tr-TR" dirty="0"/>
              <a:t>hastalıklar ile bazı psikolojik hastalıklar da çevresel kaynaklıdır.</a:t>
            </a:r>
          </a:p>
          <a:p>
            <a:pPr marL="0" indent="0" algn="ctr">
              <a:buNone/>
            </a:pPr>
            <a:endParaRPr lang="tr-TR" dirty="0"/>
          </a:p>
          <a:p>
            <a:pPr marL="0" indent="0" algn="ctr">
              <a:buNone/>
            </a:pPr>
            <a:r>
              <a:rPr lang="tr-TR" dirty="0"/>
              <a:t>Mikroorganizmalar, vektörler, mantarlar, bitkiler, hayvanlar, hayvansal ve bitkisel besinler biyolojik çevrenin ögeleridir. Bu öğeler hastalık etmeni olabilir</a:t>
            </a:r>
          </a:p>
          <a:p>
            <a:pPr marL="0" indent="0" algn="ctr">
              <a:buNone/>
            </a:pPr>
            <a:r>
              <a:rPr lang="tr-TR" dirty="0"/>
              <a:t>ve organizmaya zarar verebilir.</a:t>
            </a:r>
          </a:p>
        </p:txBody>
      </p:sp>
      <p:sp>
        <p:nvSpPr>
          <p:cNvPr id="3" name="Başlık 2"/>
          <p:cNvSpPr>
            <a:spLocks noGrp="1"/>
          </p:cNvSpPr>
          <p:nvPr>
            <p:ph type="title"/>
          </p:nvPr>
        </p:nvSpPr>
        <p:spPr/>
        <p:txBody>
          <a:bodyPr/>
          <a:lstStyle/>
          <a:p>
            <a:r>
              <a:rPr lang="tr-TR" dirty="0"/>
              <a:t>b. Çevresel Sebepler</a:t>
            </a:r>
          </a:p>
        </p:txBody>
      </p:sp>
    </p:spTree>
    <p:extLst>
      <p:ext uri="{BB962C8B-B14F-4D97-AF65-F5344CB8AC3E}">
        <p14:creationId xmlns:p14="http://schemas.microsoft.com/office/powerpoint/2010/main" val="2511033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655677" y="1430779"/>
            <a:ext cx="5832647" cy="4021094"/>
          </a:xfrm>
        </p:spPr>
        <p:txBody>
          <a:bodyPr>
            <a:normAutofit fontScale="62500" lnSpcReduction="20000"/>
          </a:bodyPr>
          <a:lstStyle/>
          <a:p>
            <a:pPr marL="0" indent="0" algn="ctr">
              <a:buNone/>
            </a:pPr>
            <a:r>
              <a:rPr lang="tr-TR" dirty="0"/>
              <a:t>Sanayide kullanılan benzen, siyanür, kurşun, </a:t>
            </a:r>
            <a:r>
              <a:rPr lang="tr-TR" dirty="0" err="1"/>
              <a:t>civa</a:t>
            </a:r>
            <a:r>
              <a:rPr lang="tr-TR" dirty="0"/>
              <a:t> gibi maddeler kimyasal çevrenin öğeleridir. Besinlerdeki katkı maddeleri zehirli ve kanser yapıcıdır. Bunlar, insanda çeşitli hastalıklara sebep olabilir ve hatta öldürücü olabilir.</a:t>
            </a:r>
          </a:p>
          <a:p>
            <a:pPr marL="0" indent="0" algn="ctr">
              <a:buNone/>
            </a:pPr>
            <a:endParaRPr lang="tr-TR" dirty="0"/>
          </a:p>
          <a:p>
            <a:pPr marL="0" indent="0" algn="ctr">
              <a:buNone/>
            </a:pPr>
            <a:r>
              <a:rPr lang="tr-TR" dirty="0"/>
              <a:t>Doğal afetler yüzünden fiziksel çevrenin bozulması, çeşitli bulaşıcı hastalıkların oluşmasına neden olabilir. Kanalizasyon sistemindeki hasarlar çevrenin ve temiz su sisteminin kirlenmesine yol açabilir. Bu kirlilik daha çok tifo, kolera, dizanteri, çocuk felci, bulaşıcı sarılık ve besin zehirlenmesi gibi ishalle seyreden hastalıklara neden</a:t>
            </a:r>
          </a:p>
          <a:p>
            <a:pPr marL="0" indent="0" algn="ctr">
              <a:buNone/>
            </a:pPr>
            <a:r>
              <a:rPr lang="tr-TR" dirty="0"/>
              <a:t>olur.</a:t>
            </a:r>
          </a:p>
        </p:txBody>
      </p:sp>
    </p:spTree>
    <p:extLst>
      <p:ext uri="{BB962C8B-B14F-4D97-AF65-F5344CB8AC3E}">
        <p14:creationId xmlns:p14="http://schemas.microsoft.com/office/powerpoint/2010/main" val="2931807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83568" y="2204863"/>
            <a:ext cx="7632848" cy="3600401"/>
          </a:xfrm>
        </p:spPr>
        <p:txBody>
          <a:bodyPr/>
          <a:lstStyle/>
          <a:p>
            <a:pPr marL="0" indent="0" algn="ctr">
              <a:buNone/>
            </a:pPr>
            <a:endParaRPr lang="tr-TR" dirty="0"/>
          </a:p>
          <a:p>
            <a:pPr marL="0" indent="0" algn="ctr">
              <a:buNone/>
            </a:pPr>
            <a:r>
              <a:rPr lang="tr-TR" sz="2400" dirty="0"/>
              <a:t>Bulaşıcı hastalıkların en önemli özelliği, insandan insana bulaşması ve yayılmasıdır. Bulaşıcı hastalıklar, salgınlar yaparak toplum sağlığını da ciddi biçimde tehlikeye</a:t>
            </a:r>
          </a:p>
          <a:p>
            <a:pPr marL="0" indent="0" algn="ctr">
              <a:buNone/>
            </a:pPr>
            <a:r>
              <a:rPr lang="tr-TR" sz="2400" dirty="0"/>
              <a:t>sokabilir. Bu nedenle bulaşıcı hastalıklar belirlenir ve bu hastalıkların hızla tedavisi yapılır.</a:t>
            </a:r>
          </a:p>
        </p:txBody>
      </p:sp>
      <p:sp>
        <p:nvSpPr>
          <p:cNvPr id="3" name="Başlık 2"/>
          <p:cNvSpPr>
            <a:spLocks noGrp="1"/>
          </p:cNvSpPr>
          <p:nvPr>
            <p:ph type="title"/>
          </p:nvPr>
        </p:nvSpPr>
        <p:spPr/>
        <p:txBody>
          <a:bodyPr>
            <a:normAutofit fontScale="90000"/>
          </a:bodyPr>
          <a:lstStyle/>
          <a:p>
            <a:r>
              <a:rPr lang="tr-TR" dirty="0"/>
              <a:t>Bulaşıcı Hastalıklarda Genel Kavramlar</a:t>
            </a:r>
          </a:p>
        </p:txBody>
      </p:sp>
    </p:spTree>
    <p:extLst>
      <p:ext uri="{BB962C8B-B14F-4D97-AF65-F5344CB8AC3E}">
        <p14:creationId xmlns:p14="http://schemas.microsoft.com/office/powerpoint/2010/main" val="2751067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2132857"/>
            <a:ext cx="5556250" cy="3319016"/>
          </a:xfrm>
        </p:spPr>
        <p:txBody>
          <a:bodyPr>
            <a:normAutofit/>
          </a:bodyPr>
          <a:lstStyle/>
          <a:p>
            <a:pPr marL="0" indent="0" algn="ctr">
              <a:buNone/>
            </a:pPr>
            <a:endParaRPr lang="tr-TR" sz="1500" dirty="0"/>
          </a:p>
          <a:p>
            <a:pPr marL="0" indent="0" algn="ctr">
              <a:buNone/>
            </a:pPr>
            <a:r>
              <a:rPr lang="tr-TR" sz="1500" dirty="0"/>
              <a:t>Bazı bakteriler, virüsler, mantarlar ve parazit canlılar vücuda çeşitli yollarla girerek bulaşıcı hastalıklara neden olur. Hastalık etkenleri genellikle vücuda solunum yoluyla, sindirim sistemi ve derideki yaralarla girer. </a:t>
            </a:r>
          </a:p>
          <a:p>
            <a:pPr marL="0" indent="0" algn="ctr">
              <a:buNone/>
            </a:pPr>
            <a:endParaRPr lang="tr-TR" sz="1500" dirty="0"/>
          </a:p>
          <a:p>
            <a:pPr marL="0" indent="0" algn="ctr">
              <a:buNone/>
            </a:pPr>
            <a:r>
              <a:rPr lang="tr-TR" sz="1500" dirty="0"/>
              <a:t>Hastalık etkenlerinin vücuda girdikten sonra üremesi ile enfeksiyon durumu oluşur. Enfeksiyon her zaman hastalık demek değildir. Bir enfeksiyon etkeninin hastalık yapabilmesi için üreyerek veya salgıladığı zararlı maddelerle doku ve organların normal çalışmasını bozup hastalık belirtilerine neden olması gerekir.</a:t>
            </a:r>
          </a:p>
        </p:txBody>
      </p:sp>
      <p:sp>
        <p:nvSpPr>
          <p:cNvPr id="3" name="Başlık 2"/>
          <p:cNvSpPr>
            <a:spLocks noGrp="1"/>
          </p:cNvSpPr>
          <p:nvPr>
            <p:ph type="title"/>
          </p:nvPr>
        </p:nvSpPr>
        <p:spPr/>
        <p:txBody>
          <a:bodyPr/>
          <a:lstStyle/>
          <a:p>
            <a:r>
              <a:rPr lang="tr-TR" dirty="0"/>
              <a:t>Hastalık ve Enfeksiyon</a:t>
            </a:r>
          </a:p>
        </p:txBody>
      </p:sp>
    </p:spTree>
    <p:extLst>
      <p:ext uri="{BB962C8B-B14F-4D97-AF65-F5344CB8AC3E}">
        <p14:creationId xmlns:p14="http://schemas.microsoft.com/office/powerpoint/2010/main" val="4188282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1628800"/>
            <a:ext cx="7848872" cy="4392488"/>
          </a:xfrm>
        </p:spPr>
        <p:txBody>
          <a:bodyPr/>
          <a:lstStyle/>
          <a:p>
            <a:pPr marL="0" indent="0" algn="ctr">
              <a:buNone/>
            </a:pPr>
            <a:endParaRPr lang="tr-TR" dirty="0"/>
          </a:p>
          <a:p>
            <a:pPr marL="0" indent="0" algn="ctr">
              <a:buNone/>
            </a:pPr>
            <a:r>
              <a:rPr lang="tr-TR" sz="2800" dirty="0"/>
              <a:t>Hastalıklara neden olan bakteriler, virüsler, mantar ve parazitler hastalık etkenleridir. Bu etkenler vücuda girdiklerinde akyuvarlar gibi bağışıklık sistemi elemanlarıyla karşılaşır. Bu elemanlar etkenleri vücuda ilk girişte etkisiz hale getirebilir. Eğer getiremezse hastalık oluşur.</a:t>
            </a:r>
          </a:p>
        </p:txBody>
      </p:sp>
      <p:sp>
        <p:nvSpPr>
          <p:cNvPr id="3" name="Başlık 2"/>
          <p:cNvSpPr>
            <a:spLocks noGrp="1"/>
          </p:cNvSpPr>
          <p:nvPr>
            <p:ph type="title"/>
          </p:nvPr>
        </p:nvSpPr>
        <p:spPr/>
        <p:txBody>
          <a:bodyPr/>
          <a:lstStyle/>
          <a:p>
            <a:r>
              <a:rPr lang="tr-TR" dirty="0"/>
              <a:t>Hastalık Etkeni</a:t>
            </a:r>
          </a:p>
        </p:txBody>
      </p:sp>
    </p:spTree>
    <p:extLst>
      <p:ext uri="{BB962C8B-B14F-4D97-AF65-F5344CB8AC3E}">
        <p14:creationId xmlns:p14="http://schemas.microsoft.com/office/powerpoint/2010/main" val="3379028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83568" y="1772816"/>
            <a:ext cx="7704856" cy="3679057"/>
          </a:xfrm>
        </p:spPr>
        <p:txBody>
          <a:bodyPr/>
          <a:lstStyle/>
          <a:p>
            <a:pPr marL="0" indent="0" algn="ctr">
              <a:buNone/>
            </a:pPr>
            <a:endParaRPr lang="tr-TR" dirty="0">
              <a:latin typeface="Calibri" pitchFamily="34" charset="0"/>
            </a:endParaRPr>
          </a:p>
          <a:p>
            <a:pPr marL="0" indent="0" algn="ctr">
              <a:buNone/>
            </a:pPr>
            <a:r>
              <a:rPr lang="tr-TR" sz="2400" dirty="0">
                <a:latin typeface="Calibri" pitchFamily="34" charset="0"/>
              </a:rPr>
              <a:t>Bir bulaşıcı hastalık etkeninin vücuda girmesiyle hastalık belirtilerinin ortaya çıkmasına kadar geçen süreye kuluçka süresi denir. Kuluçka süresi; vücudun direncine,</a:t>
            </a:r>
          </a:p>
          <a:p>
            <a:pPr marL="0" indent="0" algn="ctr">
              <a:buNone/>
            </a:pPr>
            <a:r>
              <a:rPr lang="tr-TR" sz="2400" dirty="0">
                <a:latin typeface="Calibri" pitchFamily="34" charset="0"/>
              </a:rPr>
              <a:t>bulaşan mikroorganizmanın cinsine, miktarına göre değişir. Örneğin, kızıl hastalığına yol açan bakterinin kuluçka süresi 1-7 gün kadarken su çiçeğine yol açan virüsün kuluçka süresi 10-21 gündür.</a:t>
            </a:r>
          </a:p>
        </p:txBody>
      </p:sp>
      <p:sp>
        <p:nvSpPr>
          <p:cNvPr id="3" name="Başlık 2"/>
          <p:cNvSpPr>
            <a:spLocks noGrp="1"/>
          </p:cNvSpPr>
          <p:nvPr>
            <p:ph type="title"/>
          </p:nvPr>
        </p:nvSpPr>
        <p:spPr/>
        <p:txBody>
          <a:bodyPr/>
          <a:lstStyle/>
          <a:p>
            <a:r>
              <a:rPr lang="tr-TR" dirty="0"/>
              <a:t>Kuluçka Süresi</a:t>
            </a:r>
          </a:p>
        </p:txBody>
      </p:sp>
    </p:spTree>
    <p:extLst>
      <p:ext uri="{BB962C8B-B14F-4D97-AF65-F5344CB8AC3E}">
        <p14:creationId xmlns:p14="http://schemas.microsoft.com/office/powerpoint/2010/main" val="2510983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2132857"/>
            <a:ext cx="5556250" cy="3319016"/>
          </a:xfrm>
        </p:spPr>
        <p:txBody>
          <a:bodyPr/>
          <a:lstStyle/>
          <a:p>
            <a:endParaRPr lang="tr-TR" dirty="0"/>
          </a:p>
        </p:txBody>
      </p:sp>
      <p:pic>
        <p:nvPicPr>
          <p:cNvPr id="1027" name="Picture 3" descr="C:\Users\Exper14\Desktop\Adsız.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6754" y="2564904"/>
            <a:ext cx="3950494"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862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2132857"/>
            <a:ext cx="5556250" cy="3319016"/>
          </a:xfrm>
        </p:spPr>
        <p:txBody>
          <a:bodyPr>
            <a:normAutofit fontScale="70000" lnSpcReduction="20000"/>
          </a:bodyPr>
          <a:lstStyle/>
          <a:p>
            <a:pPr marL="0" indent="0" algn="ctr">
              <a:buNone/>
            </a:pPr>
            <a:r>
              <a:rPr lang="tr-TR" dirty="0">
                <a:latin typeface="Calibri" pitchFamily="34" charset="0"/>
              </a:rPr>
              <a:t> </a:t>
            </a:r>
          </a:p>
          <a:p>
            <a:pPr marL="0" indent="0" algn="ctr">
              <a:buNone/>
            </a:pPr>
            <a:r>
              <a:rPr lang="tr-TR" dirty="0">
                <a:latin typeface="Calibri" pitchFamily="34" charset="0"/>
              </a:rPr>
              <a:t>Hastalık etkeniyle </a:t>
            </a:r>
            <a:r>
              <a:rPr lang="tr-TR" dirty="0" err="1">
                <a:latin typeface="Calibri" pitchFamily="34" charset="0"/>
              </a:rPr>
              <a:t>enfekte</a:t>
            </a:r>
            <a:r>
              <a:rPr lang="tr-TR" dirty="0">
                <a:latin typeface="Calibri" pitchFamily="34" charset="0"/>
              </a:rPr>
              <a:t> kişiler, sağlam olanlara hastalık bulaştırabilirler. Hastalık etkeninin kaynaktan sağlam insanlara bulaşabileceği süreye bulaşma süresi</a:t>
            </a:r>
          </a:p>
          <a:p>
            <a:pPr marL="0" indent="0" algn="ctr">
              <a:buNone/>
            </a:pPr>
            <a:r>
              <a:rPr lang="tr-TR" dirty="0">
                <a:latin typeface="Calibri" pitchFamily="34" charset="0"/>
              </a:rPr>
              <a:t>denir. Bulaşma süresi her hastalıkta farklıdır. Bulaşma süresi genellikle kuluçka döneminin sonuyla hastalık belirtilerinin kaybolduğu dönem arasında devam eder. Ancak verem gibi hastalıklarda tedaviye başlanmazsa bu süre çok uzayabilir.</a:t>
            </a:r>
          </a:p>
        </p:txBody>
      </p:sp>
      <p:sp>
        <p:nvSpPr>
          <p:cNvPr id="3" name="Başlık 2"/>
          <p:cNvSpPr>
            <a:spLocks noGrp="1"/>
          </p:cNvSpPr>
          <p:nvPr>
            <p:ph type="title"/>
          </p:nvPr>
        </p:nvSpPr>
        <p:spPr/>
        <p:txBody>
          <a:bodyPr/>
          <a:lstStyle/>
          <a:p>
            <a:r>
              <a:rPr lang="tr-TR" dirty="0"/>
              <a:t>Bulaşma Süresi</a:t>
            </a:r>
          </a:p>
        </p:txBody>
      </p:sp>
    </p:spTree>
    <p:extLst>
      <p:ext uri="{BB962C8B-B14F-4D97-AF65-F5344CB8AC3E}">
        <p14:creationId xmlns:p14="http://schemas.microsoft.com/office/powerpoint/2010/main" val="3332708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1484785"/>
            <a:ext cx="5556250" cy="3967088"/>
          </a:xfrm>
        </p:spPr>
        <p:txBody>
          <a:bodyPr>
            <a:normAutofit fontScale="70000" lnSpcReduction="20000"/>
          </a:bodyPr>
          <a:lstStyle/>
          <a:p>
            <a:pPr marL="0" indent="0" algn="ctr">
              <a:buNone/>
            </a:pPr>
            <a:endParaRPr lang="tr-TR" dirty="0">
              <a:latin typeface="Calibri" pitchFamily="34" charset="0"/>
            </a:endParaRPr>
          </a:p>
          <a:p>
            <a:pPr marL="0" indent="0" algn="ctr">
              <a:buNone/>
            </a:pPr>
            <a:r>
              <a:rPr lang="tr-TR" dirty="0">
                <a:latin typeface="Calibri" pitchFamily="34" charset="0"/>
              </a:rPr>
              <a:t>Bazı durumlarda kişi iyileştikten sonra da mikrobu taşır ve başkalarına bulaştırmayı sürdürür. Kendileri hasta olmadıkları halde, hastalık etkenini taşıyan ve sağlam insanlara bulaştırabilen kişilere taşıyıcı (portör) adı verilir. Örneğin, difteride hastalarının yaklaşık  % 10 unda hastalığı izleyen iki ay boyunca taşıyıcılık görülmektedir. </a:t>
            </a:r>
          </a:p>
          <a:p>
            <a:pPr algn="ctr"/>
            <a:endParaRPr lang="tr-TR" dirty="0">
              <a:latin typeface="Calibri" pitchFamily="34" charset="0"/>
            </a:endParaRPr>
          </a:p>
          <a:p>
            <a:pPr marL="0" indent="0" algn="ctr">
              <a:buNone/>
            </a:pPr>
            <a:r>
              <a:rPr lang="tr-TR" dirty="0">
                <a:latin typeface="Calibri" pitchFamily="34" charset="0"/>
              </a:rPr>
              <a:t>Bulaşıcı hastalıklarda, bulaşma süresi boyunca hasta ziyareti yapılmamalıdır. Böylece hastalığın diğer insanlara bulaşması önlenmiş olur.</a:t>
            </a:r>
          </a:p>
        </p:txBody>
      </p:sp>
    </p:spTree>
    <p:extLst>
      <p:ext uri="{BB962C8B-B14F-4D97-AF65-F5344CB8AC3E}">
        <p14:creationId xmlns:p14="http://schemas.microsoft.com/office/powerpoint/2010/main" val="747333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601671" y="1862827"/>
            <a:ext cx="5886654" cy="3589046"/>
          </a:xfrm>
        </p:spPr>
        <p:txBody>
          <a:bodyPr>
            <a:normAutofit fontScale="55000" lnSpcReduction="20000"/>
          </a:bodyPr>
          <a:lstStyle/>
          <a:p>
            <a:pPr algn="ctr"/>
            <a:r>
              <a:rPr lang="tr-TR" dirty="0">
                <a:latin typeface="Calibri" pitchFamily="34" charset="0"/>
              </a:rPr>
              <a:t>Bir bulaşıcı hastalığın bir bölgede kısa sürede beklenenden çok sayıda görülmesine epidemi (salgın) denir. </a:t>
            </a:r>
          </a:p>
          <a:p>
            <a:pPr algn="ctr"/>
            <a:endParaRPr lang="tr-TR" dirty="0">
              <a:latin typeface="Calibri" pitchFamily="34" charset="0"/>
            </a:endParaRPr>
          </a:p>
          <a:p>
            <a:pPr marL="0" indent="0" algn="ctr">
              <a:buNone/>
            </a:pPr>
            <a:r>
              <a:rPr lang="tr-TR" dirty="0">
                <a:latin typeface="Calibri" pitchFamily="34" charset="0"/>
              </a:rPr>
              <a:t>Bir hastalığın belli bir bölgede yaşayan toplumda devamlı</a:t>
            </a:r>
          </a:p>
          <a:p>
            <a:pPr marL="0" indent="0" algn="ctr">
              <a:buNone/>
            </a:pPr>
            <a:r>
              <a:rPr lang="tr-TR" dirty="0">
                <a:latin typeface="Calibri" pitchFamily="34" charset="0"/>
              </a:rPr>
              <a:t>olarak ve beklenen oranlarda görülmesi durumuna </a:t>
            </a:r>
            <a:r>
              <a:rPr lang="tr-TR" dirty="0" err="1">
                <a:latin typeface="Calibri" pitchFamily="34" charset="0"/>
              </a:rPr>
              <a:t>endemi</a:t>
            </a:r>
            <a:r>
              <a:rPr lang="tr-TR" dirty="0">
                <a:latin typeface="Calibri" pitchFamily="34" charset="0"/>
              </a:rPr>
              <a:t> denir. Türkiye’de bulaşıcı sarılık, tifo, kuduz, menenjit gibi bazı bulaşıcı hastalıklar endemik olarak görülen hastalıklardandır. </a:t>
            </a:r>
          </a:p>
          <a:p>
            <a:pPr marL="0" indent="0" algn="ctr">
              <a:buNone/>
            </a:pPr>
            <a:endParaRPr lang="tr-TR" dirty="0">
              <a:latin typeface="Calibri" pitchFamily="34" charset="0"/>
            </a:endParaRPr>
          </a:p>
          <a:p>
            <a:pPr marL="0" indent="0" algn="ctr">
              <a:buNone/>
            </a:pPr>
            <a:r>
              <a:rPr lang="tr-TR" dirty="0">
                <a:latin typeface="Calibri" pitchFamily="34" charset="0"/>
              </a:rPr>
              <a:t>Kıta ya da kıtaları etkileyen salgınlara da </a:t>
            </a:r>
            <a:r>
              <a:rPr lang="tr-TR" dirty="0" err="1">
                <a:latin typeface="Calibri" pitchFamily="34" charset="0"/>
              </a:rPr>
              <a:t>pandemi</a:t>
            </a:r>
            <a:r>
              <a:rPr lang="tr-TR" dirty="0">
                <a:latin typeface="Calibri" pitchFamily="34" charset="0"/>
              </a:rPr>
              <a:t> denir.</a:t>
            </a:r>
          </a:p>
          <a:p>
            <a:pPr marL="0" indent="0" algn="ctr">
              <a:buNone/>
            </a:pPr>
            <a:endParaRPr lang="tr-TR" dirty="0">
              <a:latin typeface="Calibri" pitchFamily="34" charset="0"/>
            </a:endParaRPr>
          </a:p>
          <a:p>
            <a:pPr marL="0" indent="0" algn="ctr">
              <a:buNone/>
            </a:pPr>
            <a:r>
              <a:rPr lang="tr-TR" dirty="0">
                <a:latin typeface="Calibri" pitchFamily="34" charset="0"/>
              </a:rPr>
              <a:t>Örneğin, grip hastalığı özellikle kış mevsiminde epidemilere yol açmakta, bazen de kıtalara yayılarak </a:t>
            </a:r>
            <a:r>
              <a:rPr lang="tr-TR" dirty="0" err="1">
                <a:latin typeface="Calibri" pitchFamily="34" charset="0"/>
              </a:rPr>
              <a:t>pandemiler</a:t>
            </a:r>
            <a:r>
              <a:rPr lang="tr-TR" dirty="0">
                <a:latin typeface="Calibri" pitchFamily="34" charset="0"/>
              </a:rPr>
              <a:t> oluşturmaktadır.</a:t>
            </a:r>
          </a:p>
        </p:txBody>
      </p:sp>
      <p:sp>
        <p:nvSpPr>
          <p:cNvPr id="3" name="Başlık 2"/>
          <p:cNvSpPr>
            <a:spLocks noGrp="1"/>
          </p:cNvSpPr>
          <p:nvPr>
            <p:ph type="title"/>
          </p:nvPr>
        </p:nvSpPr>
        <p:spPr>
          <a:xfrm>
            <a:off x="1485900" y="1110996"/>
            <a:ext cx="6172200" cy="697824"/>
          </a:xfrm>
        </p:spPr>
        <p:txBody>
          <a:bodyPr/>
          <a:lstStyle/>
          <a:p>
            <a:r>
              <a:rPr lang="tr-TR" dirty="0"/>
              <a:t>Salgın Hastalık</a:t>
            </a:r>
          </a:p>
        </p:txBody>
      </p:sp>
    </p:spTree>
    <p:extLst>
      <p:ext uri="{BB962C8B-B14F-4D97-AF65-F5344CB8AC3E}">
        <p14:creationId xmlns:p14="http://schemas.microsoft.com/office/powerpoint/2010/main" val="1070573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601671" y="1970839"/>
            <a:ext cx="5886654" cy="3481034"/>
          </a:xfrm>
        </p:spPr>
        <p:txBody>
          <a:bodyPr>
            <a:normAutofit fontScale="62500" lnSpcReduction="20000"/>
          </a:bodyPr>
          <a:lstStyle/>
          <a:p>
            <a:pPr marL="0" indent="0" algn="ctr">
              <a:buNone/>
            </a:pPr>
            <a:endParaRPr lang="tr-TR" dirty="0">
              <a:latin typeface="Calibri" pitchFamily="34" charset="0"/>
            </a:endParaRPr>
          </a:p>
          <a:p>
            <a:pPr marL="0" indent="0" algn="ctr">
              <a:buNone/>
            </a:pPr>
            <a:r>
              <a:rPr lang="tr-TR" dirty="0">
                <a:latin typeface="Calibri" pitchFamily="34" charset="0"/>
              </a:rPr>
              <a:t>Bulaşıcı hastalık zinciri; hastalığın kaynağı, bulaşma yolu ve sağlam kişi arasında oluşan ilişki sonucunda ortaya çıkar. Bulaşıcı hastalık etkeninin kaynaktan çeşitli bulaşma yollarıyla sağlam kişiye bulaşıncaya kadar izlediği yola bulaşıcı hastalık zinciri adı verilir.</a:t>
            </a:r>
          </a:p>
          <a:p>
            <a:pPr marL="0" indent="0" algn="ctr">
              <a:buNone/>
            </a:pPr>
            <a:endParaRPr lang="tr-TR" dirty="0">
              <a:latin typeface="Calibri" pitchFamily="34" charset="0"/>
            </a:endParaRPr>
          </a:p>
          <a:p>
            <a:pPr marL="0" indent="0" algn="ctr">
              <a:buNone/>
            </a:pPr>
            <a:r>
              <a:rPr lang="tr-TR" dirty="0"/>
              <a:t>Bulaşıcı hastalığın ortaya çıkması, yani enfeksiyon zincirinin oluşabilmesi için aşağıdaki öğelerin olması gerekir. Ögelerden birinin olmaması durumunda hastalık ortaya çıkmaz.</a:t>
            </a:r>
            <a:endParaRPr lang="tr-TR" dirty="0">
              <a:latin typeface="Calibri" pitchFamily="34" charset="0"/>
            </a:endParaRPr>
          </a:p>
        </p:txBody>
      </p:sp>
      <p:sp>
        <p:nvSpPr>
          <p:cNvPr id="3" name="Başlık 2"/>
          <p:cNvSpPr>
            <a:spLocks noGrp="1"/>
          </p:cNvSpPr>
          <p:nvPr>
            <p:ph type="title"/>
          </p:nvPr>
        </p:nvSpPr>
        <p:spPr/>
        <p:txBody>
          <a:bodyPr/>
          <a:lstStyle/>
          <a:p>
            <a:r>
              <a:rPr lang="tr-TR" dirty="0"/>
              <a:t>Bulaşıcı Hastalık Zinciri</a:t>
            </a:r>
          </a:p>
        </p:txBody>
      </p:sp>
    </p:spTree>
    <p:extLst>
      <p:ext uri="{BB962C8B-B14F-4D97-AF65-F5344CB8AC3E}">
        <p14:creationId xmlns:p14="http://schemas.microsoft.com/office/powerpoint/2010/main" val="463230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601670" y="1916832"/>
            <a:ext cx="5940660" cy="3672408"/>
          </a:xfrm>
        </p:spPr>
        <p:txBody>
          <a:bodyPr>
            <a:normAutofit fontScale="70000" lnSpcReduction="20000"/>
          </a:bodyPr>
          <a:lstStyle/>
          <a:p>
            <a:pPr>
              <a:buFont typeface="Wingdings" pitchFamily="2" charset="2"/>
              <a:buChar char="ü"/>
            </a:pPr>
            <a:r>
              <a:rPr lang="tr-TR" dirty="0">
                <a:latin typeface="Calibri" pitchFamily="34" charset="0"/>
              </a:rPr>
              <a:t>Bulaşıcı hastalık kaynağı,</a:t>
            </a:r>
          </a:p>
          <a:p>
            <a:pPr>
              <a:buFont typeface="Wingdings" pitchFamily="2" charset="2"/>
              <a:buChar char="ü"/>
            </a:pPr>
            <a:r>
              <a:rPr lang="tr-TR" dirty="0">
                <a:latin typeface="Calibri" pitchFamily="34" charset="0"/>
              </a:rPr>
              <a:t> Bulaşma yolu (Mikrobun kaynaktan çıkışı, sağlam kişiye giriş yolu olmalıdır),</a:t>
            </a:r>
          </a:p>
          <a:p>
            <a:pPr>
              <a:buFont typeface="Wingdings" pitchFamily="2" charset="2"/>
              <a:buChar char="ü"/>
            </a:pPr>
            <a:r>
              <a:rPr lang="tr-TR" dirty="0">
                <a:latin typeface="Calibri" pitchFamily="34" charset="0"/>
              </a:rPr>
              <a:t> Etkenin bulaşabileceği bir sağlam kişi olmalıdır (Ayrıca sağlam kişinin de bu mikroba duyarlı olması gerekmektedir),</a:t>
            </a:r>
          </a:p>
          <a:p>
            <a:pPr marL="0" indent="0">
              <a:buNone/>
            </a:pPr>
            <a:endParaRPr lang="tr-TR" dirty="0">
              <a:latin typeface="Calibri" pitchFamily="34" charset="0"/>
            </a:endParaRPr>
          </a:p>
          <a:p>
            <a:pPr marL="0" indent="0">
              <a:buNone/>
            </a:pPr>
            <a:endParaRPr lang="tr-TR" dirty="0">
              <a:latin typeface="Calibri" pitchFamily="34" charset="0"/>
            </a:endParaRPr>
          </a:p>
          <a:p>
            <a:pPr marL="0" indent="0" algn="ctr">
              <a:buNone/>
            </a:pPr>
            <a:r>
              <a:rPr lang="tr-TR" dirty="0">
                <a:latin typeface="Calibri" pitchFamily="34" charset="0"/>
              </a:rPr>
              <a:t>Hastalık etkeninin yaşadığı, ürediği ve çeşitli yollarla sağlam kişilere geçtiği canlı </a:t>
            </a:r>
            <a:r>
              <a:rPr lang="es-ES" dirty="0">
                <a:latin typeface="Calibri" pitchFamily="34" charset="0"/>
              </a:rPr>
              <a:t>ya da cans</a:t>
            </a:r>
            <a:r>
              <a:rPr lang="tr-TR" dirty="0">
                <a:latin typeface="Calibri" pitchFamily="34" charset="0"/>
              </a:rPr>
              <a:t>ı</a:t>
            </a:r>
            <a:r>
              <a:rPr lang="es-ES" dirty="0">
                <a:latin typeface="Calibri" pitchFamily="34" charset="0"/>
              </a:rPr>
              <a:t>z maddelere hastal</a:t>
            </a:r>
            <a:r>
              <a:rPr lang="tr-TR" dirty="0">
                <a:latin typeface="Calibri" pitchFamily="34" charset="0"/>
              </a:rPr>
              <a:t>ı</a:t>
            </a:r>
            <a:r>
              <a:rPr lang="es-ES" dirty="0">
                <a:latin typeface="Calibri" pitchFamily="34" charset="0"/>
              </a:rPr>
              <a:t>k kayna</a:t>
            </a:r>
            <a:r>
              <a:rPr lang="tr-TR" dirty="0" err="1">
                <a:latin typeface="Calibri" pitchFamily="34" charset="0"/>
              </a:rPr>
              <a:t>ğı</a:t>
            </a:r>
            <a:r>
              <a:rPr lang="es-ES" dirty="0">
                <a:latin typeface="Calibri" pitchFamily="34" charset="0"/>
              </a:rPr>
              <a:t> denir.</a:t>
            </a:r>
            <a:endParaRPr lang="tr-TR" dirty="0">
              <a:latin typeface="Calibri" pitchFamily="34" charset="0"/>
            </a:endParaRPr>
          </a:p>
        </p:txBody>
      </p:sp>
      <p:sp>
        <p:nvSpPr>
          <p:cNvPr id="3" name="Başlık 2"/>
          <p:cNvSpPr>
            <a:spLocks noGrp="1"/>
          </p:cNvSpPr>
          <p:nvPr>
            <p:ph type="title"/>
          </p:nvPr>
        </p:nvSpPr>
        <p:spPr/>
        <p:txBody>
          <a:bodyPr>
            <a:normAutofit fontScale="90000"/>
          </a:bodyPr>
          <a:lstStyle/>
          <a:p>
            <a:r>
              <a:rPr lang="tr-TR" dirty="0"/>
              <a:t>Enfeksiyon Zinciri Öğeleri Şunlardır:</a:t>
            </a:r>
          </a:p>
        </p:txBody>
      </p:sp>
    </p:spTree>
    <p:extLst>
      <p:ext uri="{BB962C8B-B14F-4D97-AF65-F5344CB8AC3E}">
        <p14:creationId xmlns:p14="http://schemas.microsoft.com/office/powerpoint/2010/main" val="2163120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1970839"/>
            <a:ext cx="5556250" cy="3481034"/>
          </a:xfrm>
        </p:spPr>
        <p:txBody>
          <a:bodyPr/>
          <a:lstStyle/>
          <a:p>
            <a:pPr marL="0" indent="0" algn="ctr">
              <a:buNone/>
            </a:pPr>
            <a:endParaRPr lang="tr-TR" dirty="0">
              <a:latin typeface="Calibri" pitchFamily="34" charset="0"/>
            </a:endParaRPr>
          </a:p>
          <a:p>
            <a:pPr marL="0" indent="0" algn="ctr">
              <a:buNone/>
            </a:pPr>
            <a:r>
              <a:rPr lang="tr-TR" dirty="0">
                <a:latin typeface="Calibri" pitchFamily="34" charset="0"/>
              </a:rPr>
              <a:t>Bulaşıcı hastalık etkenlerinin kaynaktan sağlam kişiye ulaştığı yollara bulaşma yolu adı verilir.</a:t>
            </a:r>
          </a:p>
          <a:p>
            <a:pPr marL="0" indent="0" algn="ctr">
              <a:buNone/>
            </a:pPr>
            <a:endParaRPr lang="tr-TR" dirty="0">
              <a:latin typeface="Calibri" pitchFamily="34" charset="0"/>
            </a:endParaRPr>
          </a:p>
          <a:p>
            <a:pPr marL="0" indent="0" algn="ctr">
              <a:buNone/>
            </a:pPr>
            <a:r>
              <a:rPr lang="tr-TR" dirty="0">
                <a:latin typeface="Calibri" pitchFamily="34" charset="0"/>
              </a:rPr>
              <a:t>Bulaşma yolları doğrudan ve dolaylı olarak iki grupta incelenir.</a:t>
            </a:r>
          </a:p>
        </p:txBody>
      </p:sp>
      <p:sp>
        <p:nvSpPr>
          <p:cNvPr id="3" name="Başlık 2"/>
          <p:cNvSpPr>
            <a:spLocks noGrp="1"/>
          </p:cNvSpPr>
          <p:nvPr>
            <p:ph type="title"/>
          </p:nvPr>
        </p:nvSpPr>
        <p:spPr>
          <a:xfrm>
            <a:off x="1485900" y="1110996"/>
            <a:ext cx="6172200" cy="751830"/>
          </a:xfrm>
        </p:spPr>
        <p:txBody>
          <a:bodyPr/>
          <a:lstStyle/>
          <a:p>
            <a:r>
              <a:rPr lang="tr-TR" dirty="0"/>
              <a:t>Bulaşma Yolu</a:t>
            </a:r>
          </a:p>
        </p:txBody>
      </p:sp>
    </p:spTree>
    <p:extLst>
      <p:ext uri="{BB962C8B-B14F-4D97-AF65-F5344CB8AC3E}">
        <p14:creationId xmlns:p14="http://schemas.microsoft.com/office/powerpoint/2010/main" val="1988931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83568" y="1556792"/>
            <a:ext cx="8003232" cy="3895081"/>
          </a:xfrm>
        </p:spPr>
        <p:txBody>
          <a:bodyPr/>
          <a:lstStyle/>
          <a:p>
            <a:pPr marL="0" indent="0" algn="ctr">
              <a:buNone/>
            </a:pPr>
            <a:r>
              <a:rPr lang="tr-TR" sz="2800" dirty="0" smtClean="0">
                <a:latin typeface="Calibri" pitchFamily="34" charset="0"/>
              </a:rPr>
              <a:t>Hastadan</a:t>
            </a:r>
            <a:r>
              <a:rPr lang="tr-TR" sz="2800" dirty="0">
                <a:latin typeface="Calibri" pitchFamily="34" charset="0"/>
              </a:rPr>
              <a:t>, sağlam kişiye bir aracı olmadan hastalık etkeninin bulaşmasıdır. Doğrudan bulaşma; direkt temas, cinsel ilişki, damlacık enfeksiyonu ve kan yolu ile gerçekleşir. Hepatit B (sarılık), kan yolu veya cinsel ilişki ile</a:t>
            </a:r>
          </a:p>
          <a:p>
            <a:pPr marL="0" indent="0" algn="ctr">
              <a:buNone/>
            </a:pPr>
            <a:r>
              <a:rPr lang="tr-TR" sz="2800" dirty="0">
                <a:latin typeface="Calibri" pitchFamily="34" charset="0"/>
              </a:rPr>
              <a:t>doğrudan bulaşan bir hastalıktır. Ayrıca hastalık etkeninin plasenta yolu ile anneden çocuğa geçmesi de doğrudan bulaşmadır.</a:t>
            </a:r>
          </a:p>
        </p:txBody>
      </p:sp>
      <p:sp>
        <p:nvSpPr>
          <p:cNvPr id="3" name="Başlık 2"/>
          <p:cNvSpPr>
            <a:spLocks noGrp="1"/>
          </p:cNvSpPr>
          <p:nvPr>
            <p:ph type="title"/>
          </p:nvPr>
        </p:nvSpPr>
        <p:spPr/>
        <p:txBody>
          <a:bodyPr/>
          <a:lstStyle/>
          <a:p>
            <a:r>
              <a:rPr lang="tr-TR" dirty="0"/>
              <a:t>Doğrudan Bulaşma</a:t>
            </a:r>
          </a:p>
        </p:txBody>
      </p:sp>
    </p:spTree>
    <p:extLst>
      <p:ext uri="{BB962C8B-B14F-4D97-AF65-F5344CB8AC3E}">
        <p14:creationId xmlns:p14="http://schemas.microsoft.com/office/powerpoint/2010/main" val="1304244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7051" y="2078851"/>
            <a:ext cx="5556250" cy="3373022"/>
          </a:xfrm>
        </p:spPr>
        <p:txBody>
          <a:bodyPr/>
          <a:lstStyle/>
          <a:p>
            <a:pPr marL="0" indent="0" algn="ctr">
              <a:buNone/>
            </a:pPr>
            <a:endParaRPr lang="tr-TR" dirty="0">
              <a:latin typeface="Calibri" pitchFamily="34" charset="0"/>
            </a:endParaRPr>
          </a:p>
          <a:p>
            <a:pPr marL="0" indent="0" algn="ctr">
              <a:buNone/>
            </a:pPr>
            <a:r>
              <a:rPr lang="nn-NO" dirty="0">
                <a:latin typeface="Calibri" pitchFamily="34" charset="0"/>
              </a:rPr>
              <a:t>Hastal</a:t>
            </a:r>
            <a:r>
              <a:rPr lang="tr-TR" dirty="0">
                <a:latin typeface="Calibri" pitchFamily="34" charset="0"/>
              </a:rPr>
              <a:t>ı</a:t>
            </a:r>
            <a:r>
              <a:rPr lang="nn-NO" dirty="0">
                <a:latin typeface="Calibri" pitchFamily="34" charset="0"/>
              </a:rPr>
              <a:t>k etkenlerinin kirlenmi</a:t>
            </a:r>
            <a:r>
              <a:rPr lang="tr-TR" dirty="0">
                <a:latin typeface="Calibri" pitchFamily="34" charset="0"/>
              </a:rPr>
              <a:t>ş</a:t>
            </a:r>
            <a:r>
              <a:rPr lang="nn-NO" dirty="0">
                <a:latin typeface="Calibri" pitchFamily="34" charset="0"/>
              </a:rPr>
              <a:t> e</a:t>
            </a:r>
            <a:r>
              <a:rPr lang="tr-TR" dirty="0" err="1">
                <a:latin typeface="Calibri" pitchFamily="34" charset="0"/>
              </a:rPr>
              <a:t>şy</a:t>
            </a:r>
            <a:r>
              <a:rPr lang="nn-NO" dirty="0">
                <a:latin typeface="Calibri" pitchFamily="34" charset="0"/>
              </a:rPr>
              <a:t>alar, hava, su, besinler veya</a:t>
            </a:r>
            <a:r>
              <a:rPr lang="tr-TR" dirty="0">
                <a:latin typeface="Calibri" pitchFamily="34" charset="0"/>
              </a:rPr>
              <a:t> vektörler yolu ile bulaşmasıdır. Veba, farelerle bulaşan bir hastalıktır.</a:t>
            </a:r>
          </a:p>
        </p:txBody>
      </p:sp>
      <p:sp>
        <p:nvSpPr>
          <p:cNvPr id="3" name="Başlık 2"/>
          <p:cNvSpPr>
            <a:spLocks noGrp="1"/>
          </p:cNvSpPr>
          <p:nvPr>
            <p:ph type="title"/>
          </p:nvPr>
        </p:nvSpPr>
        <p:spPr/>
        <p:txBody>
          <a:bodyPr/>
          <a:lstStyle/>
          <a:p>
            <a:r>
              <a:rPr lang="tr-TR" dirty="0"/>
              <a:t>Dolaylı Bulaşma</a:t>
            </a:r>
          </a:p>
        </p:txBody>
      </p:sp>
    </p:spTree>
    <p:extLst>
      <p:ext uri="{BB962C8B-B14F-4D97-AF65-F5344CB8AC3E}">
        <p14:creationId xmlns:p14="http://schemas.microsoft.com/office/powerpoint/2010/main" val="2379023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755576" y="1916832"/>
            <a:ext cx="7344816" cy="3888432"/>
          </a:xfrm>
        </p:spPr>
        <p:txBody>
          <a:bodyPr/>
          <a:lstStyle/>
          <a:p>
            <a:pPr marL="0" indent="0" algn="ctr">
              <a:buNone/>
            </a:pPr>
            <a:r>
              <a:rPr lang="tr-TR" sz="2800" dirty="0">
                <a:latin typeface="Calibri" pitchFamily="34" charset="0"/>
              </a:rPr>
              <a:t>Bulaşıcı hastalıklar, çok sayıda insanı hastalandıran ve dünyada ölümlere neden olan hastalıkların başında gelmektedir</a:t>
            </a:r>
            <a:r>
              <a:rPr lang="tr-TR" sz="2800" dirty="0" smtClean="0">
                <a:latin typeface="Calibri" pitchFamily="34" charset="0"/>
              </a:rPr>
              <a:t>.</a:t>
            </a:r>
            <a:endParaRPr lang="tr-TR" sz="2800" dirty="0">
              <a:latin typeface="Calibri" pitchFamily="34" charset="0"/>
            </a:endParaRPr>
          </a:p>
          <a:p>
            <a:pPr marL="0" indent="0" algn="ctr">
              <a:buNone/>
            </a:pPr>
            <a:r>
              <a:rPr lang="tr-TR" sz="2800" dirty="0">
                <a:latin typeface="Calibri" pitchFamily="34" charset="0"/>
              </a:rPr>
              <a:t>Doğal afetlerde fiziki çevre bozulduğu için bulaşıcı hastalıkların yaygınlaşması çok kolaylaşır. Bu nedenle bulaşıcı hastalıkların ortaya çıkmaması için alınacak önlemler şunlardır:</a:t>
            </a:r>
          </a:p>
        </p:txBody>
      </p:sp>
      <p:sp>
        <p:nvSpPr>
          <p:cNvPr id="3" name="Başlık 2"/>
          <p:cNvSpPr>
            <a:spLocks noGrp="1"/>
          </p:cNvSpPr>
          <p:nvPr>
            <p:ph type="title"/>
          </p:nvPr>
        </p:nvSpPr>
        <p:spPr/>
        <p:txBody>
          <a:bodyPr>
            <a:normAutofit fontScale="90000"/>
          </a:bodyPr>
          <a:lstStyle/>
          <a:p>
            <a:r>
              <a:rPr lang="tr-TR" dirty="0"/>
              <a:t>Bulaşıcı Hastalıklardan Korunma Yolları</a:t>
            </a:r>
          </a:p>
        </p:txBody>
      </p:sp>
    </p:spTree>
    <p:extLst>
      <p:ext uri="{BB962C8B-B14F-4D97-AF65-F5344CB8AC3E}">
        <p14:creationId xmlns:p14="http://schemas.microsoft.com/office/powerpoint/2010/main" val="1678717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439653" y="1322766"/>
            <a:ext cx="6210689" cy="4374486"/>
          </a:xfrm>
        </p:spPr>
        <p:txBody>
          <a:bodyPr>
            <a:normAutofit fontScale="70000" lnSpcReduction="20000"/>
          </a:bodyPr>
          <a:lstStyle/>
          <a:p>
            <a:pPr marL="0" indent="0" algn="just">
              <a:buNone/>
            </a:pPr>
            <a:endParaRPr lang="tr-TR" dirty="0">
              <a:latin typeface="Calibri" pitchFamily="34" charset="0"/>
            </a:endParaRPr>
          </a:p>
          <a:p>
            <a:pPr algn="just">
              <a:buFont typeface="Wingdings" pitchFamily="2" charset="2"/>
              <a:buChar char="ü"/>
            </a:pPr>
            <a:r>
              <a:rPr lang="tr-TR" dirty="0">
                <a:latin typeface="Calibri" pitchFamily="34" charset="0"/>
              </a:rPr>
              <a:t>Barınma ihtiyacı mutlaka giderilmelidir.</a:t>
            </a:r>
          </a:p>
          <a:p>
            <a:pPr algn="just">
              <a:buFont typeface="Wingdings" pitchFamily="2" charset="2"/>
              <a:buChar char="ü"/>
            </a:pPr>
            <a:r>
              <a:rPr lang="tr-TR" dirty="0">
                <a:latin typeface="Calibri" pitchFamily="34" charset="0"/>
              </a:rPr>
              <a:t>Temiz su sağlanmalıdır. Suların temiz olduğundan emin olunmuyorsa sular kaynatılmalı veya klorlanmalıdır.</a:t>
            </a:r>
          </a:p>
          <a:p>
            <a:pPr algn="just">
              <a:buFont typeface="Wingdings" pitchFamily="2" charset="2"/>
              <a:buChar char="ü"/>
            </a:pPr>
            <a:r>
              <a:rPr lang="nb-NO" dirty="0">
                <a:latin typeface="Calibri" pitchFamily="34" charset="0"/>
              </a:rPr>
              <a:t>Çöp ve kirli at</a:t>
            </a:r>
            <a:r>
              <a:rPr lang="tr-TR" dirty="0">
                <a:latin typeface="Calibri" pitchFamily="34" charset="0"/>
              </a:rPr>
              <a:t>ı</a:t>
            </a:r>
            <a:r>
              <a:rPr lang="nb-NO" dirty="0">
                <a:latin typeface="Calibri" pitchFamily="34" charset="0"/>
              </a:rPr>
              <a:t>klar yerle</a:t>
            </a:r>
            <a:r>
              <a:rPr lang="tr-TR" dirty="0">
                <a:latin typeface="Calibri" pitchFamily="34" charset="0"/>
              </a:rPr>
              <a:t>ş</a:t>
            </a:r>
            <a:r>
              <a:rPr lang="nb-NO" dirty="0">
                <a:latin typeface="Calibri" pitchFamily="34" charset="0"/>
              </a:rPr>
              <a:t>im birimlerinin</a:t>
            </a:r>
            <a:r>
              <a:rPr lang="tr-TR" dirty="0">
                <a:latin typeface="Calibri" pitchFamily="34" charset="0"/>
              </a:rPr>
              <a:t> dışına çıkarılarak yok edilmelidir.</a:t>
            </a:r>
          </a:p>
          <a:p>
            <a:pPr algn="just">
              <a:buFont typeface="Wingdings" pitchFamily="2" charset="2"/>
              <a:buChar char="ü"/>
            </a:pPr>
            <a:r>
              <a:rPr lang="tr-TR" dirty="0">
                <a:latin typeface="Calibri" pitchFamily="34" charset="0"/>
              </a:rPr>
              <a:t>Çiğ yenilen sebze ve meyveler iyice yıkanmalıdır.</a:t>
            </a:r>
          </a:p>
          <a:p>
            <a:pPr algn="just">
              <a:buFont typeface="Wingdings" pitchFamily="2" charset="2"/>
              <a:buChar char="ü"/>
            </a:pPr>
            <a:r>
              <a:rPr lang="tr-TR" dirty="0">
                <a:latin typeface="Calibri" pitchFamily="34" charset="0"/>
              </a:rPr>
              <a:t> Beslenme ve kişisel temizliğe özen gösterilmelidir.</a:t>
            </a:r>
          </a:p>
          <a:p>
            <a:pPr marL="0" indent="0" algn="just">
              <a:buNone/>
            </a:pPr>
            <a:endParaRPr lang="tr-TR" dirty="0">
              <a:latin typeface="Calibri" pitchFamily="34" charset="0"/>
            </a:endParaRPr>
          </a:p>
          <a:p>
            <a:pPr marL="0" indent="0" algn="ctr">
              <a:buNone/>
            </a:pPr>
            <a:r>
              <a:rPr lang="tr-TR" dirty="0">
                <a:latin typeface="Calibri" pitchFamily="34" charset="0"/>
              </a:rPr>
              <a:t>Bulaşıcı hastalıklardan asıl korunma, enfeksiyon zincirinin kırılması için gerekli önlemlerin alınmasıyla mümkündür. Bu da üç başlık altında incelenebilir.</a:t>
            </a:r>
          </a:p>
        </p:txBody>
      </p:sp>
    </p:spTree>
    <p:extLst>
      <p:ext uri="{BB962C8B-B14F-4D97-AF65-F5344CB8AC3E}">
        <p14:creationId xmlns:p14="http://schemas.microsoft.com/office/powerpoint/2010/main" val="3783191812"/>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 hafta</Template>
  <TotalTime>10</TotalTime>
  <Words>1098</Words>
  <Application>Microsoft Office PowerPoint</Application>
  <PresentationFormat>Ekran Gösterisi (4:3)</PresentationFormat>
  <Paragraphs>95</Paragraphs>
  <Slides>23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23</vt:i4>
      </vt:variant>
    </vt:vector>
  </HeadingPairs>
  <TitlesOfParts>
    <vt:vector size="27" baseType="lpstr">
      <vt:lpstr>Arial</vt:lpstr>
      <vt:lpstr>Calibri</vt:lpstr>
      <vt:lpstr>Wingdings</vt:lpstr>
      <vt:lpstr>Varsayılan Tasarım</vt:lpstr>
      <vt:lpstr>PowerPoint Sunusu</vt:lpstr>
      <vt:lpstr>BULAŞICI HASTALIKLARLA İLGİLİ TEMEL İLKELER</vt:lpstr>
      <vt:lpstr>BULAŞICI HASTALIKLARLA İLGİLİ TEMEL İLKELER</vt:lpstr>
      <vt:lpstr>Hastalık Sebepleri</vt:lpstr>
      <vt:lpstr>a. Bedensel Sebepler</vt:lpstr>
      <vt:lpstr>PowerPoint Sunusu</vt:lpstr>
      <vt:lpstr>b. Çevresel Sebepler</vt:lpstr>
      <vt:lpstr>PowerPoint Sunusu</vt:lpstr>
      <vt:lpstr>Bulaşıcı Hastalıklarda Genel Kavramlar</vt:lpstr>
      <vt:lpstr>Hastalık ve Enfeksiyon</vt:lpstr>
      <vt:lpstr>Hastalık Etkeni</vt:lpstr>
      <vt:lpstr>Kuluçka Süresi</vt:lpstr>
      <vt:lpstr>PowerPoint Sunusu</vt:lpstr>
      <vt:lpstr>Bulaşma Süresi</vt:lpstr>
      <vt:lpstr>PowerPoint Sunusu</vt:lpstr>
      <vt:lpstr>Salgın Hastalık</vt:lpstr>
      <vt:lpstr>Bulaşıcı Hastalık Zinciri</vt:lpstr>
      <vt:lpstr>Enfeksiyon Zinciri Öğeleri Şunlardır:</vt:lpstr>
      <vt:lpstr>Bulaşma Yolu</vt:lpstr>
      <vt:lpstr>Doğrudan Bulaşma</vt:lpstr>
      <vt:lpstr>Dolaylı Bulaşma</vt:lpstr>
      <vt:lpstr>Bulaşıcı Hastalıklardan Korunma Yolları</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Bade Yamak</cp:lastModifiedBy>
  <cp:revision>6</cp:revision>
  <cp:lastPrinted>1601-01-01T00:00:00Z</cp:lastPrinted>
  <dcterms:created xsi:type="dcterms:W3CDTF">2020-01-15T09:44:05Z</dcterms:created>
  <dcterms:modified xsi:type="dcterms:W3CDTF">2020-10-12T07:49:13Z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