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6" d="100"/>
          <a:sy n="76" d="100"/>
        </p:scale>
        <p:origin x="121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15.01.2020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REKREASYON BÖLÜMÜ</a:t>
            </a:r>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YAŞAR DOĞU SPOR BİLİMLERİ FAKÜLTESİ</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REK105-Sağlık Bilgisi ve İlkyardım</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a:t>
            </a:r>
            <a:r>
              <a:rPr lang="tr-TR" altLang="tr-TR" sz="2000" b="1" i="1">
                <a:solidFill>
                  <a:schemeClr val="bg1">
                    <a:lumMod val="50000"/>
                  </a:schemeClr>
                </a:solidFill>
              </a:rPr>
              <a:t>Bade YAMAK</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Koruyucu Sağlık Hizmetleri</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a:t>Hafta-1</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REK105-Sağlık Bilgisi ve İlkyardım</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 xmlns:a16="http://schemas.microsoft.com/office/drawing/2014/main" id="{E3FA6868-7A94-4D81-BB9A-3EDBB2DBBFC3}"/>
              </a:ext>
            </a:extLst>
          </p:cNvPr>
          <p:cNvSpPr>
            <a:spLocks noGrp="1"/>
          </p:cNvSpPr>
          <p:nvPr>
            <p:ph type="title"/>
          </p:nvPr>
        </p:nvSpPr>
        <p:spPr/>
        <p:txBody>
          <a:bodyPr rtlCol="0">
            <a:normAutofit fontScale="90000"/>
          </a:bodyPr>
          <a:lstStyle/>
          <a:p>
            <a:pPr>
              <a:defRPr/>
            </a:pPr>
            <a:r>
              <a:rPr lang="tr-TR" dirty="0"/>
              <a:t>SAĞLIK HİZMETLERİ VE YARARLANMA YOLLARI</a:t>
            </a:r>
          </a:p>
        </p:txBody>
      </p:sp>
      <p:sp>
        <p:nvSpPr>
          <p:cNvPr id="25603" name="2 İçerik Yer Tutucusu">
            <a:extLst>
              <a:ext uri="{FF2B5EF4-FFF2-40B4-BE49-F238E27FC236}">
                <a16:creationId xmlns="" xmlns:a16="http://schemas.microsoft.com/office/drawing/2014/main" id="{9A816948-9B04-42A7-8D4C-29A0B70FE6B9}"/>
              </a:ext>
            </a:extLst>
          </p:cNvPr>
          <p:cNvSpPr>
            <a:spLocks noGrp="1"/>
          </p:cNvSpPr>
          <p:nvPr>
            <p:ph idx="1"/>
          </p:nvPr>
        </p:nvSpPr>
        <p:spPr/>
        <p:txBody>
          <a:bodyPr/>
          <a:lstStyle/>
          <a:p>
            <a:pPr marL="0" indent="0" algn="ctr">
              <a:buNone/>
              <a:defRPr/>
            </a:pPr>
            <a:endParaRPr lang="tr-TR" dirty="0"/>
          </a:p>
          <a:p>
            <a:pPr marL="0" indent="0" algn="ctr">
              <a:buNone/>
              <a:defRPr/>
            </a:pPr>
            <a:r>
              <a:rPr lang="tr-TR" dirty="0"/>
              <a:t>Sağlık hizmetleri; koruyucu sağlık hizmetleri, tedavi hizmetleri ve rehabilitasyon hizmetleri olarak üç grupta incelenebilir. </a:t>
            </a:r>
          </a:p>
          <a:p>
            <a:pPr eaLnBrk="1" hangingPunct="1">
              <a:buFont typeface="Arial" charset="0"/>
              <a:buChar char="•"/>
              <a:defRPr/>
            </a:pPr>
            <a:endParaRPr lang="tr-TR" dirty="0"/>
          </a:p>
        </p:txBody>
      </p:sp>
    </p:spTree>
    <p:extLst>
      <p:ext uri="{BB962C8B-B14F-4D97-AF65-F5344CB8AC3E}">
        <p14:creationId xmlns:p14="http://schemas.microsoft.com/office/powerpoint/2010/main" val="3481468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a:extLst>
              <a:ext uri="{FF2B5EF4-FFF2-40B4-BE49-F238E27FC236}">
                <a16:creationId xmlns="" xmlns:a16="http://schemas.microsoft.com/office/drawing/2014/main" id="{0529DB1C-6C2C-4130-8E58-61809BB0545C}"/>
              </a:ext>
            </a:extLst>
          </p:cNvPr>
          <p:cNvSpPr>
            <a:spLocks noGrp="1"/>
          </p:cNvSpPr>
          <p:nvPr>
            <p:ph type="title"/>
          </p:nvPr>
        </p:nvSpPr>
        <p:spPr/>
        <p:txBody>
          <a:bodyPr/>
          <a:lstStyle/>
          <a:p>
            <a:pPr eaLnBrk="1" hangingPunct="1"/>
            <a:r>
              <a:rPr lang="tr-TR" altLang="tr-TR" dirty="0"/>
              <a:t>a. Koruyucu Sağlık Hizmetleri</a:t>
            </a:r>
          </a:p>
        </p:txBody>
      </p:sp>
      <p:sp>
        <p:nvSpPr>
          <p:cNvPr id="27651" name="2 İçerik Yer Tutucusu">
            <a:extLst>
              <a:ext uri="{FF2B5EF4-FFF2-40B4-BE49-F238E27FC236}">
                <a16:creationId xmlns="" xmlns:a16="http://schemas.microsoft.com/office/drawing/2014/main" id="{66650E94-D76A-4D32-A357-A1EB5775113D}"/>
              </a:ext>
            </a:extLst>
          </p:cNvPr>
          <p:cNvSpPr>
            <a:spLocks noGrp="1"/>
          </p:cNvSpPr>
          <p:nvPr>
            <p:ph idx="1"/>
          </p:nvPr>
        </p:nvSpPr>
        <p:spPr/>
        <p:txBody>
          <a:bodyPr/>
          <a:lstStyle/>
          <a:p>
            <a:pPr marL="0" indent="0" algn="ctr">
              <a:buNone/>
            </a:pPr>
            <a:endParaRPr lang="tr-TR" altLang="tr-TR"/>
          </a:p>
          <a:p>
            <a:pPr marL="0" indent="0" algn="ctr">
              <a:buNone/>
            </a:pPr>
            <a:r>
              <a:rPr lang="tr-TR" altLang="tr-TR"/>
              <a:t>Bireyi ve toplumu bilgilendirerek hastalıklardan korunmayı, çeşitli çalışmalarla hastalıkları önceden önlemeyi amaçlayan sağlık hizmetleridir. </a:t>
            </a:r>
          </a:p>
          <a:p>
            <a:pPr marL="0" indent="0" algn="ctr">
              <a:buNone/>
            </a:pPr>
            <a:endParaRPr lang="tr-TR" altLang="tr-TR"/>
          </a:p>
          <a:p>
            <a:pPr marL="0" indent="0" algn="ctr">
              <a:buNone/>
            </a:pPr>
            <a:r>
              <a:rPr lang="tr-TR" altLang="tr-TR"/>
              <a:t>Koruyucu sağlık hizmetleri, kişiye ve çevreye yönelik olarak ikiye ayrılır: </a:t>
            </a:r>
          </a:p>
        </p:txBody>
      </p:sp>
    </p:spTree>
    <p:extLst>
      <p:ext uri="{BB962C8B-B14F-4D97-AF65-F5344CB8AC3E}">
        <p14:creationId xmlns:p14="http://schemas.microsoft.com/office/powerpoint/2010/main" val="428040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 xmlns:a16="http://schemas.microsoft.com/office/drawing/2014/main" id="{CA4FB23B-AA1D-4FDD-A9A6-F214462C88CB}"/>
              </a:ext>
            </a:extLst>
          </p:cNvPr>
          <p:cNvSpPr>
            <a:spLocks noGrp="1"/>
          </p:cNvSpPr>
          <p:nvPr>
            <p:ph type="title"/>
          </p:nvPr>
        </p:nvSpPr>
        <p:spPr/>
        <p:txBody>
          <a:bodyPr rtlCol="0">
            <a:normAutofit fontScale="90000"/>
          </a:bodyPr>
          <a:lstStyle/>
          <a:p>
            <a:pPr>
              <a:defRPr/>
            </a:pPr>
            <a:r>
              <a:rPr lang="tr-TR" dirty="0"/>
              <a:t>Kişiye Yönelik Koruyucu Sağlık Hizmetleri</a:t>
            </a:r>
          </a:p>
        </p:txBody>
      </p:sp>
      <p:sp>
        <p:nvSpPr>
          <p:cNvPr id="28675" name="2 İçerik Yer Tutucusu">
            <a:extLst>
              <a:ext uri="{FF2B5EF4-FFF2-40B4-BE49-F238E27FC236}">
                <a16:creationId xmlns="" xmlns:a16="http://schemas.microsoft.com/office/drawing/2014/main" id="{B0DA3C45-C6A7-4AB1-944E-3ED3B4BD4BAF}"/>
              </a:ext>
            </a:extLst>
          </p:cNvPr>
          <p:cNvSpPr>
            <a:spLocks noGrp="1"/>
          </p:cNvSpPr>
          <p:nvPr>
            <p:ph idx="1"/>
          </p:nvPr>
        </p:nvSpPr>
        <p:spPr/>
        <p:txBody>
          <a:bodyPr/>
          <a:lstStyle/>
          <a:p>
            <a:pPr marL="0" indent="0" algn="ctr">
              <a:buNone/>
            </a:pPr>
            <a:r>
              <a:rPr lang="tr-TR" altLang="tr-TR" sz="2800" dirty="0"/>
              <a:t>Hastalıkları engellemek ve tedavi etmek için verilen bu hizmetler, eğitilmiş sağlık personeli tarafından yürütülür. Sağlık eğitimi, yeterli ve dengeli beslenmenin sağlanması, aile planlaması, bulaşıcı hastalıkların kontrolü, periyodik muayeneler, toplum içi araştırmalar ve istatistiksel çalışmalar, yaşlı bakımı, erken teşhis ve tedavi çalışmaları bu grupta yer alır. Kişiye yönelik koruyucu sağlık hizmetleri birincil, ikincil ve üçüncül koruma olarak üçe ayrılır.</a:t>
            </a:r>
          </a:p>
        </p:txBody>
      </p:sp>
    </p:spTree>
    <p:extLst>
      <p:ext uri="{BB962C8B-B14F-4D97-AF65-F5344CB8AC3E}">
        <p14:creationId xmlns:p14="http://schemas.microsoft.com/office/powerpoint/2010/main" val="3213673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Başlık">
            <a:extLst>
              <a:ext uri="{FF2B5EF4-FFF2-40B4-BE49-F238E27FC236}">
                <a16:creationId xmlns="" xmlns:a16="http://schemas.microsoft.com/office/drawing/2014/main" id="{62464D0C-7B89-4C37-BCF0-A013E6B2AC4E}"/>
              </a:ext>
            </a:extLst>
          </p:cNvPr>
          <p:cNvSpPr>
            <a:spLocks noGrp="1"/>
          </p:cNvSpPr>
          <p:nvPr>
            <p:ph type="title"/>
          </p:nvPr>
        </p:nvSpPr>
        <p:spPr/>
        <p:txBody>
          <a:bodyPr/>
          <a:lstStyle/>
          <a:p>
            <a:pPr eaLnBrk="1" hangingPunct="1"/>
            <a:r>
              <a:rPr lang="tr-TR" altLang="tr-TR"/>
              <a:t>Birincil koruma</a:t>
            </a:r>
          </a:p>
        </p:txBody>
      </p:sp>
      <p:sp>
        <p:nvSpPr>
          <p:cNvPr id="29699" name="2 İçerik Yer Tutucusu">
            <a:extLst>
              <a:ext uri="{FF2B5EF4-FFF2-40B4-BE49-F238E27FC236}">
                <a16:creationId xmlns="" xmlns:a16="http://schemas.microsoft.com/office/drawing/2014/main" id="{444374F2-8597-45EA-A35F-9D5205852DC1}"/>
              </a:ext>
            </a:extLst>
          </p:cNvPr>
          <p:cNvSpPr>
            <a:spLocks noGrp="1"/>
          </p:cNvSpPr>
          <p:nvPr>
            <p:ph idx="1"/>
          </p:nvPr>
        </p:nvSpPr>
        <p:spPr/>
        <p:txBody>
          <a:bodyPr/>
          <a:lstStyle/>
          <a:p>
            <a:pPr marL="0" indent="0" algn="ctr">
              <a:buNone/>
            </a:pPr>
            <a:endParaRPr lang="tr-TR" altLang="tr-TR" dirty="0"/>
          </a:p>
          <a:p>
            <a:pPr marL="0" indent="0" algn="ctr">
              <a:buNone/>
            </a:pPr>
            <a:r>
              <a:rPr lang="tr-TR" altLang="tr-TR" sz="2400" dirty="0"/>
              <a:t>Kişiyi hastalıklardan korumak için alınan önlemlerdir. Örneğin, yeterli ve dengeli beslenme öğretilerek yanlış beslenmenin önüne geçilebilir. Böylece yanlış beslenme sonucu ortaya çıkabilecek hastalıklar engellenmiş olur. Birincil koruyucu sağlık hizmetleri adı altında insanlara bulaşıcı hastalıklardan, kanserden korunma ile ilgili bilgi verilir. Bu hizmetler içinde aşının yararları anlatılarak hastalık oluşumu önlenebilir. </a:t>
            </a:r>
          </a:p>
        </p:txBody>
      </p:sp>
    </p:spTree>
    <p:extLst>
      <p:ext uri="{BB962C8B-B14F-4D97-AF65-F5344CB8AC3E}">
        <p14:creationId xmlns:p14="http://schemas.microsoft.com/office/powerpoint/2010/main" val="2185189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a:extLst>
              <a:ext uri="{FF2B5EF4-FFF2-40B4-BE49-F238E27FC236}">
                <a16:creationId xmlns="" xmlns:a16="http://schemas.microsoft.com/office/drawing/2014/main" id="{32C2DA3D-034F-48F1-9E2A-15CCE32B9602}"/>
              </a:ext>
            </a:extLst>
          </p:cNvPr>
          <p:cNvSpPr>
            <a:spLocks noGrp="1"/>
          </p:cNvSpPr>
          <p:nvPr>
            <p:ph type="title"/>
          </p:nvPr>
        </p:nvSpPr>
        <p:spPr/>
        <p:txBody>
          <a:bodyPr/>
          <a:lstStyle/>
          <a:p>
            <a:pPr eaLnBrk="1" hangingPunct="1"/>
            <a:r>
              <a:rPr lang="tr-TR" altLang="tr-TR"/>
              <a:t>İkincil koruma</a:t>
            </a:r>
          </a:p>
        </p:txBody>
      </p:sp>
      <p:sp>
        <p:nvSpPr>
          <p:cNvPr id="30723" name="2 İçerik Yer Tutucusu">
            <a:extLst>
              <a:ext uri="{FF2B5EF4-FFF2-40B4-BE49-F238E27FC236}">
                <a16:creationId xmlns="" xmlns:a16="http://schemas.microsoft.com/office/drawing/2014/main" id="{FAFEDCBA-D4AE-4DFC-A5F7-135CAEFDCE52}"/>
              </a:ext>
            </a:extLst>
          </p:cNvPr>
          <p:cNvSpPr>
            <a:spLocks noGrp="1"/>
          </p:cNvSpPr>
          <p:nvPr>
            <p:ph idx="1"/>
          </p:nvPr>
        </p:nvSpPr>
        <p:spPr/>
        <p:txBody>
          <a:bodyPr/>
          <a:lstStyle/>
          <a:p>
            <a:pPr marL="0" indent="0" algn="ctr">
              <a:buNone/>
            </a:pPr>
            <a:endParaRPr lang="tr-TR" altLang="tr-TR"/>
          </a:p>
          <a:p>
            <a:pPr marL="0" indent="0" algn="ctr">
              <a:buNone/>
            </a:pPr>
            <a:r>
              <a:rPr lang="tr-TR" altLang="tr-TR"/>
              <a:t>Hastalık belirtileri ortaya çıkmadan önce veya bu belirtilerin hafif olduğu dönemde teşhis edilerek gereken tedavinin yapılmasına yönelik çalışmalardır. </a:t>
            </a:r>
          </a:p>
        </p:txBody>
      </p:sp>
    </p:spTree>
    <p:extLst>
      <p:ext uri="{BB962C8B-B14F-4D97-AF65-F5344CB8AC3E}">
        <p14:creationId xmlns:p14="http://schemas.microsoft.com/office/powerpoint/2010/main" val="2719901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a:extLst>
              <a:ext uri="{FF2B5EF4-FFF2-40B4-BE49-F238E27FC236}">
                <a16:creationId xmlns="" xmlns:a16="http://schemas.microsoft.com/office/drawing/2014/main" id="{FAC2D26F-3F10-46B8-AEA5-B84D1FA00EEC}"/>
              </a:ext>
            </a:extLst>
          </p:cNvPr>
          <p:cNvSpPr>
            <a:spLocks noGrp="1"/>
          </p:cNvSpPr>
          <p:nvPr>
            <p:ph type="title"/>
          </p:nvPr>
        </p:nvSpPr>
        <p:spPr/>
        <p:txBody>
          <a:bodyPr/>
          <a:lstStyle/>
          <a:p>
            <a:pPr eaLnBrk="1" hangingPunct="1"/>
            <a:r>
              <a:rPr lang="tr-TR" altLang="tr-TR"/>
              <a:t>Üçüncül koruma</a:t>
            </a:r>
          </a:p>
        </p:txBody>
      </p:sp>
      <p:sp>
        <p:nvSpPr>
          <p:cNvPr id="31747" name="2 İçerik Yer Tutucusu">
            <a:extLst>
              <a:ext uri="{FF2B5EF4-FFF2-40B4-BE49-F238E27FC236}">
                <a16:creationId xmlns="" xmlns:a16="http://schemas.microsoft.com/office/drawing/2014/main" id="{2276D2F2-3584-4835-AA5B-08559F3FCF46}"/>
              </a:ext>
            </a:extLst>
          </p:cNvPr>
          <p:cNvSpPr>
            <a:spLocks noGrp="1"/>
          </p:cNvSpPr>
          <p:nvPr>
            <p:ph idx="1"/>
          </p:nvPr>
        </p:nvSpPr>
        <p:spPr/>
        <p:txBody>
          <a:bodyPr/>
          <a:lstStyle/>
          <a:p>
            <a:pPr marL="0" indent="0" algn="ctr">
              <a:buNone/>
            </a:pPr>
            <a:endParaRPr lang="tr-TR" altLang="tr-TR"/>
          </a:p>
          <a:p>
            <a:pPr marL="0" indent="0" algn="ctr">
              <a:buNone/>
            </a:pPr>
            <a:endParaRPr lang="tr-TR" altLang="tr-TR"/>
          </a:p>
          <a:p>
            <a:pPr marL="0" indent="0" algn="ctr">
              <a:buNone/>
            </a:pPr>
            <a:r>
              <a:rPr lang="tr-TR" altLang="tr-TR"/>
              <a:t>Hastalıkların olumsuz sonuçlarının sınırlandırılması ve sakatlıkların önlenmesi için yapılan çalışmalardır.</a:t>
            </a:r>
          </a:p>
        </p:txBody>
      </p:sp>
    </p:spTree>
    <p:extLst>
      <p:ext uri="{BB962C8B-B14F-4D97-AF65-F5344CB8AC3E}">
        <p14:creationId xmlns:p14="http://schemas.microsoft.com/office/powerpoint/2010/main" val="2367981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 xmlns:a16="http://schemas.microsoft.com/office/drawing/2014/main" id="{3716D342-BA82-425A-AF96-FB355CACBD7E}"/>
              </a:ext>
            </a:extLst>
          </p:cNvPr>
          <p:cNvSpPr>
            <a:spLocks noGrp="1"/>
          </p:cNvSpPr>
          <p:nvPr>
            <p:ph type="title"/>
          </p:nvPr>
        </p:nvSpPr>
        <p:spPr/>
        <p:txBody>
          <a:bodyPr rtlCol="0">
            <a:normAutofit fontScale="90000"/>
          </a:bodyPr>
          <a:lstStyle/>
          <a:p>
            <a:pPr>
              <a:defRPr/>
            </a:pPr>
            <a:r>
              <a:rPr lang="tr-TR" dirty="0"/>
              <a:t>Çevreye Yönelik Koruyucu Sağlık Hizmetleri</a:t>
            </a:r>
          </a:p>
        </p:txBody>
      </p:sp>
      <p:sp>
        <p:nvSpPr>
          <p:cNvPr id="32771" name="2 İçerik Yer Tutucusu">
            <a:extLst>
              <a:ext uri="{FF2B5EF4-FFF2-40B4-BE49-F238E27FC236}">
                <a16:creationId xmlns="" xmlns:a16="http://schemas.microsoft.com/office/drawing/2014/main" id="{B115C05D-46EA-4FA5-91CC-104C6751BE0A}"/>
              </a:ext>
            </a:extLst>
          </p:cNvPr>
          <p:cNvSpPr>
            <a:spLocks noGrp="1"/>
          </p:cNvSpPr>
          <p:nvPr>
            <p:ph idx="1"/>
          </p:nvPr>
        </p:nvSpPr>
        <p:spPr/>
        <p:txBody>
          <a:bodyPr/>
          <a:lstStyle/>
          <a:p>
            <a:pPr marL="0" indent="0" algn="ctr">
              <a:buNone/>
            </a:pPr>
            <a:r>
              <a:rPr lang="tr-TR" altLang="tr-TR" sz="2400" dirty="0"/>
              <a:t>Çevrede bulunan ve insan sağlığını olumsuz etkileyen etmenlerin ortadan kaldırılmasına veya zararsız hâle getirilmesine yönelik çalışmalardır. </a:t>
            </a:r>
          </a:p>
          <a:p>
            <a:pPr marL="0" indent="0" algn="ctr">
              <a:buNone/>
            </a:pPr>
            <a:endParaRPr lang="tr-TR" altLang="tr-TR" sz="2400" dirty="0"/>
          </a:p>
          <a:p>
            <a:pPr marL="0" indent="0" algn="ctr">
              <a:buNone/>
            </a:pPr>
            <a:r>
              <a:rPr lang="tr-TR" altLang="tr-TR" sz="2400" dirty="0"/>
              <a:t>Çevre şartlarının düzeltilmesi, besin kontrolü, okul hijyeni, konut hijyeni, iş sağlığı ile ilgili çalışmalar bu grupta yer alır. Bu hizmetler; çevre mühendisleri, doktorlar, veterinerler, biyologlar, endüstri mühendisleri gibi birçok meslek grubunun iş birliği ile gerçekleştirilir.</a:t>
            </a:r>
          </a:p>
        </p:txBody>
      </p:sp>
    </p:spTree>
    <p:extLst>
      <p:ext uri="{BB962C8B-B14F-4D97-AF65-F5344CB8AC3E}">
        <p14:creationId xmlns:p14="http://schemas.microsoft.com/office/powerpoint/2010/main" val="4215119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a:extLst>
              <a:ext uri="{FF2B5EF4-FFF2-40B4-BE49-F238E27FC236}">
                <a16:creationId xmlns="" xmlns:a16="http://schemas.microsoft.com/office/drawing/2014/main" id="{D94FBA04-2341-4BAA-8F50-3FE23AFE48F5}"/>
              </a:ext>
            </a:extLst>
          </p:cNvPr>
          <p:cNvSpPr>
            <a:spLocks noGrp="1"/>
          </p:cNvSpPr>
          <p:nvPr>
            <p:ph type="title"/>
          </p:nvPr>
        </p:nvSpPr>
        <p:spPr/>
        <p:txBody>
          <a:bodyPr/>
          <a:lstStyle/>
          <a:p>
            <a:pPr eaLnBrk="1" hangingPunct="1"/>
            <a:r>
              <a:rPr lang="tr-TR" altLang="tr-TR"/>
              <a:t>b. Tedavi hizmetleri </a:t>
            </a:r>
          </a:p>
        </p:txBody>
      </p:sp>
      <p:sp>
        <p:nvSpPr>
          <p:cNvPr id="33795" name="2 İçerik Yer Tutucusu">
            <a:extLst>
              <a:ext uri="{FF2B5EF4-FFF2-40B4-BE49-F238E27FC236}">
                <a16:creationId xmlns="" xmlns:a16="http://schemas.microsoft.com/office/drawing/2014/main" id="{56B38576-FB8C-43B3-A44C-C7C12517CB1A}"/>
              </a:ext>
            </a:extLst>
          </p:cNvPr>
          <p:cNvSpPr>
            <a:spLocks noGrp="1"/>
          </p:cNvSpPr>
          <p:nvPr>
            <p:ph idx="1"/>
          </p:nvPr>
        </p:nvSpPr>
        <p:spPr/>
        <p:txBody>
          <a:bodyPr/>
          <a:lstStyle/>
          <a:p>
            <a:pPr marL="0" indent="0" algn="ctr">
              <a:buNone/>
            </a:pPr>
            <a:endParaRPr lang="tr-TR" altLang="tr-TR"/>
          </a:p>
          <a:p>
            <a:pPr marL="0" indent="0" algn="ctr">
              <a:buNone/>
            </a:pPr>
            <a:r>
              <a:rPr lang="tr-TR" altLang="tr-TR"/>
              <a:t>İlaç ve diğer tıbbi yöntemlerle hastalık ve sakatlıkların iyileştirilmesi çalışmaları, tedavi olarak isimlendirilir. Tedavi hizmetleri; birinci basamak, ikinci basamak ve üçüncü basamak tedavi hizmetleri olarak üçe ayrılır. </a:t>
            </a:r>
          </a:p>
        </p:txBody>
      </p:sp>
    </p:spTree>
    <p:extLst>
      <p:ext uri="{BB962C8B-B14F-4D97-AF65-F5344CB8AC3E}">
        <p14:creationId xmlns:p14="http://schemas.microsoft.com/office/powerpoint/2010/main" val="2873413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Başlık">
            <a:extLst>
              <a:ext uri="{FF2B5EF4-FFF2-40B4-BE49-F238E27FC236}">
                <a16:creationId xmlns="" xmlns:a16="http://schemas.microsoft.com/office/drawing/2014/main" id="{90D8B45C-77A9-4ABB-9260-F04E873D42B4}"/>
              </a:ext>
            </a:extLst>
          </p:cNvPr>
          <p:cNvSpPr>
            <a:spLocks noGrp="1"/>
          </p:cNvSpPr>
          <p:nvPr>
            <p:ph type="title"/>
          </p:nvPr>
        </p:nvSpPr>
        <p:spPr/>
        <p:txBody>
          <a:bodyPr/>
          <a:lstStyle/>
          <a:p>
            <a:pPr eaLnBrk="1" hangingPunct="1"/>
            <a:r>
              <a:rPr lang="tr-TR" altLang="tr-TR"/>
              <a:t>Birinci Basamak Tedavi Hizmetleri</a:t>
            </a:r>
          </a:p>
        </p:txBody>
      </p:sp>
      <p:sp>
        <p:nvSpPr>
          <p:cNvPr id="34819" name="2 İçerik Yer Tutucusu">
            <a:extLst>
              <a:ext uri="{FF2B5EF4-FFF2-40B4-BE49-F238E27FC236}">
                <a16:creationId xmlns="" xmlns:a16="http://schemas.microsoft.com/office/drawing/2014/main" id="{434EA23E-E130-4362-83EA-FDAABAD898D3}"/>
              </a:ext>
            </a:extLst>
          </p:cNvPr>
          <p:cNvSpPr>
            <a:spLocks noGrp="1"/>
          </p:cNvSpPr>
          <p:nvPr>
            <p:ph idx="1"/>
          </p:nvPr>
        </p:nvSpPr>
        <p:spPr/>
        <p:txBody>
          <a:bodyPr/>
          <a:lstStyle/>
          <a:p>
            <a:pPr marL="0" indent="0" algn="ctr">
              <a:buNone/>
            </a:pPr>
            <a:endParaRPr lang="tr-TR" altLang="tr-TR"/>
          </a:p>
          <a:p>
            <a:pPr marL="0" indent="0" algn="ctr">
              <a:buNone/>
            </a:pPr>
            <a:r>
              <a:rPr lang="tr-TR" altLang="tr-TR"/>
              <a:t>Bu basamaktaki tedavi hizmetleri; toplum sağlığı merkezlerinde, aile sağlığı merkezlerinde, polikliniklerde ve muayenehanelerde gerçekleştirilir. Bu kurum ve kuruluşlar, hastaların ilk başvurdukları merkezlerdir. Burada ayakta tedavi edilebilecek hastaların tanısı konularak tedaviye başlanır. </a:t>
            </a:r>
          </a:p>
        </p:txBody>
      </p:sp>
    </p:spTree>
    <p:extLst>
      <p:ext uri="{BB962C8B-B14F-4D97-AF65-F5344CB8AC3E}">
        <p14:creationId xmlns:p14="http://schemas.microsoft.com/office/powerpoint/2010/main" val="3977336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Başlık">
            <a:extLst>
              <a:ext uri="{FF2B5EF4-FFF2-40B4-BE49-F238E27FC236}">
                <a16:creationId xmlns="" xmlns:a16="http://schemas.microsoft.com/office/drawing/2014/main" id="{CE1E511D-D57F-456C-A286-C602078EE404}"/>
              </a:ext>
            </a:extLst>
          </p:cNvPr>
          <p:cNvSpPr>
            <a:spLocks noGrp="1"/>
          </p:cNvSpPr>
          <p:nvPr>
            <p:ph type="title"/>
          </p:nvPr>
        </p:nvSpPr>
        <p:spPr/>
        <p:txBody>
          <a:bodyPr/>
          <a:lstStyle/>
          <a:p>
            <a:pPr eaLnBrk="1" hangingPunct="1"/>
            <a:r>
              <a:rPr lang="tr-TR" altLang="tr-TR"/>
              <a:t>İkinci Basamak Tedavi Hizmetleri</a:t>
            </a:r>
          </a:p>
        </p:txBody>
      </p:sp>
      <p:sp>
        <p:nvSpPr>
          <p:cNvPr id="35843" name="2 İçerik Yer Tutucusu">
            <a:extLst>
              <a:ext uri="{FF2B5EF4-FFF2-40B4-BE49-F238E27FC236}">
                <a16:creationId xmlns="" xmlns:a16="http://schemas.microsoft.com/office/drawing/2014/main" id="{26B747CD-4D43-456D-97B6-1855AC6EE58C}"/>
              </a:ext>
            </a:extLst>
          </p:cNvPr>
          <p:cNvSpPr>
            <a:spLocks noGrp="1"/>
          </p:cNvSpPr>
          <p:nvPr>
            <p:ph idx="1"/>
          </p:nvPr>
        </p:nvSpPr>
        <p:spPr/>
        <p:txBody>
          <a:bodyPr/>
          <a:lstStyle/>
          <a:p>
            <a:pPr marL="0" indent="0" algn="ctr">
              <a:buNone/>
            </a:pPr>
            <a:endParaRPr lang="tr-TR" altLang="tr-TR"/>
          </a:p>
          <a:p>
            <a:pPr marL="0" indent="0" algn="ctr">
              <a:buNone/>
            </a:pPr>
            <a:r>
              <a:rPr lang="tr-TR" altLang="tr-TR"/>
              <a:t>Birinci basamaktaki kurumlarda teşhis konulamayan ve tedavi edilemeyen hastalar hastanelere gönderilir. Çünkü hastaneler daha kapsamlı araştırma ve tetkikleri yapabilecek araç ve gerece sahiptir. </a:t>
            </a:r>
          </a:p>
        </p:txBody>
      </p:sp>
    </p:spTree>
    <p:extLst>
      <p:ext uri="{BB962C8B-B14F-4D97-AF65-F5344CB8AC3E}">
        <p14:creationId xmlns:p14="http://schemas.microsoft.com/office/powerpoint/2010/main" val="1958313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a:extLst>
              <a:ext uri="{FF2B5EF4-FFF2-40B4-BE49-F238E27FC236}">
                <a16:creationId xmlns="" xmlns:a16="http://schemas.microsoft.com/office/drawing/2014/main" id="{3330D73A-B18D-45A8-A776-702334D9B1C7}"/>
              </a:ext>
            </a:extLst>
          </p:cNvPr>
          <p:cNvSpPr>
            <a:spLocks noGrp="1"/>
          </p:cNvSpPr>
          <p:nvPr>
            <p:ph type="title"/>
          </p:nvPr>
        </p:nvSpPr>
        <p:spPr/>
        <p:txBody>
          <a:bodyPr/>
          <a:lstStyle/>
          <a:p>
            <a:pPr eaLnBrk="1" hangingPunct="1"/>
            <a:r>
              <a:rPr lang="tr-TR" altLang="tr-TR"/>
              <a:t>Üçüncü Basamak Tedavi Hizmetleri</a:t>
            </a:r>
          </a:p>
        </p:txBody>
      </p:sp>
      <p:sp>
        <p:nvSpPr>
          <p:cNvPr id="36867" name="2 İçerik Yer Tutucusu">
            <a:extLst>
              <a:ext uri="{FF2B5EF4-FFF2-40B4-BE49-F238E27FC236}">
                <a16:creationId xmlns="" xmlns:a16="http://schemas.microsoft.com/office/drawing/2014/main" id="{5C39CBE6-2140-498D-998F-84BE899F4C67}"/>
              </a:ext>
            </a:extLst>
          </p:cNvPr>
          <p:cNvSpPr>
            <a:spLocks noGrp="1"/>
          </p:cNvSpPr>
          <p:nvPr>
            <p:ph idx="1"/>
          </p:nvPr>
        </p:nvSpPr>
        <p:spPr/>
        <p:txBody>
          <a:bodyPr/>
          <a:lstStyle/>
          <a:p>
            <a:pPr marL="0" indent="0" algn="ctr">
              <a:buNone/>
            </a:pPr>
            <a:r>
              <a:rPr lang="tr-TR" altLang="tr-TR"/>
              <a:t>Daha ayrıntılı tetkik ve tedavi uygulamalarını gerektiren hastalar ise yüksek teknolojiye sahip eğitim ve araştırma hastaneleri ile üniversite hastanelerine gönderilirler. Bazı hastanelerde ise özel ihtisas hizmetleri sunulur. Kanser, verem, ruh sağlığı gibi ihtisas dallarıyla ilgili yüksek teknolojiye sahip kuruluşlarda hastaya daha fazla yardımcı olunur. </a:t>
            </a:r>
          </a:p>
        </p:txBody>
      </p:sp>
    </p:spTree>
    <p:extLst>
      <p:ext uri="{BB962C8B-B14F-4D97-AF65-F5344CB8AC3E}">
        <p14:creationId xmlns:p14="http://schemas.microsoft.com/office/powerpoint/2010/main" val="3329235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İçerik Yer Tutucusu">
            <a:extLst>
              <a:ext uri="{FF2B5EF4-FFF2-40B4-BE49-F238E27FC236}">
                <a16:creationId xmlns="" xmlns:a16="http://schemas.microsoft.com/office/drawing/2014/main" id="{143E56D6-0ABD-4BD7-A2E9-F4C263D0E675}"/>
              </a:ext>
            </a:extLst>
          </p:cNvPr>
          <p:cNvSpPr>
            <a:spLocks noGrp="1"/>
          </p:cNvSpPr>
          <p:nvPr>
            <p:ph idx="1"/>
          </p:nvPr>
        </p:nvSpPr>
        <p:spPr>
          <a:xfrm>
            <a:off x="827584" y="692696"/>
            <a:ext cx="7344816" cy="5112568"/>
          </a:xfrm>
        </p:spPr>
        <p:txBody>
          <a:bodyPr/>
          <a:lstStyle/>
          <a:p>
            <a:pPr marL="0" indent="0" algn="ctr">
              <a:buNone/>
            </a:pPr>
            <a:endParaRPr lang="tr-TR" altLang="tr-TR" dirty="0"/>
          </a:p>
          <a:p>
            <a:pPr marL="0" indent="0" algn="ctr">
              <a:buNone/>
            </a:pPr>
            <a:r>
              <a:rPr lang="tr-TR" altLang="tr-TR" dirty="0"/>
              <a:t>Hasta olan bir kişinin şifa ararken diğer hastaların tedavilerini geciktirmemesi veya engellememesi için bu basamakları sırasıyla izlemesi gerekir. Doğrudan üniversite hastanelerine başvurması, bu kuruluşların çalışmalarını ve hastaların buralardan yararlanma olanaklarını önemli ölçüde azaltır. </a:t>
            </a:r>
          </a:p>
        </p:txBody>
      </p:sp>
    </p:spTree>
    <p:extLst>
      <p:ext uri="{BB962C8B-B14F-4D97-AF65-F5344CB8AC3E}">
        <p14:creationId xmlns:p14="http://schemas.microsoft.com/office/powerpoint/2010/main" val="1924128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Başlık">
            <a:extLst>
              <a:ext uri="{FF2B5EF4-FFF2-40B4-BE49-F238E27FC236}">
                <a16:creationId xmlns="" xmlns:a16="http://schemas.microsoft.com/office/drawing/2014/main" id="{E673328B-12E6-4E0C-8B7F-6BC6270051AA}"/>
              </a:ext>
            </a:extLst>
          </p:cNvPr>
          <p:cNvSpPr>
            <a:spLocks noGrp="1"/>
          </p:cNvSpPr>
          <p:nvPr>
            <p:ph type="title"/>
          </p:nvPr>
        </p:nvSpPr>
        <p:spPr>
          <a:xfrm>
            <a:off x="457200" y="274638"/>
            <a:ext cx="8229600" cy="994122"/>
          </a:xfrm>
        </p:spPr>
        <p:txBody>
          <a:bodyPr/>
          <a:lstStyle/>
          <a:p>
            <a:pPr eaLnBrk="1" hangingPunct="1"/>
            <a:r>
              <a:rPr lang="tr-TR" altLang="tr-TR" dirty="0"/>
              <a:t>c. Rehabilitasyon Hizmetleri</a:t>
            </a:r>
          </a:p>
        </p:txBody>
      </p:sp>
      <p:sp>
        <p:nvSpPr>
          <p:cNvPr id="38915" name="2 İçerik Yer Tutucusu">
            <a:extLst>
              <a:ext uri="{FF2B5EF4-FFF2-40B4-BE49-F238E27FC236}">
                <a16:creationId xmlns="" xmlns:a16="http://schemas.microsoft.com/office/drawing/2014/main" id="{BF2C48F4-0299-4A9B-A8AB-C23FB76F16AE}"/>
              </a:ext>
            </a:extLst>
          </p:cNvPr>
          <p:cNvSpPr>
            <a:spLocks noGrp="1"/>
          </p:cNvSpPr>
          <p:nvPr>
            <p:ph idx="1"/>
          </p:nvPr>
        </p:nvSpPr>
        <p:spPr/>
        <p:txBody>
          <a:bodyPr/>
          <a:lstStyle/>
          <a:p>
            <a:pPr marL="0" indent="0" algn="ctr">
              <a:buNone/>
            </a:pPr>
            <a:r>
              <a:rPr lang="tr-TR" altLang="tr-TR" sz="2800" dirty="0"/>
              <a:t>Kişiler, hastalık veya kazalar sonucu sakat kalarak iş yapabilme gücünü tamamen ya da kısmi olarak kaybedebilirler. Bu kişilerin sakatlıklarının giderilmesi ve bedensel yeteneklerinin artırılması için sağlık hizmeti verilir. Aynı zamanda onlara yeni beceriler kazandırılması, sosyal uyum ve iş uyumu sağlanarak kendi kendilerine yeterli duruma getirilmeleri için de çalışılabilir. Bu hizmetlerin tümüne rehabilitasyon (</a:t>
            </a:r>
            <a:r>
              <a:rPr lang="tr-TR" altLang="tr-TR" sz="2800" dirty="0" err="1"/>
              <a:t>esenlendirme</a:t>
            </a:r>
            <a:r>
              <a:rPr lang="tr-TR" altLang="tr-TR" sz="2800" dirty="0"/>
              <a:t>) hizmetleri denir.</a:t>
            </a:r>
          </a:p>
        </p:txBody>
      </p:sp>
    </p:spTree>
    <p:extLst>
      <p:ext uri="{BB962C8B-B14F-4D97-AF65-F5344CB8AC3E}">
        <p14:creationId xmlns:p14="http://schemas.microsoft.com/office/powerpoint/2010/main" val="3879965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İçerik Yer Tutucusu">
            <a:extLst>
              <a:ext uri="{FF2B5EF4-FFF2-40B4-BE49-F238E27FC236}">
                <a16:creationId xmlns="" xmlns:a16="http://schemas.microsoft.com/office/drawing/2014/main" id="{766F987C-9F9C-48F8-93E4-7C664FB70330}"/>
              </a:ext>
            </a:extLst>
          </p:cNvPr>
          <p:cNvSpPr>
            <a:spLocks noGrp="1"/>
          </p:cNvSpPr>
          <p:nvPr>
            <p:ph idx="1"/>
          </p:nvPr>
        </p:nvSpPr>
        <p:spPr>
          <a:xfrm>
            <a:off x="971600" y="764704"/>
            <a:ext cx="7560840" cy="4968552"/>
          </a:xfrm>
        </p:spPr>
        <p:txBody>
          <a:bodyPr/>
          <a:lstStyle/>
          <a:p>
            <a:pPr marL="0" indent="0" algn="ctr">
              <a:buNone/>
            </a:pPr>
            <a:r>
              <a:rPr lang="tr-TR" altLang="tr-TR" sz="2400" dirty="0"/>
              <a:t>Rehabilitasyon hizmetlerinde genellikle doktor ve sosyal hizmet uzmanları tarafından hastanın önceki iş yapabilme gücüne veya ona yakın bir güce sahip olabilmesine çalışılır. Örneğin, felç geçiren kişinin önce ilaçla tedavisine başlanır. Daha sonra masaj, egzersiz gibi yöntemlerle hastaya rehabilitasyon uygulanır.</a:t>
            </a:r>
          </a:p>
          <a:p>
            <a:pPr marL="0" indent="0" algn="ctr">
              <a:buNone/>
            </a:pPr>
            <a:endParaRPr lang="tr-TR" altLang="tr-TR" sz="2400" dirty="0"/>
          </a:p>
          <a:p>
            <a:pPr marL="0" indent="0" algn="ctr">
              <a:buNone/>
            </a:pPr>
            <a:r>
              <a:rPr lang="tr-TR" altLang="tr-TR" sz="2400" dirty="0"/>
              <a:t> İş yapabilme gücüne kavuşamayan hastalara, sahip olduğu bedensel olanaklara uygun işler temin edilir veya önerilir. Örneğin, tekerlekli sandalye ile hayatını devam ettirecek bir inşaat işçisine, el becerilerini kullanmaya yönelik meslek edindirilebilir. </a:t>
            </a:r>
            <a:endParaRPr lang="tr-TR" altLang="tr-TR" dirty="0"/>
          </a:p>
        </p:txBody>
      </p:sp>
    </p:spTree>
    <p:extLst>
      <p:ext uri="{BB962C8B-B14F-4D97-AF65-F5344CB8AC3E}">
        <p14:creationId xmlns:p14="http://schemas.microsoft.com/office/powerpoint/2010/main" val="3583590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2 İçerik Yer Tutucusu">
            <a:extLst>
              <a:ext uri="{FF2B5EF4-FFF2-40B4-BE49-F238E27FC236}">
                <a16:creationId xmlns="" xmlns:a16="http://schemas.microsoft.com/office/drawing/2014/main" id="{856C53ED-0BF7-4D8D-BAB8-A9E0114951DC}"/>
              </a:ext>
            </a:extLst>
          </p:cNvPr>
          <p:cNvSpPr>
            <a:spLocks noGrp="1"/>
          </p:cNvSpPr>
          <p:nvPr>
            <p:ph idx="1"/>
          </p:nvPr>
        </p:nvSpPr>
        <p:spPr>
          <a:xfrm>
            <a:off x="899592" y="548680"/>
            <a:ext cx="7416824" cy="5184575"/>
          </a:xfrm>
        </p:spPr>
        <p:txBody>
          <a:bodyPr/>
          <a:lstStyle/>
          <a:p>
            <a:pPr marL="0" indent="0" algn="ctr">
              <a:buNone/>
              <a:defRPr/>
            </a:pPr>
            <a:endParaRPr lang="tr-TR" dirty="0"/>
          </a:p>
          <a:p>
            <a:pPr marL="0" indent="0" algn="ctr">
              <a:buNone/>
              <a:defRPr/>
            </a:pPr>
            <a:r>
              <a:rPr lang="tr-TR" sz="2400" dirty="0"/>
              <a:t>Sağlık hizmetleri bir bütün olarak sunulursa etkin olabilir. Sadece koruyucu hekimlik, bireyi hastalıklardan koruyamaz. Mevcut hastalıkların da tedavi edilmesi gerekir. Sakatlıkla sonuçlanmış hastalıklarda ise kişiler rehabilitasyon hizmetlerinden yararlandırılmalıdır. Sonuç olarak sağlık hizmetler; koruyucu, tedavi edici ve rehabilitasyon hizmetleri şeklinde bir bütün olarak ele alınmalıdır. </a:t>
            </a:r>
          </a:p>
          <a:p>
            <a:pPr eaLnBrk="1" hangingPunct="1">
              <a:buFont typeface="Arial" charset="0"/>
              <a:buChar char="•"/>
              <a:defRPr/>
            </a:pPr>
            <a:endParaRPr lang="tr-TR" dirty="0"/>
          </a:p>
        </p:txBody>
      </p:sp>
    </p:spTree>
    <p:extLst>
      <p:ext uri="{BB962C8B-B14F-4D97-AF65-F5344CB8AC3E}">
        <p14:creationId xmlns:p14="http://schemas.microsoft.com/office/powerpoint/2010/main" val="4150569264"/>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 hafta</Template>
  <TotalTime>5</TotalTime>
  <Words>712</Words>
  <Application>Microsoft Office PowerPoint</Application>
  <PresentationFormat>Ekran Gösterisi (4:3)</PresentationFormat>
  <Paragraphs>51</Paragraphs>
  <Slides>17</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17</vt:i4>
      </vt:variant>
    </vt:vector>
  </HeadingPairs>
  <TitlesOfParts>
    <vt:vector size="19" baseType="lpstr">
      <vt:lpstr>Arial</vt:lpstr>
      <vt:lpstr>Varsayılan Tasarım</vt:lpstr>
      <vt:lpstr>PowerPoint Sunusu</vt:lpstr>
      <vt:lpstr>Koruyucu Sağlık Hizmetleri</vt:lpstr>
      <vt:lpstr>SAĞLIK HİZMETLERİ VE YARARLANMA YOLLARI</vt:lpstr>
      <vt:lpstr>a. Koruyucu Sağlık Hizmetleri</vt:lpstr>
      <vt:lpstr>Kişiye Yönelik Koruyucu Sağlık Hizmetleri</vt:lpstr>
      <vt:lpstr>Birincil koruma</vt:lpstr>
      <vt:lpstr>İkincil koruma</vt:lpstr>
      <vt:lpstr>Üçüncül koruma</vt:lpstr>
      <vt:lpstr>Çevreye Yönelik Koruyucu Sağlık Hizmetleri</vt:lpstr>
      <vt:lpstr>b. Tedavi hizmetleri </vt:lpstr>
      <vt:lpstr>Birinci Basamak Tedavi Hizmetleri</vt:lpstr>
      <vt:lpstr>İkinci Basamak Tedavi Hizmetleri</vt:lpstr>
      <vt:lpstr>Üçüncü Basamak Tedavi Hizmetleri</vt:lpstr>
      <vt:lpstr>PowerPoint Sunusu</vt:lpstr>
      <vt:lpstr>c. Rehabilitasyon Hizmetleri</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Bade Yamak</cp:lastModifiedBy>
  <cp:revision>4</cp:revision>
  <cp:lastPrinted>1601-01-01T00:00:00Z</cp:lastPrinted>
  <dcterms:created xsi:type="dcterms:W3CDTF">2020-01-15T09:44:05Z</dcterms:created>
  <dcterms:modified xsi:type="dcterms:W3CDTF">2020-01-15T18:37:17Z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