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5"/>
  </p:handoutMasterIdLst>
  <p:sldIdLst>
    <p:sldId id="256" r:id="rId2"/>
    <p:sldId id="257" r:id="rId3"/>
    <p:sldId id="259" r:id="rId4"/>
    <p:sldId id="287" r:id="rId5"/>
    <p:sldId id="288" r:id="rId6"/>
    <p:sldId id="289" r:id="rId7"/>
    <p:sldId id="268" r:id="rId8"/>
    <p:sldId id="269" r:id="rId9"/>
    <p:sldId id="270" r:id="rId10"/>
    <p:sldId id="271" r:id="rId11"/>
    <p:sldId id="272" r:id="rId12"/>
    <p:sldId id="261" r:id="rId13"/>
    <p:sldId id="262" r:id="rId14"/>
    <p:sldId id="290" r:id="rId15"/>
    <p:sldId id="291" r:id="rId16"/>
    <p:sldId id="292" r:id="rId17"/>
    <p:sldId id="293" r:id="rId18"/>
    <p:sldId id="294" r:id="rId19"/>
    <p:sldId id="295" r:id="rId20"/>
    <p:sldId id="296" r:id="rId21"/>
    <p:sldId id="297" r:id="rId22"/>
    <p:sldId id="298" r:id="rId23"/>
    <p:sldId id="299" r:id="rId24"/>
    <p:sldId id="300" r:id="rId25"/>
    <p:sldId id="301" r:id="rId26"/>
    <p:sldId id="302" r:id="rId27"/>
    <p:sldId id="303" r:id="rId28"/>
    <p:sldId id="304" r:id="rId29"/>
    <p:sldId id="305" r:id="rId30"/>
    <p:sldId id="306" r:id="rId31"/>
    <p:sldId id="307" r:id="rId32"/>
    <p:sldId id="308" r:id="rId33"/>
    <p:sldId id="309" r:id="rId34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7" autoAdjust="0"/>
  </p:normalViewPr>
  <p:slideViewPr>
    <p:cSldViewPr>
      <p:cViewPr varScale="1">
        <p:scale>
          <a:sx n="76" d="100"/>
          <a:sy n="76" d="100"/>
        </p:scale>
        <p:origin x="1218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=""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t>6.10.2020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=""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=""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=""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=""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=""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=""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=""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=""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=""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=""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=""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=""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=""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=""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=""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=""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=""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=""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=""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=""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=""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=""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 smtClean="0"/>
              <a:t>Rekreasyon Bölümü</a:t>
            </a:r>
            <a:endParaRPr lang="tr-TR" altLang="tr-TR" sz="3200" b="1" dirty="0"/>
          </a:p>
        </p:txBody>
      </p:sp>
      <p:sp>
        <p:nvSpPr>
          <p:cNvPr id="6" name="Rectangle 8">
            <a:extLst>
              <a:ext uri="{FF2B5EF4-FFF2-40B4-BE49-F238E27FC236}">
                <a16:creationId xmlns=""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/>
              <a:t>YAŞAR DOĞU SPOR BİLİMLERİ FAKÜLTESİ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=""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1620" y="4369544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/>
              <a:t>REK307-Rekreasyon Yönetimi ve Pazarlama</a:t>
            </a:r>
            <a:endParaRPr lang="tr-TR" altLang="tr-TR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=""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>
                <a:solidFill>
                  <a:schemeClr val="bg1">
                    <a:lumMod val="50000"/>
                  </a:schemeClr>
                </a:solidFill>
              </a:rPr>
              <a:t>Dr. </a:t>
            </a:r>
            <a:r>
              <a:rPr lang="tr-TR" altLang="tr-TR" sz="2000" b="1" i="1" dirty="0" err="1">
                <a:solidFill>
                  <a:schemeClr val="bg1">
                    <a:lumMod val="50000"/>
                  </a:schemeClr>
                </a:solidFill>
              </a:rPr>
              <a:t>Öğr</a:t>
            </a:r>
            <a:r>
              <a:rPr lang="tr-TR" altLang="tr-TR" sz="2000" b="1" i="1" dirty="0">
                <a:solidFill>
                  <a:schemeClr val="bg1">
                    <a:lumMod val="50000"/>
                  </a:schemeClr>
                </a:solidFill>
              </a:rPr>
              <a:t>. Üyesi Bade YAMAK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="" xmlns:a16="http://schemas.microsoft.com/office/drawing/2014/main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endParaRPr lang="tr-TR" altLang="tr-TR" sz="4400" dirty="0"/>
          </a:p>
        </p:txBody>
      </p:sp>
      <p:sp>
        <p:nvSpPr>
          <p:cNvPr id="6147" name="Rectangle 3">
            <a:extLst>
              <a:ext uri="{FF2B5EF4-FFF2-40B4-BE49-F238E27FC236}">
                <a16:creationId xmlns="" xmlns:a16="http://schemas.microsoft.com/office/drawing/2014/main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 smtClean="0"/>
              <a:t>Hafta-8</a:t>
            </a:r>
            <a:endParaRPr lang="tr-TR" altLang="tr-TR" sz="2800" i="1" dirty="0"/>
          </a:p>
        </p:txBody>
      </p:sp>
      <p:pic>
        <p:nvPicPr>
          <p:cNvPr id="6148" name="Picture 4" descr="sunu">
            <a:extLst>
              <a:ext uri="{FF2B5EF4-FFF2-40B4-BE49-F238E27FC236}">
                <a16:creationId xmlns="" xmlns:a16="http://schemas.microsoft.com/office/drawing/2014/main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="" xmlns:a16="http://schemas.microsoft.com/office/drawing/2014/main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2798694"/>
            <a:ext cx="5867400" cy="9903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altLang="tr-TR" sz="3200" i="1" dirty="0" smtClean="0"/>
              <a:t>Boş Zaman ve Pazarlama Karması</a:t>
            </a:r>
            <a:endParaRPr lang="tr-TR" altLang="tr-TR" sz="3200" i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67544" y="2204864"/>
            <a:ext cx="8229600" cy="1584176"/>
          </a:xfrm>
        </p:spPr>
        <p:txBody>
          <a:bodyPr/>
          <a:lstStyle/>
          <a:p>
            <a:r>
              <a:rPr lang="tr-TR" b="1" dirty="0" smtClean="0"/>
              <a:t>Pazarlama Karması</a:t>
            </a: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6884074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Ürün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Genellikle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pazarlama sürecinin en temel elemanı  olarak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düşünülen </a:t>
            </a:r>
            <a:r>
              <a:rPr lang="tr-TR" sz="2200" spc="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ürün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kavramı boş zaman </a:t>
            </a:r>
            <a:r>
              <a:rPr lang="tr-TR" sz="2200" spc="-3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 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rekreasyon pazarlamasında da birincil derecede  öneme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sahip</a:t>
            </a:r>
            <a:r>
              <a:rPr lang="tr-TR" sz="2200" spc="-4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spc="-2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elemandır</a:t>
            </a:r>
            <a:r>
              <a:rPr lang="tr-TR" sz="2200" spc="-20" dirty="0" smtClean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İstek </a:t>
            </a:r>
            <a:r>
              <a:rPr lang="tr-TR" sz="2200" spc="-3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ihtiyaçları tatmin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etmek amacıyla</a:t>
            </a:r>
            <a:r>
              <a:rPr lang="tr-TR" sz="2200" spc="-8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tüketim, 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kullanım </a:t>
            </a:r>
            <a:r>
              <a:rPr lang="tr-TR" sz="2200" spc="-3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yararlanma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için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pazara sunulan bir  </a:t>
            </a:r>
            <a:r>
              <a:rPr lang="tr-TR" sz="2200" spc="-3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şeydir.</a:t>
            </a: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97155">
              <a:lnSpc>
                <a:spcPct val="100000"/>
              </a:lnSpc>
            </a:pP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Pazara sunulan bir “şey”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ifadesi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ürünlerin sadece  somut malları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değil,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hizmet, kişi </a:t>
            </a:r>
            <a:r>
              <a:rPr lang="tr-TR" sz="2200" spc="-5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yer,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organizasyon, 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fikir </a:t>
            </a:r>
            <a:r>
              <a:rPr lang="tr-TR" sz="2200" spc="-3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bunların </a:t>
            </a:r>
            <a:r>
              <a:rPr lang="tr-TR" sz="2200" spc="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karmasını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ifade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ettiğini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belirtir.</a:t>
            </a: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550273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/>
          <a:lstStyle/>
          <a:p>
            <a:pPr marL="12700" marR="118110">
              <a:lnSpc>
                <a:spcPct val="100000"/>
              </a:lnSpc>
              <a:spcBef>
                <a:spcPts val="1560"/>
              </a:spcBef>
            </a:pP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Birçok </a:t>
            </a:r>
            <a:r>
              <a:rPr lang="tr-TR" sz="2200" spc="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ürün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boş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zaman </a:t>
            </a:r>
            <a:r>
              <a:rPr lang="tr-TR" sz="2200" spc="-3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rekreasyon pazarı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ile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direk  </a:t>
            </a:r>
            <a:r>
              <a:rPr lang="tr-TR" sz="2200" spc="-2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 dolaylı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ilişki</a:t>
            </a:r>
            <a:r>
              <a:rPr lang="tr-TR" sz="2200" spc="6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spc="-2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halindedir.</a:t>
            </a: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>
              <a:lnSpc>
                <a:spcPct val="100000"/>
              </a:lnSpc>
              <a:spcBef>
                <a:spcPts val="1560"/>
              </a:spcBef>
            </a:pP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 anlamda; bir spor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ayakkabısı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markası,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bir </a:t>
            </a:r>
            <a:r>
              <a:rPr lang="tr-TR" sz="2200" spc="-5" dirty="0" err="1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stand-up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gösterisi </a:t>
            </a:r>
            <a:r>
              <a:rPr lang="tr-TR" sz="2200" spc="-2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 </a:t>
            </a:r>
            <a:r>
              <a:rPr lang="tr-TR" sz="2200" spc="-5" dirty="0" err="1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haftasonu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yapılacak bir dağ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yürüyüşü 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etkinliği boş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zaman </a:t>
            </a:r>
            <a:r>
              <a:rPr lang="tr-TR" sz="2200" spc="-3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rekreasyon pazarı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ile ilişkili  ürünlerdir.</a:t>
            </a: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136525">
              <a:lnSpc>
                <a:spcPct val="100000"/>
              </a:lnSpc>
              <a:spcBef>
                <a:spcPts val="1560"/>
              </a:spcBef>
            </a:pP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Boş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zaman </a:t>
            </a:r>
            <a:r>
              <a:rPr lang="tr-TR" sz="2200" spc="-3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rekreasyon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ile ilişkili </a:t>
            </a:r>
            <a:r>
              <a:rPr lang="tr-TR" sz="2200" spc="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ürün 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planlamacıları diğer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pazarlardaki </a:t>
            </a:r>
            <a:r>
              <a:rPr lang="tr-TR" sz="2200" spc="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ürün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planlamacıları  gibi bir </a:t>
            </a:r>
            <a:r>
              <a:rPr lang="tr-TR" sz="2200" spc="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ürünü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üç temel </a:t>
            </a:r>
            <a:r>
              <a:rPr lang="tr-TR" sz="2200" spc="-1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seviyede</a:t>
            </a:r>
            <a:r>
              <a:rPr lang="tr-TR" sz="2200" spc="2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spc="-2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düşünmelidir.</a:t>
            </a: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057601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tr-TR" sz="22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Ürün:</a:t>
            </a:r>
            <a:r>
              <a:rPr lang="tr-TR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spc="-10" dirty="0" smtClean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Öz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somut </a:t>
            </a:r>
            <a:r>
              <a:rPr lang="tr-TR" sz="2200" spc="-3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genişletilmiş </a:t>
            </a:r>
            <a:r>
              <a:rPr lang="tr-TR" sz="2200" spc="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ürün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olmak üzere</a:t>
            </a:r>
            <a:r>
              <a:rPr lang="tr-TR" sz="2200" spc="13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spc="-5" dirty="0" smtClean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üç</a:t>
            </a:r>
            <a:r>
              <a:rPr lang="tr-TR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spc="-15" dirty="0" smtClean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seviyeden</a:t>
            </a:r>
            <a:r>
              <a:rPr lang="tr-TR" sz="2200" spc="-20" dirty="0" smtClean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spc="-2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oluşmaktadır.</a:t>
            </a: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5080" indent="0">
              <a:lnSpc>
                <a:spcPct val="100000"/>
              </a:lnSpc>
              <a:spcBef>
                <a:spcPts val="1560"/>
              </a:spcBef>
              <a:buNone/>
            </a:pPr>
            <a:r>
              <a:rPr lang="tr-TR" sz="2200" spc="-1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Öz </a:t>
            </a:r>
            <a:r>
              <a:rPr lang="tr-TR" sz="2200" spc="-25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 </a:t>
            </a:r>
            <a:r>
              <a:rPr lang="tr-TR" sz="2200" spc="-5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 </a:t>
            </a:r>
            <a:r>
              <a:rPr lang="tr-TR" sz="2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çekirdek </a:t>
            </a:r>
            <a:r>
              <a:rPr lang="tr-TR" sz="2200" spc="5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ürün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toplam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ürünün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merkezinde </a:t>
            </a:r>
            <a:r>
              <a:rPr lang="tr-TR" sz="2200" spc="-1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yer  </a:t>
            </a:r>
            <a:r>
              <a:rPr lang="tr-TR" sz="2200" spc="-40" dirty="0" smtClean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alır.</a:t>
            </a:r>
            <a:r>
              <a:rPr lang="tr-TR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spc="-5" dirty="0" smtClean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 </a:t>
            </a:r>
            <a:r>
              <a:rPr lang="tr-TR" sz="2200" spc="-2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seviye,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satın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alanın gerçekte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almak</a:t>
            </a:r>
            <a:r>
              <a:rPr lang="tr-TR" sz="2200" spc="1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spc="-10" dirty="0" smtClean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istediği</a:t>
            </a:r>
            <a:r>
              <a:rPr lang="tr-TR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dirty="0" smtClean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sorusuna </a:t>
            </a:r>
            <a:r>
              <a:rPr lang="tr-TR" sz="2200" spc="-1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cevap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veren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spc="-30" dirty="0" smtClean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seviyedir.</a:t>
            </a:r>
            <a:r>
              <a:rPr lang="tr-TR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dirty="0" smtClean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Bir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bayanın </a:t>
            </a:r>
            <a:r>
              <a:rPr lang="tr-TR" sz="2200" spc="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ruj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satın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alırken, </a:t>
            </a:r>
            <a:r>
              <a:rPr lang="tr-TR" sz="2200" spc="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ruj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renginden daha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fazlasını satın 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aldığını belirtmek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için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Charles </a:t>
            </a:r>
            <a:r>
              <a:rPr lang="tr-TR" sz="2200" spc="-20" dirty="0" err="1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Revson</a:t>
            </a:r>
            <a:r>
              <a:rPr lang="tr-TR" sz="2200" spc="-2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“fabrikada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kozmetik  </a:t>
            </a:r>
            <a:r>
              <a:rPr lang="tr-TR" sz="2200" spc="-1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üretir,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mağazada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umut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satarız”</a:t>
            </a:r>
            <a:r>
              <a:rPr lang="tr-TR" sz="2200" spc="-1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spc="-15" dirty="0" smtClean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demiştir.</a:t>
            </a:r>
            <a:r>
              <a:rPr lang="tr-TR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spc="-5" dirty="0" smtClean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Beymen’in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“fark</a:t>
            </a:r>
            <a:r>
              <a:rPr lang="tr-TR" sz="2200" spc="-8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edilmeyi</a:t>
            </a:r>
            <a:r>
              <a:rPr lang="tr-TR" sz="2200" dirty="0" smtClean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”, </a:t>
            </a:r>
            <a:r>
              <a:rPr lang="tr-TR" sz="2200" spc="-20" dirty="0" smtClean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Volvo’nun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ise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“sağlamlık </a:t>
            </a:r>
            <a:r>
              <a:rPr lang="tr-TR" sz="2200" spc="-2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güvenliği”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sattığını</a:t>
            </a:r>
            <a:r>
              <a:rPr lang="tr-TR" sz="2200" spc="2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söylemesi.</a:t>
            </a: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159385" indent="0" algn="just">
              <a:lnSpc>
                <a:spcPct val="100000"/>
              </a:lnSpc>
              <a:spcBef>
                <a:spcPts val="1530"/>
              </a:spcBef>
              <a:buNone/>
            </a:pP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 nedenle bir </a:t>
            </a:r>
            <a:r>
              <a:rPr lang="tr-TR" sz="2200" spc="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ürün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tasarlanırken, pazarlamacılar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ilk 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olarak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ürünün </a:t>
            </a:r>
            <a:r>
              <a:rPr lang="tr-TR" sz="2200" spc="-1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tüketicisine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sağlayacağı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çekirdek </a:t>
            </a:r>
            <a:r>
              <a:rPr lang="tr-TR" sz="2200" spc="-2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 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 </a:t>
            </a:r>
            <a:r>
              <a:rPr lang="tr-TR" sz="2200" spc="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öz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faydaları</a:t>
            </a:r>
            <a:r>
              <a:rPr lang="tr-TR" sz="2200" spc="-6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spc="-1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tanımlamalıdır.</a:t>
            </a: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967406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2700" marR="5080">
              <a:lnSpc>
                <a:spcPct val="100000"/>
              </a:lnSpc>
            </a:pP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Tüketicinin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bir </a:t>
            </a:r>
            <a:r>
              <a:rPr lang="tr-TR" sz="2200" spc="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ürünü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satın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alırken neyi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satın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aldığını 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ifade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eden </a:t>
            </a:r>
            <a:r>
              <a:rPr lang="tr-TR" sz="2200" spc="5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öz ürün</a:t>
            </a:r>
            <a:r>
              <a:rPr lang="tr-TR" sz="2200" spc="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ürünün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gözle görülmeyen elle 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tutulmayan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ama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tüketiciyi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değişik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açılardan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tatmin 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eden</a:t>
            </a:r>
            <a:r>
              <a:rPr lang="tr-TR" sz="2200" spc="-6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spc="-3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yanıdır.</a:t>
            </a: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56260">
              <a:lnSpc>
                <a:spcPct val="100000"/>
              </a:lnSpc>
            </a:pP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Öz </a:t>
            </a:r>
            <a:r>
              <a:rPr lang="tr-TR" sz="2200" spc="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ürünün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büründüğü maddi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yapı </a:t>
            </a:r>
            <a:r>
              <a:rPr lang="tr-TR" sz="2200" spc="-3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 </a:t>
            </a:r>
            <a:r>
              <a:rPr lang="tr-TR" sz="2200" spc="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görünüm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ise 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somut</a:t>
            </a:r>
            <a:r>
              <a:rPr lang="tr-TR" sz="2200" spc="-8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spc="-1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üründür.</a:t>
            </a: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77495" marR="145415" indent="-264795">
              <a:lnSpc>
                <a:spcPct val="99800"/>
              </a:lnSpc>
              <a:buClr>
                <a:srgbClr val="D24717"/>
              </a:buClr>
              <a:buSzPct val="80000"/>
              <a:buFont typeface="Wingdings 2"/>
              <a:buChar char=""/>
              <a:tabLst>
                <a:tab pos="277495" algn="l"/>
                <a:tab pos="278130" algn="l"/>
              </a:tabLst>
            </a:pPr>
            <a:r>
              <a:rPr lang="tr-TR" sz="2200" spc="10" dirty="0" err="1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Örnegin</a:t>
            </a:r>
            <a:r>
              <a:rPr lang="tr-TR" sz="2200" spc="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futbol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topu, bisiklet </a:t>
            </a:r>
            <a:r>
              <a:rPr lang="tr-TR" sz="2200" spc="-2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dans kursu gibi ürünlerin 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kalite düzeyi, tasarım </a:t>
            </a:r>
            <a:r>
              <a:rPr lang="tr-TR" sz="2200" spc="-2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renk gibi ayırıcı özellikleri,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stili,  </a:t>
            </a:r>
            <a:r>
              <a:rPr lang="tr-TR" sz="2200" spc="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marka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adı </a:t>
            </a:r>
            <a:r>
              <a:rPr lang="tr-TR" sz="2200" spc="-2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ambalajı bu ürünlerin temel 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karakteristikleridir.</a:t>
            </a: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252353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spcBef>
                <a:spcPts val="295"/>
              </a:spcBef>
              <a:buNone/>
            </a:pPr>
            <a:r>
              <a:rPr lang="tr-TR" spc="-5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Genişletilmiş</a:t>
            </a:r>
            <a:r>
              <a:rPr lang="tr-TR" spc="-105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pc="1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ürün</a:t>
            </a: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>
              <a:lnSpc>
                <a:spcPct val="100000"/>
              </a:lnSpc>
              <a:spcBef>
                <a:spcPts val="1560"/>
              </a:spcBef>
            </a:pP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Genişletilmiş </a:t>
            </a:r>
            <a:r>
              <a:rPr lang="tr-TR" sz="2200" spc="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ürün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ise, </a:t>
            </a:r>
            <a:r>
              <a:rPr lang="tr-TR" sz="2200" spc="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ürünün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temel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işlevini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daha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iyi  yerine </a:t>
            </a:r>
            <a:r>
              <a:rPr lang="tr-TR" sz="2200" spc="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getirmesine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olanak</a:t>
            </a:r>
            <a:r>
              <a:rPr lang="tr-TR" sz="2200" spc="-8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spc="-3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sağlar.</a:t>
            </a: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14604">
              <a:lnSpc>
                <a:spcPct val="100000"/>
              </a:lnSpc>
              <a:spcBef>
                <a:spcPts val="1560"/>
              </a:spcBef>
            </a:pPr>
            <a:r>
              <a:rPr lang="tr-TR" sz="2200" spc="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Ürünü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tüketici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tarafından daha cazip </a:t>
            </a:r>
            <a:r>
              <a:rPr lang="tr-TR" sz="2200" spc="-3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kullanışlı 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hale getiren garanti süresi,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satış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sonrası hizmet, 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yedek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parça garantisi,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iade, yenisi ile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değiştirebilme  olanağı,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hediye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vb. gibi </a:t>
            </a:r>
            <a:r>
              <a:rPr lang="tr-TR" sz="2200" spc="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ürünün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rekabet gücünü  </a:t>
            </a:r>
            <a:r>
              <a:rPr lang="tr-TR" sz="2200" spc="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arttıran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özellikler bu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yapı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içerisinde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ele</a:t>
            </a:r>
            <a:r>
              <a:rPr lang="tr-TR" sz="2200" spc="-5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spc="-2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alınır.</a:t>
            </a: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995052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2700" marR="5080">
              <a:lnSpc>
                <a:spcPct val="100000"/>
              </a:lnSpc>
              <a:spcBef>
                <a:spcPts val="1560"/>
              </a:spcBef>
            </a:pP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Gerçek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ürünün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kalite </a:t>
            </a:r>
            <a:r>
              <a:rPr lang="tr-TR" sz="2200" spc="-1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seviyesi,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fonksiyonları, faydaları,  </a:t>
            </a:r>
            <a:r>
              <a:rPr lang="tr-TR" sz="2200" spc="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ürün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ismi,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şekil </a:t>
            </a:r>
            <a:r>
              <a:rPr lang="tr-TR" sz="2200" spc="-3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ambalaj gibi çeşitli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özelliklere 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sahip olduğu ile</a:t>
            </a:r>
            <a:r>
              <a:rPr lang="tr-TR" sz="2200" spc="-4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spc="-2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ilişkilidir.</a:t>
            </a: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266700">
              <a:lnSpc>
                <a:spcPct val="100000"/>
              </a:lnSpc>
            </a:pP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yüzden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boş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zaman </a:t>
            </a:r>
            <a:r>
              <a:rPr lang="tr-TR" sz="2200" spc="-3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rekreasyon pazarlamasında  </a:t>
            </a:r>
            <a:r>
              <a:rPr lang="tr-TR" sz="2200" spc="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ürün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planlamacıları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çekirdek </a:t>
            </a:r>
            <a:r>
              <a:rPr lang="tr-TR" sz="2200" spc="-3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gerçek </a:t>
            </a:r>
            <a:r>
              <a:rPr lang="tr-TR" sz="2200" spc="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ürün 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çevresinde ek </a:t>
            </a:r>
            <a:r>
              <a:rPr lang="tr-TR" sz="2200" spc="-1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tüketici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hizmetleri </a:t>
            </a:r>
            <a:r>
              <a:rPr lang="tr-TR" sz="2200" spc="-3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faydaları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sunan  genişletilmiş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ürünü</a:t>
            </a:r>
            <a:r>
              <a:rPr lang="tr-TR" sz="2200" spc="5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şekillendirmelidirler.</a:t>
            </a: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572146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2700" marR="5080">
              <a:lnSpc>
                <a:spcPct val="100000"/>
              </a:lnSpc>
              <a:spcBef>
                <a:spcPts val="1560"/>
              </a:spcBef>
            </a:pP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Kısacası,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bir boş zaman </a:t>
            </a:r>
            <a:r>
              <a:rPr lang="tr-TR" sz="2200" spc="-3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rekreasyon </a:t>
            </a:r>
            <a:r>
              <a:rPr lang="tr-TR" sz="2200" spc="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ürünü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basit 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olarak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somut </a:t>
            </a:r>
            <a:r>
              <a:rPr lang="tr-TR" sz="2200" spc="-3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soyut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özelliklerin ötesinde bir anlam 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ifade</a:t>
            </a:r>
            <a:r>
              <a:rPr lang="tr-TR" sz="2200" spc="-7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spc="-4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eder.</a:t>
            </a: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15"/>
              </a:spcBef>
              <a:buNone/>
            </a:pP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33655">
              <a:lnSpc>
                <a:spcPct val="100000"/>
              </a:lnSpc>
            </a:pPr>
            <a:r>
              <a:rPr lang="tr-TR" sz="2200" spc="-1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Tüketiciler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ürünleri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ihtiyaçlarını tatmin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eden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yararlar 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demeti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olarak </a:t>
            </a:r>
            <a:r>
              <a:rPr lang="tr-TR" sz="2200" spc="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görme</a:t>
            </a:r>
            <a:r>
              <a:rPr lang="tr-TR" sz="2200" spc="-4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spc="-1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eğilimindedir</a:t>
            </a:r>
            <a:r>
              <a:rPr lang="tr-TR" sz="2200" spc="-15" dirty="0" smtClean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tr-TR" sz="2200" spc="-15" dirty="0">
              <a:solidFill>
                <a:srgbClr val="422D2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>
              <a:lnSpc>
                <a:spcPct val="100000"/>
              </a:lnSpc>
              <a:spcBef>
                <a:spcPts val="1560"/>
              </a:spcBef>
            </a:pP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yüzden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pazarlamacılar bir </a:t>
            </a:r>
            <a:r>
              <a:rPr lang="tr-TR" sz="2200" spc="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ürün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şekillendirirken 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ürünün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tatmin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edeceği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çekirdek </a:t>
            </a:r>
            <a:r>
              <a:rPr lang="tr-TR" sz="2200" spc="-2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 </a:t>
            </a:r>
            <a:r>
              <a:rPr lang="tr-TR" sz="2200" spc="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öz </a:t>
            </a:r>
            <a:r>
              <a:rPr lang="tr-TR" sz="2200" spc="-1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tüketici 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ihtiyacını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tanımlamalı </a:t>
            </a:r>
            <a:r>
              <a:rPr lang="tr-TR" sz="2200" spc="-3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daha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sonra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gerçek </a:t>
            </a:r>
            <a:r>
              <a:rPr lang="tr-TR" sz="2200" spc="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ürünü 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şekillendirmelidir.</a:t>
            </a: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>
              <a:lnSpc>
                <a:spcPct val="100000"/>
              </a:lnSpc>
              <a:spcBef>
                <a:spcPts val="1555"/>
              </a:spcBef>
            </a:pP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Üretilen </a:t>
            </a:r>
            <a:r>
              <a:rPr lang="tr-TR" sz="2200" spc="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ürünü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diğerlerinden ayıracak </a:t>
            </a:r>
            <a:r>
              <a:rPr lang="tr-TR" sz="2200" spc="-3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</a:t>
            </a:r>
            <a:r>
              <a:rPr lang="tr-TR" sz="2200" spc="1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dirty="0" smtClean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yararlar</a:t>
            </a:r>
            <a:r>
              <a:rPr lang="tr-TR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spc="-5" dirty="0" smtClean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demeti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sunacak eklentiler ele</a:t>
            </a:r>
            <a:r>
              <a:rPr lang="tr-TR" sz="2200" spc="2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spc="-2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alınmalıdır.</a:t>
            </a: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33655">
              <a:lnSpc>
                <a:spcPct val="100000"/>
              </a:lnSpc>
            </a:pP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486989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2700" marR="5080">
              <a:lnSpc>
                <a:spcPct val="100000"/>
              </a:lnSpc>
              <a:spcBef>
                <a:spcPts val="1560"/>
              </a:spcBef>
            </a:pP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Örneğin </a:t>
            </a:r>
            <a:r>
              <a:rPr lang="tr-TR" sz="2200" spc="-10" dirty="0" err="1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A.B.D.’de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bazı </a:t>
            </a:r>
            <a:r>
              <a:rPr lang="tr-TR" sz="2200" spc="-1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basketbol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salonları sadece 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tüketicisine rahat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bir </a:t>
            </a:r>
            <a:r>
              <a:rPr lang="tr-TR" sz="2200" spc="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ortamda </a:t>
            </a:r>
            <a:r>
              <a:rPr lang="tr-TR" sz="2200" spc="-1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basketbol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izleme 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imkânından daha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fazla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olarak,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hafta sonu ailece piknik  yapılabilecek,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yemek yenebilecek </a:t>
            </a:r>
            <a:r>
              <a:rPr lang="tr-TR" sz="2200" spc="-3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 </a:t>
            </a:r>
            <a:r>
              <a:rPr lang="tr-TR" sz="2200" spc="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sportif 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etkinliklerde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bulunulabilecek fırsatlar da</a:t>
            </a:r>
            <a:r>
              <a:rPr lang="tr-TR" sz="2200" spc="7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spc="-2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sunmaktadır</a:t>
            </a:r>
            <a:r>
              <a:rPr lang="tr-TR" sz="2200" spc="-20" dirty="0" smtClean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12700" marR="5080">
              <a:lnSpc>
                <a:spcPct val="100000"/>
              </a:lnSpc>
              <a:spcBef>
                <a:spcPts val="1560"/>
              </a:spcBef>
            </a:pP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28955">
              <a:lnSpc>
                <a:spcPct val="100000"/>
              </a:lnSpc>
              <a:spcBef>
                <a:spcPts val="1555"/>
              </a:spcBef>
            </a:pP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Böylesi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bir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yaklaşım tüketicisinin </a:t>
            </a:r>
            <a:r>
              <a:rPr lang="tr-TR" sz="2200" spc="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ürüne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karşı bakış  açısını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değiştirmekte </a:t>
            </a:r>
            <a:r>
              <a:rPr lang="tr-TR" sz="2200" spc="-3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 </a:t>
            </a:r>
            <a:r>
              <a:rPr lang="tr-TR" sz="2200" spc="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ürün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daha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farklı  </a:t>
            </a:r>
            <a:r>
              <a:rPr lang="tr-TR" sz="2200" spc="-5" dirty="0" smtClean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algılanmaktadır.</a:t>
            </a: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46515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sz="32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2700" marR="5080">
              <a:lnSpc>
                <a:spcPct val="100000"/>
              </a:lnSpc>
              <a:spcBef>
                <a:spcPts val="1560"/>
              </a:spcBef>
            </a:pP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Ürün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planlamacıları boş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zaman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rekreasyon pazarına 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yönelik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bir </a:t>
            </a:r>
            <a:r>
              <a:rPr lang="tr-TR" sz="2200" spc="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ürün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geliştirilirken, </a:t>
            </a:r>
            <a:r>
              <a:rPr lang="tr-TR" sz="2200" b="1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üç </a:t>
            </a:r>
            <a:r>
              <a:rPr lang="tr-TR" sz="2200" b="1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farklı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noktayı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göz 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önünde</a:t>
            </a:r>
            <a:r>
              <a:rPr lang="tr-TR" sz="2200" spc="-6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bulundurmalıdır</a:t>
            </a:r>
            <a:r>
              <a:rPr lang="tr-TR" sz="2200" spc="-10" dirty="0" smtClean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12700" marR="5080">
              <a:lnSpc>
                <a:spcPct val="100000"/>
              </a:lnSpc>
              <a:spcBef>
                <a:spcPts val="1560"/>
              </a:spcBef>
            </a:pP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1507490" algn="just">
              <a:lnSpc>
                <a:spcPct val="100000"/>
              </a:lnSpc>
              <a:spcBef>
                <a:spcPts val="295"/>
              </a:spcBef>
            </a:pP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Bunlar;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içerik, imaj </a:t>
            </a:r>
            <a:r>
              <a:rPr lang="tr-TR" sz="2200" spc="-3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yaşam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eğrisi </a:t>
            </a:r>
            <a:r>
              <a:rPr lang="tr-TR" sz="2200" dirty="0" smtClean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olarak </a:t>
            </a:r>
            <a:r>
              <a:rPr lang="tr-TR" sz="2200" spc="-5" dirty="0" smtClean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tanımlanabilir.</a:t>
            </a: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53821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11560" y="0"/>
            <a:ext cx="8075240" cy="6126163"/>
          </a:xfrm>
        </p:spPr>
        <p:txBody>
          <a:bodyPr/>
          <a:lstStyle/>
          <a:p>
            <a:pPr marL="12700">
              <a:lnSpc>
                <a:spcPct val="100000"/>
              </a:lnSpc>
              <a:spcBef>
                <a:spcPts val="295"/>
              </a:spcBef>
            </a:pP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Boş zaman rekreasyon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pazarına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yönelik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bir</a:t>
            </a:r>
            <a:r>
              <a:rPr lang="tr-TR" sz="2200" spc="-2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spc="10" dirty="0" smtClean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ürün</a:t>
            </a:r>
            <a:r>
              <a:rPr lang="tr-TR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spc="-5" dirty="0" smtClean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geliştirilirken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dikkat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edilmesi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gereken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madde</a:t>
            </a: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>
              <a:lnSpc>
                <a:spcPct val="100000"/>
              </a:lnSpc>
            </a:pPr>
            <a:r>
              <a:rPr lang="tr-TR" sz="2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•İçerik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Boş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zaman </a:t>
            </a:r>
            <a:r>
              <a:rPr lang="tr-TR" sz="2200" spc="-3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rekreasyon pazarlamasında  </a:t>
            </a:r>
            <a:r>
              <a:rPr lang="tr-TR" sz="2200" spc="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ürün </a:t>
            </a:r>
            <a:r>
              <a:rPr lang="tr-TR" sz="2200" spc="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geliştirme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süreci tedarik edilecek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“şeyin”  içeriğinin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hazırlanması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ile</a:t>
            </a:r>
            <a:r>
              <a:rPr lang="tr-TR" sz="2200" spc="-3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başlar.</a:t>
            </a: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450215">
              <a:lnSpc>
                <a:spcPct val="100000"/>
              </a:lnSpc>
            </a:pPr>
            <a:r>
              <a:rPr lang="tr-TR" sz="2200" spc="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Örneğin; </a:t>
            </a:r>
            <a:r>
              <a:rPr lang="tr-TR" sz="2200" dirty="0" err="1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Disneyland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her ne kadar bir hizmet 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çeşitliliği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sunsa da temelde </a:t>
            </a:r>
            <a:r>
              <a:rPr lang="tr-TR" sz="2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mutluluk</a:t>
            </a:r>
            <a:r>
              <a:rPr lang="tr-TR" sz="2200" spc="-65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sağlamak 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üzerine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hizmet</a:t>
            </a:r>
            <a:r>
              <a:rPr lang="tr-TR" sz="2200" spc="-3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spc="-1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vermektedir.</a:t>
            </a: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tr-TR" sz="1800" dirty="0" smtClean="0"/>
          </a:p>
          <a:p>
            <a:pPr marL="12700" marR="10795">
              <a:lnSpc>
                <a:spcPct val="100000"/>
              </a:lnSpc>
              <a:spcBef>
                <a:spcPts val="295"/>
              </a:spcBef>
            </a:pP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Bir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tesisin </a:t>
            </a:r>
            <a:r>
              <a:rPr lang="tr-TR" sz="2200" dirty="0" err="1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rekreasyonel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spor </a:t>
            </a:r>
            <a:r>
              <a:rPr lang="tr-TR" sz="2200" spc="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programı </a:t>
            </a:r>
            <a:r>
              <a:rPr lang="tr-TR" sz="2200" spc="-3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hizmeti  uygun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pazarın ihtiyaçları üzerine</a:t>
            </a:r>
            <a:r>
              <a:rPr lang="tr-TR" sz="2200" spc="-4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spc="-2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konumlanır.</a:t>
            </a: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>
              <a:lnSpc>
                <a:spcPct val="100000"/>
              </a:lnSpc>
            </a:pPr>
            <a:r>
              <a:rPr lang="tr-TR" sz="2200" spc="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Örneğin;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spor odaklı bir dinlence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işletmesi</a:t>
            </a:r>
            <a:r>
              <a:rPr lang="tr-TR" sz="2200" spc="-13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olarak  Club </a:t>
            </a:r>
            <a:r>
              <a:rPr lang="tr-TR" sz="2200" dirty="0" err="1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Med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hizmet anlayışını bireysel odaktan  çocuklu ailelerin </a:t>
            </a:r>
            <a:r>
              <a:rPr lang="tr-TR" sz="2200" spc="-3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yaşlıların ihtiyaçlarını  karşılamak üzerine</a:t>
            </a:r>
            <a:r>
              <a:rPr lang="tr-TR" sz="2200" spc="-4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değiştirmiştir.</a:t>
            </a: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tr-TR" sz="1800" dirty="0"/>
          </a:p>
        </p:txBody>
      </p:sp>
    </p:spTree>
    <p:extLst>
      <p:ext uri="{BB962C8B-B14F-4D97-AF65-F5344CB8AC3E}">
        <p14:creationId xmlns:p14="http://schemas.microsoft.com/office/powerpoint/2010/main" val="21696092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tr-TR" sz="2200" b="1" spc="-5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İmaj</a:t>
            </a:r>
            <a:r>
              <a:rPr lang="tr-TR" sz="2200" b="1" spc="-5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>
              <a:lnSpc>
                <a:spcPct val="100000"/>
              </a:lnSpc>
              <a:spcBef>
                <a:spcPts val="295"/>
              </a:spcBef>
            </a:pPr>
            <a:r>
              <a:rPr lang="tr-TR" sz="2200" b="1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Boş </a:t>
            </a:r>
            <a:r>
              <a:rPr lang="tr-TR" sz="2200" b="1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zaman </a:t>
            </a:r>
            <a:r>
              <a:rPr lang="tr-TR" sz="2200" b="1" spc="-3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 </a:t>
            </a:r>
            <a:r>
              <a:rPr lang="tr-TR" sz="2200" b="1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rekreasyon pazarında bir </a:t>
            </a:r>
            <a:r>
              <a:rPr lang="tr-TR" sz="2200" b="1" spc="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ürün  </a:t>
            </a:r>
            <a:r>
              <a:rPr lang="tr-TR" sz="2200" b="1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tüketicinin </a:t>
            </a:r>
            <a:r>
              <a:rPr lang="tr-TR" sz="2200" b="1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zihninde </a:t>
            </a:r>
            <a:r>
              <a:rPr lang="tr-TR" sz="2200" b="1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tanımlanmış bir </a:t>
            </a:r>
            <a:r>
              <a:rPr lang="tr-TR" sz="2200" b="1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imaj ile</a:t>
            </a:r>
            <a:r>
              <a:rPr lang="tr-TR" sz="2200" b="1" spc="-4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b="1" spc="-1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birleşir.</a:t>
            </a: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121920">
              <a:lnSpc>
                <a:spcPct val="100000"/>
              </a:lnSpc>
            </a:pPr>
            <a:r>
              <a:rPr lang="tr-TR" sz="2200" b="1" spc="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Örneğin; </a:t>
            </a:r>
            <a:r>
              <a:rPr lang="tr-TR" sz="2200" b="1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bir </a:t>
            </a:r>
            <a:r>
              <a:rPr lang="tr-TR" sz="2200" b="1" spc="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ürün </a:t>
            </a:r>
            <a:r>
              <a:rPr lang="tr-TR" sz="2200" b="1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olarak rekreasyon </a:t>
            </a:r>
            <a:r>
              <a:rPr lang="tr-TR" sz="2200" b="1" spc="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sporu  </a:t>
            </a:r>
            <a:r>
              <a:rPr lang="tr-TR" sz="2200" b="1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tüketicinin </a:t>
            </a:r>
            <a:r>
              <a:rPr lang="tr-TR" sz="2200" b="1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zihninde </a:t>
            </a:r>
            <a:r>
              <a:rPr lang="tr-TR" sz="2200" b="1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olumlu </a:t>
            </a:r>
            <a:r>
              <a:rPr lang="tr-TR" sz="2200" b="1" spc="-2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 </a:t>
            </a:r>
            <a:r>
              <a:rPr lang="tr-TR" sz="2200" b="1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 </a:t>
            </a:r>
            <a:r>
              <a:rPr lang="tr-TR" sz="2200" b="1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olumsuz </a:t>
            </a:r>
            <a:r>
              <a:rPr lang="tr-TR" sz="2200" b="1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bir imaja  sahiptir </a:t>
            </a:r>
            <a:r>
              <a:rPr lang="tr-TR" sz="2200" b="1" spc="-3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 </a:t>
            </a:r>
            <a:r>
              <a:rPr lang="tr-TR" sz="2200" b="1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pazarlama </a:t>
            </a:r>
            <a:r>
              <a:rPr lang="tr-TR" sz="2200" b="1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yönetimi için </a:t>
            </a:r>
            <a:r>
              <a:rPr lang="tr-TR" sz="2200" b="1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amaç bu </a:t>
            </a:r>
            <a:r>
              <a:rPr lang="tr-TR" sz="2200" b="1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imajı  </a:t>
            </a:r>
            <a:r>
              <a:rPr lang="tr-TR" sz="2200" b="1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olumlu bir </a:t>
            </a:r>
            <a:r>
              <a:rPr lang="tr-TR" sz="2200" b="1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noktaya </a:t>
            </a:r>
            <a:r>
              <a:rPr lang="tr-TR" sz="2200" b="1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getirerek </a:t>
            </a:r>
            <a:r>
              <a:rPr lang="tr-TR" sz="2200" b="1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katılımı</a:t>
            </a:r>
            <a:r>
              <a:rPr lang="tr-TR" sz="2200" b="1" spc="-3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b="1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arttırmaktır.</a:t>
            </a: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12955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sz="2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Yaşam eğrisi:</a:t>
            </a:r>
          </a:p>
          <a:p>
            <a:r>
              <a:rPr lang="tr-TR" sz="2200" dirty="0">
                <a:latin typeface="Calibri" panose="020F0502020204030204" pitchFamily="34" charset="0"/>
                <a:cs typeface="Calibri" panose="020F0502020204030204" pitchFamily="34" charset="0"/>
              </a:rPr>
              <a:t>Boş zaman ve rekreasyon pazarındaki birçok ürün  somut malların yaşam eğrisine benzer bir yaşam  döngüsüne sahiptir.</a:t>
            </a:r>
          </a:p>
          <a:p>
            <a:r>
              <a:rPr lang="tr-TR" sz="2200" dirty="0">
                <a:latin typeface="Calibri" panose="020F0502020204030204" pitchFamily="34" charset="0"/>
                <a:cs typeface="Calibri" panose="020F0502020204030204" pitchFamily="34" charset="0"/>
              </a:rPr>
              <a:t>Ürün yaşam eğrisi; tanıtma, gelişme, olgunluk </a:t>
            </a:r>
            <a:r>
              <a:rPr lang="tr-TR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ve gerileme </a:t>
            </a:r>
            <a:r>
              <a:rPr lang="tr-TR" sz="2200" dirty="0">
                <a:latin typeface="Calibri" panose="020F0502020204030204" pitchFamily="34" charset="0"/>
                <a:cs typeface="Calibri" panose="020F0502020204030204" pitchFamily="34" charset="0"/>
              </a:rPr>
              <a:t>aşamalarında oluşur.</a:t>
            </a:r>
          </a:p>
          <a:p>
            <a:r>
              <a:rPr lang="tr-TR" sz="2200" dirty="0">
                <a:latin typeface="Calibri" panose="020F0502020204030204" pitchFamily="34" charset="0"/>
                <a:cs typeface="Calibri" panose="020F0502020204030204" pitchFamily="34" charset="0"/>
              </a:rPr>
              <a:t>Bisiklet; boş zaman ve rekreasyon pazarında başarılı  yaşam eğrisine sahip ürün olarak örnek gösterilebilir.  Devamlı değiştirilen ve deneyime eklenen ek değerler  ile bisiklet hala </a:t>
            </a:r>
            <a:r>
              <a:rPr lang="tr-TR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rekreasyonel</a:t>
            </a:r>
            <a:r>
              <a:rPr lang="tr-TR" sz="2200" dirty="0">
                <a:latin typeface="Calibri" panose="020F0502020204030204" pitchFamily="34" charset="0"/>
                <a:cs typeface="Calibri" panose="020F0502020204030204" pitchFamily="34" charset="0"/>
              </a:rPr>
              <a:t> yaşamın önemli  parçalarından biridir.</a:t>
            </a:r>
          </a:p>
          <a:p>
            <a:r>
              <a:rPr lang="tr-TR" sz="2200" dirty="0">
                <a:latin typeface="Calibri" panose="020F0502020204030204" pitchFamily="34" charset="0"/>
                <a:cs typeface="Calibri" panose="020F0502020204030204" pitchFamily="34" charset="0"/>
              </a:rPr>
              <a:t>Bir boş zaman ve rekreasyon ürünün yaşam eğrisi belli  bir değişim süreci içerisinde ek değerlerin  eklenmesiyle uzatılabilir.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877556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tr-TR" sz="2200" b="1" spc="-15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Fiyat:</a:t>
            </a: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245745" algn="just">
              <a:lnSpc>
                <a:spcPct val="100000"/>
              </a:lnSpc>
            </a:pPr>
            <a:r>
              <a:rPr lang="tr-TR" sz="2200" b="1" spc="-1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Fiyat; </a:t>
            </a:r>
            <a:r>
              <a:rPr lang="tr-TR" sz="2200" b="1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boş </a:t>
            </a:r>
            <a:r>
              <a:rPr lang="tr-TR" sz="2200" b="1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zaman </a:t>
            </a:r>
            <a:r>
              <a:rPr lang="tr-TR" sz="2200" b="1" spc="-3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 </a:t>
            </a:r>
            <a:r>
              <a:rPr lang="tr-TR" sz="2200" b="1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rekreasyon </a:t>
            </a:r>
            <a:r>
              <a:rPr lang="tr-TR" sz="2200" b="1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pazarlama </a:t>
            </a:r>
            <a:r>
              <a:rPr lang="tr-TR" sz="2200" b="1" spc="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karma  </a:t>
            </a:r>
            <a:r>
              <a:rPr lang="tr-TR" sz="2200" b="1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elemanları </a:t>
            </a:r>
            <a:r>
              <a:rPr lang="tr-TR" sz="2200" b="1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içerisinde </a:t>
            </a:r>
            <a:r>
              <a:rPr lang="tr-TR" sz="2200" b="1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bir değer ölçüsüdür </a:t>
            </a:r>
            <a:r>
              <a:rPr lang="tr-TR" sz="2200" b="1" spc="-3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 </a:t>
            </a:r>
            <a:r>
              <a:rPr lang="tr-TR" sz="2200" b="1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gelir  getirici bir özelliğe</a:t>
            </a:r>
            <a:r>
              <a:rPr lang="tr-TR" sz="2200" b="1" spc="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b="1" spc="-2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sahiptir.</a:t>
            </a: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>
              <a:lnSpc>
                <a:spcPct val="100000"/>
              </a:lnSpc>
            </a:pPr>
            <a:r>
              <a:rPr lang="tr-TR" sz="2200" b="1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 bakımdan </a:t>
            </a:r>
            <a:r>
              <a:rPr lang="tr-TR" sz="2200" b="1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fiyatlandırma </a:t>
            </a:r>
            <a:r>
              <a:rPr lang="tr-TR" sz="2200" b="1" spc="-1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konusu </a:t>
            </a:r>
            <a:r>
              <a:rPr lang="tr-TR" sz="2200" b="1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boş </a:t>
            </a:r>
            <a:r>
              <a:rPr lang="tr-TR" sz="2200" b="1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zaman </a:t>
            </a:r>
            <a:r>
              <a:rPr lang="tr-TR" sz="2200" b="1" spc="-3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  </a:t>
            </a:r>
            <a:r>
              <a:rPr lang="tr-TR" sz="2200" b="1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rekreasyon pazarında </a:t>
            </a:r>
            <a:r>
              <a:rPr lang="tr-TR" sz="2200" b="1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direk </a:t>
            </a:r>
            <a:r>
              <a:rPr lang="tr-TR" sz="2200" b="1" spc="-2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 </a:t>
            </a:r>
            <a:r>
              <a:rPr lang="tr-TR" sz="2200" b="1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 dolaylı </a:t>
            </a:r>
            <a:r>
              <a:rPr lang="tr-TR" sz="2200" b="1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olarak </a:t>
            </a:r>
            <a:r>
              <a:rPr lang="tr-TR" sz="2200" b="1" spc="-1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yer  </a:t>
            </a:r>
            <a:r>
              <a:rPr lang="tr-TR" sz="2200" b="1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alan her </a:t>
            </a:r>
            <a:r>
              <a:rPr lang="tr-TR" sz="2200" b="1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kuruluş </a:t>
            </a:r>
            <a:r>
              <a:rPr lang="tr-TR" sz="2200" b="1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için </a:t>
            </a:r>
            <a:r>
              <a:rPr lang="tr-TR" sz="2200" b="1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çok</a:t>
            </a:r>
            <a:r>
              <a:rPr lang="tr-TR" sz="2200" b="1" spc="-3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b="1" spc="-2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önemlidir.</a:t>
            </a: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892175">
              <a:lnSpc>
                <a:spcPct val="100000"/>
              </a:lnSpc>
            </a:pPr>
            <a:r>
              <a:rPr lang="tr-TR" sz="2200" b="1" spc="-2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Fiyat, </a:t>
            </a:r>
            <a:r>
              <a:rPr lang="tr-TR" sz="2200" b="1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bir </a:t>
            </a:r>
            <a:r>
              <a:rPr lang="tr-TR" sz="2200" b="1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üründen </a:t>
            </a:r>
            <a:r>
              <a:rPr lang="tr-TR" sz="2200" b="1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sağlanan </a:t>
            </a:r>
            <a:r>
              <a:rPr lang="tr-TR" sz="2200" b="1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yarar </a:t>
            </a:r>
            <a:r>
              <a:rPr lang="tr-TR" sz="2200" b="1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karşılığında  </a:t>
            </a:r>
            <a:r>
              <a:rPr lang="tr-TR" sz="2200" b="1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belirlenen </a:t>
            </a:r>
            <a:r>
              <a:rPr lang="tr-TR" sz="2200" b="1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bir</a:t>
            </a:r>
            <a:r>
              <a:rPr lang="tr-TR" sz="2200" b="1" spc="-3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b="1" spc="-2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bedeldir.</a:t>
            </a: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88477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2700" marR="85090">
              <a:lnSpc>
                <a:spcPct val="100000"/>
              </a:lnSpc>
            </a:pP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Örneğin; </a:t>
            </a:r>
            <a:r>
              <a:rPr lang="tr-TR" sz="2200" spc="-1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Fenerbahçe </a:t>
            </a:r>
            <a:r>
              <a:rPr lang="tr-TR" sz="2200" spc="-3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Galatasaray Futbol </a:t>
            </a:r>
            <a:r>
              <a:rPr lang="tr-TR" sz="2200" spc="-2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Takımları 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arasında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oynanacak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bir müsabakayı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izlemek için 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ödediğimiz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para </a:t>
            </a:r>
            <a:r>
              <a:rPr lang="tr-TR" sz="2200" spc="-2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fiyatı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ifade</a:t>
            </a:r>
            <a:r>
              <a:rPr lang="tr-TR" sz="2200" spc="1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spc="-4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eder.</a:t>
            </a: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>
              <a:lnSpc>
                <a:spcPct val="100000"/>
              </a:lnSpc>
            </a:pP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Bunun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yanında bir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boş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zaman </a:t>
            </a:r>
            <a:r>
              <a:rPr lang="tr-TR" sz="2200" spc="-3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rekreasyon  organizasyonunun </a:t>
            </a:r>
            <a:r>
              <a:rPr lang="tr-TR" sz="2200" spc="-2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 takımının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(Örnek, </a:t>
            </a:r>
            <a:r>
              <a:rPr lang="tr-TR" sz="2200" dirty="0" err="1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Harlem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tr-TR" sz="2200" spc="-1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Basketbol </a:t>
            </a:r>
            <a:r>
              <a:rPr lang="tr-TR" sz="2200" spc="-2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Takımı)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isim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hakkı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için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ödenen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para, </a:t>
            </a:r>
            <a:r>
              <a:rPr lang="tr-TR" sz="2200" spc="-2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Roma  </a:t>
            </a:r>
            <a:r>
              <a:rPr lang="tr-TR" sz="2200" spc="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turu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için ödenen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para,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sezonluk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bilet hakkını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ifade 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eden </a:t>
            </a:r>
            <a:r>
              <a:rPr lang="tr-TR" sz="2200" spc="-1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kombine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bilet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ile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kişisel bir maç </a:t>
            </a:r>
            <a:r>
              <a:rPr lang="tr-TR" sz="2200" spc="-1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koltuğuna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sahip  olmak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için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ödenen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para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 </a:t>
            </a:r>
            <a:r>
              <a:rPr lang="tr-TR" sz="2200" spc="-2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fiyat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unsuru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içerisinde  </a:t>
            </a:r>
            <a:r>
              <a:rPr lang="tr-TR" sz="2200" spc="-1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sınıflandırılmaktadır.</a:t>
            </a: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329461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2700" marR="5080">
              <a:lnSpc>
                <a:spcPct val="100000"/>
              </a:lnSpc>
              <a:spcBef>
                <a:spcPts val="1555"/>
              </a:spcBef>
            </a:pP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Tüm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 </a:t>
            </a:r>
            <a:r>
              <a:rPr lang="tr-TR" sz="2200" spc="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örneklerde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ödenen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para,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tüketiciler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tarafından 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boş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zaman </a:t>
            </a:r>
            <a:r>
              <a:rPr lang="tr-TR" sz="2200" spc="-3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rekreasyon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ürünlerine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biçilen değerin  bir</a:t>
            </a:r>
            <a:r>
              <a:rPr lang="tr-TR" sz="2200" spc="-3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spc="-2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fonksiyonudur.</a:t>
            </a: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</a:pP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72390">
              <a:lnSpc>
                <a:spcPct val="100000"/>
              </a:lnSpc>
              <a:spcBef>
                <a:spcPts val="2615"/>
              </a:spcBef>
            </a:pP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Pazarlama bakış açısıyla </a:t>
            </a:r>
            <a:r>
              <a:rPr lang="tr-TR" sz="2200" spc="-2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fiyat,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pazarlama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çabalarında 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yararlanılabilecek </a:t>
            </a:r>
            <a:r>
              <a:rPr lang="tr-TR" sz="2200" spc="-3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kontrol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altında tutulabilecek bir  </a:t>
            </a:r>
            <a:r>
              <a:rPr lang="tr-TR" sz="2200" spc="-2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araçtır.</a:t>
            </a: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049326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2700" marR="5080">
              <a:lnSpc>
                <a:spcPct val="100000"/>
              </a:lnSpc>
            </a:pPr>
            <a:r>
              <a:rPr lang="tr-TR" sz="2200" spc="-1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Tüketici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tarafından alınan </a:t>
            </a:r>
            <a:r>
              <a:rPr lang="tr-TR" sz="2200" spc="-1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şeye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(boş zaman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ürünü) 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karşılık yaptığı ödeme (para,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zaman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vb.) büyük önem  </a:t>
            </a:r>
            <a:r>
              <a:rPr lang="tr-TR" sz="2200" spc="-3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taşır.</a:t>
            </a: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>
              <a:lnSpc>
                <a:spcPct val="100000"/>
              </a:lnSpc>
            </a:pPr>
            <a:r>
              <a:rPr lang="tr-TR" sz="2200" spc="-1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Tüketici fiyatları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değerlendirirken ne,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</a:t>
            </a:r>
            <a:r>
              <a:rPr lang="tr-TR" sz="2200" spc="1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zaman,</a:t>
            </a: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>
              <a:lnSpc>
                <a:spcPct val="100000"/>
              </a:lnSpc>
            </a:pP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nereden </a:t>
            </a:r>
            <a:r>
              <a:rPr lang="tr-TR" sz="2200" spc="-3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nasıl alacağı gibi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sorulara </a:t>
            </a:r>
            <a:r>
              <a:rPr lang="tr-TR" sz="2200" spc="-1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cevap</a:t>
            </a:r>
            <a:r>
              <a:rPr lang="tr-TR" sz="2200" spc="1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spc="-3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arar.</a:t>
            </a: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Belli bir </a:t>
            </a:r>
            <a:r>
              <a:rPr lang="tr-TR" sz="2200" spc="-1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fiyattan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bir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ürünün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satın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alınması</a:t>
            </a:r>
            <a:r>
              <a:rPr lang="tr-TR" sz="2200" spc="7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değer</a:t>
            </a: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>
              <a:lnSpc>
                <a:spcPct val="100000"/>
              </a:lnSpc>
            </a:pP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kavramı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ile yakından</a:t>
            </a:r>
            <a:r>
              <a:rPr lang="tr-TR" sz="2200" spc="3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spc="-2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ilişkilidir.</a:t>
            </a: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>
              <a:lnSpc>
                <a:spcPct val="100000"/>
              </a:lnSpc>
            </a:pP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Bir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ürünün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değeri, </a:t>
            </a:r>
            <a:r>
              <a:rPr lang="tr-TR" sz="2200" spc="-2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fiyata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karşılık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ürünün</a:t>
            </a:r>
            <a:r>
              <a:rPr lang="tr-TR" sz="2200" spc="6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sunduğu</a:t>
            </a: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>
              <a:lnSpc>
                <a:spcPct val="100000"/>
              </a:lnSpc>
            </a:pP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yararlara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bağlı olan bir kavramı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ifade</a:t>
            </a:r>
            <a:r>
              <a:rPr lang="tr-TR" sz="2200" spc="1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spc="-4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eder.</a:t>
            </a: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813542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5080" indent="0" algn="ctr">
              <a:lnSpc>
                <a:spcPct val="222700"/>
              </a:lnSpc>
              <a:buNone/>
            </a:pP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Değer kavramı fiyatlandırmanın en önemli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unsurudur 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Boş </a:t>
            </a:r>
            <a:r>
              <a:rPr lang="tr-TR" sz="2200" spc="-10" dirty="0" smtClean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zaman </a:t>
            </a:r>
            <a:r>
              <a:rPr lang="tr-TR" sz="2200" spc="-35" dirty="0" smtClean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rekreasyon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ürünleri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genellikle</a:t>
            </a:r>
            <a:r>
              <a:rPr lang="tr-TR" sz="2200" spc="10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spc="-5" dirty="0" smtClean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hizmet</a:t>
            </a:r>
            <a:r>
              <a:rPr lang="tr-TR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spc="-5" dirty="0" smtClean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özelliği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taşıdığından dolayı değerinin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belirlenmesi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zor 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bir </a:t>
            </a:r>
            <a:r>
              <a:rPr lang="tr-TR" sz="2200" spc="-2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konu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olmakla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birlikte,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boş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zaman </a:t>
            </a:r>
            <a:r>
              <a:rPr lang="tr-TR" sz="2200" spc="-3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rekreasyon 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pazarlaması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açısından değer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kavramı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aşağıdaki gibi 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formüle</a:t>
            </a:r>
            <a:r>
              <a:rPr lang="tr-TR" sz="2200" spc="-4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edilebilir:</a:t>
            </a: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064895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2700" marR="799465">
              <a:lnSpc>
                <a:spcPct val="100000"/>
              </a:lnSpc>
              <a:spcBef>
                <a:spcPts val="105"/>
              </a:spcBef>
            </a:pP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Değer = Boş Zaman </a:t>
            </a:r>
            <a:r>
              <a:rPr lang="tr-TR" sz="2200" spc="-3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Rekreasyon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Ürününden  Algılanan </a:t>
            </a:r>
            <a:r>
              <a:rPr lang="tr-TR" sz="2200" spc="-1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Yararlar/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Boş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Zaman </a:t>
            </a:r>
            <a:r>
              <a:rPr lang="tr-TR" sz="2200" spc="-3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Rekreasyon 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Ürününün</a:t>
            </a:r>
            <a:r>
              <a:rPr lang="tr-TR" sz="2200" spc="-4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spc="-1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Fiyatı</a:t>
            </a: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>
              <a:lnSpc>
                <a:spcPct val="100000"/>
              </a:lnSpc>
              <a:spcBef>
                <a:spcPts val="1555"/>
              </a:spcBef>
            </a:pP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Boş zaman </a:t>
            </a:r>
            <a:r>
              <a:rPr lang="tr-TR" sz="2200" spc="-3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rekreasyon ürününden</a:t>
            </a:r>
            <a:r>
              <a:rPr lang="tr-TR" sz="2200" spc="-2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dirty="0" smtClean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algılanan</a:t>
            </a:r>
            <a:r>
              <a:rPr lang="tr-TR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dirty="0" smtClean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yararlar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somut </a:t>
            </a:r>
            <a:r>
              <a:rPr lang="tr-TR" sz="2200" spc="-2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soyut</a:t>
            </a:r>
            <a:r>
              <a:rPr lang="tr-TR" sz="2200" spc="-5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spc="-2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olabilir.</a:t>
            </a: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399415">
              <a:lnSpc>
                <a:spcPct val="100000"/>
              </a:lnSpc>
            </a:pP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Somut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yararlar </a:t>
            </a:r>
            <a:r>
              <a:rPr lang="tr-TR" sz="2200" spc="-1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fiyatın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belirlenmesinde </a:t>
            </a:r>
            <a:r>
              <a:rPr lang="tr-TR" sz="2200" spc="-2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önemlidir. 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Çünkü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tüketici </a:t>
            </a:r>
            <a:r>
              <a:rPr lang="tr-TR" sz="2200" spc="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ürünün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somut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yönlerini </a:t>
            </a:r>
            <a:r>
              <a:rPr lang="tr-TR" sz="2200" spc="-1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görebilir, 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dokunabilir </a:t>
            </a:r>
            <a:r>
              <a:rPr lang="tr-TR" sz="2200" spc="-2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 </a:t>
            </a:r>
            <a:r>
              <a:rPr lang="tr-TR" sz="2200" spc="-2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hissedebilir.</a:t>
            </a: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>
              <a:lnSpc>
                <a:spcPct val="100000"/>
              </a:lnSpc>
            </a:pP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Kısacası, tüketicinin </a:t>
            </a:r>
            <a:r>
              <a:rPr lang="tr-TR" sz="2200" spc="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ürünün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özelliklerini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dirty="0" smtClean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algılaması</a:t>
            </a:r>
            <a:r>
              <a:rPr lang="tr-TR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spc="-35" dirty="0" smtClean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kolaydır</a:t>
            </a:r>
            <a:r>
              <a:rPr lang="tr-TR" sz="2200" spc="-3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740974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2700" indent="0">
              <a:lnSpc>
                <a:spcPct val="100000"/>
              </a:lnSpc>
              <a:spcBef>
                <a:spcPts val="300"/>
              </a:spcBef>
              <a:buClr>
                <a:srgbClr val="D24717"/>
              </a:buClr>
              <a:buSzPct val="78260"/>
              <a:buNone/>
              <a:tabLst>
                <a:tab pos="277495" algn="l"/>
                <a:tab pos="278130" algn="l"/>
              </a:tabLst>
            </a:pPr>
            <a:r>
              <a:rPr lang="tr-TR" sz="22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Değer</a:t>
            </a:r>
          </a:p>
          <a:p>
            <a:pPr marL="12700" indent="0">
              <a:lnSpc>
                <a:spcPct val="100000"/>
              </a:lnSpc>
              <a:spcBef>
                <a:spcPts val="300"/>
              </a:spcBef>
              <a:buClr>
                <a:srgbClr val="D24717"/>
              </a:buClr>
              <a:buSzPct val="78260"/>
              <a:buNone/>
              <a:tabLst>
                <a:tab pos="277495" algn="l"/>
                <a:tab pos="278130" algn="l"/>
              </a:tabLst>
            </a:pP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>
              <a:lnSpc>
                <a:spcPct val="100000"/>
              </a:lnSpc>
              <a:spcBef>
                <a:spcPts val="295"/>
              </a:spcBef>
            </a:pPr>
            <a:r>
              <a:rPr lang="tr-TR" sz="2200" spc="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Örneğin, </a:t>
            </a:r>
            <a:r>
              <a:rPr lang="tr-TR" sz="2200" dirty="0" err="1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haftasonları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taraftarı olduğu takımın  müsabakalarını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izlemek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isteyen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bir birey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sezonluk  </a:t>
            </a:r>
            <a:r>
              <a:rPr lang="tr-TR" sz="2200" spc="-1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kombine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bilet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satın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aldığında;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satın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alınan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koltuğun 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rahatlığı, stadyumdaki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yeri,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sahanın görünümü gibi  unsurlar algılanan yararın somut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yönlerini ifade  </a:t>
            </a:r>
            <a:r>
              <a:rPr lang="tr-TR" sz="2200" spc="-2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etmektedir.</a:t>
            </a: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45720">
              <a:lnSpc>
                <a:spcPct val="100000"/>
              </a:lnSpc>
            </a:pP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Algılanan </a:t>
            </a:r>
            <a:r>
              <a:rPr lang="tr-TR" sz="2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yararın </a:t>
            </a:r>
            <a:r>
              <a:rPr lang="tr-TR" sz="2200" spc="-1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soyut </a:t>
            </a:r>
            <a:r>
              <a:rPr lang="tr-TR" sz="2200" spc="-5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yanları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ise;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taraftarı olunan  takım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ile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bütünleşme, kalabalık bir </a:t>
            </a:r>
            <a:r>
              <a:rPr lang="tr-TR" sz="2200" spc="1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grup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ile  </a:t>
            </a:r>
            <a:r>
              <a:rPr lang="tr-TR" sz="2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müsabaka seyretmenin hazzı </a:t>
            </a:r>
            <a:r>
              <a:rPr lang="tr-TR" sz="2200" spc="-3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 </a:t>
            </a:r>
            <a:r>
              <a:rPr lang="tr-TR" sz="2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stadyumda  geçirilen </a:t>
            </a:r>
            <a:r>
              <a:rPr lang="tr-TR" sz="2200" spc="-5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zamanın </a:t>
            </a:r>
            <a:r>
              <a:rPr lang="tr-TR" sz="2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bireyi duygusal </a:t>
            </a:r>
            <a:r>
              <a:rPr lang="tr-TR" sz="2200" spc="-5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yönden tatmin  </a:t>
            </a:r>
            <a:r>
              <a:rPr lang="tr-TR" sz="2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etmesi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olarak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ifade</a:t>
            </a:r>
            <a:r>
              <a:rPr lang="tr-TR" sz="2200" spc="-7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spc="-2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edilebilir.</a:t>
            </a: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218143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2700" marR="15875">
              <a:lnSpc>
                <a:spcPct val="100000"/>
              </a:lnSpc>
              <a:spcBef>
                <a:spcPts val="295"/>
              </a:spcBef>
            </a:pPr>
            <a:r>
              <a:rPr lang="tr-TR" sz="2200" b="1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Boş </a:t>
            </a:r>
            <a:r>
              <a:rPr lang="tr-TR" sz="2200" b="1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zaman </a:t>
            </a:r>
            <a:r>
              <a:rPr lang="tr-TR" sz="2200" b="1" spc="-3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 </a:t>
            </a:r>
            <a:r>
              <a:rPr lang="tr-TR" sz="2200" b="1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rekreasyon </a:t>
            </a:r>
            <a:r>
              <a:rPr lang="tr-TR" sz="2200" b="1" spc="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ürününü </a:t>
            </a:r>
            <a:r>
              <a:rPr lang="tr-TR" sz="2200" b="1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satın </a:t>
            </a:r>
            <a:r>
              <a:rPr lang="tr-TR" sz="2200" b="1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alan bireyin  elde ettiği </a:t>
            </a:r>
            <a:r>
              <a:rPr lang="tr-TR" sz="2200" b="1" spc="-5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yarar </a:t>
            </a:r>
            <a:r>
              <a:rPr lang="tr-TR" sz="2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algılanan deneyim </a:t>
            </a:r>
            <a:r>
              <a:rPr lang="tr-TR" sz="2200" b="1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ile</a:t>
            </a:r>
            <a:r>
              <a:rPr lang="tr-TR" sz="2200" b="1" spc="-5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b="1" spc="-2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ilişkilidir.</a:t>
            </a: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656590">
              <a:lnSpc>
                <a:spcPct val="100000"/>
              </a:lnSpc>
              <a:spcBef>
                <a:spcPts val="1560"/>
              </a:spcBef>
            </a:pPr>
            <a:r>
              <a:rPr lang="tr-TR" sz="2200" b="1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 </a:t>
            </a:r>
            <a:r>
              <a:rPr lang="tr-TR" sz="2200" b="1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yüzden </a:t>
            </a:r>
            <a:r>
              <a:rPr lang="tr-TR" sz="2200" b="1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boş </a:t>
            </a:r>
            <a:r>
              <a:rPr lang="tr-TR" sz="2200" b="1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zaman </a:t>
            </a:r>
            <a:r>
              <a:rPr lang="tr-TR" sz="2200" b="1" spc="-3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 </a:t>
            </a:r>
            <a:r>
              <a:rPr lang="tr-TR" sz="2200" b="1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rekreasyon pazarında  özellikle </a:t>
            </a:r>
            <a:r>
              <a:rPr lang="tr-TR" sz="2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hizmet niteliği </a:t>
            </a:r>
            <a:r>
              <a:rPr lang="tr-TR" sz="2200" b="1" spc="-5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taşıyan </a:t>
            </a:r>
            <a:r>
              <a:rPr lang="tr-TR" sz="2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ürünlerin  </a:t>
            </a:r>
            <a:r>
              <a:rPr lang="tr-TR" sz="2200" b="1" spc="-5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fiyatlandırılması </a:t>
            </a:r>
            <a:r>
              <a:rPr lang="tr-TR" sz="2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derece beceri </a:t>
            </a:r>
            <a:r>
              <a:rPr lang="tr-TR" sz="2200" b="1" spc="-35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 </a:t>
            </a:r>
            <a:r>
              <a:rPr lang="tr-TR" sz="2200" b="1" spc="-5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yaratıcılık  </a:t>
            </a:r>
            <a:r>
              <a:rPr lang="tr-TR" sz="2200" b="1" spc="-1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gerektirir.</a:t>
            </a: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>
              <a:lnSpc>
                <a:spcPct val="100000"/>
              </a:lnSpc>
              <a:spcBef>
                <a:spcPts val="1560"/>
              </a:spcBef>
            </a:pPr>
            <a:r>
              <a:rPr lang="tr-TR" sz="2200" b="1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Boş </a:t>
            </a:r>
            <a:r>
              <a:rPr lang="tr-TR" sz="2200" b="1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zaman </a:t>
            </a:r>
            <a:r>
              <a:rPr lang="tr-TR" sz="2200" b="1" spc="-3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 </a:t>
            </a:r>
            <a:r>
              <a:rPr lang="tr-TR" sz="2200" b="1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rekreasyon pazarında ürünlerin  </a:t>
            </a:r>
            <a:r>
              <a:rPr lang="tr-TR" sz="2200" b="1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fiyatlandırılması </a:t>
            </a:r>
            <a:r>
              <a:rPr lang="tr-TR" sz="2200" b="1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bazı nedenlere bağlı olarak</a:t>
            </a:r>
            <a:r>
              <a:rPr lang="tr-TR" sz="2200" b="1" spc="-1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b="1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oldukça  </a:t>
            </a:r>
            <a:r>
              <a:rPr lang="tr-TR" sz="2200" b="1" spc="-3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güçtür.</a:t>
            </a: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34396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/>
          <a:lstStyle/>
          <a:p>
            <a:pPr marL="0" indent="0" algn="just">
              <a:lnSpc>
                <a:spcPct val="100000"/>
              </a:lnSpc>
              <a:buNone/>
            </a:pPr>
            <a:r>
              <a:rPr lang="tr-TR" sz="2200" b="1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Özellikle, </a:t>
            </a:r>
            <a:r>
              <a:rPr lang="tr-TR" sz="2200" b="1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boş zaman </a:t>
            </a:r>
            <a:r>
              <a:rPr lang="tr-TR" sz="2200" b="1" spc="-3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 </a:t>
            </a:r>
            <a:r>
              <a:rPr lang="tr-TR" sz="2200" b="1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rekreasyon</a:t>
            </a:r>
            <a:r>
              <a:rPr lang="tr-TR" sz="2200" b="1" spc="2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b="1" dirty="0" smtClean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ürünlerinin</a:t>
            </a:r>
            <a:r>
              <a:rPr lang="tr-TR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b="1" dirty="0" smtClean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genelde</a:t>
            </a:r>
            <a:r>
              <a:rPr lang="tr-TR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hizmet </a:t>
            </a:r>
            <a:r>
              <a:rPr lang="tr-TR" sz="2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niteliğinde</a:t>
            </a:r>
            <a:r>
              <a:rPr lang="tr-TR" sz="2200" b="1" spc="-8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b="1" dirty="0" smtClean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olması,</a:t>
            </a:r>
            <a:r>
              <a:rPr lang="tr-TR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b="1" spc="-5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talebin </a:t>
            </a:r>
            <a:r>
              <a:rPr lang="tr-TR" sz="2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dalgalanma</a:t>
            </a:r>
            <a:r>
              <a:rPr lang="tr-TR" sz="2200" b="1" spc="-6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gösterebilmesi</a:t>
            </a:r>
            <a:r>
              <a:rPr lang="tr-TR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b="1" spc="-30" dirty="0" smtClean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 </a:t>
            </a:r>
            <a:r>
              <a:rPr lang="tr-TR" sz="2200" b="1" spc="-5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maliyetlerin </a:t>
            </a:r>
            <a:r>
              <a:rPr lang="tr-TR" sz="2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her an </a:t>
            </a:r>
            <a:r>
              <a:rPr lang="tr-TR" sz="2200" b="1" spc="-5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değişebilir</a:t>
            </a:r>
            <a:r>
              <a:rPr lang="tr-TR" sz="2200" b="1" spc="-2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özelliği</a:t>
            </a:r>
            <a:r>
              <a:rPr lang="tr-TR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b="1" dirty="0" smtClean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nedeniyle </a:t>
            </a:r>
            <a:r>
              <a:rPr lang="tr-TR" sz="2200" b="1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boş </a:t>
            </a:r>
            <a:r>
              <a:rPr lang="tr-TR" sz="2200" b="1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zaman </a:t>
            </a:r>
            <a:r>
              <a:rPr lang="tr-TR" sz="2200" b="1" spc="-3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 </a:t>
            </a:r>
            <a:r>
              <a:rPr lang="tr-TR" sz="2200" b="1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rekreasyon pazarlamasında  fiyatlandırma </a:t>
            </a:r>
            <a:r>
              <a:rPr lang="tr-TR" sz="2200" b="1" spc="-1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konusu </a:t>
            </a:r>
            <a:r>
              <a:rPr lang="tr-TR" sz="2200" b="1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üzerinde dikkatle düşünülmesi  </a:t>
            </a:r>
            <a:r>
              <a:rPr lang="tr-TR" sz="2200" b="1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gereken </a:t>
            </a:r>
            <a:r>
              <a:rPr lang="tr-TR" sz="2200" b="1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bir</a:t>
            </a:r>
            <a:r>
              <a:rPr lang="tr-TR" sz="2200" b="1" spc="-3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b="1" spc="-3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konudur.</a:t>
            </a: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305666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1555"/>
              </a:spcBef>
            </a:pPr>
            <a:r>
              <a:rPr lang="tr-TR" sz="2200" b="1" spc="-2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Fiyat </a:t>
            </a:r>
            <a:r>
              <a:rPr lang="tr-TR" sz="2200" b="1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ile ilgili </a:t>
            </a:r>
            <a:r>
              <a:rPr lang="tr-TR" sz="2200" b="1" spc="-1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tüketici </a:t>
            </a:r>
            <a:r>
              <a:rPr lang="tr-TR" sz="2200" b="1" spc="-5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zihninde </a:t>
            </a:r>
            <a:r>
              <a:rPr lang="tr-TR" sz="2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bir algı</a:t>
            </a:r>
            <a:r>
              <a:rPr lang="tr-TR" sz="2200" b="1" spc="-55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b="1" spc="5" dirty="0" smtClean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söz</a:t>
            </a:r>
            <a:r>
              <a:rPr lang="tr-TR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b="1" spc="-30" dirty="0" smtClean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konusudur</a:t>
            </a:r>
            <a:r>
              <a:rPr lang="tr-TR" sz="2200" b="1" spc="-3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63500">
              <a:lnSpc>
                <a:spcPct val="100000"/>
              </a:lnSpc>
              <a:spcBef>
                <a:spcPts val="1560"/>
              </a:spcBef>
            </a:pPr>
            <a:r>
              <a:rPr lang="tr-TR" sz="2200" b="1" spc="-1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Fiyat </a:t>
            </a:r>
            <a:r>
              <a:rPr lang="tr-TR" sz="2200" b="1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algısı </a:t>
            </a:r>
            <a:r>
              <a:rPr lang="tr-TR" sz="2200" b="1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ise </a:t>
            </a:r>
            <a:r>
              <a:rPr lang="tr-TR" sz="2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hizmetin </a:t>
            </a:r>
            <a:r>
              <a:rPr lang="tr-TR" sz="2200" b="1" spc="-1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veriliş </a:t>
            </a:r>
            <a:r>
              <a:rPr lang="tr-TR" sz="2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süresi, </a:t>
            </a:r>
            <a:r>
              <a:rPr lang="tr-TR" sz="2200" b="1" spc="-5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ilgi,</a:t>
            </a:r>
            <a:r>
              <a:rPr lang="tr-TR" sz="2200" b="1" spc="-14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elde  edilen </a:t>
            </a:r>
            <a:r>
              <a:rPr lang="tr-TR" sz="2200" b="1" spc="-5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tatmin </a:t>
            </a:r>
            <a:r>
              <a:rPr lang="tr-TR" sz="2200" b="1" spc="-35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 </a:t>
            </a:r>
            <a:r>
              <a:rPr lang="tr-TR" sz="2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beklentilere </a:t>
            </a:r>
            <a:r>
              <a:rPr lang="tr-TR" sz="2200" b="1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göre değişim  </a:t>
            </a:r>
            <a:r>
              <a:rPr lang="tr-TR" sz="2200" b="1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gösterebilmektedir.</a:t>
            </a: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>
              <a:lnSpc>
                <a:spcPct val="100000"/>
              </a:lnSpc>
              <a:spcBef>
                <a:spcPts val="1560"/>
              </a:spcBef>
            </a:pPr>
            <a:r>
              <a:rPr lang="tr-TR" sz="2200" b="1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Pazarlama literatürü üç tür </a:t>
            </a:r>
            <a:r>
              <a:rPr lang="tr-TR" sz="2200" b="1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fiyatlama </a:t>
            </a:r>
            <a:r>
              <a:rPr lang="tr-TR" sz="2200" b="1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yaklaşımı  üzerinde</a:t>
            </a:r>
            <a:r>
              <a:rPr lang="tr-TR" sz="2200" b="1" spc="-8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b="1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durmaktadır.</a:t>
            </a: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1560"/>
              </a:spcBef>
              <a:buNone/>
            </a:pPr>
            <a:r>
              <a:rPr lang="tr-TR" sz="2200" b="1" dirty="0" smtClean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Bunlar;</a:t>
            </a: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4573270">
              <a:lnSpc>
                <a:spcPct val="110900"/>
              </a:lnSpc>
            </a:pPr>
            <a:r>
              <a:rPr lang="tr-TR" sz="2200" b="1" spc="-5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maliyete dayalı</a:t>
            </a:r>
            <a:r>
              <a:rPr lang="tr-TR" sz="2200" b="1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 </a:t>
            </a:r>
            <a:endParaRPr lang="tr-TR" sz="2200" b="1" spc="-5" dirty="0" smtClean="0">
              <a:solidFill>
                <a:srgbClr val="422D2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4573270">
              <a:lnSpc>
                <a:spcPct val="110900"/>
              </a:lnSpc>
            </a:pPr>
            <a:r>
              <a:rPr lang="tr-TR" sz="22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rekabete </a:t>
            </a:r>
            <a:r>
              <a:rPr lang="tr-TR" sz="2200" b="1" spc="-5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dayalı</a:t>
            </a:r>
            <a:r>
              <a:rPr lang="tr-TR" sz="2200" b="1" spc="-95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b="1" spc="-3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</a:t>
            </a: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lang="tr-TR" sz="2200" b="1" spc="-5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talebe dayalı</a:t>
            </a:r>
            <a:r>
              <a:rPr lang="tr-TR" sz="2200" b="1" spc="-75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b="1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fiyatlamadır:</a:t>
            </a: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535350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spcBef>
                <a:spcPts val="295"/>
              </a:spcBef>
              <a:buNone/>
            </a:pPr>
            <a:r>
              <a:rPr lang="tr-TR" sz="2200" b="1" spc="-15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Fiyat</a:t>
            </a:r>
            <a:r>
              <a:rPr lang="tr-TR" sz="2200" b="1" spc="-11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lang="tr-TR" sz="2200" b="1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basit </a:t>
            </a:r>
            <a:r>
              <a:rPr lang="tr-TR" sz="2200" b="1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ifadesiyle; maliyete </a:t>
            </a:r>
            <a:r>
              <a:rPr lang="tr-TR" sz="2200" b="1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dayalı fiyatlama  </a:t>
            </a:r>
            <a:r>
              <a:rPr lang="tr-TR" sz="2200" b="1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sisteminde </a:t>
            </a:r>
            <a:r>
              <a:rPr lang="tr-TR" sz="2200" b="1" spc="-1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fiyat, </a:t>
            </a:r>
            <a:r>
              <a:rPr lang="tr-TR" sz="2200" b="1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hizmet-üretim sürecinde</a:t>
            </a:r>
            <a:r>
              <a:rPr lang="tr-TR" sz="2200" b="1" spc="-5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b="1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kullanılan  her çeşit girdinin birim </a:t>
            </a:r>
            <a:r>
              <a:rPr lang="tr-TR" sz="2200" b="1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maliyetlerini </a:t>
            </a:r>
            <a:r>
              <a:rPr lang="tr-TR" sz="2200" b="1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hesaplayarak  </a:t>
            </a:r>
            <a:r>
              <a:rPr lang="tr-TR" sz="2200" b="1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oluşturulur.</a:t>
            </a: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>
              <a:lnSpc>
                <a:spcPct val="100000"/>
              </a:lnSpc>
              <a:spcBef>
                <a:spcPts val="1560"/>
              </a:spcBef>
            </a:pPr>
            <a:r>
              <a:rPr lang="tr-TR" sz="2200" b="1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Birim </a:t>
            </a:r>
            <a:r>
              <a:rPr lang="tr-TR" sz="2200" b="1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maliyetlerini </a:t>
            </a:r>
            <a:r>
              <a:rPr lang="tr-TR" sz="2200" b="1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hesaplamak </a:t>
            </a:r>
            <a:r>
              <a:rPr lang="tr-TR" sz="2200" b="1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için </a:t>
            </a:r>
            <a:r>
              <a:rPr lang="tr-TR" sz="2200" b="1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genelde</a:t>
            </a:r>
            <a:r>
              <a:rPr lang="tr-TR" sz="2200" b="1" spc="-3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b="1" dirty="0" smtClean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geçmiş</a:t>
            </a:r>
            <a:r>
              <a:rPr lang="tr-TR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b="1" spc="-5" dirty="0" smtClean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maliyet </a:t>
            </a:r>
            <a:r>
              <a:rPr lang="tr-TR" sz="2200" b="1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bilgileri</a:t>
            </a:r>
            <a:r>
              <a:rPr lang="tr-TR" sz="2200" b="1" spc="-8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b="1" spc="-2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kullanılır.</a:t>
            </a: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244475">
              <a:lnSpc>
                <a:spcPct val="100000"/>
              </a:lnSpc>
              <a:spcBef>
                <a:spcPts val="1560"/>
              </a:spcBef>
            </a:pPr>
            <a:r>
              <a:rPr lang="tr-TR" sz="2200" b="1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Spesifik </a:t>
            </a:r>
            <a:r>
              <a:rPr lang="tr-TR" sz="2200" b="1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hizmet çıktıları </a:t>
            </a:r>
            <a:r>
              <a:rPr lang="tr-TR" sz="2200" b="1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için </a:t>
            </a:r>
            <a:r>
              <a:rPr lang="tr-TR" sz="2200" b="1" spc="-2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fiyat </a:t>
            </a:r>
            <a:r>
              <a:rPr lang="tr-TR" sz="2200" b="1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kararları,  kullanılan </a:t>
            </a:r>
            <a:r>
              <a:rPr lang="tr-TR" sz="2200" b="1" spc="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girdi </a:t>
            </a:r>
            <a:r>
              <a:rPr lang="tr-TR" sz="2200" b="1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birimlerinin miktarıyla birim</a:t>
            </a:r>
            <a:r>
              <a:rPr lang="tr-TR" sz="2200" b="1" spc="-12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b="1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başına  </a:t>
            </a:r>
            <a:r>
              <a:rPr lang="tr-TR" sz="2200" b="1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maliyetin </a:t>
            </a:r>
            <a:r>
              <a:rPr lang="tr-TR" sz="2200" b="1" spc="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çarpılması </a:t>
            </a:r>
            <a:r>
              <a:rPr lang="tr-TR" sz="2200" b="1" spc="-3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 </a:t>
            </a:r>
            <a:r>
              <a:rPr lang="tr-TR" sz="2200" b="1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kar </a:t>
            </a:r>
            <a:r>
              <a:rPr lang="tr-TR" sz="2200" b="1" spc="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marjının </a:t>
            </a:r>
            <a:r>
              <a:rPr lang="tr-TR" sz="2200" b="1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eklenmesine  </a:t>
            </a:r>
            <a:r>
              <a:rPr lang="tr-TR" sz="2200" b="1" spc="-5" dirty="0" smtClean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dayanır.</a:t>
            </a: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71853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2700" marR="5080">
              <a:lnSpc>
                <a:spcPct val="100000"/>
              </a:lnSpc>
              <a:spcBef>
                <a:spcPts val="1560"/>
              </a:spcBef>
            </a:pP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Ancak hizmetlerin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soyutluğu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nedeniyle, birim</a:t>
            </a:r>
            <a:r>
              <a:rPr lang="tr-TR" sz="2200" spc="-6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başına  düşen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maliyetler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mallardaki gibi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kolaylıkla 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belirlenemez.</a:t>
            </a: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13715">
              <a:lnSpc>
                <a:spcPct val="100000"/>
              </a:lnSpc>
            </a:pP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nedenden dolayı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hizmetlerde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maliyete dayalı  fiyatlama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metodunun kullanılması nadiren</a:t>
            </a:r>
            <a:r>
              <a:rPr lang="tr-TR" sz="2200" spc="-6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spc="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ortaya 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çıkan bir</a:t>
            </a:r>
            <a:r>
              <a:rPr lang="tr-TR" sz="2200" spc="-8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spc="-1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durumdur.</a:t>
            </a: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016068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/>
          <a:lstStyle/>
          <a:p>
            <a:pPr marL="12700" marR="482600">
              <a:lnSpc>
                <a:spcPct val="100000"/>
              </a:lnSpc>
              <a:spcBef>
                <a:spcPts val="1560"/>
              </a:spcBef>
            </a:pP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Bazı </a:t>
            </a:r>
            <a:r>
              <a:rPr lang="tr-TR" sz="2200" spc="-2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şirketler,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değer esasına </a:t>
            </a:r>
            <a:r>
              <a:rPr lang="tr-TR" sz="2200" dirty="0" smtClean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göre fiyatlandırma  </a:t>
            </a:r>
            <a:r>
              <a:rPr lang="tr-TR" sz="2200" spc="-1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uygularlar.</a:t>
            </a: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Bunun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için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alıcının sunuma en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fazla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</a:t>
            </a:r>
            <a:r>
              <a:rPr lang="tr-TR" sz="2200" spc="-8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spc="-5" dirty="0" smtClean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kadar</a:t>
            </a:r>
            <a:r>
              <a:rPr lang="tr-TR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spc="-5" dirty="0" smtClean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ödeyeceği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tahminini</a:t>
            </a:r>
            <a:r>
              <a:rPr lang="tr-TR" sz="2200" spc="-4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spc="-2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yaparlar.</a:t>
            </a: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>
              <a:lnSpc>
                <a:spcPct val="100000"/>
              </a:lnSpc>
              <a:spcBef>
                <a:spcPts val="295"/>
              </a:spcBef>
            </a:pP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Sonra,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alıcıya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bir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“tüketici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fazlası”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bırakarak, 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yaptıkları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tahminden daha az bir </a:t>
            </a:r>
            <a:r>
              <a:rPr lang="tr-TR" sz="2200" spc="-2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fiyat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-değer </a:t>
            </a:r>
            <a:r>
              <a:rPr lang="tr-TR" sz="2200" spc="-1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fiyatı-  </a:t>
            </a:r>
            <a:r>
              <a:rPr lang="tr-TR" sz="2200" spc="-3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koyarlar.</a:t>
            </a: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474980">
              <a:lnSpc>
                <a:spcPct val="100000"/>
              </a:lnSpc>
              <a:spcBef>
                <a:spcPts val="295"/>
              </a:spcBef>
            </a:pP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Satıcı, maliyetinin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değer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fiyatından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çok daha</a:t>
            </a:r>
            <a:r>
              <a:rPr lang="tr-TR" sz="2200" spc="-5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az  olacağını umut</a:t>
            </a:r>
            <a:r>
              <a:rPr lang="tr-TR" sz="2200" spc="-6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spc="-4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eder.</a:t>
            </a: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>
              <a:lnSpc>
                <a:spcPct val="100000"/>
              </a:lnSpc>
              <a:spcBef>
                <a:spcPts val="295"/>
              </a:spcBef>
            </a:pP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Eğer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böyle </a:t>
            </a:r>
            <a:r>
              <a:rPr lang="tr-TR" sz="2200" spc="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olursa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satıcı iyi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bir kar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elde</a:t>
            </a:r>
            <a:r>
              <a:rPr lang="tr-TR" sz="2200" spc="-1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spc="-4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eder.</a:t>
            </a: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299856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2700" marR="5080">
              <a:lnSpc>
                <a:spcPct val="100000"/>
              </a:lnSpc>
              <a:spcBef>
                <a:spcPts val="1560"/>
              </a:spcBef>
            </a:pP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Eğer satıcının maliyetleri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değer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fiyatına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yakınsa </a:t>
            </a:r>
            <a:r>
              <a:rPr lang="tr-TR" sz="2200" spc="-2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 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 onu aşarsa,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satıcı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muhtemelen bu sunumu</a:t>
            </a:r>
            <a:r>
              <a:rPr lang="tr-TR" sz="2200" spc="-4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hiçbir  zaman</a:t>
            </a:r>
            <a:r>
              <a:rPr lang="tr-TR" sz="2200" spc="-7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spc="-2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yapmayacaktır.</a:t>
            </a: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15240">
              <a:lnSpc>
                <a:spcPct val="100000"/>
              </a:lnSpc>
            </a:pP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Değer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esasına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göre fiyatlandırma, diğer </a:t>
            </a:r>
            <a:r>
              <a:rPr lang="tr-TR" sz="2200" spc="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durumlarda 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 </a:t>
            </a:r>
            <a:r>
              <a:rPr lang="tr-TR" sz="2200" spc="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ortaya </a:t>
            </a:r>
            <a:r>
              <a:rPr lang="tr-TR" sz="2200" spc="-3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çıkar.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Konsere </a:t>
            </a:r>
            <a:r>
              <a:rPr lang="tr-TR" sz="2200" spc="-2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gidenler,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ön sıralardaki 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koltuklar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için,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balkondaki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koltuklardan,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hafta sonu 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konserleri için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hafta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içi konserlerinden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daha 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fazla </a:t>
            </a:r>
            <a:r>
              <a:rPr lang="tr-TR" sz="2200" dirty="0" smtClean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öderler.</a:t>
            </a: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17281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2700" marR="43815">
              <a:lnSpc>
                <a:spcPct val="100000"/>
              </a:lnSpc>
              <a:spcBef>
                <a:spcPts val="1560"/>
              </a:spcBef>
            </a:pPr>
            <a:r>
              <a:rPr lang="tr-TR" sz="2200" spc="-2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Talebe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dayalı fiyatlama,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farklı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tüketici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gruplarının  </a:t>
            </a:r>
            <a:r>
              <a:rPr lang="tr-TR" sz="2200" spc="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ürün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için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farklı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fiyatlar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ödemeye istekli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olduklarında  </a:t>
            </a:r>
            <a:r>
              <a:rPr lang="tr-TR" sz="2200" spc="-2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kullanılır.</a:t>
            </a: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>
              <a:lnSpc>
                <a:spcPct val="100000"/>
              </a:lnSpc>
            </a:pP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Hizmet işletmeleri,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farklı düzeylerdeki </a:t>
            </a:r>
            <a:r>
              <a:rPr lang="tr-TR" sz="2200" spc="-2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fiyat 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seviyelerini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ödemeye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razı </a:t>
            </a:r>
            <a:r>
              <a:rPr lang="tr-TR" sz="2200" spc="-3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farklı </a:t>
            </a:r>
            <a:r>
              <a:rPr lang="tr-TR" sz="2200" spc="-2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fiyat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duyarlılığına  sahip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tüketici </a:t>
            </a:r>
            <a:r>
              <a:rPr lang="tr-TR" sz="2200" spc="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gruplarına göre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farklılaşmaya 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gidebileceği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gibi, hizmetin sunulduğu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yere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göre,  farklı mekânlarda farklı </a:t>
            </a:r>
            <a:r>
              <a:rPr lang="tr-TR" sz="2200" spc="-2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fiyat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uygulamalarına da  </a:t>
            </a:r>
            <a:r>
              <a:rPr lang="tr-TR" sz="2200" spc="-2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gidebilir.</a:t>
            </a: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920165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2700" marR="135890">
              <a:lnSpc>
                <a:spcPct val="100000"/>
              </a:lnSpc>
              <a:spcBef>
                <a:spcPts val="1560"/>
              </a:spcBef>
            </a:pP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Ayrıca, hizmet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işletmeleri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dalgalı bir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yapı</a:t>
            </a:r>
            <a:r>
              <a:rPr lang="tr-TR" sz="2200" spc="-9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gösteren  talepleri dengelemek amacıyla farklı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zaman 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dilimlerine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yönelik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farklı </a:t>
            </a:r>
            <a:r>
              <a:rPr lang="tr-TR" sz="2200" spc="-2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fiyat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stratejileri  </a:t>
            </a:r>
            <a:r>
              <a:rPr lang="tr-TR" sz="2200" spc="-2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benimseyebilir.</a:t>
            </a: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>
              <a:lnSpc>
                <a:spcPct val="100000"/>
              </a:lnSpc>
            </a:pP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Özellikle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boş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zaman </a:t>
            </a:r>
            <a:r>
              <a:rPr lang="tr-TR" sz="2200" spc="-3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rekreasyon pazarını </a:t>
            </a:r>
            <a:r>
              <a:rPr lang="tr-TR" sz="2200" dirty="0" err="1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domine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eden en önemli sektörlerden biri olan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turizm 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sektöründe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zamana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göre </a:t>
            </a:r>
            <a:r>
              <a:rPr lang="tr-TR" sz="2200" spc="-2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fiyat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farklılaşması sıklıkla 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görülmektedir.</a:t>
            </a: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761323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2700" marR="223520">
              <a:lnSpc>
                <a:spcPct val="100000"/>
              </a:lnSpc>
              <a:spcBef>
                <a:spcPts val="1560"/>
              </a:spcBef>
            </a:pP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Rekabete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dayalı fiyatlamada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ise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rakiplerin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fiyatları  </a:t>
            </a:r>
            <a:r>
              <a:rPr lang="tr-TR" sz="2200" spc="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göz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önünde</a:t>
            </a:r>
            <a:r>
              <a:rPr lang="tr-TR" sz="2200" spc="-8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bulundurur.</a:t>
            </a: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>
              <a:lnSpc>
                <a:spcPct val="100000"/>
              </a:lnSpc>
              <a:spcBef>
                <a:spcPts val="1560"/>
              </a:spcBef>
            </a:pP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yöntemde,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rakiplerin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fiyatlarına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maliyetlerden</a:t>
            </a:r>
            <a:r>
              <a:rPr lang="tr-TR" sz="2200" spc="-4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spc="-30" dirty="0" smtClean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</a:t>
            </a:r>
            <a:r>
              <a:rPr lang="tr-TR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spc="5" dirty="0" smtClean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gelirlerden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daha çok önem</a:t>
            </a:r>
            <a:r>
              <a:rPr lang="tr-TR" sz="2200" spc="-8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spc="-3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verilir.</a:t>
            </a: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812165">
              <a:lnSpc>
                <a:spcPct val="100000"/>
              </a:lnSpc>
              <a:spcBef>
                <a:spcPts val="1555"/>
              </a:spcBef>
            </a:pP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Eğer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rekabet eden mallar </a:t>
            </a:r>
            <a:r>
              <a:rPr lang="tr-TR" sz="2200" spc="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türdeş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ise </a:t>
            </a:r>
            <a:r>
              <a:rPr lang="tr-TR" sz="2200" spc="-3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 </a:t>
            </a:r>
            <a:r>
              <a:rPr lang="tr-TR" sz="2200" spc="-2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fiyat 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pazarda geçerli en önemli </a:t>
            </a:r>
            <a:r>
              <a:rPr lang="tr-TR" sz="2200" spc="-2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etken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ise bu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yöntem  </a:t>
            </a:r>
            <a:r>
              <a:rPr lang="tr-TR" sz="2200" spc="-2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uygulanır.</a:t>
            </a: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>
              <a:lnSpc>
                <a:spcPct val="100000"/>
              </a:lnSpc>
            </a:pP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Ancak rekabete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dayalı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fiyatlamada</a:t>
            </a:r>
            <a:r>
              <a:rPr lang="tr-TR" sz="2200" spc="-4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dirty="0" smtClean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rakiplerin</a:t>
            </a:r>
            <a:r>
              <a:rPr lang="tr-TR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spc="-10" dirty="0" smtClean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fiyatlarının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aynen uygulanması </a:t>
            </a:r>
            <a:r>
              <a:rPr lang="tr-TR" sz="2200" spc="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söz </a:t>
            </a:r>
            <a:r>
              <a:rPr lang="tr-TR" sz="2200" spc="-1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konusu</a:t>
            </a:r>
            <a:r>
              <a:rPr lang="tr-TR" sz="2200" spc="-3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spc="-15" dirty="0" err="1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degildir</a:t>
            </a:r>
            <a:r>
              <a:rPr lang="tr-TR" sz="2200" spc="-1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46788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2700" marR="5080">
              <a:lnSpc>
                <a:spcPct val="100000"/>
              </a:lnSpc>
              <a:spcBef>
                <a:spcPts val="1560"/>
              </a:spcBef>
            </a:pP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Ancak rekabete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dayalı fiyatlamada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rakiplerin 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fiyatlarının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aynen uygulanması </a:t>
            </a:r>
            <a:r>
              <a:rPr lang="tr-TR" sz="2200" spc="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söz </a:t>
            </a:r>
            <a:r>
              <a:rPr lang="tr-TR" sz="2200" spc="-1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konusu</a:t>
            </a:r>
            <a:r>
              <a:rPr lang="tr-TR" sz="2200" spc="-6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spc="-2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değildir.</a:t>
            </a: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>
              <a:lnSpc>
                <a:spcPct val="100000"/>
              </a:lnSpc>
              <a:spcBef>
                <a:spcPts val="1560"/>
              </a:spcBef>
            </a:pP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Rakip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fiyatlarının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belirli bir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ölçüde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üstünde </a:t>
            </a:r>
            <a:r>
              <a:rPr lang="tr-TR" sz="2200" spc="-2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</a:t>
            </a:r>
            <a:r>
              <a:rPr lang="tr-TR" sz="2200" spc="-3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dirty="0" smtClean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</a:t>
            </a:r>
            <a:r>
              <a:rPr lang="tr-TR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dirty="0" smtClean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altında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fiyatlama</a:t>
            </a:r>
            <a:r>
              <a:rPr lang="tr-TR" sz="2200" spc="-8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spc="-1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yapılabilir.</a:t>
            </a: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241935">
              <a:lnSpc>
                <a:spcPct val="100000"/>
              </a:lnSpc>
            </a:pP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Tüm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bunların ışığı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altında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fiyatlamanın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pazarlama  </a:t>
            </a:r>
            <a:r>
              <a:rPr lang="tr-TR" sz="2200" spc="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karmasının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üzerinde dikkatle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durulması </a:t>
            </a:r>
            <a:r>
              <a:rPr lang="tr-TR" sz="2200" spc="-1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gereken  konularından </a:t>
            </a:r>
            <a:r>
              <a:rPr lang="tr-TR" sz="220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biri olduğunu </a:t>
            </a:r>
            <a:r>
              <a:rPr lang="tr-TR" sz="2200" spc="-5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söylemek yanlış  </a:t>
            </a:r>
            <a:r>
              <a:rPr lang="tr-TR" sz="2200" spc="-20" dirty="0">
                <a:solidFill>
                  <a:srgbClr val="42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olmayacaktır.</a:t>
            </a: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3198160"/>
      </p:ext>
    </p:extLst>
  </p:cSld>
  <p:clrMapOvr>
    <a:masterClrMapping/>
  </p:clrMapOvr>
</p:sld>
</file>

<file path=ppt/theme/theme1.xml><?xml version="1.0" encoding="utf-8"?>
<a:theme xmlns:a="http://schemas.openxmlformats.org/drawingml/2006/main" name="Varsayılan Tasarım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1. hafta</Template>
  <TotalTime>221</TotalTime>
  <Words>1708</Words>
  <Application>Microsoft Office PowerPoint</Application>
  <PresentationFormat>Ekran Gösterisi (4:3)</PresentationFormat>
  <Paragraphs>137</Paragraphs>
  <Slides>33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33</vt:i4>
      </vt:variant>
    </vt:vector>
  </HeadingPairs>
  <TitlesOfParts>
    <vt:vector size="37" baseType="lpstr">
      <vt:lpstr>Arial</vt:lpstr>
      <vt:lpstr>Calibri</vt:lpstr>
      <vt:lpstr>Wingdings 2</vt:lpstr>
      <vt:lpstr>Varsayılan Tasarım</vt:lpstr>
      <vt:lpstr>PowerPoint Sunusu</vt:lpstr>
      <vt:lpstr>PowerPoint Sunusu</vt:lpstr>
      <vt:lpstr>Pazarlama Karması</vt:lpstr>
      <vt:lpstr>Ürün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PC</dc:creator>
  <cp:lastModifiedBy>Bade Yamak</cp:lastModifiedBy>
  <cp:revision>26</cp:revision>
  <cp:lastPrinted>1601-01-01T00:00:00Z</cp:lastPrinted>
  <dcterms:created xsi:type="dcterms:W3CDTF">2020-01-15T09:44:05Z</dcterms:created>
  <dcterms:modified xsi:type="dcterms:W3CDTF">2020-10-06T10:10:08Z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