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76" r:id="rId20"/>
    <p:sldId id="277" r:id="rId21"/>
    <p:sldId id="278" r:id="rId22"/>
    <p:sldId id="273"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50C01E2-9A6D-4E94-84F1-CD810B3AA2E1}" type="datetimeFigureOut">
              <a:rPr lang="tr-TR" smtClean="0"/>
              <a:t>22.03.2021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D35553-35E7-49C4-825F-BEB96C7BBFEA}" type="slidenum">
              <a:rPr lang="tr-TR" smtClean="0"/>
              <a:t>‹#›</a:t>
            </a:fld>
            <a:endParaRPr lang="tr-TR"/>
          </a:p>
        </p:txBody>
      </p:sp>
    </p:spTree>
    <p:extLst>
      <p:ext uri="{BB962C8B-B14F-4D97-AF65-F5344CB8AC3E}">
        <p14:creationId xmlns:p14="http://schemas.microsoft.com/office/powerpoint/2010/main" val="2451041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50C01E2-9A6D-4E94-84F1-CD810B3AA2E1}" type="datetimeFigureOut">
              <a:rPr lang="tr-TR" smtClean="0"/>
              <a:t>22.03.2021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D35553-35E7-49C4-825F-BEB96C7BBFEA}" type="slidenum">
              <a:rPr lang="tr-TR" smtClean="0"/>
              <a:t>‹#›</a:t>
            </a:fld>
            <a:endParaRPr lang="tr-TR"/>
          </a:p>
        </p:txBody>
      </p:sp>
    </p:spTree>
    <p:extLst>
      <p:ext uri="{BB962C8B-B14F-4D97-AF65-F5344CB8AC3E}">
        <p14:creationId xmlns:p14="http://schemas.microsoft.com/office/powerpoint/2010/main" val="179682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50C01E2-9A6D-4E94-84F1-CD810B3AA2E1}" type="datetimeFigureOut">
              <a:rPr lang="tr-TR" smtClean="0"/>
              <a:t>22.03.2021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D35553-35E7-49C4-825F-BEB96C7BBFEA}" type="slidenum">
              <a:rPr lang="tr-TR" smtClean="0"/>
              <a:t>‹#›</a:t>
            </a:fld>
            <a:endParaRPr lang="tr-TR"/>
          </a:p>
        </p:txBody>
      </p:sp>
    </p:spTree>
    <p:extLst>
      <p:ext uri="{BB962C8B-B14F-4D97-AF65-F5344CB8AC3E}">
        <p14:creationId xmlns:p14="http://schemas.microsoft.com/office/powerpoint/2010/main" val="199900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50C01E2-9A6D-4E94-84F1-CD810B3AA2E1}" type="datetimeFigureOut">
              <a:rPr lang="tr-TR" smtClean="0"/>
              <a:t>22.03.2021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D35553-35E7-49C4-825F-BEB96C7BBFEA}" type="slidenum">
              <a:rPr lang="tr-TR" smtClean="0"/>
              <a:t>‹#›</a:t>
            </a:fld>
            <a:endParaRPr lang="tr-TR"/>
          </a:p>
        </p:txBody>
      </p:sp>
    </p:spTree>
    <p:extLst>
      <p:ext uri="{BB962C8B-B14F-4D97-AF65-F5344CB8AC3E}">
        <p14:creationId xmlns:p14="http://schemas.microsoft.com/office/powerpoint/2010/main" val="3467088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50C01E2-9A6D-4E94-84F1-CD810B3AA2E1}" type="datetimeFigureOut">
              <a:rPr lang="tr-TR" smtClean="0"/>
              <a:t>22.03.2021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D35553-35E7-49C4-825F-BEB96C7BBFEA}" type="slidenum">
              <a:rPr lang="tr-TR" smtClean="0"/>
              <a:t>‹#›</a:t>
            </a:fld>
            <a:endParaRPr lang="tr-TR"/>
          </a:p>
        </p:txBody>
      </p:sp>
    </p:spTree>
    <p:extLst>
      <p:ext uri="{BB962C8B-B14F-4D97-AF65-F5344CB8AC3E}">
        <p14:creationId xmlns:p14="http://schemas.microsoft.com/office/powerpoint/2010/main" val="1767692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50C01E2-9A6D-4E94-84F1-CD810B3AA2E1}" type="datetimeFigureOut">
              <a:rPr lang="tr-TR" smtClean="0"/>
              <a:t>22.03.2021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D35553-35E7-49C4-825F-BEB96C7BBFEA}" type="slidenum">
              <a:rPr lang="tr-TR" smtClean="0"/>
              <a:t>‹#›</a:t>
            </a:fld>
            <a:endParaRPr lang="tr-TR"/>
          </a:p>
        </p:txBody>
      </p:sp>
    </p:spTree>
    <p:extLst>
      <p:ext uri="{BB962C8B-B14F-4D97-AF65-F5344CB8AC3E}">
        <p14:creationId xmlns:p14="http://schemas.microsoft.com/office/powerpoint/2010/main" val="1142516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50C01E2-9A6D-4E94-84F1-CD810B3AA2E1}" type="datetimeFigureOut">
              <a:rPr lang="tr-TR" smtClean="0"/>
              <a:t>22.03.2021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BD35553-35E7-49C4-825F-BEB96C7BBFEA}" type="slidenum">
              <a:rPr lang="tr-TR" smtClean="0"/>
              <a:t>‹#›</a:t>
            </a:fld>
            <a:endParaRPr lang="tr-TR"/>
          </a:p>
        </p:txBody>
      </p:sp>
    </p:spTree>
    <p:extLst>
      <p:ext uri="{BB962C8B-B14F-4D97-AF65-F5344CB8AC3E}">
        <p14:creationId xmlns:p14="http://schemas.microsoft.com/office/powerpoint/2010/main" val="2080626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50C01E2-9A6D-4E94-84F1-CD810B3AA2E1}" type="datetimeFigureOut">
              <a:rPr lang="tr-TR" smtClean="0"/>
              <a:t>22.03.2021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BD35553-35E7-49C4-825F-BEB96C7BBFEA}" type="slidenum">
              <a:rPr lang="tr-TR" smtClean="0"/>
              <a:t>‹#›</a:t>
            </a:fld>
            <a:endParaRPr lang="tr-TR"/>
          </a:p>
        </p:txBody>
      </p:sp>
    </p:spTree>
    <p:extLst>
      <p:ext uri="{BB962C8B-B14F-4D97-AF65-F5344CB8AC3E}">
        <p14:creationId xmlns:p14="http://schemas.microsoft.com/office/powerpoint/2010/main" val="1492993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50C01E2-9A6D-4E94-84F1-CD810B3AA2E1}" type="datetimeFigureOut">
              <a:rPr lang="tr-TR" smtClean="0"/>
              <a:t>22.03.2021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BD35553-35E7-49C4-825F-BEB96C7BBFEA}" type="slidenum">
              <a:rPr lang="tr-TR" smtClean="0"/>
              <a:t>‹#›</a:t>
            </a:fld>
            <a:endParaRPr lang="tr-TR"/>
          </a:p>
        </p:txBody>
      </p:sp>
    </p:spTree>
    <p:extLst>
      <p:ext uri="{BB962C8B-B14F-4D97-AF65-F5344CB8AC3E}">
        <p14:creationId xmlns:p14="http://schemas.microsoft.com/office/powerpoint/2010/main" val="2373275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50C01E2-9A6D-4E94-84F1-CD810B3AA2E1}" type="datetimeFigureOut">
              <a:rPr lang="tr-TR" smtClean="0"/>
              <a:t>22.03.2021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D35553-35E7-49C4-825F-BEB96C7BBFEA}" type="slidenum">
              <a:rPr lang="tr-TR" smtClean="0"/>
              <a:t>‹#›</a:t>
            </a:fld>
            <a:endParaRPr lang="tr-TR"/>
          </a:p>
        </p:txBody>
      </p:sp>
    </p:spTree>
    <p:extLst>
      <p:ext uri="{BB962C8B-B14F-4D97-AF65-F5344CB8AC3E}">
        <p14:creationId xmlns:p14="http://schemas.microsoft.com/office/powerpoint/2010/main" val="3277784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50C01E2-9A6D-4E94-84F1-CD810B3AA2E1}" type="datetimeFigureOut">
              <a:rPr lang="tr-TR" smtClean="0"/>
              <a:t>22.03.2021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D35553-35E7-49C4-825F-BEB96C7BBFEA}" type="slidenum">
              <a:rPr lang="tr-TR" smtClean="0"/>
              <a:t>‹#›</a:t>
            </a:fld>
            <a:endParaRPr lang="tr-TR"/>
          </a:p>
        </p:txBody>
      </p:sp>
    </p:spTree>
    <p:extLst>
      <p:ext uri="{BB962C8B-B14F-4D97-AF65-F5344CB8AC3E}">
        <p14:creationId xmlns:p14="http://schemas.microsoft.com/office/powerpoint/2010/main" val="1963494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0C01E2-9A6D-4E94-84F1-CD810B3AA2E1}" type="datetimeFigureOut">
              <a:rPr lang="tr-TR" smtClean="0"/>
              <a:t>22.03.2021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D35553-35E7-49C4-825F-BEB96C7BBFEA}" type="slidenum">
              <a:rPr lang="tr-TR" smtClean="0"/>
              <a:t>‹#›</a:t>
            </a:fld>
            <a:endParaRPr lang="tr-TR"/>
          </a:p>
        </p:txBody>
      </p:sp>
    </p:spTree>
    <p:extLst>
      <p:ext uri="{BB962C8B-B14F-4D97-AF65-F5344CB8AC3E}">
        <p14:creationId xmlns:p14="http://schemas.microsoft.com/office/powerpoint/2010/main" val="2326672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GİRİŞİMCİLİK KÜLTÜRÜ </a:t>
            </a:r>
          </a:p>
        </p:txBody>
      </p:sp>
    </p:spTree>
    <p:extLst>
      <p:ext uri="{BB962C8B-B14F-4D97-AF65-F5344CB8AC3E}">
        <p14:creationId xmlns:p14="http://schemas.microsoft.com/office/powerpoint/2010/main" val="4096133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2300"/>
            <a:ext cx="10515600" cy="5554663"/>
          </a:xfrm>
        </p:spPr>
        <p:txBody>
          <a:bodyPr>
            <a:normAutofit/>
          </a:bodyPr>
          <a:lstStyle/>
          <a:p>
            <a:pPr marL="0" indent="0" algn="ctr">
              <a:buNone/>
            </a:pPr>
            <a:endParaRPr lang="tr-TR" dirty="0" smtClean="0"/>
          </a:p>
          <a:p>
            <a:pPr marL="0" indent="0" algn="ctr">
              <a:buNone/>
            </a:pPr>
            <a:r>
              <a:rPr lang="tr-TR" dirty="0" smtClean="0"/>
              <a:t>Bir </a:t>
            </a:r>
            <a:r>
              <a:rPr lang="tr-TR" dirty="0"/>
              <a:t>bireyin zihni programının kaynağının, bireyin içinde yaşadığı ve büyüdüğü sosyal çevresi olduğunu belirtmektedir. </a:t>
            </a:r>
            <a:endParaRPr lang="tr-TR" dirty="0" smtClean="0"/>
          </a:p>
          <a:p>
            <a:pPr marL="0" indent="0" algn="ctr">
              <a:buNone/>
            </a:pPr>
            <a:endParaRPr lang="tr-TR" dirty="0" smtClean="0"/>
          </a:p>
          <a:p>
            <a:pPr marL="0" indent="0" algn="ctr">
              <a:buNone/>
            </a:pPr>
            <a:endParaRPr lang="tr-TR" dirty="0"/>
          </a:p>
          <a:p>
            <a:pPr marL="0" indent="0" algn="ctr">
              <a:buNone/>
            </a:pPr>
            <a:r>
              <a:rPr lang="tr-TR" dirty="0" smtClean="0"/>
              <a:t>Bu </a:t>
            </a:r>
            <a:r>
              <a:rPr lang="tr-TR" dirty="0"/>
              <a:t>programlama aile içinde başlar, yakın çevrede, okulda, arkadaş grubunda, iş yerinde ve içinde yaşanılan toplumda devam eder. </a:t>
            </a:r>
            <a:endParaRPr lang="tr-TR" dirty="0" smtClean="0"/>
          </a:p>
          <a:p>
            <a:pPr marL="0" indent="0" algn="ctr">
              <a:buNone/>
            </a:pPr>
            <a:endParaRPr lang="tr-TR" dirty="0"/>
          </a:p>
          <a:p>
            <a:pPr marL="0" indent="0" algn="ctr">
              <a:buNone/>
            </a:pPr>
            <a:endParaRPr lang="tr-TR" dirty="0"/>
          </a:p>
          <a:p>
            <a:pPr marL="0" indent="0" algn="ctr">
              <a:buNone/>
            </a:pPr>
            <a:r>
              <a:rPr lang="tr-TR" dirty="0" smtClean="0"/>
              <a:t>Aynı </a:t>
            </a:r>
            <a:r>
              <a:rPr lang="tr-TR" dirty="0"/>
              <a:t>sosyal çevre içinde yaşamış ya da yaşayan insanlar ile en azından kısmen paylaşıldığı için kültür her zaman kolektif bir olgu olmuştur. </a:t>
            </a:r>
            <a:endParaRPr lang="tr-TR" dirty="0" smtClean="0"/>
          </a:p>
          <a:p>
            <a:pPr marL="0" indent="0" algn="ctr">
              <a:buNone/>
            </a:pPr>
            <a:endParaRPr lang="tr-TR" dirty="0"/>
          </a:p>
        </p:txBody>
      </p:sp>
    </p:spTree>
    <p:extLst>
      <p:ext uri="{BB962C8B-B14F-4D97-AF65-F5344CB8AC3E}">
        <p14:creationId xmlns:p14="http://schemas.microsoft.com/office/powerpoint/2010/main" val="359613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50825"/>
            <a:ext cx="10515600" cy="1325563"/>
          </a:xfrm>
        </p:spPr>
        <p:txBody>
          <a:bodyPr>
            <a:normAutofit/>
          </a:bodyPr>
          <a:lstStyle/>
          <a:p>
            <a:r>
              <a:rPr lang="tr-TR" sz="3600" b="1" dirty="0" err="1">
                <a:latin typeface="+mn-lt"/>
              </a:rPr>
              <a:t>Hofstede</a:t>
            </a:r>
            <a:r>
              <a:rPr lang="tr-TR" sz="3600" b="1" dirty="0">
                <a:latin typeface="+mn-lt"/>
              </a:rPr>
              <a:t> kültürü değişik düzeyler halinde kategorize etmektedir. Bu kategoriler; </a:t>
            </a:r>
          </a:p>
        </p:txBody>
      </p:sp>
      <p:sp>
        <p:nvSpPr>
          <p:cNvPr id="3" name="İçerik Yer Tutucusu 2"/>
          <p:cNvSpPr>
            <a:spLocks noGrp="1"/>
          </p:cNvSpPr>
          <p:nvPr>
            <p:ph idx="1"/>
          </p:nvPr>
        </p:nvSpPr>
        <p:spPr>
          <a:xfrm>
            <a:off x="838200" y="1384300"/>
            <a:ext cx="10515600" cy="4792663"/>
          </a:xfrm>
        </p:spPr>
        <p:txBody>
          <a:bodyPr>
            <a:normAutofit fontScale="92500"/>
          </a:bodyPr>
          <a:lstStyle/>
          <a:p>
            <a:endParaRPr lang="tr-TR" dirty="0"/>
          </a:p>
          <a:p>
            <a:r>
              <a:rPr lang="tr-TR" dirty="0">
                <a:solidFill>
                  <a:srgbClr val="FF0000"/>
                </a:solidFill>
              </a:rPr>
              <a:t>Bireyin yaşadığı ülkeye göre ulusal düzey</a:t>
            </a:r>
            <a:r>
              <a:rPr lang="tr-TR" dirty="0"/>
              <a:t>, </a:t>
            </a:r>
          </a:p>
          <a:p>
            <a:r>
              <a:rPr lang="tr-TR" dirty="0" smtClean="0">
                <a:solidFill>
                  <a:srgbClr val="00B0F0"/>
                </a:solidFill>
              </a:rPr>
              <a:t>Bölgesel</a:t>
            </a:r>
            <a:r>
              <a:rPr lang="tr-TR" dirty="0">
                <a:solidFill>
                  <a:srgbClr val="00B0F0"/>
                </a:solidFill>
              </a:rPr>
              <a:t>, etnik, dini ya da dilsel ilişki düzeyi</a:t>
            </a:r>
            <a:r>
              <a:rPr lang="tr-TR" dirty="0"/>
              <a:t>: Çoğu ülkeler kültürel olarak farklı bölgesel, etnik, dinsel ve dilsel grupların bileşiminden oluşmaktadır. </a:t>
            </a:r>
          </a:p>
          <a:p>
            <a:r>
              <a:rPr lang="tr-TR" dirty="0" smtClean="0">
                <a:solidFill>
                  <a:srgbClr val="00B050"/>
                </a:solidFill>
              </a:rPr>
              <a:t>Kuşak </a:t>
            </a:r>
            <a:r>
              <a:rPr lang="tr-TR" dirty="0">
                <a:solidFill>
                  <a:srgbClr val="00B050"/>
                </a:solidFill>
              </a:rPr>
              <a:t>düzeyi</a:t>
            </a:r>
            <a:r>
              <a:rPr lang="tr-TR" dirty="0"/>
              <a:t>; Büyük ebeveynleri, ebeveynlerden ve onları da çocuklarından ayırmaktadır. </a:t>
            </a:r>
          </a:p>
          <a:p>
            <a:r>
              <a:rPr lang="tr-TR" dirty="0" smtClean="0">
                <a:solidFill>
                  <a:schemeClr val="accent5">
                    <a:lumMod val="75000"/>
                  </a:schemeClr>
                </a:solidFill>
              </a:rPr>
              <a:t>Cinsiyet </a:t>
            </a:r>
            <a:r>
              <a:rPr lang="tr-TR" dirty="0">
                <a:solidFill>
                  <a:schemeClr val="accent5">
                    <a:lumMod val="75000"/>
                  </a:schemeClr>
                </a:solidFill>
              </a:rPr>
              <a:t>düzeyi</a:t>
            </a:r>
            <a:r>
              <a:rPr lang="tr-TR" dirty="0"/>
              <a:t>; bir kişinin kadın ya da erkek olarak doğduğuna bağlı olarak oluşmaktadır. </a:t>
            </a:r>
          </a:p>
          <a:p>
            <a:r>
              <a:rPr lang="tr-TR" dirty="0" smtClean="0">
                <a:solidFill>
                  <a:srgbClr val="FF0000"/>
                </a:solidFill>
              </a:rPr>
              <a:t>Sosyal </a:t>
            </a:r>
            <a:r>
              <a:rPr lang="tr-TR" dirty="0">
                <a:solidFill>
                  <a:srgbClr val="FF0000"/>
                </a:solidFill>
              </a:rPr>
              <a:t>sınıf düzeyi</a:t>
            </a:r>
            <a:r>
              <a:rPr lang="tr-TR" dirty="0"/>
              <a:t>, bireylerin eğitim düzeyine, işine ve uzmanlığına dayanan bir sınıflandırmadır. </a:t>
            </a:r>
          </a:p>
          <a:p>
            <a:r>
              <a:rPr lang="tr-TR" dirty="0" smtClean="0">
                <a:solidFill>
                  <a:srgbClr val="00B050"/>
                </a:solidFill>
              </a:rPr>
              <a:t>Bütün </a:t>
            </a:r>
            <a:r>
              <a:rPr lang="tr-TR" dirty="0">
                <a:solidFill>
                  <a:srgbClr val="00B050"/>
                </a:solidFill>
              </a:rPr>
              <a:t>bu düzeylerin icra edildiği örgütsel düzey ya da şirket düzeyi</a:t>
            </a:r>
            <a:r>
              <a:rPr lang="tr-TR" dirty="0"/>
              <a:t>. </a:t>
            </a:r>
          </a:p>
          <a:p>
            <a:endParaRPr lang="tr-TR" dirty="0"/>
          </a:p>
        </p:txBody>
      </p:sp>
    </p:spTree>
    <p:extLst>
      <p:ext uri="{BB962C8B-B14F-4D97-AF65-F5344CB8AC3E}">
        <p14:creationId xmlns:p14="http://schemas.microsoft.com/office/powerpoint/2010/main" val="3236043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08100"/>
            <a:ext cx="10515600" cy="4868863"/>
          </a:xfrm>
        </p:spPr>
        <p:txBody>
          <a:bodyPr/>
          <a:lstStyle/>
          <a:p>
            <a:pPr marL="0" indent="0" algn="ctr">
              <a:buNone/>
            </a:pPr>
            <a:endParaRPr lang="tr-TR" dirty="0" smtClean="0"/>
          </a:p>
          <a:p>
            <a:pPr marL="0" indent="0" algn="ctr">
              <a:buNone/>
            </a:pPr>
            <a:r>
              <a:rPr lang="tr-TR" dirty="0" smtClean="0"/>
              <a:t>Bu </a:t>
            </a:r>
            <a:r>
              <a:rPr lang="tr-TR" dirty="0"/>
              <a:t>değişik düzeylerden kaynaklanan zihni programlar, toplumsal uyum için zorunlu değildir. Modern toplumlarda bu düzeyler kısmen çatışma halinde olurlar. </a:t>
            </a:r>
            <a:endParaRPr lang="tr-TR" dirty="0" smtClean="0"/>
          </a:p>
          <a:p>
            <a:pPr marL="0" indent="0" algn="ctr">
              <a:buNone/>
            </a:pPr>
            <a:endParaRPr lang="tr-TR" dirty="0"/>
          </a:p>
          <a:p>
            <a:pPr marL="0" indent="0" algn="ctr">
              <a:buNone/>
            </a:pPr>
            <a:r>
              <a:rPr lang="tr-TR" dirty="0" smtClean="0"/>
              <a:t>Örneğin</a:t>
            </a:r>
            <a:r>
              <a:rPr lang="tr-TR" dirty="0"/>
              <a:t>; dini değerler jenerasyon değerleriyle, cinsiyet değerleri örgütsel uygulamalarla çatışabilir. İnsanlar arasında çatışan zihni programlar, yeni bir durumda insanların kendi davranışlarını belirlemesini zorlaştırmaktadır. </a:t>
            </a:r>
          </a:p>
        </p:txBody>
      </p:sp>
    </p:spTree>
    <p:extLst>
      <p:ext uri="{BB962C8B-B14F-4D97-AF65-F5344CB8AC3E}">
        <p14:creationId xmlns:p14="http://schemas.microsoft.com/office/powerpoint/2010/main" val="3922917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90600"/>
            <a:ext cx="10515600" cy="5186363"/>
          </a:xfrm>
        </p:spPr>
        <p:txBody>
          <a:bodyPr>
            <a:normAutofit fontScale="92500" lnSpcReduction="10000"/>
          </a:bodyPr>
          <a:lstStyle/>
          <a:p>
            <a:pPr marL="0" indent="0" algn="ctr">
              <a:buNone/>
            </a:pPr>
            <a:r>
              <a:rPr lang="tr-TR" dirty="0"/>
              <a:t>Girişimcilik literatüründe yeni işletme kurmak için çok farklı motive edici faktörler tanımlanmıştır. Girişimcilik konusuyla ilgili çalışmalara bakıldığında, söz konusu motive edici değerlerin her bir toplum veya kültüre göre farklılaştığı görülmektedir</a:t>
            </a:r>
            <a:r>
              <a:rPr lang="tr-TR" dirty="0" smtClean="0"/>
              <a:t>.</a:t>
            </a:r>
          </a:p>
          <a:p>
            <a:pPr marL="0" indent="0" algn="ctr">
              <a:buNone/>
            </a:pPr>
            <a:endParaRPr lang="tr-TR" dirty="0"/>
          </a:p>
          <a:p>
            <a:pPr marL="0" indent="0" algn="ctr">
              <a:buNone/>
            </a:pPr>
            <a:r>
              <a:rPr lang="tr-TR" dirty="0" smtClean="0"/>
              <a:t> </a:t>
            </a:r>
            <a:r>
              <a:rPr lang="tr-TR" dirty="0"/>
              <a:t>Örneğin yeni bir işletme kurmada Japonları göç hareketlerinden ziyade arkadaşlık yükümlülüğünün daha çok etkili olduğu saptanmıştır. Bu arada sosyal statü elde etmenin önemli bir değer olduğu ve buna karşılık aile geleneğini sürdürmenin ise daha az önemli olduğu da ortaya çıkmıştır. </a:t>
            </a:r>
            <a:endParaRPr lang="tr-TR" dirty="0" smtClean="0"/>
          </a:p>
          <a:p>
            <a:pPr marL="0" indent="0" algn="ctr">
              <a:buNone/>
            </a:pPr>
            <a:endParaRPr lang="tr-TR" dirty="0"/>
          </a:p>
          <a:p>
            <a:pPr marL="0" indent="0" algn="ctr">
              <a:buNone/>
            </a:pPr>
            <a:r>
              <a:rPr lang="tr-TR" dirty="0" smtClean="0"/>
              <a:t>Amerika </a:t>
            </a:r>
            <a:r>
              <a:rPr lang="tr-TR" dirty="0"/>
              <a:t>dışındaki birçok ülkede yapılan araştırmalarda iş tatminsizliğinin yeni bir işletme kurmayı motive etmediği sonucuna varılmasına rağmen, Amerika’da aksine etkili olduğu görülmüştü. </a:t>
            </a:r>
          </a:p>
        </p:txBody>
      </p:sp>
    </p:spTree>
    <p:extLst>
      <p:ext uri="{BB962C8B-B14F-4D97-AF65-F5344CB8AC3E}">
        <p14:creationId xmlns:p14="http://schemas.microsoft.com/office/powerpoint/2010/main" val="42905554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689100"/>
            <a:ext cx="10515600" cy="4487863"/>
          </a:xfrm>
        </p:spPr>
        <p:txBody>
          <a:bodyPr/>
          <a:lstStyle/>
          <a:p>
            <a:pPr marL="0" indent="0" algn="ctr">
              <a:buNone/>
            </a:pPr>
            <a:r>
              <a:rPr lang="tr-TR" dirty="0"/>
              <a:t>Türk girişimcileri motive eden faktörlerin belirlenebilmesine yardımcı olacak araştırma sayısı oldukça yetersizdir. </a:t>
            </a:r>
            <a:endParaRPr lang="tr-TR" dirty="0" smtClean="0"/>
          </a:p>
          <a:p>
            <a:pPr marL="0" indent="0" algn="ctr">
              <a:buNone/>
            </a:pPr>
            <a:endParaRPr lang="tr-TR" dirty="0"/>
          </a:p>
          <a:p>
            <a:pPr marL="0" indent="0" algn="ctr">
              <a:buNone/>
            </a:pPr>
            <a:r>
              <a:rPr lang="tr-TR" dirty="0" smtClean="0"/>
              <a:t>Bunlardan </a:t>
            </a:r>
            <a:r>
              <a:rPr lang="tr-TR" dirty="0"/>
              <a:t>bir tanesi Orta ve Güneydoğu Anadolu Bölgelerinde yaşayan girişimcilerin mevcut işletmelerini hangi girişimcilik değerlerinin etkisinde kalarak kurduklarını ve onları motive eden yaşam değerlerinin neler olduğunu tespit etmeyi amaçlayan bir araştırmadır. </a:t>
            </a:r>
          </a:p>
        </p:txBody>
      </p:sp>
    </p:spTree>
    <p:extLst>
      <p:ext uri="{BB962C8B-B14F-4D97-AF65-F5344CB8AC3E}">
        <p14:creationId xmlns:p14="http://schemas.microsoft.com/office/powerpoint/2010/main" val="8840593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6100" y="508000"/>
            <a:ext cx="10807700" cy="5668963"/>
          </a:xfrm>
        </p:spPr>
        <p:txBody>
          <a:bodyPr>
            <a:normAutofit/>
          </a:bodyPr>
          <a:lstStyle/>
          <a:p>
            <a:pPr marL="0" indent="0" algn="ctr">
              <a:buNone/>
            </a:pPr>
            <a:r>
              <a:rPr lang="tr-TR" b="1" dirty="0"/>
              <a:t>Araştırmada yapılan veri analizi sonucunda,</a:t>
            </a:r>
            <a:r>
              <a:rPr lang="tr-TR" dirty="0"/>
              <a:t> girişimcilerin baba meslekleri 31 tane farklı meslek ismi altında toplanmıştır. </a:t>
            </a:r>
          </a:p>
          <a:p>
            <a:pPr marL="0" indent="0" algn="ctr">
              <a:buNone/>
            </a:pPr>
            <a:r>
              <a:rPr lang="tr-TR" dirty="0" smtClean="0"/>
              <a:t>Ancak </a:t>
            </a:r>
            <a:r>
              <a:rPr lang="tr-TR" dirty="0"/>
              <a:t>bu isimler ilgili oldukları daha üst isimler altında toplanmış ve 7 meslek grubu ortaya çıkmıştır. </a:t>
            </a:r>
          </a:p>
          <a:p>
            <a:pPr marL="0" indent="0" algn="ctr">
              <a:buNone/>
            </a:pPr>
            <a:r>
              <a:rPr lang="tr-TR" dirty="0" smtClean="0"/>
              <a:t>Bu </a:t>
            </a:r>
            <a:r>
              <a:rPr lang="tr-TR" dirty="0"/>
              <a:t>gruplar içinde en fazla oranı % 21.67 ile esnaf kesimi oluşturmaktadır. </a:t>
            </a:r>
            <a:endParaRPr lang="tr-TR" dirty="0" smtClean="0"/>
          </a:p>
          <a:p>
            <a:pPr marL="0" indent="0" algn="ctr">
              <a:buNone/>
            </a:pPr>
            <a:r>
              <a:rPr lang="tr-TR" dirty="0" smtClean="0"/>
              <a:t>Bunu </a:t>
            </a:r>
            <a:r>
              <a:rPr lang="tr-TR" dirty="0"/>
              <a:t>% 20.91 ile tüccar, % 19.39 ile sanayici, % 13.30 ile memur ve memur emeklisi, % 9.88 ile çiftçi ve % 9.12 ile de diğer meslekler (turizmci, mühendis, müteahhit vb.) izlemektedir. </a:t>
            </a:r>
            <a:endParaRPr lang="tr-TR" dirty="0" smtClean="0"/>
          </a:p>
          <a:p>
            <a:pPr marL="0" indent="0" algn="ctr">
              <a:buNone/>
            </a:pPr>
            <a:endParaRPr lang="tr-TR" dirty="0" smtClean="0"/>
          </a:p>
          <a:p>
            <a:pPr marL="0" indent="0" algn="ctr">
              <a:buNone/>
            </a:pPr>
            <a:r>
              <a:rPr lang="tr-TR" dirty="0" smtClean="0">
                <a:solidFill>
                  <a:srgbClr val="FF0000"/>
                </a:solidFill>
              </a:rPr>
              <a:t>Araştırmada </a:t>
            </a:r>
            <a:r>
              <a:rPr lang="tr-TR" dirty="0">
                <a:solidFill>
                  <a:srgbClr val="FF0000"/>
                </a:solidFill>
              </a:rPr>
              <a:t>baba mesleğiyle girişimci bireyler arasında olumlu bir ilişki gözlenmektedir. Girişimcilerin % 43’e yakın bir kısmının baba meslekleri girişimcilikle yakın ilişkisi olan tüccarlık ve esnaflıktan oluşmaktadır. </a:t>
            </a:r>
          </a:p>
        </p:txBody>
      </p:sp>
    </p:spTree>
    <p:extLst>
      <p:ext uri="{BB962C8B-B14F-4D97-AF65-F5344CB8AC3E}">
        <p14:creationId xmlns:p14="http://schemas.microsoft.com/office/powerpoint/2010/main" val="3910964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60400"/>
            <a:ext cx="10515600" cy="5516563"/>
          </a:xfrm>
        </p:spPr>
        <p:txBody>
          <a:bodyPr/>
          <a:lstStyle/>
          <a:p>
            <a:pPr marL="0" indent="0" algn="ctr">
              <a:buNone/>
            </a:pPr>
            <a:endParaRPr lang="tr-TR" dirty="0" smtClean="0"/>
          </a:p>
          <a:p>
            <a:pPr marL="0" indent="0" algn="ctr">
              <a:buNone/>
            </a:pPr>
            <a:r>
              <a:rPr lang="tr-TR" dirty="0" smtClean="0"/>
              <a:t>Araştırmaya </a:t>
            </a:r>
            <a:r>
              <a:rPr lang="tr-TR" dirty="0"/>
              <a:t>dahil edilen girişimciler, </a:t>
            </a:r>
            <a:r>
              <a:rPr lang="tr-TR" dirty="0" smtClean="0"/>
              <a:t>hakları </a:t>
            </a:r>
            <a:r>
              <a:rPr lang="tr-TR" dirty="0"/>
              <a:t>olduğuna inandıkları </a:t>
            </a:r>
            <a:r>
              <a:rPr lang="tr-TR" dirty="0" err="1"/>
              <a:t>mevkiye</a:t>
            </a:r>
            <a:r>
              <a:rPr lang="tr-TR" dirty="0"/>
              <a:t> ulaşmanın yolunun ekonomik olarak güçlü olmaktan geçtiğini söylemektedirler</a:t>
            </a:r>
            <a:r>
              <a:rPr lang="tr-TR" dirty="0" smtClean="0"/>
              <a:t>.</a:t>
            </a:r>
          </a:p>
          <a:p>
            <a:pPr marL="0" indent="0" algn="ctr">
              <a:buNone/>
            </a:pPr>
            <a:endParaRPr lang="tr-TR" dirty="0" smtClean="0"/>
          </a:p>
          <a:p>
            <a:pPr marL="0" indent="0" algn="ctr">
              <a:buNone/>
            </a:pPr>
            <a:r>
              <a:rPr lang="tr-TR" dirty="0" smtClean="0"/>
              <a:t> </a:t>
            </a:r>
            <a:r>
              <a:rPr lang="tr-TR" dirty="0"/>
              <a:t>Bu noktada işletmeleri ekonomik gücü elde etmenin en etkili araçları olarak görmektedirler. </a:t>
            </a:r>
            <a:endParaRPr lang="tr-TR" dirty="0" smtClean="0"/>
          </a:p>
          <a:p>
            <a:pPr marL="0" indent="0" algn="ctr">
              <a:buNone/>
            </a:pPr>
            <a:endParaRPr lang="tr-TR" dirty="0" smtClean="0"/>
          </a:p>
          <a:p>
            <a:pPr marL="0" indent="0" algn="ctr">
              <a:buNone/>
            </a:pPr>
            <a:r>
              <a:rPr lang="tr-TR" dirty="0" smtClean="0"/>
              <a:t>Kendilerine </a:t>
            </a:r>
            <a:r>
              <a:rPr lang="tr-TR" dirty="0"/>
              <a:t>prestij sağlayacak özelliklerinin, devlet desteği almadan veya faizle işlem yapan bankalardan kredi kullanmadan işletmeler kurmak ve dünya pazarında satılabilecek kalitede mal ve hizmet üretmek olduğunu ifade etmektedirler. </a:t>
            </a:r>
          </a:p>
        </p:txBody>
      </p:sp>
    </p:spTree>
    <p:extLst>
      <p:ext uri="{BB962C8B-B14F-4D97-AF65-F5344CB8AC3E}">
        <p14:creationId xmlns:p14="http://schemas.microsoft.com/office/powerpoint/2010/main" val="41800818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11200"/>
            <a:ext cx="10515600" cy="5465763"/>
          </a:xfrm>
        </p:spPr>
        <p:txBody>
          <a:bodyPr>
            <a:normAutofit fontScale="92500" lnSpcReduction="20000"/>
          </a:bodyPr>
          <a:lstStyle/>
          <a:p>
            <a:pPr marL="0" indent="0" algn="ctr">
              <a:buNone/>
            </a:pPr>
            <a:r>
              <a:rPr lang="tr-TR" dirty="0"/>
              <a:t>Girişimciler, kendilerini geliştirmek ve sahip oldukları potansiyellerinin ortaya çıkmasını sağlamanın en iyi yolunun, toplumsal yapı içinde önemli bir işlev gören işletmeler kurmaktan geçtiğine inanmaktadırlar. </a:t>
            </a:r>
            <a:endParaRPr lang="tr-TR" dirty="0" smtClean="0"/>
          </a:p>
          <a:p>
            <a:pPr marL="0" indent="0" algn="ctr">
              <a:buNone/>
            </a:pPr>
            <a:endParaRPr lang="tr-TR" dirty="0"/>
          </a:p>
          <a:p>
            <a:pPr marL="0" indent="0" algn="ctr">
              <a:buNone/>
            </a:pPr>
            <a:r>
              <a:rPr lang="tr-TR" dirty="0" smtClean="0"/>
              <a:t>İşletmeler </a:t>
            </a:r>
            <a:r>
              <a:rPr lang="tr-TR" dirty="0"/>
              <a:t>vasıtasıyla sahip oldukları fikirleri gerçekleştirme imkanı bulduklarını ve diğer bireylerle, diğer işletmelerle, toplumla ve dünya ile kurdukları ilişkiler vasıtasıyla yeni şeyler öğrendiklerini ifade etmektedirler. </a:t>
            </a:r>
            <a:endParaRPr lang="tr-TR" dirty="0" smtClean="0"/>
          </a:p>
          <a:p>
            <a:pPr marL="0" indent="0" algn="ctr">
              <a:buNone/>
            </a:pPr>
            <a:endParaRPr lang="tr-TR" dirty="0"/>
          </a:p>
          <a:p>
            <a:pPr marL="0" indent="0" algn="ctr">
              <a:buNone/>
            </a:pPr>
            <a:r>
              <a:rPr lang="tr-TR" dirty="0" smtClean="0"/>
              <a:t>Aynı </a:t>
            </a:r>
            <a:r>
              <a:rPr lang="tr-TR" dirty="0"/>
              <a:t>şekilde teknolojik yeniliklerin gerçekleşebilmesinin de ancak işletme gibi </a:t>
            </a:r>
            <a:r>
              <a:rPr lang="tr-TR" dirty="0" err="1"/>
              <a:t>sosyo</a:t>
            </a:r>
            <a:r>
              <a:rPr lang="tr-TR" dirty="0"/>
              <a:t>-ekonomik yapılar içinde mümkün olabileceğini söylemektedirler. </a:t>
            </a:r>
            <a:endParaRPr lang="tr-TR" dirty="0" smtClean="0"/>
          </a:p>
          <a:p>
            <a:pPr marL="0" indent="0" algn="ctr">
              <a:buNone/>
            </a:pPr>
            <a:endParaRPr lang="tr-TR" dirty="0"/>
          </a:p>
          <a:p>
            <a:pPr marL="0" indent="0" algn="ctr">
              <a:buNone/>
            </a:pPr>
            <a:r>
              <a:rPr lang="tr-TR" dirty="0" smtClean="0"/>
              <a:t>Bütün </a:t>
            </a:r>
            <a:r>
              <a:rPr lang="tr-TR" dirty="0"/>
              <a:t>bunlarla birlikte kurdukları işletmeler vasıtasıyla demokrasi, hoşgörü, ilerleme, değişim, bilgi, sürekli öğrenme, iletişim ve etkileşim, başarı, kendi farkına varma gibi evrensel değerleri tanıma fırsatı bulduklarını açıklamaktadırlar. </a:t>
            </a:r>
          </a:p>
        </p:txBody>
      </p:sp>
    </p:spTree>
    <p:extLst>
      <p:ext uri="{BB962C8B-B14F-4D97-AF65-F5344CB8AC3E}">
        <p14:creationId xmlns:p14="http://schemas.microsoft.com/office/powerpoint/2010/main" val="38007026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28700"/>
            <a:ext cx="10515600" cy="5148263"/>
          </a:xfrm>
        </p:spPr>
        <p:txBody>
          <a:bodyPr/>
          <a:lstStyle/>
          <a:p>
            <a:pPr marL="0" indent="0" algn="ctr">
              <a:buNone/>
            </a:pPr>
            <a:endParaRPr lang="tr-TR" dirty="0" smtClean="0"/>
          </a:p>
          <a:p>
            <a:pPr marL="0" indent="0" algn="ctr">
              <a:buNone/>
            </a:pPr>
            <a:r>
              <a:rPr lang="tr-TR" dirty="0" smtClean="0"/>
              <a:t>Güçlenen </a:t>
            </a:r>
            <a:r>
              <a:rPr lang="tr-TR" dirty="0"/>
              <a:t>sosyal kimliğin kendilerine olduğu gibi kendilerinden sonra gelen çocuklarına da özgüven kazandıracağına inanmaktadırlar. </a:t>
            </a:r>
            <a:endParaRPr lang="tr-TR" dirty="0" smtClean="0"/>
          </a:p>
          <a:p>
            <a:pPr marL="0" indent="0" algn="ctr">
              <a:buNone/>
            </a:pPr>
            <a:endParaRPr lang="tr-TR" dirty="0" smtClean="0"/>
          </a:p>
          <a:p>
            <a:pPr marL="0" indent="0" algn="ctr">
              <a:buNone/>
            </a:pPr>
            <a:endParaRPr lang="tr-TR" dirty="0"/>
          </a:p>
          <a:p>
            <a:pPr marL="0" indent="0" algn="ctr">
              <a:buNone/>
            </a:pPr>
            <a:r>
              <a:rPr lang="tr-TR" dirty="0" smtClean="0"/>
              <a:t>Ancak </a:t>
            </a:r>
            <a:r>
              <a:rPr lang="tr-TR" dirty="0"/>
              <a:t>bu özgüven sayesinde, toplumda kendi kişiliğiyle, kimliğiyle ve değerleriyle birlikte ayakta durabileceklerini ifade etmektedirler. </a:t>
            </a:r>
            <a:endParaRPr lang="tr-TR" dirty="0" smtClean="0"/>
          </a:p>
          <a:p>
            <a:pPr marL="0" indent="0" algn="ctr">
              <a:buNone/>
            </a:pPr>
            <a:endParaRPr lang="tr-TR" dirty="0"/>
          </a:p>
        </p:txBody>
      </p:sp>
    </p:spTree>
    <p:extLst>
      <p:ext uri="{BB962C8B-B14F-4D97-AF65-F5344CB8AC3E}">
        <p14:creationId xmlns:p14="http://schemas.microsoft.com/office/powerpoint/2010/main" val="11388032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latin typeface="+mn-lt"/>
              </a:rPr>
              <a:t>Kurumsallaşma mı Aile işletmeciliği mi? </a:t>
            </a:r>
            <a:endParaRPr lang="tr-TR" dirty="0">
              <a:latin typeface="+mn-lt"/>
            </a:endParaRPr>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r>
              <a:rPr lang="tr-TR" dirty="0" smtClean="0"/>
              <a:t>Bir </a:t>
            </a:r>
            <a:r>
              <a:rPr lang="tr-TR" dirty="0"/>
              <a:t>işletmeyi büyük güçlüklerle ve fedakârlıklarla kuran ve onu küçük ölçekten büyük ölçeğe ulaştıran işletme sahibi için kurumsallaşma kolay kabul edilebilecek bir şey değildir. Bu nedenle işletme sahibi kurumsallaştırma kararını geciktirme eğilimindedir. </a:t>
            </a:r>
            <a:endParaRPr lang="tr-TR" dirty="0" smtClean="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1928478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latin typeface="+mn-lt"/>
              </a:rPr>
              <a:t>Girişimcilik kültürünün tanımı ve özellikleri </a:t>
            </a:r>
            <a:endParaRPr lang="tr-TR" dirty="0">
              <a:latin typeface="+mn-lt"/>
            </a:endParaRPr>
          </a:p>
        </p:txBody>
      </p:sp>
      <p:sp>
        <p:nvSpPr>
          <p:cNvPr id="3" name="İçerik Yer Tutucusu 2"/>
          <p:cNvSpPr>
            <a:spLocks noGrp="1"/>
          </p:cNvSpPr>
          <p:nvPr>
            <p:ph idx="1"/>
          </p:nvPr>
        </p:nvSpPr>
        <p:spPr/>
        <p:txBody>
          <a:bodyPr>
            <a:normAutofit fontScale="92500"/>
          </a:bodyPr>
          <a:lstStyle/>
          <a:p>
            <a:pPr marL="0" indent="0" algn="ctr">
              <a:buNone/>
            </a:pPr>
            <a:r>
              <a:rPr lang="tr-TR" dirty="0" smtClean="0"/>
              <a:t>Günümüz </a:t>
            </a:r>
            <a:r>
              <a:rPr lang="tr-TR" dirty="0"/>
              <a:t>girişimcisi çabalarını sürdürdüğü ortamda çalışma koşullarını etkileyen faktörleri bilmek, personelin davranışlarını önceden tahmin etmek istemektedir. </a:t>
            </a:r>
            <a:endParaRPr lang="tr-TR" dirty="0" smtClean="0"/>
          </a:p>
          <a:p>
            <a:pPr marL="0" indent="0" algn="ctr">
              <a:buNone/>
            </a:pPr>
            <a:endParaRPr lang="tr-TR" dirty="0" smtClean="0"/>
          </a:p>
          <a:p>
            <a:pPr marL="0" indent="0" algn="ctr">
              <a:buNone/>
            </a:pPr>
            <a:r>
              <a:rPr lang="tr-TR" dirty="0" smtClean="0"/>
              <a:t>Personel </a:t>
            </a:r>
            <a:r>
              <a:rPr lang="tr-TR" dirty="0"/>
              <a:t>davranışlarının </a:t>
            </a:r>
            <a:r>
              <a:rPr lang="tr-TR" dirty="0" smtClean="0"/>
              <a:t>bilinmesi için </a:t>
            </a:r>
            <a:r>
              <a:rPr lang="tr-TR" dirty="0"/>
              <a:t>ise toplumun kültürünün bilinmesini gerektirmektedir. Bu sebeple girişimci çalışma şeklini toplumun kültürüne göre ayarlamak gerektiğini </a:t>
            </a:r>
            <a:r>
              <a:rPr lang="tr-TR" dirty="0" smtClean="0"/>
              <a:t>düşünmektedir.</a:t>
            </a:r>
          </a:p>
          <a:p>
            <a:pPr marL="0" indent="0" algn="ctr">
              <a:buNone/>
            </a:pPr>
            <a:endParaRPr lang="tr-TR" dirty="0" smtClean="0"/>
          </a:p>
          <a:p>
            <a:pPr marL="0" indent="0" algn="ctr">
              <a:buNone/>
            </a:pPr>
            <a:r>
              <a:rPr lang="tr-TR" dirty="0" smtClean="0"/>
              <a:t>Anlaşılıyor </a:t>
            </a:r>
            <a:r>
              <a:rPr lang="tr-TR" dirty="0"/>
              <a:t>ki bir girişimci için kültür, işletmenin kuruluş amacını, faaliyetlerini etkileyen, inançlar, değerler ve bireyler arası ilişkilerin tamamıdır. </a:t>
            </a:r>
          </a:p>
        </p:txBody>
      </p:sp>
    </p:spTree>
    <p:extLst>
      <p:ext uri="{BB962C8B-B14F-4D97-AF65-F5344CB8AC3E}">
        <p14:creationId xmlns:p14="http://schemas.microsoft.com/office/powerpoint/2010/main" val="28819840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63600"/>
            <a:ext cx="10515600" cy="5313363"/>
          </a:xfrm>
        </p:spPr>
        <p:txBody>
          <a:bodyPr/>
          <a:lstStyle/>
          <a:p>
            <a:pPr marL="0" indent="0" algn="ctr">
              <a:buNone/>
            </a:pPr>
            <a:r>
              <a:rPr lang="tr-TR" dirty="0"/>
              <a:t>İşletme sahibi için kurumsallaşma kararının verilmesi güç, fakat yaratılan eserin devamlılığı için gerekli bir durumdur. </a:t>
            </a:r>
            <a:endParaRPr lang="tr-TR" dirty="0" smtClean="0"/>
          </a:p>
          <a:p>
            <a:pPr marL="0" indent="0" algn="ctr">
              <a:buNone/>
            </a:pPr>
            <a:endParaRPr lang="tr-TR" dirty="0"/>
          </a:p>
          <a:p>
            <a:pPr marL="0" indent="0" algn="ctr">
              <a:buNone/>
            </a:pPr>
            <a:r>
              <a:rPr lang="tr-TR" dirty="0" smtClean="0"/>
              <a:t>İşletmenin </a:t>
            </a:r>
            <a:r>
              <a:rPr lang="tr-TR" dirty="0"/>
              <a:t>kurucusu konumunda olan işletme sahibi ikinci nesle kişiye bağlı olarak değil kurumsallaştırılmış bir işletme olarak bırakmalıdır. </a:t>
            </a:r>
            <a:endParaRPr lang="tr-TR" dirty="0" smtClean="0"/>
          </a:p>
          <a:p>
            <a:pPr marL="0" indent="0" algn="ctr">
              <a:buNone/>
            </a:pPr>
            <a:endParaRPr lang="tr-TR" dirty="0"/>
          </a:p>
          <a:p>
            <a:pPr marL="0" indent="0" algn="ctr">
              <a:buNone/>
            </a:pPr>
            <a:r>
              <a:rPr lang="tr-TR" dirty="0" smtClean="0"/>
              <a:t>Eğer </a:t>
            </a:r>
            <a:r>
              <a:rPr lang="tr-TR" dirty="0"/>
              <a:t>işletmesini kurumsallaştırmayıp kişiye bağlı olarak bırakırsa kişinin ölümüyle işletme ya el değiştirmekte ya da faaliyetine son vermektedir. </a:t>
            </a:r>
          </a:p>
        </p:txBody>
      </p:sp>
    </p:spTree>
    <p:extLst>
      <p:ext uri="{BB962C8B-B14F-4D97-AF65-F5344CB8AC3E}">
        <p14:creationId xmlns:p14="http://schemas.microsoft.com/office/powerpoint/2010/main" val="2611183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28700"/>
            <a:ext cx="10515600" cy="5148263"/>
          </a:xfrm>
        </p:spPr>
        <p:txBody>
          <a:bodyPr/>
          <a:lstStyle/>
          <a:p>
            <a:pPr marL="0" indent="0" algn="ctr">
              <a:buNone/>
            </a:pPr>
            <a:r>
              <a:rPr lang="tr-TR" dirty="0">
                <a:solidFill>
                  <a:srgbClr val="FF0000"/>
                </a:solidFill>
              </a:rPr>
              <a:t>Türkiye’nin çeşitli yörelerinde yapılan saha araştırmasında tespit edilen ilginç hususlardan biri de şudur: Yurdumuzda kurulan işletmelerin büyük çoğunluğunun yaşam süresi kurucusunun yaşam süresiyle sınırlı kalmaktadır. </a:t>
            </a:r>
            <a:endParaRPr lang="tr-TR" dirty="0" smtClean="0">
              <a:solidFill>
                <a:srgbClr val="FF0000"/>
              </a:solidFill>
            </a:endParaRPr>
          </a:p>
          <a:p>
            <a:pPr marL="0" indent="0" algn="ctr">
              <a:buNone/>
            </a:pPr>
            <a:endParaRPr lang="tr-TR" dirty="0"/>
          </a:p>
          <a:p>
            <a:pPr marL="0" indent="0" algn="ctr">
              <a:buNone/>
            </a:pPr>
            <a:r>
              <a:rPr lang="tr-TR" dirty="0" smtClean="0"/>
              <a:t>İşletmeyi </a:t>
            </a:r>
            <a:r>
              <a:rPr lang="tr-TR" dirty="0"/>
              <a:t>kurup büyüten kişi öldüğünde firmanın yaşam süresi genellikle son bulmaktadır. Hâlbuki aynı başarı süreci ikinci nesilde devam ettirilebilse, işletmenin rekabet gücü iki nesil içinde dünya piyasalarında rekabet edilebilir düzeye ulaşabilir. </a:t>
            </a:r>
          </a:p>
        </p:txBody>
      </p:sp>
    </p:spTree>
    <p:extLst>
      <p:ext uri="{BB962C8B-B14F-4D97-AF65-F5344CB8AC3E}">
        <p14:creationId xmlns:p14="http://schemas.microsoft.com/office/powerpoint/2010/main" val="377185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dirty="0"/>
          </a:p>
          <a:p>
            <a:pPr marL="0" indent="0" algn="ctr">
              <a:buNone/>
            </a:pPr>
            <a:r>
              <a:rPr lang="tr-TR" dirty="0" smtClean="0">
                <a:solidFill>
                  <a:srgbClr val="FF0000"/>
                </a:solidFill>
              </a:rPr>
              <a:t>Bizim </a:t>
            </a:r>
            <a:r>
              <a:rPr lang="tr-TR" dirty="0">
                <a:solidFill>
                  <a:srgbClr val="FF0000"/>
                </a:solidFill>
              </a:rPr>
              <a:t>kültürümüz aile şirketlerini mi yoksa kurumsallaşmayı mı teşvik etmektedir? </a:t>
            </a:r>
          </a:p>
        </p:txBody>
      </p:sp>
    </p:spTree>
    <p:extLst>
      <p:ext uri="{BB962C8B-B14F-4D97-AF65-F5344CB8AC3E}">
        <p14:creationId xmlns:p14="http://schemas.microsoft.com/office/powerpoint/2010/main" val="3665664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err="1">
                <a:latin typeface="+mn-lt"/>
              </a:rPr>
              <a:t>Mc</a:t>
            </a:r>
            <a:r>
              <a:rPr lang="tr-TR" sz="3200" b="1" dirty="0">
                <a:latin typeface="+mn-lt"/>
              </a:rPr>
              <a:t> </a:t>
            </a:r>
            <a:r>
              <a:rPr lang="tr-TR" sz="3200" b="1" dirty="0" err="1">
                <a:latin typeface="+mn-lt"/>
              </a:rPr>
              <a:t>Clelland’a</a:t>
            </a:r>
            <a:r>
              <a:rPr lang="tr-TR" sz="3200" b="1" dirty="0">
                <a:latin typeface="+mn-lt"/>
              </a:rPr>
              <a:t> göre, başarı güdüsü yüksek insanların davranışları aşağıdaki gibi olabilmektedir: </a:t>
            </a:r>
          </a:p>
        </p:txBody>
      </p:sp>
      <p:sp>
        <p:nvSpPr>
          <p:cNvPr id="3" name="İçerik Yer Tutucusu 2"/>
          <p:cNvSpPr>
            <a:spLocks noGrp="1"/>
          </p:cNvSpPr>
          <p:nvPr>
            <p:ph idx="1"/>
          </p:nvPr>
        </p:nvSpPr>
        <p:spPr/>
        <p:txBody>
          <a:bodyPr/>
          <a:lstStyle/>
          <a:p>
            <a:endParaRPr lang="tr-TR" dirty="0"/>
          </a:p>
          <a:p>
            <a:r>
              <a:rPr lang="tr-TR" dirty="0"/>
              <a:t>Yeteneklerini zorlayan işlerde daha hızlı çalışırlar. </a:t>
            </a:r>
          </a:p>
          <a:p>
            <a:r>
              <a:rPr lang="tr-TR" dirty="0" smtClean="0"/>
              <a:t>Daha </a:t>
            </a:r>
            <a:r>
              <a:rPr lang="tr-TR" dirty="0"/>
              <a:t>hızlı öğrenirler. </a:t>
            </a:r>
          </a:p>
          <a:p>
            <a:r>
              <a:rPr lang="tr-TR" dirty="0" smtClean="0"/>
              <a:t>Para</a:t>
            </a:r>
            <a:r>
              <a:rPr lang="tr-TR" dirty="0"/>
              <a:t>, unvan gibi dışsal motivasyon faktörlerine fazla itibar etmezler. </a:t>
            </a:r>
          </a:p>
          <a:p>
            <a:r>
              <a:rPr lang="tr-TR" dirty="0" smtClean="0"/>
              <a:t>İş </a:t>
            </a:r>
            <a:r>
              <a:rPr lang="tr-TR" dirty="0"/>
              <a:t>hayatında, arkadaşlarından çok konunun uzmanları ile çalışmak isterler. </a:t>
            </a:r>
          </a:p>
          <a:p>
            <a:endParaRPr lang="tr-TR" dirty="0"/>
          </a:p>
        </p:txBody>
      </p:sp>
    </p:spTree>
    <p:extLst>
      <p:ext uri="{BB962C8B-B14F-4D97-AF65-F5344CB8AC3E}">
        <p14:creationId xmlns:p14="http://schemas.microsoft.com/office/powerpoint/2010/main" val="3605021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2300"/>
            <a:ext cx="10515600" cy="5554663"/>
          </a:xfrm>
        </p:spPr>
        <p:txBody>
          <a:bodyPr>
            <a:normAutofit lnSpcReduction="10000"/>
          </a:bodyPr>
          <a:lstStyle/>
          <a:p>
            <a:pPr marL="0" indent="0" algn="ctr">
              <a:buNone/>
            </a:pPr>
            <a:r>
              <a:rPr lang="tr-TR" b="1" dirty="0" err="1"/>
              <a:t>Mc</a:t>
            </a:r>
            <a:r>
              <a:rPr lang="tr-TR" b="1" dirty="0"/>
              <a:t> </a:t>
            </a:r>
            <a:r>
              <a:rPr lang="tr-TR" b="1" dirty="0" err="1"/>
              <a:t>Clelland</a:t>
            </a:r>
            <a:r>
              <a:rPr lang="tr-TR" dirty="0"/>
              <a:t>, </a:t>
            </a:r>
            <a:r>
              <a:rPr lang="tr-TR" dirty="0">
                <a:solidFill>
                  <a:srgbClr val="FF0000"/>
                </a:solidFill>
              </a:rPr>
              <a:t>yüksek başarı güdüsü ile girişimcilik kültürü arasında yakın ilişki olduğunu belirtmektedir. </a:t>
            </a:r>
            <a:endParaRPr lang="tr-TR" dirty="0" smtClean="0">
              <a:solidFill>
                <a:srgbClr val="FF0000"/>
              </a:solidFill>
            </a:endParaRPr>
          </a:p>
          <a:p>
            <a:pPr marL="0" indent="0" algn="ctr">
              <a:buNone/>
            </a:pPr>
            <a:endParaRPr lang="tr-TR" dirty="0"/>
          </a:p>
          <a:p>
            <a:pPr marL="0" indent="0" algn="ctr">
              <a:buNone/>
            </a:pPr>
            <a:r>
              <a:rPr lang="tr-TR" dirty="0"/>
              <a:t>Girişimcilik kültürünü kısaca “bir şeyi gerçekleştirme tutkusu” olarak ifade edebiliriz. Daha önce bulunmayan bir şeyi ortaya koymak girişimcinin en büyük amacıdır. Çoğu zaman görülmüştür ki, kurduğu işte başarılı olan girişimci yeni ve değişik atılımlar ve yatırımlar peşindedir. </a:t>
            </a:r>
            <a:endParaRPr lang="tr-TR" dirty="0" smtClean="0"/>
          </a:p>
          <a:p>
            <a:pPr marL="0" indent="0" algn="ctr">
              <a:buNone/>
            </a:pPr>
            <a:endParaRPr lang="tr-TR" dirty="0" smtClean="0"/>
          </a:p>
          <a:p>
            <a:pPr marL="0" indent="0" algn="ctr">
              <a:buNone/>
            </a:pPr>
            <a:r>
              <a:rPr lang="tr-TR" dirty="0"/>
              <a:t>Bütün bunlardan anlaşıldığı gibi </a:t>
            </a:r>
            <a:r>
              <a:rPr lang="tr-TR" b="1" dirty="0"/>
              <a:t>girişimcilik kültürü</a:t>
            </a:r>
            <a:r>
              <a:rPr lang="tr-TR" dirty="0"/>
              <a:t>, girişimciye yeni statü veren , başkalarının kendisine iş imkanı yaratmasını beklemek yerine kendisinin başkaları için iş imkanı yaratmasını sağlayacak bir kültürdür. </a:t>
            </a:r>
          </a:p>
        </p:txBody>
      </p:sp>
    </p:spTree>
    <p:extLst>
      <p:ext uri="{BB962C8B-B14F-4D97-AF65-F5344CB8AC3E}">
        <p14:creationId xmlns:p14="http://schemas.microsoft.com/office/powerpoint/2010/main" val="407278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latin typeface="+mn-lt"/>
              </a:rPr>
              <a:t>Girişimcilik kültürünün oluşmasında motivasyonun yeri </a:t>
            </a:r>
            <a:endParaRPr lang="tr-TR" sz="3600" dirty="0">
              <a:latin typeface="+mn-lt"/>
            </a:endParaRPr>
          </a:p>
        </p:txBody>
      </p:sp>
      <p:sp>
        <p:nvSpPr>
          <p:cNvPr id="3" name="İçerik Yer Tutucusu 2"/>
          <p:cNvSpPr>
            <a:spLocks noGrp="1"/>
          </p:cNvSpPr>
          <p:nvPr>
            <p:ph idx="1"/>
          </p:nvPr>
        </p:nvSpPr>
        <p:spPr/>
        <p:txBody>
          <a:bodyPr/>
          <a:lstStyle/>
          <a:p>
            <a:pPr marL="0" indent="0" algn="ctr">
              <a:buNone/>
            </a:pPr>
            <a:r>
              <a:rPr lang="tr-TR" dirty="0"/>
              <a:t>Girişimcilik kültüründe </a:t>
            </a:r>
            <a:r>
              <a:rPr lang="tr-TR" b="1" dirty="0"/>
              <a:t>motivasyon</a:t>
            </a:r>
            <a:r>
              <a:rPr lang="tr-TR" dirty="0"/>
              <a:t>, “girişimcilerin birtakım amaçları gerçekleştirmeleri için çeşitli güdülerle teşvik edilmesi” olarak tanımlanır. </a:t>
            </a:r>
            <a:endParaRPr lang="tr-TR" dirty="0" smtClean="0"/>
          </a:p>
          <a:p>
            <a:pPr marL="0" indent="0" algn="ctr">
              <a:buNone/>
            </a:pPr>
            <a:r>
              <a:rPr lang="tr-TR" dirty="0"/>
              <a:t>Bireyin girişimcilik ruhunun oluşmasında ekonomik ve psikolojik etkenlerin önemli bir güdüleme aracı olduğu söylenebilir. Birey, mevcut yaşam standardını yükseğe çıkartmak isteyebilir. Örgüt içinde girişimci kendine düşen görevi yerine getirmeye istekli olmadıkça hiçbir şekilde başarıya ulaşılamaz. Birey girişimcilik ruhunu geliştirmek için istekli olmalıdır. Motivasyonun rolü ise bu isteği yaratmak, geliştirmek ve sürdürmek olmalıdır. </a:t>
            </a:r>
          </a:p>
        </p:txBody>
      </p:sp>
    </p:spTree>
    <p:extLst>
      <p:ext uri="{BB962C8B-B14F-4D97-AF65-F5344CB8AC3E}">
        <p14:creationId xmlns:p14="http://schemas.microsoft.com/office/powerpoint/2010/main" val="240129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latin typeface="+mn-lt"/>
              </a:rPr>
              <a:t>Motivasyonun yararları </a:t>
            </a:r>
            <a:endParaRPr lang="tr-TR" dirty="0">
              <a:latin typeface="+mn-lt"/>
            </a:endParaRPr>
          </a:p>
        </p:txBody>
      </p:sp>
      <p:sp>
        <p:nvSpPr>
          <p:cNvPr id="3" name="İçerik Yer Tutucusu 2"/>
          <p:cNvSpPr>
            <a:spLocks noGrp="1"/>
          </p:cNvSpPr>
          <p:nvPr>
            <p:ph idx="1"/>
          </p:nvPr>
        </p:nvSpPr>
        <p:spPr/>
        <p:txBody>
          <a:bodyPr>
            <a:normAutofit lnSpcReduction="10000"/>
          </a:bodyPr>
          <a:lstStyle/>
          <a:p>
            <a:pPr marL="0" indent="0">
              <a:buNone/>
            </a:pPr>
            <a:r>
              <a:rPr lang="tr-TR" b="1" dirty="0"/>
              <a:t>Rasyonel bir motivasyon sistemi girişimci ve işletme için şu yararları sağlar: </a:t>
            </a:r>
          </a:p>
          <a:p>
            <a:r>
              <a:rPr lang="tr-TR" dirty="0" smtClean="0"/>
              <a:t>Girişimcinin </a:t>
            </a:r>
            <a:r>
              <a:rPr lang="tr-TR" dirty="0"/>
              <a:t>ekonomik beklentilerini olanaklı kılabilecektir. </a:t>
            </a:r>
          </a:p>
          <a:p>
            <a:r>
              <a:rPr lang="tr-TR" dirty="0" smtClean="0"/>
              <a:t>Girişimcinin </a:t>
            </a:r>
            <a:r>
              <a:rPr lang="tr-TR" dirty="0"/>
              <a:t>“</a:t>
            </a:r>
            <a:r>
              <a:rPr lang="tr-TR" dirty="0" err="1"/>
              <a:t>ego”larını</a:t>
            </a:r>
            <a:r>
              <a:rPr lang="tr-TR" dirty="0"/>
              <a:t> tatmine yönelecektir. </a:t>
            </a:r>
          </a:p>
          <a:p>
            <a:r>
              <a:rPr lang="tr-TR" dirty="0" smtClean="0"/>
              <a:t>Girişimcinin </a:t>
            </a:r>
            <a:r>
              <a:rPr lang="tr-TR" dirty="0"/>
              <a:t>yaratıcılık ve önderlik niteliklerini ortaya çıkarmasına zemin hazırlayacaktır. </a:t>
            </a:r>
          </a:p>
          <a:p>
            <a:r>
              <a:rPr lang="tr-TR" dirty="0" smtClean="0"/>
              <a:t>Kişiler </a:t>
            </a:r>
            <a:r>
              <a:rPr lang="tr-TR" dirty="0"/>
              <a:t>arası olumlu rekabeti geliştirecektir. </a:t>
            </a:r>
            <a:endParaRPr lang="tr-TR" dirty="0" smtClean="0"/>
          </a:p>
          <a:p>
            <a:endParaRPr lang="tr-TR" dirty="0"/>
          </a:p>
          <a:p>
            <a:pPr marL="0" indent="0">
              <a:buNone/>
            </a:pPr>
            <a:r>
              <a:rPr lang="tr-TR" b="1" dirty="0"/>
              <a:t>Motivasyon, </a:t>
            </a:r>
            <a:r>
              <a:rPr lang="tr-TR" dirty="0"/>
              <a:t>bir yandan işletme verimliliğinin yükselmesi, öte yandan da girişimcilerin işletmeden bekledikleri doyumun artırılmasını amaçlar. </a:t>
            </a:r>
          </a:p>
          <a:p>
            <a:endParaRPr lang="tr-TR" dirty="0"/>
          </a:p>
        </p:txBody>
      </p:sp>
    </p:spTree>
    <p:extLst>
      <p:ext uri="{BB962C8B-B14F-4D97-AF65-F5344CB8AC3E}">
        <p14:creationId xmlns:p14="http://schemas.microsoft.com/office/powerpoint/2010/main" val="1334869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latin typeface="+mn-lt"/>
              </a:rPr>
              <a:t>Girişimcilik Kültürü </a:t>
            </a:r>
            <a:endParaRPr lang="tr-TR" dirty="0">
              <a:latin typeface="+mn-lt"/>
            </a:endParaRPr>
          </a:p>
        </p:txBody>
      </p:sp>
      <p:sp>
        <p:nvSpPr>
          <p:cNvPr id="3" name="İçerik Yer Tutucusu 2"/>
          <p:cNvSpPr>
            <a:spLocks noGrp="1"/>
          </p:cNvSpPr>
          <p:nvPr>
            <p:ph idx="1"/>
          </p:nvPr>
        </p:nvSpPr>
        <p:spPr>
          <a:xfrm>
            <a:off x="838200" y="1524000"/>
            <a:ext cx="10515600" cy="4652963"/>
          </a:xfrm>
        </p:spPr>
        <p:txBody>
          <a:bodyPr>
            <a:normAutofit fontScale="92500" lnSpcReduction="10000"/>
          </a:bodyPr>
          <a:lstStyle/>
          <a:p>
            <a:pPr marL="0" indent="0" algn="ctr">
              <a:buNone/>
            </a:pPr>
            <a:endParaRPr lang="tr-TR" dirty="0" smtClean="0"/>
          </a:p>
          <a:p>
            <a:pPr marL="0" indent="0" algn="ctr">
              <a:buNone/>
            </a:pPr>
            <a:r>
              <a:rPr lang="tr-TR" dirty="0" smtClean="0"/>
              <a:t>Girişimcilik </a:t>
            </a:r>
            <a:r>
              <a:rPr lang="tr-TR" dirty="0"/>
              <a:t>davranışlarının ilk çocukluk evrelerindeki deneyimlerin sonucu şekillendiği yaygın bir görüştür</a:t>
            </a:r>
            <a:r>
              <a:rPr lang="tr-TR" dirty="0" smtClean="0"/>
              <a:t>.</a:t>
            </a:r>
          </a:p>
          <a:p>
            <a:pPr marL="0" indent="0" algn="ctr">
              <a:buNone/>
            </a:pPr>
            <a:r>
              <a:rPr lang="tr-TR" dirty="0" smtClean="0"/>
              <a:t> </a:t>
            </a:r>
          </a:p>
          <a:p>
            <a:pPr marL="0" indent="0" algn="ctr">
              <a:buNone/>
            </a:pPr>
            <a:r>
              <a:rPr lang="tr-TR" dirty="0" smtClean="0"/>
              <a:t>Aynı </a:t>
            </a:r>
            <a:r>
              <a:rPr lang="tr-TR" dirty="0"/>
              <a:t>zamanda, girişimcilerin büyük çoğunluğunun hikayesinin genellikle bir kriz dönemi ya da dramatik olay ile ilişkilendirildiği gözlemlenmiştir. Böyle tehlikeli ve güç dönemlerde girişimcilerin sadece kendi kabiliyetleri ve maharetleri sonucu ayakta kalmayı başardıkları ifade edilmektedir. </a:t>
            </a:r>
            <a:endParaRPr lang="tr-TR" dirty="0" smtClean="0"/>
          </a:p>
          <a:p>
            <a:pPr marL="0" indent="0" algn="ctr">
              <a:buNone/>
            </a:pPr>
            <a:endParaRPr lang="tr-TR" dirty="0"/>
          </a:p>
          <a:p>
            <a:pPr marL="0" indent="0" algn="ctr">
              <a:buNone/>
            </a:pPr>
            <a:r>
              <a:rPr lang="tr-TR" dirty="0" smtClean="0"/>
              <a:t>Girişimcilerin</a:t>
            </a:r>
            <a:r>
              <a:rPr lang="tr-TR" dirty="0"/>
              <a:t>, doğruluk, çok çalışma, güven, rekabetçi ruh, kazanç, yalnız çalışma ve belirleyici olma isteği gibi değerlere sahip oldukları kabul edilmektedir. </a:t>
            </a:r>
          </a:p>
        </p:txBody>
      </p:sp>
    </p:spTree>
    <p:extLst>
      <p:ext uri="{BB962C8B-B14F-4D97-AF65-F5344CB8AC3E}">
        <p14:creationId xmlns:p14="http://schemas.microsoft.com/office/powerpoint/2010/main" val="2198922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55700"/>
            <a:ext cx="10515600" cy="5021263"/>
          </a:xfrm>
        </p:spPr>
        <p:txBody>
          <a:bodyPr/>
          <a:lstStyle/>
          <a:p>
            <a:pPr marL="0" indent="0" algn="ctr">
              <a:buNone/>
            </a:pPr>
            <a:r>
              <a:rPr lang="tr-TR" b="1" dirty="0"/>
              <a:t>Girişimcilerin temel özelliklerini ise</a:t>
            </a:r>
            <a:r>
              <a:rPr lang="tr-TR" dirty="0"/>
              <a:t>, otorite ile güç çatışması yaşaması, başkalarının emrinde çalıştığında verimli olmaması, emir veren konumunda olduğu zaman rahat olması, ortaklıktan rahatsız olması ve başarı veya başarısızlığı kabul etme kabiliyetini taşıması şeklinde sıralamaktadırlar</a:t>
            </a:r>
            <a:r>
              <a:rPr lang="tr-TR" dirty="0" smtClean="0"/>
              <a:t>.</a:t>
            </a:r>
          </a:p>
          <a:p>
            <a:pPr marL="0" indent="0" algn="ctr">
              <a:buNone/>
            </a:pPr>
            <a:endParaRPr lang="tr-TR" dirty="0" smtClean="0"/>
          </a:p>
          <a:p>
            <a:pPr marL="0" indent="0" algn="ctr">
              <a:buNone/>
            </a:pPr>
            <a:r>
              <a:rPr lang="tr-TR" dirty="0" smtClean="0"/>
              <a:t> </a:t>
            </a:r>
            <a:r>
              <a:rPr lang="tr-TR" dirty="0"/>
              <a:t>Aynı şekilde girişimcileri motive eden en önemli değerlerin de özerklik ve para olduğunu ifade etmektedirler. Paranın insanların bağımsızlık ile otoritelerini güvence altına aldığı ve onları asabiyet ile mülkiyet bağımlılığından da kurtardığı ileri sürülmektedir. </a:t>
            </a:r>
          </a:p>
        </p:txBody>
      </p:sp>
    </p:spTree>
    <p:extLst>
      <p:ext uri="{BB962C8B-B14F-4D97-AF65-F5344CB8AC3E}">
        <p14:creationId xmlns:p14="http://schemas.microsoft.com/office/powerpoint/2010/main" val="2310078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71500"/>
            <a:ext cx="10515600" cy="5605463"/>
          </a:xfrm>
        </p:spPr>
        <p:txBody>
          <a:bodyPr/>
          <a:lstStyle/>
          <a:p>
            <a:pPr marL="0" indent="0" algn="ctr">
              <a:buNone/>
            </a:pPr>
            <a:r>
              <a:rPr lang="tr-TR" dirty="0"/>
              <a:t>Kültürün girişim ve girişimcilik üzerindeki etkisi ile ilgili birçok araştırma yapılmıştır. Bunlardan en tanınmış olanı </a:t>
            </a:r>
            <a:r>
              <a:rPr lang="tr-TR" dirty="0" err="1"/>
              <a:t>Hofstede</a:t>
            </a:r>
            <a:r>
              <a:rPr lang="tr-TR" dirty="0"/>
              <a:t> tarafından yapılan çalışmalardır. </a:t>
            </a:r>
            <a:endParaRPr lang="tr-TR" dirty="0" smtClean="0"/>
          </a:p>
          <a:p>
            <a:pPr marL="0" indent="0" algn="ctr">
              <a:buNone/>
            </a:pPr>
            <a:endParaRPr lang="tr-TR" dirty="0"/>
          </a:p>
          <a:p>
            <a:pPr marL="0" indent="0" algn="ctr">
              <a:buNone/>
            </a:pPr>
            <a:r>
              <a:rPr lang="tr-TR" dirty="0" smtClean="0"/>
              <a:t>Kültür</a:t>
            </a:r>
            <a:r>
              <a:rPr lang="tr-TR" dirty="0"/>
              <a:t>, ekonomi ve politikanın birbiriyle karşılıklı ilişki içinde olduklarını kabul etmesine rağmen, ekonomik başarı için belirli hakim değerlerden oluşan kültürün gerekli fakat yeterli bir koşul olmadığını söylemektedir</a:t>
            </a:r>
            <a:r>
              <a:rPr lang="tr-TR" dirty="0" smtClean="0"/>
              <a:t>.</a:t>
            </a:r>
          </a:p>
          <a:p>
            <a:pPr marL="0" indent="0" algn="ctr">
              <a:buNone/>
            </a:pPr>
            <a:endParaRPr lang="tr-TR" dirty="0"/>
          </a:p>
          <a:p>
            <a:pPr marL="0" indent="0" algn="ctr">
              <a:buNone/>
            </a:pPr>
            <a:r>
              <a:rPr lang="tr-TR" dirty="0" smtClean="0"/>
              <a:t> </a:t>
            </a:r>
            <a:r>
              <a:rPr lang="tr-TR" dirty="0" err="1"/>
              <a:t>Hofstede</a:t>
            </a:r>
            <a:r>
              <a:rPr lang="tr-TR" dirty="0"/>
              <a:t> </a:t>
            </a:r>
            <a:r>
              <a:rPr lang="tr-TR" dirty="0" smtClean="0"/>
              <a:t>kültürü, </a:t>
            </a:r>
            <a:r>
              <a:rPr lang="tr-TR" dirty="0"/>
              <a:t>bir toplumu tanımlayan paylaşılan değerler olarak tanımlamaktadır. Bir bireyin davranışlarının “zihni </a:t>
            </a:r>
            <a:r>
              <a:rPr lang="tr-TR" dirty="0" err="1"/>
              <a:t>program”ı</a:t>
            </a:r>
            <a:r>
              <a:rPr lang="tr-TR" dirty="0"/>
              <a:t> tarafından kısmen önceden belirlenmiş olduğunu ifade etmektedir. Birey bu programdan sapma gibi temel bir kabiliyete sahiptir ve yeni, yaratıcı, yıkıcı ya da beklenmeyen biçimlerde tepkiler göstermektedir. </a:t>
            </a:r>
          </a:p>
        </p:txBody>
      </p:sp>
    </p:spTree>
    <p:extLst>
      <p:ext uri="{BB962C8B-B14F-4D97-AF65-F5344CB8AC3E}">
        <p14:creationId xmlns:p14="http://schemas.microsoft.com/office/powerpoint/2010/main" val="4102315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1438</Words>
  <Application>Microsoft Office PowerPoint</Application>
  <PresentationFormat>Geniş ekran</PresentationFormat>
  <Paragraphs>110</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Calibri</vt:lpstr>
      <vt:lpstr>Calibri Light</vt:lpstr>
      <vt:lpstr>Office Teması</vt:lpstr>
      <vt:lpstr>GİRİŞİMCİLİK KÜLTÜRÜ </vt:lpstr>
      <vt:lpstr>Girişimcilik kültürünün tanımı ve özellikleri </vt:lpstr>
      <vt:lpstr>Mc Clelland’a göre, başarı güdüsü yüksek insanların davranışları aşağıdaki gibi olabilmektedir: </vt:lpstr>
      <vt:lpstr>PowerPoint Sunusu</vt:lpstr>
      <vt:lpstr>Girişimcilik kültürünün oluşmasında motivasyonun yeri </vt:lpstr>
      <vt:lpstr>Motivasyonun yararları </vt:lpstr>
      <vt:lpstr>Girişimcilik Kültürü </vt:lpstr>
      <vt:lpstr>PowerPoint Sunusu</vt:lpstr>
      <vt:lpstr>PowerPoint Sunusu</vt:lpstr>
      <vt:lpstr>PowerPoint Sunusu</vt:lpstr>
      <vt:lpstr>Hofstede kültürü değişik düzeyler halinde kategorize etmektedir. Bu kategoriler; </vt:lpstr>
      <vt:lpstr>PowerPoint Sunusu</vt:lpstr>
      <vt:lpstr>PowerPoint Sunusu</vt:lpstr>
      <vt:lpstr>PowerPoint Sunusu</vt:lpstr>
      <vt:lpstr>PowerPoint Sunusu</vt:lpstr>
      <vt:lpstr>PowerPoint Sunusu</vt:lpstr>
      <vt:lpstr>PowerPoint Sunusu</vt:lpstr>
      <vt:lpstr>PowerPoint Sunusu</vt:lpstr>
      <vt:lpstr>Kurumsallaşma mı Aile işletmeciliği mi? </vt:lpstr>
      <vt:lpstr>PowerPoint Sunusu</vt:lpstr>
      <vt:lpstr>PowerPoint Sunusu</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GİRİŞİMCİLİK KÜLTÜRÜ</dc:title>
  <dc:creator>Bade Yamak</dc:creator>
  <cp:lastModifiedBy>Bade Yamak</cp:lastModifiedBy>
  <cp:revision>17</cp:revision>
  <dcterms:created xsi:type="dcterms:W3CDTF">2021-03-22T08:05:07Z</dcterms:created>
  <dcterms:modified xsi:type="dcterms:W3CDTF">2021-03-22T10:11:47Z</dcterms:modified>
</cp:coreProperties>
</file>