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5" r:id="rId9"/>
    <p:sldId id="266" r:id="rId10"/>
    <p:sldId id="267" r:id="rId11"/>
    <p:sldId id="269" r:id="rId12"/>
    <p:sldId id="270" r:id="rId13"/>
    <p:sldId id="271" r:id="rId14"/>
    <p:sldId id="272" r:id="rId15"/>
    <p:sldId id="273" r:id="rId16"/>
    <p:sldId id="274" r:id="rId17"/>
    <p:sldId id="275" r:id="rId18"/>
    <p:sldId id="276"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A1C3329-CF5E-4687-B2EB-D8BD44C684E9}" type="datetimeFigureOut">
              <a:rPr lang="tr-TR" smtClean="0"/>
              <a:t>29.03.2021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3616969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1C3329-CF5E-4687-B2EB-D8BD44C684E9}" type="datetimeFigureOut">
              <a:rPr lang="tr-TR" smtClean="0"/>
              <a:t>29.03.2021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2271941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1C3329-CF5E-4687-B2EB-D8BD44C684E9}" type="datetimeFigureOut">
              <a:rPr lang="tr-TR" smtClean="0"/>
              <a:t>29.03.2021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356918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1C3329-CF5E-4687-B2EB-D8BD44C684E9}" type="datetimeFigureOut">
              <a:rPr lang="tr-TR" smtClean="0"/>
              <a:t>29.03.2021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2308775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A1C3329-CF5E-4687-B2EB-D8BD44C684E9}" type="datetimeFigureOut">
              <a:rPr lang="tr-TR" smtClean="0"/>
              <a:t>29.03.2021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3632591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A1C3329-CF5E-4687-B2EB-D8BD44C684E9}" type="datetimeFigureOut">
              <a:rPr lang="tr-TR" smtClean="0"/>
              <a:t>29.03.2021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2852020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A1C3329-CF5E-4687-B2EB-D8BD44C684E9}" type="datetimeFigureOut">
              <a:rPr lang="tr-TR" smtClean="0"/>
              <a:t>29.03.2021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2739298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A1C3329-CF5E-4687-B2EB-D8BD44C684E9}" type="datetimeFigureOut">
              <a:rPr lang="tr-TR" smtClean="0"/>
              <a:t>29.03.2021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2781413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1C3329-CF5E-4687-B2EB-D8BD44C684E9}" type="datetimeFigureOut">
              <a:rPr lang="tr-TR" smtClean="0"/>
              <a:t>29.03.2021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2614115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1C3329-CF5E-4687-B2EB-D8BD44C684E9}" type="datetimeFigureOut">
              <a:rPr lang="tr-TR" smtClean="0"/>
              <a:t>29.03.2021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1889296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1C3329-CF5E-4687-B2EB-D8BD44C684E9}" type="datetimeFigureOut">
              <a:rPr lang="tr-TR" smtClean="0"/>
              <a:t>29.03.2021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41E1029-F0F8-4A5E-9EDD-77E42EA82B4B}" type="slidenum">
              <a:rPr lang="tr-TR" smtClean="0"/>
              <a:t>‹#›</a:t>
            </a:fld>
            <a:endParaRPr lang="tr-TR"/>
          </a:p>
        </p:txBody>
      </p:sp>
    </p:spTree>
    <p:extLst>
      <p:ext uri="{BB962C8B-B14F-4D97-AF65-F5344CB8AC3E}">
        <p14:creationId xmlns:p14="http://schemas.microsoft.com/office/powerpoint/2010/main" val="1366218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1C3329-CF5E-4687-B2EB-D8BD44C684E9}" type="datetimeFigureOut">
              <a:rPr lang="tr-TR" smtClean="0"/>
              <a:t>29.03.2021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1E1029-F0F8-4A5E-9EDD-77E42EA82B4B}" type="slidenum">
              <a:rPr lang="tr-TR" smtClean="0"/>
              <a:t>‹#›</a:t>
            </a:fld>
            <a:endParaRPr lang="tr-TR"/>
          </a:p>
        </p:txBody>
      </p:sp>
    </p:spTree>
    <p:extLst>
      <p:ext uri="{BB962C8B-B14F-4D97-AF65-F5344CB8AC3E}">
        <p14:creationId xmlns:p14="http://schemas.microsoft.com/office/powerpoint/2010/main" val="1979503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latin typeface="+mn-lt"/>
              </a:rPr>
              <a:t>GİRİŞİMCİLİK TÜRLERİ </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457686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33400"/>
            <a:ext cx="10515600" cy="5643563"/>
          </a:xfrm>
        </p:spPr>
        <p:txBody>
          <a:bodyPr/>
          <a:lstStyle/>
          <a:p>
            <a:endParaRPr lang="tr-TR" dirty="0"/>
          </a:p>
          <a:p>
            <a:pPr marL="514350" indent="-514350">
              <a:buAutoNum type="alphaLcParenR"/>
            </a:pPr>
            <a:r>
              <a:rPr lang="tr-TR" sz="2600" b="1" dirty="0" smtClean="0"/>
              <a:t>Yenilikçi </a:t>
            </a:r>
            <a:r>
              <a:rPr lang="tr-TR" sz="2600" b="1" dirty="0"/>
              <a:t>Girişimciler</a:t>
            </a:r>
            <a:r>
              <a:rPr lang="tr-TR" sz="2600" dirty="0"/>
              <a:t>: Piyasadaki değişimi izleyen yeni fikir ve yeni Pazar arayışında olan yeni mal ve hizmet tasarlayan girişimcilerdir. Bu tür girişimciler mevcut mal ve hizmetlerle yetinmeyip sürekli farklı ve farklılaştırılmış mal ve hizmetleri piyasaya sunmak üzere girişim faaliyetinde bulunurlar. </a:t>
            </a:r>
            <a:endParaRPr lang="tr-TR" sz="2600" dirty="0" smtClean="0"/>
          </a:p>
          <a:p>
            <a:pPr marL="514350" indent="-514350">
              <a:buAutoNum type="alphaLcParenR"/>
            </a:pPr>
            <a:endParaRPr lang="tr-TR" sz="2600" dirty="0" smtClean="0"/>
          </a:p>
          <a:p>
            <a:pPr marL="514350" indent="-514350">
              <a:buFont typeface="Arial" panose="020B0604020202020204" pitchFamily="34" charset="0"/>
              <a:buAutoNum type="alphaLcParenR"/>
            </a:pPr>
            <a:r>
              <a:rPr lang="tr-TR" sz="2600" b="1" dirty="0" smtClean="0"/>
              <a:t>Takipçi </a:t>
            </a:r>
            <a:r>
              <a:rPr lang="tr-TR" sz="2600" b="1" dirty="0"/>
              <a:t>Girişimciler</a:t>
            </a:r>
            <a:r>
              <a:rPr lang="tr-TR" sz="2600" dirty="0"/>
              <a:t>: Piyasadaki gelişmeleri izlemekle yetinen bu gelişmelere göre davranan, yenilik yapan girişimcilerin yolunda giden girişimcilerdir. </a:t>
            </a:r>
          </a:p>
          <a:p>
            <a:pPr marL="514350" indent="-514350">
              <a:buAutoNum type="alphaLcParenR"/>
            </a:pPr>
            <a:endParaRPr lang="tr-TR" dirty="0"/>
          </a:p>
          <a:p>
            <a:endParaRPr lang="tr-TR" dirty="0"/>
          </a:p>
        </p:txBody>
      </p:sp>
    </p:spTree>
    <p:extLst>
      <p:ext uri="{BB962C8B-B14F-4D97-AF65-F5344CB8AC3E}">
        <p14:creationId xmlns:p14="http://schemas.microsoft.com/office/powerpoint/2010/main" val="38607354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35000"/>
            <a:ext cx="10515600" cy="5541963"/>
          </a:xfrm>
        </p:spPr>
        <p:txBody>
          <a:bodyPr>
            <a:normAutofit/>
          </a:bodyPr>
          <a:lstStyle/>
          <a:p>
            <a:pPr marL="0" indent="0" algn="ctr">
              <a:buNone/>
            </a:pPr>
            <a:r>
              <a:rPr lang="tr-TR" sz="2600" b="1" dirty="0"/>
              <a:t>Takipçi girişimcilerin, yenilikçi girişimcileri izlemek yerine mevcut olanla yetinip, komşuda görülen başarılı örneği taklit şeklinde bir uygulama içerisinde bulundukları görülmektedir. </a:t>
            </a:r>
            <a:endParaRPr lang="tr-TR" sz="2600" b="1" dirty="0" smtClean="0"/>
          </a:p>
          <a:p>
            <a:pPr marL="0" indent="0" algn="ctr">
              <a:buNone/>
            </a:pPr>
            <a:endParaRPr lang="tr-TR" sz="2600" b="1" dirty="0"/>
          </a:p>
          <a:p>
            <a:pPr marL="0" indent="0" algn="ctr">
              <a:buNone/>
            </a:pPr>
            <a:r>
              <a:rPr lang="tr-TR" sz="2600" dirty="0">
                <a:solidFill>
                  <a:srgbClr val="FF0000"/>
                </a:solidFill>
              </a:rPr>
              <a:t>Girişimciliğin türü ne olursa olsun, girişimcilik 4 ana faktörün ürünüdür. </a:t>
            </a:r>
          </a:p>
          <a:p>
            <a:r>
              <a:rPr lang="tr-TR" sz="2600" dirty="0" smtClean="0"/>
              <a:t>Talep </a:t>
            </a:r>
            <a:endParaRPr lang="tr-TR" sz="2600" dirty="0"/>
          </a:p>
          <a:p>
            <a:r>
              <a:rPr lang="tr-TR" sz="2600" dirty="0" smtClean="0"/>
              <a:t>Hükümetin </a:t>
            </a:r>
            <a:r>
              <a:rPr lang="tr-TR" sz="2600" dirty="0"/>
              <a:t>etkisi </a:t>
            </a:r>
          </a:p>
          <a:p>
            <a:r>
              <a:rPr lang="tr-TR" sz="2600" dirty="0" smtClean="0"/>
              <a:t>Özel </a:t>
            </a:r>
            <a:r>
              <a:rPr lang="tr-TR" sz="2600" dirty="0"/>
              <a:t>sektörün etkisi </a:t>
            </a:r>
          </a:p>
          <a:p>
            <a:r>
              <a:rPr lang="tr-TR" sz="2600" dirty="0" smtClean="0"/>
              <a:t>Siyasi </a:t>
            </a:r>
            <a:r>
              <a:rPr lang="tr-TR" sz="2600" dirty="0"/>
              <a:t>etkiler </a:t>
            </a:r>
          </a:p>
          <a:p>
            <a:endParaRPr lang="tr-TR" sz="2600" dirty="0"/>
          </a:p>
          <a:p>
            <a:pPr marL="0" indent="0">
              <a:buNone/>
            </a:pPr>
            <a:r>
              <a:rPr lang="tr-TR" sz="2600" dirty="0"/>
              <a:t>Bu faktörlerin oranı, girişimciliğin türüne göre değişiklik gösterir. </a:t>
            </a:r>
          </a:p>
        </p:txBody>
      </p:sp>
    </p:spTree>
    <p:extLst>
      <p:ext uri="{BB962C8B-B14F-4D97-AF65-F5344CB8AC3E}">
        <p14:creationId xmlns:p14="http://schemas.microsoft.com/office/powerpoint/2010/main" val="39818614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85800"/>
            <a:ext cx="10515600" cy="5491163"/>
          </a:xfrm>
        </p:spPr>
        <p:txBody>
          <a:bodyPr>
            <a:normAutofit fontScale="92500" lnSpcReduction="10000"/>
          </a:bodyPr>
          <a:lstStyle/>
          <a:p>
            <a:pPr marL="0" indent="0">
              <a:buNone/>
            </a:pPr>
            <a:r>
              <a:rPr lang="tr-TR" sz="2600" b="1" dirty="0"/>
              <a:t>Bir başka ayrıma göre ise girişimciler 3 gruba ayrılır: </a:t>
            </a:r>
            <a:endParaRPr lang="tr-TR" sz="2600" b="1" dirty="0" smtClean="0"/>
          </a:p>
          <a:p>
            <a:endParaRPr lang="tr-TR" sz="2600" dirty="0"/>
          </a:p>
          <a:p>
            <a:r>
              <a:rPr lang="tr-TR" sz="2600" b="1" dirty="0"/>
              <a:t>Elit bağımsız girişimciler: </a:t>
            </a:r>
            <a:r>
              <a:rPr lang="tr-TR" sz="2600" dirty="0"/>
              <a:t>Büyük bir holding altında kendi işletmelerine sahip olan ve onları büyük ortaklıklara çevirebilen kişilerdir. Bunların elinde işletmeyi kontrol altında tutabilecek kadar payları vardır. </a:t>
            </a:r>
            <a:endParaRPr lang="tr-TR" sz="2600" dirty="0" smtClean="0"/>
          </a:p>
          <a:p>
            <a:endParaRPr lang="tr-TR" sz="2600" dirty="0"/>
          </a:p>
          <a:p>
            <a:r>
              <a:rPr lang="tr-TR" sz="2600" b="1" dirty="0" smtClean="0"/>
              <a:t>Elit </a:t>
            </a:r>
            <a:r>
              <a:rPr lang="tr-TR" sz="2600" b="1" dirty="0"/>
              <a:t>model girişimciler: </a:t>
            </a:r>
            <a:r>
              <a:rPr lang="tr-TR" sz="2600" dirty="0"/>
              <a:t>Bu girişimciler genelde işletme içi girişimciler olarak bilinirler. Büyük ve başarılı işletmelerin genel müdürleridir. İşletmenin kuruluşunda herhangi bir katkıları yoktur. Organizasyonun çalışanı konumundadırlar ve başarısı için uğraşırlar. </a:t>
            </a:r>
            <a:endParaRPr lang="tr-TR" sz="2600" dirty="0" smtClean="0"/>
          </a:p>
          <a:p>
            <a:endParaRPr lang="tr-TR" sz="2600" dirty="0"/>
          </a:p>
          <a:p>
            <a:r>
              <a:rPr lang="tr-TR" sz="2600" b="1" dirty="0" smtClean="0"/>
              <a:t>Model </a:t>
            </a:r>
            <a:r>
              <a:rPr lang="tr-TR" sz="2600" b="1" dirty="0"/>
              <a:t>girişimciler ya da işletme içi girişimciler: </a:t>
            </a:r>
            <a:r>
              <a:rPr lang="tr-TR" sz="2600" dirty="0"/>
              <a:t>Bu gruptaki girişimciler hiçbir aile avantajı olmadan kendi çabalarıyla en alt kademeden yukarıya doğru kariyer yapan ve bu sırada bir çok işveren değiştiren kişilerdir. Bu kişiler başarılı işletmelerin genel müdürleridir. </a:t>
            </a:r>
          </a:p>
          <a:p>
            <a:endParaRPr lang="tr-TR" dirty="0"/>
          </a:p>
        </p:txBody>
      </p:sp>
    </p:spTree>
    <p:extLst>
      <p:ext uri="{BB962C8B-B14F-4D97-AF65-F5344CB8AC3E}">
        <p14:creationId xmlns:p14="http://schemas.microsoft.com/office/powerpoint/2010/main" val="34638968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66775"/>
          </a:xfrm>
        </p:spPr>
        <p:txBody>
          <a:bodyPr>
            <a:normAutofit/>
          </a:bodyPr>
          <a:lstStyle/>
          <a:p>
            <a:pPr algn="ctr"/>
            <a:r>
              <a:rPr lang="tr-TR" sz="3800" b="1" dirty="0">
                <a:latin typeface="+mn-lt"/>
              </a:rPr>
              <a:t>Girişimciler İçin Piyasaya Giriş Stratejileri </a:t>
            </a:r>
            <a:endParaRPr lang="tr-TR" sz="3800" dirty="0">
              <a:latin typeface="+mn-lt"/>
            </a:endParaRPr>
          </a:p>
        </p:txBody>
      </p:sp>
      <p:sp>
        <p:nvSpPr>
          <p:cNvPr id="3" name="İçerik Yer Tutucusu 2"/>
          <p:cNvSpPr>
            <a:spLocks noGrp="1"/>
          </p:cNvSpPr>
          <p:nvPr>
            <p:ph idx="1"/>
          </p:nvPr>
        </p:nvSpPr>
        <p:spPr/>
        <p:txBody>
          <a:bodyPr/>
          <a:lstStyle/>
          <a:p>
            <a:pPr marL="0" indent="0">
              <a:buNone/>
            </a:pPr>
            <a:r>
              <a:rPr lang="tr-TR" b="1" dirty="0"/>
              <a:t>Var olan Bir İşin Satın </a:t>
            </a:r>
            <a:r>
              <a:rPr lang="tr-TR" b="1" dirty="0" smtClean="0"/>
              <a:t>Alınması</a:t>
            </a:r>
          </a:p>
          <a:p>
            <a:pPr marL="0" indent="0">
              <a:buNone/>
            </a:pPr>
            <a:endParaRPr lang="tr-TR" b="1" dirty="0"/>
          </a:p>
          <a:p>
            <a:pPr marL="0" indent="0" algn="ctr">
              <a:buNone/>
            </a:pPr>
            <a:r>
              <a:rPr lang="tr-TR" dirty="0"/>
              <a:t>Küçük bir işletmeye sahip olmanın sağlayacağı özgürlük duygusunu yaşayabilmeyi arzulayan, ancak yeni bir işletme kurmanın getireceği güçlüklere katlanmak istemeyen bir kişi için en iyi alternatiftir. En büyük avantajı; faaliyetlerin maddi bir varlığının bulunmasıdır. </a:t>
            </a:r>
            <a:r>
              <a:rPr lang="tr-TR" b="1" dirty="0" smtClean="0"/>
              <a:t> </a:t>
            </a:r>
          </a:p>
          <a:p>
            <a:endParaRPr lang="tr-TR" b="1" dirty="0"/>
          </a:p>
          <a:p>
            <a:endParaRPr lang="tr-TR" dirty="0"/>
          </a:p>
        </p:txBody>
      </p:sp>
    </p:spTree>
    <p:extLst>
      <p:ext uri="{BB962C8B-B14F-4D97-AF65-F5344CB8AC3E}">
        <p14:creationId xmlns:p14="http://schemas.microsoft.com/office/powerpoint/2010/main" val="19016262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buNone/>
            </a:pPr>
            <a:r>
              <a:rPr lang="tr-TR" dirty="0"/>
              <a:t>Mevcut olan bir işin satın alınması bu konuda duyarlı davranılmadığı takdirde oldukça risklidir. Bunun için; beceri ve kabiliyetlere uygun bizi en mutlu edecek iş seçilmelidir. Bize uygun olacak iş seçerken de alternatifler değerlendirilerek en uygunu seçilmelidir. Aksi takdirde para kaybettiren, kötü imaja sahip, faaliyet alanının uygun konumda olmadığı, ekipman ve tesisin ekonomik ömrü dolmuş bir girişimi almış oluruz. </a:t>
            </a:r>
          </a:p>
        </p:txBody>
      </p:sp>
    </p:spTree>
    <p:extLst>
      <p:ext uri="{BB962C8B-B14F-4D97-AF65-F5344CB8AC3E}">
        <p14:creationId xmlns:p14="http://schemas.microsoft.com/office/powerpoint/2010/main" val="26337838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06475"/>
          </a:xfrm>
        </p:spPr>
        <p:txBody>
          <a:bodyPr>
            <a:normAutofit/>
          </a:bodyPr>
          <a:lstStyle/>
          <a:p>
            <a:r>
              <a:rPr lang="tr-TR" sz="3600" b="1" dirty="0">
                <a:latin typeface="+mn-lt"/>
              </a:rPr>
              <a:t>Temelden Başlayarak Yeni Bir Girişim Kurulması </a:t>
            </a:r>
            <a:endParaRPr lang="tr-TR" sz="3600" dirty="0">
              <a:latin typeface="+mn-lt"/>
            </a:endParaRPr>
          </a:p>
        </p:txBody>
      </p:sp>
      <p:sp>
        <p:nvSpPr>
          <p:cNvPr id="3" name="İçerik Yer Tutucusu 2"/>
          <p:cNvSpPr>
            <a:spLocks noGrp="1"/>
          </p:cNvSpPr>
          <p:nvPr>
            <p:ph idx="1"/>
          </p:nvPr>
        </p:nvSpPr>
        <p:spPr/>
        <p:txBody>
          <a:bodyPr>
            <a:normAutofit/>
          </a:bodyPr>
          <a:lstStyle/>
          <a:p>
            <a:pPr marL="0" indent="0" algn="ctr">
              <a:buNone/>
            </a:pPr>
            <a:r>
              <a:rPr lang="tr-TR" sz="2600" dirty="0"/>
              <a:t>Girişimcinin bütün detayları göz önüne alarak girişimin kurulması ve faaliyete geçirilmesidir</a:t>
            </a:r>
            <a:r>
              <a:rPr lang="tr-TR" sz="2600" dirty="0" smtClean="0"/>
              <a:t>.</a:t>
            </a:r>
          </a:p>
          <a:p>
            <a:pPr marL="0" indent="0" algn="ctr">
              <a:buNone/>
            </a:pPr>
            <a:r>
              <a:rPr lang="tr-TR" sz="2600" dirty="0" smtClean="0"/>
              <a:t> </a:t>
            </a:r>
            <a:r>
              <a:rPr lang="tr-TR" sz="2600" dirty="0"/>
              <a:t>Bu şekilde bir işletme kurulmasının riski de yüksek olacaktır. </a:t>
            </a:r>
            <a:endParaRPr lang="tr-TR" sz="2600" dirty="0" smtClean="0"/>
          </a:p>
          <a:p>
            <a:pPr marL="0" indent="0" algn="ctr">
              <a:buNone/>
            </a:pPr>
            <a:r>
              <a:rPr lang="tr-TR" sz="2600" dirty="0" smtClean="0"/>
              <a:t>Aslında </a:t>
            </a:r>
            <a:r>
              <a:rPr lang="tr-TR" sz="2600" dirty="0"/>
              <a:t>girişimcinin özünde de yenilik yaratmak vardır. Bir işe en başından başlanılması durumunda kişiler beyinlerinde yeni yarattıkları fikri kendi istedikleri kalıba sokabilirler. </a:t>
            </a:r>
            <a:endParaRPr lang="tr-TR" sz="2600" dirty="0" smtClean="0"/>
          </a:p>
          <a:p>
            <a:pPr marL="0" indent="0" algn="ctr">
              <a:buNone/>
            </a:pPr>
            <a:r>
              <a:rPr lang="tr-TR" sz="2600" dirty="0" smtClean="0">
                <a:solidFill>
                  <a:srgbClr val="FF0000"/>
                </a:solidFill>
              </a:rPr>
              <a:t>En </a:t>
            </a:r>
            <a:r>
              <a:rPr lang="tr-TR" sz="2600" dirty="0">
                <a:solidFill>
                  <a:srgbClr val="FF0000"/>
                </a:solidFill>
              </a:rPr>
              <a:t>büyük avantajı </a:t>
            </a:r>
            <a:r>
              <a:rPr lang="tr-TR" sz="2600" dirty="0"/>
              <a:t>başka birinin yapmış olduğu yanlışlıkları (konum, çalışan, ürün, </a:t>
            </a:r>
            <a:r>
              <a:rPr lang="tr-TR" sz="2600" dirty="0" err="1"/>
              <a:t>v.b</a:t>
            </a:r>
            <a:r>
              <a:rPr lang="tr-TR" sz="2600" dirty="0"/>
              <a:t>) üstlenmemiş olur. Bunun yanında; doğru satıcıların seçimi, personel tedariki, pazarın gereksinimini tanımlama gibi zorluklar ve </a:t>
            </a:r>
            <a:r>
              <a:rPr lang="tr-TR" sz="2600" dirty="0">
                <a:solidFill>
                  <a:srgbClr val="FF0000"/>
                </a:solidFill>
              </a:rPr>
              <a:t>dezavantajlarla</a:t>
            </a:r>
            <a:r>
              <a:rPr lang="tr-TR" sz="2600" dirty="0"/>
              <a:t> karşılaşılabilmektedir. </a:t>
            </a:r>
          </a:p>
        </p:txBody>
      </p:sp>
    </p:spTree>
    <p:extLst>
      <p:ext uri="{BB962C8B-B14F-4D97-AF65-F5344CB8AC3E}">
        <p14:creationId xmlns:p14="http://schemas.microsoft.com/office/powerpoint/2010/main" val="1892737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800" b="1" dirty="0">
                <a:latin typeface="+mn-lt"/>
              </a:rPr>
              <a:t>Evde Yerleşik Girişimler </a:t>
            </a:r>
            <a:endParaRPr lang="tr-TR" sz="3800" dirty="0">
              <a:latin typeface="+mn-lt"/>
            </a:endParaRPr>
          </a:p>
        </p:txBody>
      </p:sp>
      <p:sp>
        <p:nvSpPr>
          <p:cNvPr id="3" name="İçerik Yer Tutucusu 2"/>
          <p:cNvSpPr>
            <a:spLocks noGrp="1"/>
          </p:cNvSpPr>
          <p:nvPr>
            <p:ph idx="1"/>
          </p:nvPr>
        </p:nvSpPr>
        <p:spPr/>
        <p:txBody>
          <a:bodyPr/>
          <a:lstStyle/>
          <a:p>
            <a:pPr marL="0" indent="0" algn="ctr">
              <a:buNone/>
            </a:pPr>
            <a:r>
              <a:rPr lang="tr-TR" dirty="0"/>
              <a:t>Yapılan araştırmalar evde yerleşik girişimlerin ekonomide önemli bir yeri olduğunu ortaya koymaktadır</a:t>
            </a:r>
            <a:r>
              <a:rPr lang="tr-TR" dirty="0" smtClean="0"/>
              <a:t>.</a:t>
            </a:r>
          </a:p>
          <a:p>
            <a:pPr marL="0" indent="0" algn="ctr">
              <a:buNone/>
            </a:pPr>
            <a:endParaRPr lang="tr-TR" dirty="0" smtClean="0"/>
          </a:p>
          <a:p>
            <a:pPr marL="0" indent="0" algn="ctr">
              <a:buNone/>
            </a:pPr>
            <a:r>
              <a:rPr lang="tr-TR" dirty="0" smtClean="0"/>
              <a:t> </a:t>
            </a:r>
            <a:r>
              <a:rPr lang="tr-TR" dirty="0"/>
              <a:t>Evde çalışılmasını kolaylaştıran bazı gelişmeler vardır bunlar; bilgisayar ve faks makinelerinin gelişimi, işten çıkarmaların insanları kendi işini kurmaya itmesi, kişilerin bağımsız çalışmayı </a:t>
            </a:r>
            <a:r>
              <a:rPr lang="tr-TR" dirty="0" smtClean="0"/>
              <a:t>arzulamasıdır. </a:t>
            </a:r>
            <a:endParaRPr lang="tr-TR" dirty="0"/>
          </a:p>
        </p:txBody>
      </p:sp>
    </p:spTree>
    <p:extLst>
      <p:ext uri="{BB962C8B-B14F-4D97-AF65-F5344CB8AC3E}">
        <p14:creationId xmlns:p14="http://schemas.microsoft.com/office/powerpoint/2010/main" val="4220837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09600"/>
            <a:ext cx="10515600" cy="5567363"/>
          </a:xfrm>
        </p:spPr>
        <p:txBody>
          <a:bodyPr>
            <a:normAutofit fontScale="92500" lnSpcReduction="10000"/>
          </a:bodyPr>
          <a:lstStyle/>
          <a:p>
            <a:pPr marL="0" indent="0" algn="ctr">
              <a:buNone/>
            </a:pPr>
            <a:r>
              <a:rPr lang="tr-TR" dirty="0"/>
              <a:t>Evde yerleşik girişimler engelliler içinde uygun nitelikteki faaliyetlerdir ve bu girişimlerin diğerlerine oranla başarı şansıda yüksektir. </a:t>
            </a:r>
            <a:endParaRPr lang="tr-TR" dirty="0" smtClean="0"/>
          </a:p>
          <a:p>
            <a:pPr marL="0" indent="0" algn="ctr">
              <a:buNone/>
            </a:pPr>
            <a:endParaRPr lang="tr-TR" dirty="0" smtClean="0"/>
          </a:p>
          <a:p>
            <a:pPr marL="0" indent="0" algn="ctr">
              <a:buNone/>
            </a:pPr>
            <a:r>
              <a:rPr lang="tr-TR" dirty="0" smtClean="0"/>
              <a:t>Kadınların </a:t>
            </a:r>
            <a:r>
              <a:rPr lang="tr-TR" dirty="0"/>
              <a:t>zamanlarını ve işlerini ev yaşamına ve çocuklarına göre ayarlamaları mümkün olmaktadır</a:t>
            </a:r>
            <a:r>
              <a:rPr lang="tr-TR" dirty="0" smtClean="0"/>
              <a:t>.</a:t>
            </a:r>
          </a:p>
          <a:p>
            <a:pPr marL="0" indent="0" algn="ctr">
              <a:buNone/>
            </a:pPr>
            <a:endParaRPr lang="tr-TR" dirty="0" smtClean="0"/>
          </a:p>
          <a:p>
            <a:pPr marL="0" indent="0" algn="ctr">
              <a:buNone/>
            </a:pPr>
            <a:r>
              <a:rPr lang="tr-TR" dirty="0" smtClean="0"/>
              <a:t> </a:t>
            </a:r>
            <a:r>
              <a:rPr lang="tr-TR" dirty="0"/>
              <a:t>Evde yerleşik girişimlerin kabusa dönmemesi için bunu yaşam tarzına uygun ve aile desteği alan kişilerin istemesi en uygundur. </a:t>
            </a:r>
            <a:endParaRPr lang="tr-TR" dirty="0" smtClean="0"/>
          </a:p>
          <a:p>
            <a:pPr marL="0" indent="0" algn="ctr">
              <a:buNone/>
            </a:pPr>
            <a:endParaRPr lang="tr-TR" dirty="0" smtClean="0"/>
          </a:p>
          <a:p>
            <a:pPr marL="0" indent="0" algn="ctr">
              <a:buNone/>
            </a:pPr>
            <a:r>
              <a:rPr lang="tr-TR" dirty="0" smtClean="0"/>
              <a:t>Kişinin </a:t>
            </a:r>
            <a:r>
              <a:rPr lang="tr-TR" dirty="0"/>
              <a:t>kendi kendini disipline etmesi gerekmektedir çünkü onu kontrol eden bir üstü yoktur. </a:t>
            </a:r>
            <a:endParaRPr lang="tr-TR" dirty="0" smtClean="0"/>
          </a:p>
          <a:p>
            <a:pPr marL="0" indent="0" algn="ctr">
              <a:buNone/>
            </a:pPr>
            <a:endParaRPr lang="tr-TR" dirty="0" smtClean="0"/>
          </a:p>
          <a:p>
            <a:pPr marL="0" indent="0" algn="ctr">
              <a:buNone/>
            </a:pPr>
            <a:r>
              <a:rPr lang="tr-TR" dirty="0" smtClean="0"/>
              <a:t>Aksi </a:t>
            </a:r>
            <a:r>
              <a:rPr lang="tr-TR" dirty="0"/>
              <a:t>takdirde maliyeti düşük olan bu girişim yaşam tarzına uymaması nedeniyle başarısızlıkla sonuçlanacaktır. </a:t>
            </a:r>
          </a:p>
        </p:txBody>
      </p:sp>
    </p:spTree>
    <p:extLst>
      <p:ext uri="{BB962C8B-B14F-4D97-AF65-F5344CB8AC3E}">
        <p14:creationId xmlns:p14="http://schemas.microsoft.com/office/powerpoint/2010/main" val="35871207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800" b="1" dirty="0">
                <a:latin typeface="+mn-lt"/>
              </a:rPr>
              <a:t>Çalışanların Girişimciliği ve İşlerini Satın Almaları </a:t>
            </a:r>
            <a:endParaRPr lang="tr-TR" sz="3800" dirty="0">
              <a:latin typeface="+mn-lt"/>
            </a:endParaRPr>
          </a:p>
        </p:txBody>
      </p:sp>
      <p:sp>
        <p:nvSpPr>
          <p:cNvPr id="3" name="İçerik Yer Tutucusu 2"/>
          <p:cNvSpPr>
            <a:spLocks noGrp="1"/>
          </p:cNvSpPr>
          <p:nvPr>
            <p:ph idx="1"/>
          </p:nvPr>
        </p:nvSpPr>
        <p:spPr/>
        <p:txBody>
          <a:bodyPr>
            <a:normAutofit lnSpcReduction="10000"/>
          </a:bodyPr>
          <a:lstStyle/>
          <a:p>
            <a:pPr marL="0" indent="0" algn="ctr">
              <a:buNone/>
            </a:pPr>
            <a:r>
              <a:rPr lang="tr-TR" dirty="0"/>
              <a:t>Faaliyetlerini durdurmak zorunda kalan işletmelerin sermaye paylarını çalışanlarına kısmen veya tamamen devretmesi şeklinde bir yaklaşımdır</a:t>
            </a:r>
            <a:r>
              <a:rPr lang="tr-TR" dirty="0" smtClean="0"/>
              <a:t>.</a:t>
            </a:r>
          </a:p>
          <a:p>
            <a:pPr marL="0" indent="0" algn="ctr">
              <a:buNone/>
            </a:pPr>
            <a:endParaRPr lang="tr-TR" dirty="0" smtClean="0"/>
          </a:p>
          <a:p>
            <a:pPr marL="0" indent="0" algn="ctr">
              <a:buNone/>
            </a:pPr>
            <a:r>
              <a:rPr lang="tr-TR" dirty="0" smtClean="0"/>
              <a:t> </a:t>
            </a:r>
            <a:r>
              <a:rPr lang="tr-TR" dirty="0"/>
              <a:t>İşgücünün sermaye ortaklığı şeklinde gerçekleşen bu işlem sonucunda çalışanlar kendi işlerini satın almaktadırlar. </a:t>
            </a:r>
            <a:endParaRPr lang="tr-TR" dirty="0" smtClean="0"/>
          </a:p>
          <a:p>
            <a:pPr marL="0" indent="0" algn="ctr">
              <a:buNone/>
            </a:pPr>
            <a:endParaRPr lang="tr-TR" dirty="0" smtClean="0"/>
          </a:p>
          <a:p>
            <a:pPr marL="0" indent="0" algn="ctr">
              <a:buNone/>
            </a:pPr>
            <a:r>
              <a:rPr lang="tr-TR" dirty="0" smtClean="0"/>
              <a:t>Bunun </a:t>
            </a:r>
            <a:r>
              <a:rPr lang="tr-TR" dirty="0"/>
              <a:t>sonucunda, çalışanların katılımının sağlandığı bir ortam, işletmeyi yabancı bir bölgeye taşıyacak bir girişimcinin işletmeyi satın almasının önlenmesi ile bölgede işsizliğe neden olacak bir durumun önlenmesi gibi yararlar sağlanacaktır. </a:t>
            </a:r>
          </a:p>
        </p:txBody>
      </p:sp>
    </p:spTree>
    <p:extLst>
      <p:ext uri="{BB962C8B-B14F-4D97-AF65-F5344CB8AC3E}">
        <p14:creationId xmlns:p14="http://schemas.microsoft.com/office/powerpoint/2010/main" val="2323060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88975"/>
          </a:xfrm>
        </p:spPr>
        <p:txBody>
          <a:bodyPr>
            <a:normAutofit fontScale="90000"/>
          </a:bodyPr>
          <a:lstStyle/>
          <a:p>
            <a:r>
              <a:rPr lang="tr-TR" b="1" dirty="0">
                <a:latin typeface="+mn-lt"/>
              </a:rPr>
              <a:t>Girişimcilik Türleri </a:t>
            </a:r>
            <a:endParaRPr lang="tr-TR" dirty="0">
              <a:latin typeface="+mn-lt"/>
            </a:endParaRPr>
          </a:p>
        </p:txBody>
      </p:sp>
      <p:sp>
        <p:nvSpPr>
          <p:cNvPr id="3" name="İçerik Yer Tutucusu 2"/>
          <p:cNvSpPr>
            <a:spLocks noGrp="1"/>
          </p:cNvSpPr>
          <p:nvPr>
            <p:ph idx="1"/>
          </p:nvPr>
        </p:nvSpPr>
        <p:spPr>
          <a:xfrm>
            <a:off x="838200" y="1155700"/>
            <a:ext cx="10515600" cy="5021263"/>
          </a:xfrm>
        </p:spPr>
        <p:txBody>
          <a:bodyPr>
            <a:normAutofit fontScale="85000" lnSpcReduction="20000"/>
          </a:bodyPr>
          <a:lstStyle/>
          <a:p>
            <a:pPr marL="0" indent="0">
              <a:buNone/>
            </a:pPr>
            <a:r>
              <a:rPr lang="tr-TR" b="1" dirty="0"/>
              <a:t>Genel bir sınıflama </a:t>
            </a:r>
            <a:endParaRPr lang="tr-TR" dirty="0"/>
          </a:p>
          <a:p>
            <a:pPr marL="0" indent="0" algn="ctr">
              <a:buNone/>
            </a:pPr>
            <a:r>
              <a:rPr lang="tr-TR" dirty="0"/>
              <a:t>Girişimciler her şeyden önce iki kategoriye ayrılabilir; </a:t>
            </a:r>
            <a:r>
              <a:rPr lang="tr-TR" b="1" dirty="0"/>
              <a:t>kamu girişimcileri </a:t>
            </a:r>
            <a:r>
              <a:rPr lang="tr-TR" dirty="0"/>
              <a:t>ve </a:t>
            </a:r>
            <a:r>
              <a:rPr lang="tr-TR" b="1" dirty="0"/>
              <a:t>özel girişimciler </a:t>
            </a:r>
            <a:r>
              <a:rPr lang="tr-TR" dirty="0"/>
              <a:t>(piyasa ekonomisi içinde yer alan girişimciler). </a:t>
            </a:r>
            <a:endParaRPr lang="tr-TR" dirty="0" smtClean="0"/>
          </a:p>
          <a:p>
            <a:pPr marL="0" indent="0" algn="ctr">
              <a:buNone/>
            </a:pPr>
            <a:r>
              <a:rPr lang="tr-TR" b="1" dirty="0" smtClean="0"/>
              <a:t>Kamu </a:t>
            </a:r>
            <a:r>
              <a:rPr lang="tr-TR" b="1" dirty="0"/>
              <a:t>girişimcileri </a:t>
            </a:r>
            <a:r>
              <a:rPr lang="tr-TR" dirty="0"/>
              <a:t>genellikle kısıtlamalar altında dışarıdan gelen dürtülerle karar verir. </a:t>
            </a:r>
            <a:endParaRPr lang="tr-TR" dirty="0" smtClean="0"/>
          </a:p>
          <a:p>
            <a:pPr marL="0" indent="0" algn="ctr">
              <a:buNone/>
            </a:pPr>
            <a:r>
              <a:rPr lang="tr-TR" b="1" dirty="0" smtClean="0"/>
              <a:t>Piyasa </a:t>
            </a:r>
            <a:r>
              <a:rPr lang="tr-TR" b="1" dirty="0"/>
              <a:t>ekonomisi içinde yer alan girişimci ise</a:t>
            </a:r>
            <a:r>
              <a:rPr lang="tr-TR" dirty="0"/>
              <a:t>, dinamik ve olağan girişimci olarak ikiye ayrılabilir</a:t>
            </a:r>
            <a:r>
              <a:rPr lang="tr-TR" dirty="0" smtClean="0"/>
              <a:t>.</a:t>
            </a:r>
          </a:p>
          <a:p>
            <a:pPr marL="0" indent="0" algn="ctr">
              <a:buNone/>
            </a:pPr>
            <a:endParaRPr lang="tr-TR" dirty="0" smtClean="0"/>
          </a:p>
          <a:p>
            <a:pPr marL="0" indent="0" algn="ctr">
              <a:buNone/>
            </a:pPr>
            <a:r>
              <a:rPr lang="tr-TR" dirty="0" smtClean="0"/>
              <a:t> </a:t>
            </a:r>
            <a:r>
              <a:rPr lang="tr-TR" dirty="0">
                <a:solidFill>
                  <a:srgbClr val="FF0000"/>
                </a:solidFill>
              </a:rPr>
              <a:t>Dinamik girişimciler</a:t>
            </a:r>
            <a:r>
              <a:rPr lang="tr-TR" dirty="0"/>
              <a:t>, sadece ürünlerdeki veya süreçlerdeki değişimle ilgilenmemekte aynı zamanda yeni pazarlar, hammadde kaynakları ve örgütlenme biçimleri aramaktadır. Bu tür girişimciler olanla yetinmeyip her zaman yenilikler meydana getirerek ekonomik gelişmenin öncülüğünü üstlenirler. </a:t>
            </a:r>
            <a:endParaRPr lang="tr-TR" dirty="0" smtClean="0"/>
          </a:p>
          <a:p>
            <a:pPr marL="0" indent="0" algn="ctr">
              <a:buNone/>
            </a:pPr>
            <a:endParaRPr lang="tr-TR" dirty="0"/>
          </a:p>
          <a:p>
            <a:pPr marL="0" indent="0" algn="ctr">
              <a:buNone/>
            </a:pPr>
            <a:r>
              <a:rPr lang="tr-TR" dirty="0" smtClean="0">
                <a:solidFill>
                  <a:srgbClr val="FF0000"/>
                </a:solidFill>
              </a:rPr>
              <a:t>Olağan </a:t>
            </a:r>
            <a:r>
              <a:rPr lang="tr-TR" dirty="0">
                <a:solidFill>
                  <a:srgbClr val="FF0000"/>
                </a:solidFill>
              </a:rPr>
              <a:t>girişimci </a:t>
            </a:r>
            <a:r>
              <a:rPr lang="tr-TR" dirty="0"/>
              <a:t>ise; yeni bir şeyler ortaya koymak yerine olanla yetinen ve dinamik girişimcinin açtığı yolda ilerleyen girişimcidir. </a:t>
            </a:r>
          </a:p>
        </p:txBody>
      </p:sp>
    </p:spTree>
    <p:extLst>
      <p:ext uri="{BB962C8B-B14F-4D97-AF65-F5344CB8AC3E}">
        <p14:creationId xmlns:p14="http://schemas.microsoft.com/office/powerpoint/2010/main" val="565161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17600"/>
            <a:ext cx="10515600" cy="5059363"/>
          </a:xfrm>
        </p:spPr>
        <p:txBody>
          <a:bodyPr/>
          <a:lstStyle/>
          <a:p>
            <a:pPr marL="0" indent="0" algn="ctr">
              <a:buNone/>
            </a:pPr>
            <a:r>
              <a:rPr lang="tr-TR" dirty="0"/>
              <a:t>Girişimciler yapılan </a:t>
            </a:r>
            <a:r>
              <a:rPr lang="tr-TR" b="1" dirty="0"/>
              <a:t>işin niteliğine </a:t>
            </a:r>
            <a:r>
              <a:rPr lang="tr-TR" dirty="0"/>
              <a:t>göre de iki guruba ayrılabilir. </a:t>
            </a:r>
            <a:endParaRPr lang="tr-TR" dirty="0" smtClean="0"/>
          </a:p>
          <a:p>
            <a:pPr marL="0" indent="0" algn="ctr">
              <a:buNone/>
            </a:pPr>
            <a:endParaRPr lang="tr-TR" dirty="0" smtClean="0"/>
          </a:p>
          <a:p>
            <a:pPr marL="0" indent="0" algn="ctr">
              <a:buNone/>
            </a:pPr>
            <a:r>
              <a:rPr lang="tr-TR" b="1" dirty="0" smtClean="0"/>
              <a:t>Birincisi</a:t>
            </a:r>
            <a:r>
              <a:rPr lang="tr-TR" dirty="0" smtClean="0"/>
              <a:t> </a:t>
            </a:r>
            <a:r>
              <a:rPr lang="tr-TR" dirty="0"/>
              <a:t>mevcut kaynakları iyi kullanarak işlerini yürüten, tam kapasite çalışma olanakları yaratan girişimcilerdir. </a:t>
            </a:r>
            <a:endParaRPr lang="tr-TR" dirty="0" smtClean="0"/>
          </a:p>
          <a:p>
            <a:pPr marL="0" indent="0" algn="ctr">
              <a:buNone/>
            </a:pPr>
            <a:endParaRPr lang="tr-TR" dirty="0" smtClean="0"/>
          </a:p>
          <a:p>
            <a:pPr marL="0" indent="0" algn="ctr">
              <a:buNone/>
            </a:pPr>
            <a:r>
              <a:rPr lang="tr-TR" b="1" dirty="0" smtClean="0"/>
              <a:t>İkinci</a:t>
            </a:r>
            <a:r>
              <a:rPr lang="tr-TR" dirty="0" smtClean="0"/>
              <a:t> </a:t>
            </a:r>
            <a:r>
              <a:rPr lang="tr-TR" dirty="0"/>
              <a:t>kategori yaratıcı girişimcilerdir. Bunlar olağan ve olağan dışı koşullarda işgücü ve sermaye kaynağını verimli kullanarak, detaylı düşünebilen, planlayan, yürüten ve sonuç alan kişidir. </a:t>
            </a:r>
          </a:p>
        </p:txBody>
      </p:sp>
    </p:spTree>
    <p:extLst>
      <p:ext uri="{BB962C8B-B14F-4D97-AF65-F5344CB8AC3E}">
        <p14:creationId xmlns:p14="http://schemas.microsoft.com/office/powerpoint/2010/main" val="15616418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68400"/>
            <a:ext cx="10515600" cy="5008563"/>
          </a:xfrm>
        </p:spPr>
        <p:txBody>
          <a:bodyPr>
            <a:normAutofit/>
          </a:bodyPr>
          <a:lstStyle/>
          <a:p>
            <a:pPr marL="0" indent="0" algn="ctr">
              <a:buNone/>
            </a:pPr>
            <a:r>
              <a:rPr lang="tr-TR" b="1" dirty="0"/>
              <a:t>İç girişimcilik </a:t>
            </a:r>
            <a:r>
              <a:rPr lang="tr-TR" dirty="0"/>
              <a:t>ise; en basit tanımıyla şirket içerisindeki girişimcilik faaliyetidir. İç girişimciler eyleme dönük olan ve işlerini çok hızlı yapan kişilerdir. </a:t>
            </a:r>
            <a:endParaRPr lang="tr-TR" dirty="0" smtClean="0"/>
          </a:p>
          <a:p>
            <a:pPr marL="0" indent="0" algn="ctr">
              <a:buNone/>
            </a:pPr>
            <a:endParaRPr lang="tr-TR" dirty="0" smtClean="0"/>
          </a:p>
          <a:p>
            <a:pPr marL="0" indent="0" algn="ctr">
              <a:buNone/>
            </a:pPr>
            <a:r>
              <a:rPr lang="tr-TR" dirty="0" smtClean="0">
                <a:solidFill>
                  <a:srgbClr val="FF0000"/>
                </a:solidFill>
              </a:rPr>
              <a:t>Girişimcilikle </a:t>
            </a:r>
            <a:r>
              <a:rPr lang="tr-TR" dirty="0">
                <a:solidFill>
                  <a:srgbClr val="FF0000"/>
                </a:solidFill>
              </a:rPr>
              <a:t>iç girişimcilik arasındaki fark</a:t>
            </a:r>
            <a:r>
              <a:rPr lang="tr-TR" dirty="0"/>
              <a:t>, girişimci faaliyetin meydana geldiği yerle ilgilidir. Girişimciler kendileri için yenilik </a:t>
            </a:r>
            <a:r>
              <a:rPr lang="tr-TR" dirty="0" smtClean="0"/>
              <a:t>çabası içerisindeyken </a:t>
            </a:r>
            <a:r>
              <a:rPr lang="tr-TR" dirty="0"/>
              <a:t>iç girişimciler, mevcut bir örgüt adına yenilik çabasını sürdürürler. İç girişimci hem düşünen hem planlayan hem de iş gören gibi çalışan kişidir. </a:t>
            </a:r>
            <a:endParaRPr lang="tr-TR" dirty="0" smtClean="0"/>
          </a:p>
          <a:p>
            <a:pPr marL="0" indent="0" algn="ctr">
              <a:buNone/>
            </a:pPr>
            <a:endParaRPr lang="tr-TR" dirty="0" smtClean="0"/>
          </a:p>
        </p:txBody>
      </p:sp>
    </p:spTree>
    <p:extLst>
      <p:ext uri="{BB962C8B-B14F-4D97-AF65-F5344CB8AC3E}">
        <p14:creationId xmlns:p14="http://schemas.microsoft.com/office/powerpoint/2010/main" val="1176585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lstStyle/>
          <a:p>
            <a:r>
              <a:rPr lang="tr-TR" b="1" dirty="0">
                <a:latin typeface="+mn-lt"/>
              </a:rPr>
              <a:t>Girişimcilik Tipleri </a:t>
            </a:r>
            <a:endParaRPr lang="tr-TR" dirty="0">
              <a:latin typeface="+mn-lt"/>
            </a:endParaRPr>
          </a:p>
        </p:txBody>
      </p:sp>
      <p:sp>
        <p:nvSpPr>
          <p:cNvPr id="3" name="İçerik Yer Tutucusu 2"/>
          <p:cNvSpPr>
            <a:spLocks noGrp="1"/>
          </p:cNvSpPr>
          <p:nvPr>
            <p:ph idx="1"/>
          </p:nvPr>
        </p:nvSpPr>
        <p:spPr>
          <a:xfrm>
            <a:off x="838200" y="1325563"/>
            <a:ext cx="10515600" cy="4851400"/>
          </a:xfrm>
        </p:spPr>
        <p:txBody>
          <a:bodyPr/>
          <a:lstStyle/>
          <a:p>
            <a:pPr marL="0" indent="0" algn="ctr">
              <a:buNone/>
            </a:pPr>
            <a:r>
              <a:rPr lang="tr-TR" dirty="0" smtClean="0"/>
              <a:t>Girişimcilik </a:t>
            </a:r>
            <a:r>
              <a:rPr lang="tr-TR" dirty="0"/>
              <a:t>çeşitleri başlıca iki gruba ayrılmaktadır: </a:t>
            </a:r>
            <a:endParaRPr lang="tr-TR" dirty="0" smtClean="0"/>
          </a:p>
          <a:p>
            <a:pPr marL="0" indent="0" algn="ctr">
              <a:buNone/>
            </a:pPr>
            <a:endParaRPr lang="tr-TR" dirty="0"/>
          </a:p>
          <a:p>
            <a:pPr marL="0" indent="0" algn="ctr">
              <a:buNone/>
            </a:pPr>
            <a:r>
              <a:rPr lang="tr-TR" b="1" dirty="0"/>
              <a:t>Fırsat Girişimciliği: </a:t>
            </a:r>
            <a:r>
              <a:rPr lang="tr-TR" dirty="0"/>
              <a:t>Mevcut ve potansiyel pazardaki değişimin getirdiği fırsatları görerek veya potansiyel fırsatları sezinleyerek mevcut veya hedef pazara mal satmak amacıyla yapılan girişimciliktir. </a:t>
            </a:r>
            <a:endParaRPr lang="tr-TR" dirty="0" smtClean="0"/>
          </a:p>
          <a:p>
            <a:pPr marL="0" indent="0" algn="ctr">
              <a:buNone/>
            </a:pPr>
            <a:endParaRPr lang="tr-TR" dirty="0"/>
          </a:p>
          <a:p>
            <a:pPr marL="0" indent="0" algn="ctr">
              <a:buNone/>
            </a:pPr>
            <a:r>
              <a:rPr lang="tr-TR" b="1" dirty="0"/>
              <a:t>Yaratıcı Girişimcilik: </a:t>
            </a:r>
            <a:r>
              <a:rPr lang="tr-TR" dirty="0"/>
              <a:t>Yeni fikir ve buluşu ya da mevcut bir mal veya hizmeti dizayn ederek ve fiyat, kalite gibi özellikleri iyileştirerek kar edebilecek şekilde pazara sunulmasıdır. </a:t>
            </a:r>
          </a:p>
          <a:p>
            <a:pPr marL="0" indent="0" algn="ctr">
              <a:buNone/>
            </a:pPr>
            <a:endParaRPr lang="tr-TR" dirty="0"/>
          </a:p>
          <a:p>
            <a:pPr marL="0" indent="0">
              <a:buNone/>
            </a:pPr>
            <a:endParaRPr lang="tr-TR" dirty="0"/>
          </a:p>
        </p:txBody>
      </p:sp>
    </p:spTree>
    <p:extLst>
      <p:ext uri="{BB962C8B-B14F-4D97-AF65-F5344CB8AC3E}">
        <p14:creationId xmlns:p14="http://schemas.microsoft.com/office/powerpoint/2010/main" val="42385780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33500"/>
            <a:ext cx="10515600" cy="4843463"/>
          </a:xfrm>
        </p:spPr>
        <p:txBody>
          <a:bodyPr/>
          <a:lstStyle/>
          <a:p>
            <a:pPr marL="0" indent="0" algn="ctr">
              <a:buNone/>
            </a:pPr>
            <a:r>
              <a:rPr lang="tr-TR" b="1" dirty="0"/>
              <a:t>Her iki girişimcilik çeşidinin en önemli özelliği, </a:t>
            </a:r>
            <a:r>
              <a:rPr lang="tr-TR" dirty="0"/>
              <a:t>girişimcinin mal ve hizmetleri pazara sunması ve risk üstlenme, cesaret ve gücüne sahip bir irade olmasıdır. </a:t>
            </a:r>
            <a:endParaRPr lang="tr-TR" dirty="0" smtClean="0"/>
          </a:p>
          <a:p>
            <a:pPr marL="0" indent="0" algn="ctr">
              <a:buNone/>
            </a:pPr>
            <a:endParaRPr lang="tr-TR" dirty="0"/>
          </a:p>
          <a:p>
            <a:pPr marL="0" indent="0" algn="ctr">
              <a:buNone/>
            </a:pPr>
            <a:r>
              <a:rPr lang="tr-TR" dirty="0" smtClean="0"/>
              <a:t>Küresel </a:t>
            </a:r>
            <a:r>
              <a:rPr lang="tr-TR" dirty="0"/>
              <a:t>işletmecilikle birlikte girişimciliğin de küresel boyutta yapıldığı görülmektedir. Bu durumda işletme sermayesi ve mal varlığı önemli olup, buna göre girişimcilik 3 gruba ayrılmaktadır: </a:t>
            </a:r>
          </a:p>
        </p:txBody>
      </p:sp>
    </p:spTree>
    <p:extLst>
      <p:ext uri="{BB962C8B-B14F-4D97-AF65-F5344CB8AC3E}">
        <p14:creationId xmlns:p14="http://schemas.microsoft.com/office/powerpoint/2010/main" val="3525044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44500"/>
            <a:ext cx="10515600" cy="5732463"/>
          </a:xfrm>
        </p:spPr>
        <p:txBody>
          <a:bodyPr/>
          <a:lstStyle/>
          <a:p>
            <a:endParaRPr lang="tr-TR" dirty="0"/>
          </a:p>
          <a:p>
            <a:pPr marL="0" indent="0">
              <a:buNone/>
            </a:pPr>
            <a:r>
              <a:rPr lang="tr-TR" b="1" dirty="0"/>
              <a:t>a</a:t>
            </a:r>
            <a:r>
              <a:rPr lang="tr-TR" b="1" dirty="0" smtClean="0"/>
              <a:t>)Yerel </a:t>
            </a:r>
            <a:r>
              <a:rPr lang="tr-TR" b="1" dirty="0"/>
              <a:t>Girişimcilik</a:t>
            </a:r>
            <a:r>
              <a:rPr lang="tr-TR" dirty="0"/>
              <a:t>: Henüz yeni bir işe başlayan ve girişimciliğin başlangıcında olan girişimcilik türüdür. Bu girişimcilikte işletme sermayesi ve iş hacmi sınırlıdır. </a:t>
            </a:r>
            <a:endParaRPr lang="tr-TR" dirty="0" smtClean="0"/>
          </a:p>
          <a:p>
            <a:pPr marL="0" indent="0">
              <a:buNone/>
            </a:pPr>
            <a:endParaRPr lang="tr-TR" dirty="0"/>
          </a:p>
          <a:p>
            <a:pPr marL="0" indent="0">
              <a:buNone/>
            </a:pPr>
            <a:r>
              <a:rPr lang="tr-TR" b="1" dirty="0"/>
              <a:t>b) Bölgesel Girişimcilik</a:t>
            </a:r>
            <a:r>
              <a:rPr lang="tr-TR" dirty="0"/>
              <a:t>: Girişimciliğin yerel girişimciliğe göre daha ileri aşamasıdır. Bu tür girişimcilikte işletme sermayesi ve iş hacmi daha fazladır. </a:t>
            </a:r>
            <a:endParaRPr lang="tr-TR" dirty="0" smtClean="0"/>
          </a:p>
          <a:p>
            <a:pPr marL="0" indent="0">
              <a:buNone/>
            </a:pPr>
            <a:endParaRPr lang="tr-TR" dirty="0"/>
          </a:p>
          <a:p>
            <a:pPr marL="0" indent="0">
              <a:buNone/>
            </a:pPr>
            <a:r>
              <a:rPr lang="tr-TR" b="1" dirty="0"/>
              <a:t>c) Uluslar arası Girişimcilik</a:t>
            </a:r>
            <a:r>
              <a:rPr lang="tr-TR" dirty="0"/>
              <a:t>: Bu tür girişimcilikte bir veya daha fazla girişimci bir araya gelerek küresel girişimcilik yapmaktadır. İşletme sermayesi, çalışan sayısı ve iş hacmi çok büyüktür. </a:t>
            </a:r>
          </a:p>
          <a:p>
            <a:endParaRPr lang="tr-TR" dirty="0"/>
          </a:p>
        </p:txBody>
      </p:sp>
    </p:spTree>
    <p:extLst>
      <p:ext uri="{BB962C8B-B14F-4D97-AF65-F5344CB8AC3E}">
        <p14:creationId xmlns:p14="http://schemas.microsoft.com/office/powerpoint/2010/main" val="31386140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Girişimcilik sermayenin sahipliğine göre 3 gruba </a:t>
            </a:r>
            <a:r>
              <a:rPr lang="tr-TR" b="1" dirty="0" smtClean="0">
                <a:latin typeface="+mn-lt"/>
              </a:rPr>
              <a:t>ayrılmaktadır</a:t>
            </a:r>
            <a:endParaRPr lang="tr-TR" b="1" dirty="0">
              <a:latin typeface="+mn-lt"/>
            </a:endParaRPr>
          </a:p>
        </p:txBody>
      </p:sp>
      <p:sp>
        <p:nvSpPr>
          <p:cNvPr id="3" name="İçerik Yer Tutucusu 2"/>
          <p:cNvSpPr>
            <a:spLocks noGrp="1"/>
          </p:cNvSpPr>
          <p:nvPr>
            <p:ph idx="1"/>
          </p:nvPr>
        </p:nvSpPr>
        <p:spPr/>
        <p:txBody>
          <a:bodyPr/>
          <a:lstStyle/>
          <a:p>
            <a:endParaRPr lang="tr-TR" dirty="0"/>
          </a:p>
          <a:p>
            <a:r>
              <a:rPr lang="tr-TR" b="1" dirty="0" smtClean="0"/>
              <a:t>Özel </a:t>
            </a:r>
            <a:r>
              <a:rPr lang="tr-TR" b="1" dirty="0"/>
              <a:t>Girişimcilik: </a:t>
            </a:r>
            <a:r>
              <a:rPr lang="tr-TR" dirty="0"/>
              <a:t>Sermayesinin tamamı şahıslara ait girişimcilerdir. </a:t>
            </a:r>
            <a:endParaRPr lang="tr-TR" dirty="0" smtClean="0"/>
          </a:p>
          <a:p>
            <a:endParaRPr lang="tr-TR" dirty="0"/>
          </a:p>
          <a:p>
            <a:r>
              <a:rPr lang="tr-TR" b="1" dirty="0" smtClean="0"/>
              <a:t>Kamu </a:t>
            </a:r>
            <a:r>
              <a:rPr lang="tr-TR" b="1" dirty="0"/>
              <a:t>Girişimciliği: </a:t>
            </a:r>
            <a:r>
              <a:rPr lang="tr-TR" dirty="0"/>
              <a:t>Sermayesinin tamamı kamuya ait olan girişimcilerdir. </a:t>
            </a:r>
            <a:endParaRPr lang="tr-TR" dirty="0" smtClean="0"/>
          </a:p>
          <a:p>
            <a:endParaRPr lang="tr-TR" dirty="0"/>
          </a:p>
          <a:p>
            <a:r>
              <a:rPr lang="tr-TR" b="1" dirty="0" smtClean="0"/>
              <a:t>Karma </a:t>
            </a:r>
            <a:r>
              <a:rPr lang="tr-TR" b="1" dirty="0"/>
              <a:t>Girişimcilik: </a:t>
            </a:r>
            <a:r>
              <a:rPr lang="tr-TR" dirty="0"/>
              <a:t>Sermayesinin bir kısmı özel şahıslara , bir kısmı da kamuya ait olan girişimcilerdir. </a:t>
            </a:r>
          </a:p>
          <a:p>
            <a:endParaRPr lang="tr-TR" dirty="0"/>
          </a:p>
        </p:txBody>
      </p:sp>
    </p:spTree>
    <p:extLst>
      <p:ext uri="{BB962C8B-B14F-4D97-AF65-F5344CB8AC3E}">
        <p14:creationId xmlns:p14="http://schemas.microsoft.com/office/powerpoint/2010/main" val="3638888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4700" y="901700"/>
            <a:ext cx="10515600" cy="4564063"/>
          </a:xfrm>
        </p:spPr>
        <p:txBody>
          <a:bodyPr>
            <a:normAutofit/>
          </a:bodyPr>
          <a:lstStyle/>
          <a:p>
            <a:pPr marL="0" indent="0" algn="ctr">
              <a:buNone/>
            </a:pPr>
            <a:r>
              <a:rPr lang="tr-TR" sz="2400" dirty="0"/>
              <a:t>B</a:t>
            </a:r>
            <a:r>
              <a:rPr lang="tr-TR" sz="2400" dirty="0" smtClean="0"/>
              <a:t>ir </a:t>
            </a:r>
            <a:r>
              <a:rPr lang="tr-TR" sz="2400" dirty="0"/>
              <a:t>ülkenin veya bölgenin girişim gücü o ülkenin veya bölgenin ekonomik gücünün göstergesi olmuştur. Girişimcilik gücünün yüksek olduğu bölgelerin ve ülkelerin ekonomik gücünün de yüksek olduğu görülmektedir. </a:t>
            </a:r>
            <a:endParaRPr lang="tr-TR" sz="2400" dirty="0" smtClean="0"/>
          </a:p>
          <a:p>
            <a:pPr marL="0" indent="0" algn="ctr">
              <a:buNone/>
            </a:pPr>
            <a:endParaRPr lang="tr-TR" sz="2400" dirty="0" smtClean="0"/>
          </a:p>
          <a:p>
            <a:pPr marL="0" indent="0" algn="ctr">
              <a:buNone/>
            </a:pPr>
            <a:r>
              <a:rPr lang="tr-TR" sz="2400" dirty="0" smtClean="0"/>
              <a:t>Bu </a:t>
            </a:r>
            <a:r>
              <a:rPr lang="tr-TR" sz="2400" dirty="0"/>
              <a:t>bağlamda üretim faktörleri olan sermaye, doğal kaynak ve emek faktörüne dördüncü olarak girişimcilik temel fonksiyonu olan fikri yetenek ve vizyon da ilave edilmektedir</a:t>
            </a:r>
            <a:r>
              <a:rPr lang="tr-TR" sz="2400" dirty="0" smtClean="0"/>
              <a:t>.</a:t>
            </a:r>
          </a:p>
          <a:p>
            <a:pPr marL="0" indent="0" algn="ctr">
              <a:buNone/>
            </a:pPr>
            <a:endParaRPr lang="tr-TR" sz="2400" dirty="0"/>
          </a:p>
          <a:p>
            <a:pPr marL="0" indent="0" algn="ctr">
              <a:buNone/>
            </a:pPr>
            <a:r>
              <a:rPr lang="tr-TR" sz="2400" dirty="0" smtClean="0"/>
              <a:t> </a:t>
            </a:r>
            <a:r>
              <a:rPr lang="tr-TR" sz="2400" dirty="0"/>
              <a:t>Girişimciler piyasa da gelişme ve değişime önderlik etme veya izleme durumuna göre 2’ye ayrılır. </a:t>
            </a:r>
          </a:p>
        </p:txBody>
      </p:sp>
    </p:spTree>
    <p:extLst>
      <p:ext uri="{BB962C8B-B14F-4D97-AF65-F5344CB8AC3E}">
        <p14:creationId xmlns:p14="http://schemas.microsoft.com/office/powerpoint/2010/main" val="16644088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1169</Words>
  <Application>Microsoft Office PowerPoint</Application>
  <PresentationFormat>Geniş ekran</PresentationFormat>
  <Paragraphs>94</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Calibri Light</vt:lpstr>
      <vt:lpstr>Office Teması</vt:lpstr>
      <vt:lpstr>GİRİŞİMCİLİK TÜRLERİ </vt:lpstr>
      <vt:lpstr>Girişimcilik Türleri </vt:lpstr>
      <vt:lpstr>PowerPoint Sunusu</vt:lpstr>
      <vt:lpstr>PowerPoint Sunusu</vt:lpstr>
      <vt:lpstr>Girişimcilik Tipleri </vt:lpstr>
      <vt:lpstr>PowerPoint Sunusu</vt:lpstr>
      <vt:lpstr>PowerPoint Sunusu</vt:lpstr>
      <vt:lpstr>Girişimcilik sermayenin sahipliğine göre 3 gruba ayrılmaktadır</vt:lpstr>
      <vt:lpstr>PowerPoint Sunusu</vt:lpstr>
      <vt:lpstr>PowerPoint Sunusu</vt:lpstr>
      <vt:lpstr>PowerPoint Sunusu</vt:lpstr>
      <vt:lpstr>PowerPoint Sunusu</vt:lpstr>
      <vt:lpstr>Girişimciler İçin Piyasaya Giriş Stratejileri </vt:lpstr>
      <vt:lpstr>PowerPoint Sunusu</vt:lpstr>
      <vt:lpstr>Temelden Başlayarak Yeni Bir Girişim Kurulması </vt:lpstr>
      <vt:lpstr>Evde Yerleşik Girişimler </vt:lpstr>
      <vt:lpstr>PowerPoint Sunusu</vt:lpstr>
      <vt:lpstr>Çalışanların Girişimciliği ve İşlerini Satın Almaları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GİRİŞİMCİLİK TÜRLERİ</dc:title>
  <dc:creator>Bade Yamak</dc:creator>
  <cp:lastModifiedBy>Bade Yamak</cp:lastModifiedBy>
  <cp:revision>11</cp:revision>
  <dcterms:created xsi:type="dcterms:W3CDTF">2021-03-23T08:11:57Z</dcterms:created>
  <dcterms:modified xsi:type="dcterms:W3CDTF">2021-03-29T09:12:56Z</dcterms:modified>
</cp:coreProperties>
</file>