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9" r:id="rId23"/>
    <p:sldId id="278" r:id="rId24"/>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6" d="100"/>
          <a:sy n="76" d="100"/>
        </p:scale>
        <p:origin x="540"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33B0D78F-1872-4BEA-83B7-8D9A75FDE7E1}" type="datetimeFigureOut">
              <a:rPr lang="tr-TR" smtClean="0"/>
              <a:t>15.03.2021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B0BA9FE-4C5E-43F6-857C-0887EE9132D2}" type="slidenum">
              <a:rPr lang="tr-TR" smtClean="0"/>
              <a:t>‹#›</a:t>
            </a:fld>
            <a:endParaRPr lang="tr-TR"/>
          </a:p>
        </p:txBody>
      </p:sp>
    </p:spTree>
    <p:extLst>
      <p:ext uri="{BB962C8B-B14F-4D97-AF65-F5344CB8AC3E}">
        <p14:creationId xmlns:p14="http://schemas.microsoft.com/office/powerpoint/2010/main" val="7651247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33B0D78F-1872-4BEA-83B7-8D9A75FDE7E1}" type="datetimeFigureOut">
              <a:rPr lang="tr-TR" smtClean="0"/>
              <a:t>15.03.2021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B0BA9FE-4C5E-43F6-857C-0887EE9132D2}" type="slidenum">
              <a:rPr lang="tr-TR" smtClean="0"/>
              <a:t>‹#›</a:t>
            </a:fld>
            <a:endParaRPr lang="tr-TR"/>
          </a:p>
        </p:txBody>
      </p:sp>
    </p:spTree>
    <p:extLst>
      <p:ext uri="{BB962C8B-B14F-4D97-AF65-F5344CB8AC3E}">
        <p14:creationId xmlns:p14="http://schemas.microsoft.com/office/powerpoint/2010/main" val="24304987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33B0D78F-1872-4BEA-83B7-8D9A75FDE7E1}" type="datetimeFigureOut">
              <a:rPr lang="tr-TR" smtClean="0"/>
              <a:t>15.03.2021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B0BA9FE-4C5E-43F6-857C-0887EE9132D2}" type="slidenum">
              <a:rPr lang="tr-TR" smtClean="0"/>
              <a:t>‹#›</a:t>
            </a:fld>
            <a:endParaRPr lang="tr-TR"/>
          </a:p>
        </p:txBody>
      </p:sp>
    </p:spTree>
    <p:extLst>
      <p:ext uri="{BB962C8B-B14F-4D97-AF65-F5344CB8AC3E}">
        <p14:creationId xmlns:p14="http://schemas.microsoft.com/office/powerpoint/2010/main" val="16027076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33B0D78F-1872-4BEA-83B7-8D9A75FDE7E1}" type="datetimeFigureOut">
              <a:rPr lang="tr-TR" smtClean="0"/>
              <a:t>15.03.2021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B0BA9FE-4C5E-43F6-857C-0887EE9132D2}" type="slidenum">
              <a:rPr lang="tr-TR" smtClean="0"/>
              <a:t>‹#›</a:t>
            </a:fld>
            <a:endParaRPr lang="tr-TR"/>
          </a:p>
        </p:txBody>
      </p:sp>
    </p:spTree>
    <p:extLst>
      <p:ext uri="{BB962C8B-B14F-4D97-AF65-F5344CB8AC3E}">
        <p14:creationId xmlns:p14="http://schemas.microsoft.com/office/powerpoint/2010/main" val="11976346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33B0D78F-1872-4BEA-83B7-8D9A75FDE7E1}" type="datetimeFigureOut">
              <a:rPr lang="tr-TR" smtClean="0"/>
              <a:t>15.03.2021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B0BA9FE-4C5E-43F6-857C-0887EE9132D2}" type="slidenum">
              <a:rPr lang="tr-TR" smtClean="0"/>
              <a:t>‹#›</a:t>
            </a:fld>
            <a:endParaRPr lang="tr-TR"/>
          </a:p>
        </p:txBody>
      </p:sp>
    </p:spTree>
    <p:extLst>
      <p:ext uri="{BB962C8B-B14F-4D97-AF65-F5344CB8AC3E}">
        <p14:creationId xmlns:p14="http://schemas.microsoft.com/office/powerpoint/2010/main" val="32245302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33B0D78F-1872-4BEA-83B7-8D9A75FDE7E1}" type="datetimeFigureOut">
              <a:rPr lang="tr-TR" smtClean="0"/>
              <a:t>15.03.2021</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B0BA9FE-4C5E-43F6-857C-0887EE9132D2}" type="slidenum">
              <a:rPr lang="tr-TR" smtClean="0"/>
              <a:t>‹#›</a:t>
            </a:fld>
            <a:endParaRPr lang="tr-TR"/>
          </a:p>
        </p:txBody>
      </p:sp>
    </p:spTree>
    <p:extLst>
      <p:ext uri="{BB962C8B-B14F-4D97-AF65-F5344CB8AC3E}">
        <p14:creationId xmlns:p14="http://schemas.microsoft.com/office/powerpoint/2010/main" val="14268000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33B0D78F-1872-4BEA-83B7-8D9A75FDE7E1}" type="datetimeFigureOut">
              <a:rPr lang="tr-TR" smtClean="0"/>
              <a:t>15.03.2021</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CB0BA9FE-4C5E-43F6-857C-0887EE9132D2}" type="slidenum">
              <a:rPr lang="tr-TR" smtClean="0"/>
              <a:t>‹#›</a:t>
            </a:fld>
            <a:endParaRPr lang="tr-TR"/>
          </a:p>
        </p:txBody>
      </p:sp>
    </p:spTree>
    <p:extLst>
      <p:ext uri="{BB962C8B-B14F-4D97-AF65-F5344CB8AC3E}">
        <p14:creationId xmlns:p14="http://schemas.microsoft.com/office/powerpoint/2010/main" val="8680505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33B0D78F-1872-4BEA-83B7-8D9A75FDE7E1}" type="datetimeFigureOut">
              <a:rPr lang="tr-TR" smtClean="0"/>
              <a:t>15.03.2021</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CB0BA9FE-4C5E-43F6-857C-0887EE9132D2}" type="slidenum">
              <a:rPr lang="tr-TR" smtClean="0"/>
              <a:t>‹#›</a:t>
            </a:fld>
            <a:endParaRPr lang="tr-TR"/>
          </a:p>
        </p:txBody>
      </p:sp>
    </p:spTree>
    <p:extLst>
      <p:ext uri="{BB962C8B-B14F-4D97-AF65-F5344CB8AC3E}">
        <p14:creationId xmlns:p14="http://schemas.microsoft.com/office/powerpoint/2010/main" val="457035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33B0D78F-1872-4BEA-83B7-8D9A75FDE7E1}" type="datetimeFigureOut">
              <a:rPr lang="tr-TR" smtClean="0"/>
              <a:t>15.03.2021</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CB0BA9FE-4C5E-43F6-857C-0887EE9132D2}" type="slidenum">
              <a:rPr lang="tr-TR" smtClean="0"/>
              <a:t>‹#›</a:t>
            </a:fld>
            <a:endParaRPr lang="tr-TR"/>
          </a:p>
        </p:txBody>
      </p:sp>
    </p:spTree>
    <p:extLst>
      <p:ext uri="{BB962C8B-B14F-4D97-AF65-F5344CB8AC3E}">
        <p14:creationId xmlns:p14="http://schemas.microsoft.com/office/powerpoint/2010/main" val="11086630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33B0D78F-1872-4BEA-83B7-8D9A75FDE7E1}" type="datetimeFigureOut">
              <a:rPr lang="tr-TR" smtClean="0"/>
              <a:t>15.03.2021</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B0BA9FE-4C5E-43F6-857C-0887EE9132D2}" type="slidenum">
              <a:rPr lang="tr-TR" smtClean="0"/>
              <a:t>‹#›</a:t>
            </a:fld>
            <a:endParaRPr lang="tr-TR"/>
          </a:p>
        </p:txBody>
      </p:sp>
    </p:spTree>
    <p:extLst>
      <p:ext uri="{BB962C8B-B14F-4D97-AF65-F5344CB8AC3E}">
        <p14:creationId xmlns:p14="http://schemas.microsoft.com/office/powerpoint/2010/main" val="28162937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33B0D78F-1872-4BEA-83B7-8D9A75FDE7E1}" type="datetimeFigureOut">
              <a:rPr lang="tr-TR" smtClean="0"/>
              <a:t>15.03.2021</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B0BA9FE-4C5E-43F6-857C-0887EE9132D2}" type="slidenum">
              <a:rPr lang="tr-TR" smtClean="0"/>
              <a:t>‹#›</a:t>
            </a:fld>
            <a:endParaRPr lang="tr-TR"/>
          </a:p>
        </p:txBody>
      </p:sp>
    </p:spTree>
    <p:extLst>
      <p:ext uri="{BB962C8B-B14F-4D97-AF65-F5344CB8AC3E}">
        <p14:creationId xmlns:p14="http://schemas.microsoft.com/office/powerpoint/2010/main" val="18309427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3B0D78F-1872-4BEA-83B7-8D9A75FDE7E1}" type="datetimeFigureOut">
              <a:rPr lang="tr-TR" smtClean="0"/>
              <a:t>15.03.2021</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B0BA9FE-4C5E-43F6-857C-0887EE9132D2}" type="slidenum">
              <a:rPr lang="tr-TR" smtClean="0"/>
              <a:t>‹#›</a:t>
            </a:fld>
            <a:endParaRPr lang="tr-TR"/>
          </a:p>
        </p:txBody>
      </p:sp>
    </p:spTree>
    <p:extLst>
      <p:ext uri="{BB962C8B-B14F-4D97-AF65-F5344CB8AC3E}">
        <p14:creationId xmlns:p14="http://schemas.microsoft.com/office/powerpoint/2010/main" val="13096825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b="1" dirty="0"/>
              <a:t>Girişimci Kimdir? </a:t>
            </a:r>
            <a:endParaRPr lang="tr-TR" dirty="0"/>
          </a:p>
        </p:txBody>
      </p:sp>
    </p:spTree>
    <p:extLst>
      <p:ext uri="{BB962C8B-B14F-4D97-AF65-F5344CB8AC3E}">
        <p14:creationId xmlns:p14="http://schemas.microsoft.com/office/powerpoint/2010/main" val="19657664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GİRİŞİMCİ ÖZELLİKLERİ</a:t>
            </a:r>
            <a:endParaRPr lang="tr-TR" b="1" dirty="0"/>
          </a:p>
        </p:txBody>
      </p:sp>
      <p:sp>
        <p:nvSpPr>
          <p:cNvPr id="3" name="İçerik Yer Tutucusu 2"/>
          <p:cNvSpPr>
            <a:spLocks noGrp="1"/>
          </p:cNvSpPr>
          <p:nvPr>
            <p:ph idx="1"/>
          </p:nvPr>
        </p:nvSpPr>
        <p:spPr>
          <a:xfrm>
            <a:off x="838200" y="1690688"/>
            <a:ext cx="10515600" cy="4486275"/>
          </a:xfrm>
        </p:spPr>
        <p:txBody>
          <a:bodyPr/>
          <a:lstStyle/>
          <a:p>
            <a:pPr marL="0" indent="0">
              <a:buNone/>
            </a:pPr>
            <a:r>
              <a:rPr lang="tr-TR" b="1" dirty="0" smtClean="0"/>
              <a:t>Girişimci Olma Nedenleri Ve Girişimciliğin Fonksiyonları</a:t>
            </a:r>
          </a:p>
          <a:p>
            <a:pPr marL="0" indent="0">
              <a:buNone/>
            </a:pPr>
            <a:r>
              <a:rPr lang="tr-TR" dirty="0"/>
              <a:t>İnsanları girişimci olmaya yönelten birçok faktör bulunmaktadır: Bu faktörler üç ana grupta toplanabilir: </a:t>
            </a:r>
            <a:endParaRPr lang="tr-TR" dirty="0" smtClean="0"/>
          </a:p>
          <a:p>
            <a:pPr marL="0" indent="0">
              <a:buNone/>
            </a:pPr>
            <a:endParaRPr lang="tr-TR" dirty="0"/>
          </a:p>
          <a:p>
            <a:r>
              <a:rPr lang="tr-TR" dirty="0" smtClean="0"/>
              <a:t>Kar </a:t>
            </a:r>
            <a:r>
              <a:rPr lang="tr-TR" dirty="0"/>
              <a:t>elde etme isteği, </a:t>
            </a:r>
          </a:p>
          <a:p>
            <a:r>
              <a:rPr lang="tr-TR" dirty="0" smtClean="0"/>
              <a:t>Bağımsız </a:t>
            </a:r>
            <a:r>
              <a:rPr lang="tr-TR" dirty="0"/>
              <a:t>olma isteği, </a:t>
            </a:r>
          </a:p>
          <a:p>
            <a:r>
              <a:rPr lang="tr-TR" dirty="0" smtClean="0"/>
              <a:t>Kişisel </a:t>
            </a:r>
            <a:r>
              <a:rPr lang="tr-TR" dirty="0"/>
              <a:t>tatmin sağlama isteğidir. </a:t>
            </a:r>
          </a:p>
          <a:p>
            <a:pPr marL="0" indent="0">
              <a:buNone/>
            </a:pPr>
            <a:endParaRPr lang="tr-TR" b="1" dirty="0"/>
          </a:p>
        </p:txBody>
      </p:sp>
    </p:spTree>
    <p:extLst>
      <p:ext uri="{BB962C8B-B14F-4D97-AF65-F5344CB8AC3E}">
        <p14:creationId xmlns:p14="http://schemas.microsoft.com/office/powerpoint/2010/main" val="33627965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2800" b="1" dirty="0" smtClean="0">
                <a:latin typeface="+mn-lt"/>
              </a:rPr>
              <a:t>Bu üç grup faktör daha ayrıntılı incelendiğinde insanları girişimciliğe yönelten diğer faktörlere ulaşılır. Bu faktörler şunlardır:</a:t>
            </a:r>
            <a:endParaRPr lang="tr-TR" sz="2800" b="1" dirty="0">
              <a:latin typeface="+mn-lt"/>
            </a:endParaRPr>
          </a:p>
        </p:txBody>
      </p:sp>
      <p:sp>
        <p:nvSpPr>
          <p:cNvPr id="3" name="İçerik Yer Tutucusu 2"/>
          <p:cNvSpPr>
            <a:spLocks noGrp="1"/>
          </p:cNvSpPr>
          <p:nvPr>
            <p:ph idx="1"/>
          </p:nvPr>
        </p:nvSpPr>
        <p:spPr/>
        <p:txBody>
          <a:bodyPr/>
          <a:lstStyle/>
          <a:p>
            <a:endParaRPr lang="tr-TR" dirty="0"/>
          </a:p>
          <a:p>
            <a:r>
              <a:rPr lang="tr-TR" dirty="0" smtClean="0"/>
              <a:t>Kendi </a:t>
            </a:r>
            <a:r>
              <a:rPr lang="tr-TR" dirty="0"/>
              <a:t>işinin patronu olmak, başkalarından emir almamak, yeteneklerini kullanabilmek, </a:t>
            </a:r>
          </a:p>
          <a:p>
            <a:r>
              <a:rPr lang="tr-TR" dirty="0" smtClean="0"/>
              <a:t>Bir </a:t>
            </a:r>
            <a:r>
              <a:rPr lang="tr-TR" dirty="0"/>
              <a:t>fikri ya da düşünceyi kendi işini kurarak gerçekleştirmek, </a:t>
            </a:r>
          </a:p>
          <a:p>
            <a:r>
              <a:rPr lang="tr-TR" dirty="0" smtClean="0"/>
              <a:t>İstediği </a:t>
            </a:r>
            <a:r>
              <a:rPr lang="tr-TR" dirty="0"/>
              <a:t>bir işte çalışabilmek, </a:t>
            </a:r>
          </a:p>
          <a:p>
            <a:r>
              <a:rPr lang="tr-TR" dirty="0" smtClean="0"/>
              <a:t>Tanınma </a:t>
            </a:r>
            <a:r>
              <a:rPr lang="tr-TR" dirty="0"/>
              <a:t>ve prestij kazanma, </a:t>
            </a:r>
          </a:p>
          <a:p>
            <a:r>
              <a:rPr lang="tr-TR" dirty="0" smtClean="0"/>
              <a:t>Para </a:t>
            </a:r>
            <a:r>
              <a:rPr lang="tr-TR" dirty="0"/>
              <a:t>kazanma ve refah içinde yaşama isteği, </a:t>
            </a:r>
          </a:p>
          <a:p>
            <a:r>
              <a:rPr lang="tr-TR" dirty="0" smtClean="0"/>
              <a:t>Başka </a:t>
            </a:r>
            <a:r>
              <a:rPr lang="tr-TR" dirty="0"/>
              <a:t>insanların göremedikleri ya da uğraşmadıkları işleri keşfedip bu fırsattan yararlanabilmek için işyeri kurmak. </a:t>
            </a:r>
          </a:p>
          <a:p>
            <a:endParaRPr lang="tr-TR" dirty="0"/>
          </a:p>
        </p:txBody>
      </p:sp>
    </p:spTree>
    <p:extLst>
      <p:ext uri="{BB962C8B-B14F-4D97-AF65-F5344CB8AC3E}">
        <p14:creationId xmlns:p14="http://schemas.microsoft.com/office/powerpoint/2010/main" val="29706224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2400" b="1" dirty="0">
                <a:latin typeface="+mn-lt"/>
              </a:rPr>
              <a:t>Girişimci kişiler bazı durumlarda başkasının yanında çalışırken ayrılıp kendi işini kuran kişilerdir. Kişinin başkasının yanında ücretli çalışmasının bazı avantaj ve dezavantajları bulunmaktadır. </a:t>
            </a:r>
          </a:p>
        </p:txBody>
      </p:sp>
      <p:sp>
        <p:nvSpPr>
          <p:cNvPr id="3" name="İçerik Yer Tutucusu 2"/>
          <p:cNvSpPr>
            <a:spLocks noGrp="1"/>
          </p:cNvSpPr>
          <p:nvPr>
            <p:ph idx="1"/>
          </p:nvPr>
        </p:nvSpPr>
        <p:spPr/>
        <p:txBody>
          <a:bodyPr>
            <a:normAutofit fontScale="92500" lnSpcReduction="10000"/>
          </a:bodyPr>
          <a:lstStyle/>
          <a:p>
            <a:pPr marL="0" indent="0">
              <a:buNone/>
            </a:pPr>
            <a:r>
              <a:rPr lang="tr-TR" b="1" dirty="0"/>
              <a:t>Ücretle Çalışmanın Avantajları; </a:t>
            </a:r>
            <a:endParaRPr lang="tr-TR" dirty="0"/>
          </a:p>
          <a:p>
            <a:r>
              <a:rPr lang="tr-TR" dirty="0" smtClean="0"/>
              <a:t>Belli </a:t>
            </a:r>
            <a:r>
              <a:rPr lang="tr-TR" dirty="0"/>
              <a:t>ve düzenli çalışma saatleri vardır. </a:t>
            </a:r>
          </a:p>
          <a:p>
            <a:r>
              <a:rPr lang="tr-TR" dirty="0" smtClean="0"/>
              <a:t>Ücretli </a:t>
            </a:r>
            <a:r>
              <a:rPr lang="tr-TR" dirty="0"/>
              <a:t>izinler ve sağlık hizmetleri gibi imkanlardan yararlanmak mümkündür. </a:t>
            </a:r>
          </a:p>
          <a:p>
            <a:r>
              <a:rPr lang="tr-TR" dirty="0" smtClean="0"/>
              <a:t>Belli </a:t>
            </a:r>
            <a:r>
              <a:rPr lang="tr-TR" dirty="0"/>
              <a:t>bir ücret ve maaş garantisi vardır. </a:t>
            </a:r>
          </a:p>
          <a:p>
            <a:r>
              <a:rPr lang="tr-TR" dirty="0" smtClean="0"/>
              <a:t>Katlanılan </a:t>
            </a:r>
            <a:r>
              <a:rPr lang="tr-TR" dirty="0"/>
              <a:t>bir risk yoktur veya çok azdır. </a:t>
            </a:r>
          </a:p>
          <a:p>
            <a:r>
              <a:rPr lang="tr-TR" dirty="0" smtClean="0"/>
              <a:t>Yıllara </a:t>
            </a:r>
            <a:r>
              <a:rPr lang="tr-TR" dirty="0"/>
              <a:t>göre kıdem ve maaş artışı sağlanır. </a:t>
            </a:r>
          </a:p>
          <a:p>
            <a:r>
              <a:rPr lang="tr-TR" dirty="0" smtClean="0"/>
              <a:t>Özel </a:t>
            </a:r>
            <a:r>
              <a:rPr lang="tr-TR" dirty="0"/>
              <a:t>ikramiye ve kazanç paylaşımı imkanları vardır. </a:t>
            </a:r>
          </a:p>
          <a:p>
            <a:r>
              <a:rPr lang="tr-TR" dirty="0" smtClean="0"/>
              <a:t>Yapılan </a:t>
            </a:r>
            <a:r>
              <a:rPr lang="tr-TR" dirty="0"/>
              <a:t>işin karaktere uyması veya motivasyonun yüksek olması durumunda işten kişisel tatmin sağlanabilir. </a:t>
            </a:r>
          </a:p>
          <a:p>
            <a:endParaRPr lang="tr-TR" dirty="0"/>
          </a:p>
        </p:txBody>
      </p:sp>
    </p:spTree>
    <p:extLst>
      <p:ext uri="{BB962C8B-B14F-4D97-AF65-F5344CB8AC3E}">
        <p14:creationId xmlns:p14="http://schemas.microsoft.com/office/powerpoint/2010/main" val="4212889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939800"/>
            <a:ext cx="10515600" cy="5237163"/>
          </a:xfrm>
        </p:spPr>
        <p:txBody>
          <a:bodyPr/>
          <a:lstStyle/>
          <a:p>
            <a:pPr marL="0" indent="0">
              <a:buNone/>
            </a:pPr>
            <a:r>
              <a:rPr lang="tr-TR" b="1" dirty="0"/>
              <a:t>Ücretle Çalışmanın Dezavantajları; </a:t>
            </a:r>
            <a:endParaRPr lang="tr-TR" dirty="0"/>
          </a:p>
          <a:p>
            <a:r>
              <a:rPr lang="tr-TR" dirty="0" smtClean="0"/>
              <a:t>İktisadi </a:t>
            </a:r>
            <a:r>
              <a:rPr lang="tr-TR" dirty="0"/>
              <a:t>bir problem olduğunda işten atılma riski vardır. </a:t>
            </a:r>
          </a:p>
          <a:p>
            <a:r>
              <a:rPr lang="tr-TR" dirty="0" smtClean="0"/>
              <a:t>Tayinle </a:t>
            </a:r>
            <a:r>
              <a:rPr lang="tr-TR" dirty="0"/>
              <a:t>başka bir yer atanmak söz konusu olabilir. </a:t>
            </a:r>
          </a:p>
          <a:p>
            <a:r>
              <a:rPr lang="tr-TR" dirty="0" smtClean="0"/>
              <a:t>Başkalarının </a:t>
            </a:r>
            <a:r>
              <a:rPr lang="tr-TR" dirty="0"/>
              <a:t>emrinde çalışıldığı için mantıksız, adaletsiz davranışlarla karşılaşılabilir. </a:t>
            </a:r>
          </a:p>
          <a:p>
            <a:r>
              <a:rPr lang="tr-TR" dirty="0" smtClean="0"/>
              <a:t>Çalışanın </a:t>
            </a:r>
            <a:r>
              <a:rPr lang="tr-TR" dirty="0"/>
              <a:t>yerine patronun bir tanıdığının getirilmesi söz konusu olabilir. </a:t>
            </a:r>
          </a:p>
          <a:p>
            <a:r>
              <a:rPr lang="tr-TR" dirty="0" smtClean="0"/>
              <a:t>Ekonomik </a:t>
            </a:r>
            <a:r>
              <a:rPr lang="tr-TR" dirty="0"/>
              <a:t>açıdan alınan ücret birikimi sağlamakta yetersiz kalabilir. </a:t>
            </a:r>
          </a:p>
          <a:p>
            <a:r>
              <a:rPr lang="tr-TR" dirty="0" smtClean="0"/>
              <a:t>Hiçbir </a:t>
            </a:r>
            <a:r>
              <a:rPr lang="tr-TR" dirty="0"/>
              <a:t>zaman gerçek iş güvencesi diye bir şey yoktur. </a:t>
            </a:r>
          </a:p>
          <a:p>
            <a:endParaRPr lang="tr-TR" dirty="0"/>
          </a:p>
        </p:txBody>
      </p:sp>
    </p:spTree>
    <p:extLst>
      <p:ext uri="{BB962C8B-B14F-4D97-AF65-F5344CB8AC3E}">
        <p14:creationId xmlns:p14="http://schemas.microsoft.com/office/powerpoint/2010/main" val="30701502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1825625"/>
            <a:ext cx="10515600" cy="3013075"/>
          </a:xfrm>
        </p:spPr>
        <p:txBody>
          <a:bodyPr/>
          <a:lstStyle/>
          <a:p>
            <a:pPr marL="0" indent="0">
              <a:buNone/>
            </a:pPr>
            <a:r>
              <a:rPr lang="tr-TR" dirty="0"/>
              <a:t>Girişimcilerin bir iş fikrine sahip olarak üretim faktörlerini bir araya getirerek bir girişim kurmasıyla birlikte bir takım fonksiyonları da üstlendikleri görülmektedir. Günümüz girişimcilerinin de yerine getirdikleri bir takım temel girişimcilik fonksiyonlarına </a:t>
            </a:r>
            <a:r>
              <a:rPr lang="tr-TR" dirty="0" smtClean="0"/>
              <a:t>değineceğiz.</a:t>
            </a:r>
            <a:endParaRPr lang="tr-TR" dirty="0"/>
          </a:p>
        </p:txBody>
      </p:sp>
    </p:spTree>
    <p:extLst>
      <p:ext uri="{BB962C8B-B14F-4D97-AF65-F5344CB8AC3E}">
        <p14:creationId xmlns:p14="http://schemas.microsoft.com/office/powerpoint/2010/main" val="16008569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latin typeface="+mn-lt"/>
              </a:rPr>
              <a:t>Temel Girişimcilik Fonksiyonları </a:t>
            </a:r>
            <a:endParaRPr lang="tr-TR" dirty="0">
              <a:latin typeface="+mn-lt"/>
            </a:endParaRPr>
          </a:p>
        </p:txBody>
      </p:sp>
      <p:sp>
        <p:nvSpPr>
          <p:cNvPr id="3" name="İçerik Yer Tutucusu 2"/>
          <p:cNvSpPr>
            <a:spLocks noGrp="1"/>
          </p:cNvSpPr>
          <p:nvPr>
            <p:ph idx="1"/>
          </p:nvPr>
        </p:nvSpPr>
        <p:spPr/>
        <p:txBody>
          <a:bodyPr/>
          <a:lstStyle/>
          <a:p>
            <a:pPr marL="0" indent="0">
              <a:buNone/>
            </a:pPr>
            <a:r>
              <a:rPr lang="tr-TR" dirty="0"/>
              <a:t>Günümüz girişimcilerinin yerine getirmek durumunda oldukları bazı fonksiyonları </a:t>
            </a:r>
            <a:r>
              <a:rPr lang="tr-TR" dirty="0" smtClean="0"/>
              <a:t>vardır. Bunlar ;</a:t>
            </a:r>
          </a:p>
          <a:p>
            <a:pPr marL="0" indent="0">
              <a:buNone/>
            </a:pPr>
            <a:endParaRPr lang="tr-TR" dirty="0"/>
          </a:p>
          <a:p>
            <a:pPr>
              <a:buFont typeface="Wingdings" panose="05000000000000000000" pitchFamily="2" charset="2"/>
              <a:buChar char="ü"/>
            </a:pPr>
            <a:r>
              <a:rPr lang="tr-TR" dirty="0"/>
              <a:t>Bir iş fikrini ve düşünceyi işletme-girişim haline getirerek üretim veya pazarlama yapmak. </a:t>
            </a:r>
            <a:endParaRPr lang="tr-TR" dirty="0" smtClean="0"/>
          </a:p>
          <a:p>
            <a:pPr>
              <a:buFont typeface="Wingdings" panose="05000000000000000000" pitchFamily="2" charset="2"/>
              <a:buChar char="ü"/>
            </a:pPr>
            <a:r>
              <a:rPr lang="tr-TR" dirty="0"/>
              <a:t>Başkalarının görmediği fırsatlardan yararlanma. </a:t>
            </a:r>
            <a:endParaRPr lang="tr-TR" dirty="0" smtClean="0"/>
          </a:p>
          <a:p>
            <a:pPr>
              <a:buFont typeface="Wingdings" panose="05000000000000000000" pitchFamily="2" charset="2"/>
              <a:buChar char="ü"/>
            </a:pPr>
            <a:r>
              <a:rPr lang="es-ES" dirty="0"/>
              <a:t>Yeni ve potansiyel pazar oluşturmak </a:t>
            </a:r>
            <a:endParaRPr lang="tr-TR" dirty="0" smtClean="0"/>
          </a:p>
          <a:p>
            <a:pPr>
              <a:buFont typeface="Wingdings" panose="05000000000000000000" pitchFamily="2" charset="2"/>
              <a:buChar char="ü"/>
            </a:pPr>
            <a:r>
              <a:rPr lang="tr-TR" dirty="0"/>
              <a:t>Yeni teknoloji geliştirerek mal ve hizmet üretme. </a:t>
            </a:r>
          </a:p>
        </p:txBody>
      </p:sp>
    </p:spTree>
    <p:extLst>
      <p:ext uri="{BB962C8B-B14F-4D97-AF65-F5344CB8AC3E}">
        <p14:creationId xmlns:p14="http://schemas.microsoft.com/office/powerpoint/2010/main" val="392215817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1397000"/>
            <a:ext cx="10515600" cy="4779963"/>
          </a:xfrm>
        </p:spPr>
        <p:txBody>
          <a:bodyPr/>
          <a:lstStyle/>
          <a:p>
            <a:pPr>
              <a:buFont typeface="Wingdings" panose="05000000000000000000" pitchFamily="2" charset="2"/>
              <a:buChar char="ü"/>
            </a:pPr>
            <a:r>
              <a:rPr lang="tr-TR" dirty="0"/>
              <a:t>Yeni ve potansiyel kaynakların üretiminde kullanılarak insanlığın hizmetine sunulmasını sağlamak. </a:t>
            </a:r>
            <a:endParaRPr lang="tr-TR" dirty="0" smtClean="0"/>
          </a:p>
          <a:p>
            <a:pPr>
              <a:buFont typeface="Wingdings" panose="05000000000000000000" pitchFamily="2" charset="2"/>
              <a:buChar char="ü"/>
            </a:pPr>
            <a:r>
              <a:rPr lang="tr-TR" dirty="0"/>
              <a:t>İş hayatında değişimi sağlamak </a:t>
            </a:r>
            <a:endParaRPr lang="tr-TR" dirty="0" smtClean="0"/>
          </a:p>
          <a:p>
            <a:pPr>
              <a:buFont typeface="Wingdings" panose="05000000000000000000" pitchFamily="2" charset="2"/>
              <a:buChar char="ü"/>
            </a:pPr>
            <a:r>
              <a:rPr lang="tr-TR" dirty="0"/>
              <a:t>İşsizliğin azaltılmasını ve istihdamın artmasını sağlamak. </a:t>
            </a:r>
            <a:endParaRPr lang="tr-TR" dirty="0" smtClean="0"/>
          </a:p>
          <a:p>
            <a:pPr>
              <a:buFont typeface="Wingdings" panose="05000000000000000000" pitchFamily="2" charset="2"/>
              <a:buChar char="ü"/>
            </a:pPr>
            <a:r>
              <a:rPr lang="tr-TR" dirty="0"/>
              <a:t>Ekonomik gelişme ve kalkınmayı sağlamak </a:t>
            </a:r>
            <a:endParaRPr lang="tr-TR" dirty="0" smtClean="0"/>
          </a:p>
          <a:p>
            <a:pPr>
              <a:buFont typeface="Wingdings" panose="05000000000000000000" pitchFamily="2" charset="2"/>
              <a:buChar char="ü"/>
            </a:pPr>
            <a:endParaRPr lang="tr-TR" dirty="0"/>
          </a:p>
        </p:txBody>
      </p:sp>
    </p:spTree>
    <p:extLst>
      <p:ext uri="{BB962C8B-B14F-4D97-AF65-F5344CB8AC3E}">
        <p14:creationId xmlns:p14="http://schemas.microsoft.com/office/powerpoint/2010/main" val="26629161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latin typeface="+mn-lt"/>
              </a:rPr>
              <a:t>Girişimcilerde Bulunması Gereken Özellikler </a:t>
            </a:r>
            <a:endParaRPr lang="tr-TR" dirty="0">
              <a:latin typeface="+mn-lt"/>
            </a:endParaRPr>
          </a:p>
        </p:txBody>
      </p:sp>
      <p:sp>
        <p:nvSpPr>
          <p:cNvPr id="3" name="İçerik Yer Tutucusu 2"/>
          <p:cNvSpPr>
            <a:spLocks noGrp="1"/>
          </p:cNvSpPr>
          <p:nvPr>
            <p:ph idx="1"/>
          </p:nvPr>
        </p:nvSpPr>
        <p:spPr/>
        <p:txBody>
          <a:bodyPr>
            <a:normAutofit fontScale="92500"/>
          </a:bodyPr>
          <a:lstStyle/>
          <a:p>
            <a:pPr marL="0" indent="0" algn="ctr">
              <a:buNone/>
            </a:pPr>
            <a:r>
              <a:rPr lang="tr-TR" dirty="0"/>
              <a:t>İş hayatına yeni başlayan bazı girişimcilerin büyük başarılar elde ederken bazılarının başarısız olmalarının nedenlerini açıklamaya çalışan çeşitli yazarlar mevcuttur. </a:t>
            </a:r>
            <a:endParaRPr lang="tr-TR" dirty="0" smtClean="0"/>
          </a:p>
          <a:p>
            <a:pPr marL="0" indent="0" algn="ctr">
              <a:buNone/>
            </a:pPr>
            <a:endParaRPr lang="tr-TR" dirty="0"/>
          </a:p>
          <a:p>
            <a:pPr marL="0" indent="0" algn="ctr">
              <a:buNone/>
            </a:pPr>
            <a:r>
              <a:rPr lang="tr-TR" dirty="0" smtClean="0"/>
              <a:t>Örneğin</a:t>
            </a:r>
            <a:r>
              <a:rPr lang="tr-TR" dirty="0"/>
              <a:t>; Baron, başarılı girişimciliği bilişsel ve sosyal faktörlere bağlar ve başarılı girişimcilerin, çeşitli özellikleri itibarıyla farklı olduklarını ifade eder. </a:t>
            </a:r>
            <a:endParaRPr lang="tr-TR" dirty="0" smtClean="0"/>
          </a:p>
          <a:p>
            <a:pPr marL="0" indent="0" algn="ctr">
              <a:buNone/>
            </a:pPr>
            <a:endParaRPr lang="tr-TR" dirty="0"/>
          </a:p>
          <a:p>
            <a:pPr marL="0" indent="0" algn="ctr">
              <a:buNone/>
            </a:pPr>
            <a:r>
              <a:rPr lang="tr-TR" dirty="0" smtClean="0"/>
              <a:t>Baron’a </a:t>
            </a:r>
            <a:r>
              <a:rPr lang="tr-TR" dirty="0"/>
              <a:t>göre başarılı girişimciler kendi yargılarına fazlasıyla güvenen, diğer insanlarla başarılı bir biçimde etkileşimde bulunan, sosyal algıları yüksek ve yeni durumlara hızlı uyum sağlayan insanlardır. </a:t>
            </a:r>
          </a:p>
        </p:txBody>
      </p:sp>
    </p:spTree>
    <p:extLst>
      <p:ext uri="{BB962C8B-B14F-4D97-AF65-F5344CB8AC3E}">
        <p14:creationId xmlns:p14="http://schemas.microsoft.com/office/powerpoint/2010/main" val="116863207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1244600"/>
            <a:ext cx="10515600" cy="4932363"/>
          </a:xfrm>
        </p:spPr>
        <p:txBody>
          <a:bodyPr/>
          <a:lstStyle/>
          <a:p>
            <a:pPr marL="0" indent="0">
              <a:buNone/>
            </a:pPr>
            <a:r>
              <a:rPr lang="tr-TR" dirty="0" err="1"/>
              <a:t>Meredith’e</a:t>
            </a:r>
            <a:r>
              <a:rPr lang="tr-TR" dirty="0"/>
              <a:t> göre girişimcide bulunması gereken özellikler ise şöyle sıralanabilir: </a:t>
            </a:r>
            <a:endParaRPr lang="tr-TR" dirty="0" smtClean="0"/>
          </a:p>
          <a:p>
            <a:pPr marL="0" indent="0">
              <a:buNone/>
            </a:pPr>
            <a:endParaRPr lang="tr-TR" dirty="0"/>
          </a:p>
          <a:p>
            <a:pPr marL="0" indent="0">
              <a:buNone/>
            </a:pPr>
            <a:r>
              <a:rPr lang="tr-TR" dirty="0"/>
              <a:t>a) İş fırsatlarını görüp değerlendirebilme </a:t>
            </a:r>
          </a:p>
          <a:p>
            <a:pPr marL="0" indent="0">
              <a:buNone/>
            </a:pPr>
            <a:r>
              <a:rPr lang="en-US" dirty="0"/>
              <a:t>b) </a:t>
            </a:r>
            <a:r>
              <a:rPr lang="en-US" dirty="0" err="1"/>
              <a:t>Kaynakları</a:t>
            </a:r>
            <a:r>
              <a:rPr lang="en-US" dirty="0"/>
              <a:t> </a:t>
            </a:r>
            <a:r>
              <a:rPr lang="en-US" dirty="0" err="1"/>
              <a:t>bir</a:t>
            </a:r>
            <a:r>
              <a:rPr lang="en-US" dirty="0"/>
              <a:t> </a:t>
            </a:r>
            <a:r>
              <a:rPr lang="en-US" dirty="0" err="1"/>
              <a:t>fayda</a:t>
            </a:r>
            <a:r>
              <a:rPr lang="en-US" dirty="0"/>
              <a:t> </a:t>
            </a:r>
            <a:r>
              <a:rPr lang="en-US" dirty="0" err="1"/>
              <a:t>yaratmak</a:t>
            </a:r>
            <a:r>
              <a:rPr lang="en-US" dirty="0"/>
              <a:t> </a:t>
            </a:r>
            <a:r>
              <a:rPr lang="en-US" dirty="0" err="1"/>
              <a:t>üzere</a:t>
            </a:r>
            <a:r>
              <a:rPr lang="en-US" dirty="0"/>
              <a:t> </a:t>
            </a:r>
            <a:r>
              <a:rPr lang="en-US" dirty="0" err="1"/>
              <a:t>bir</a:t>
            </a:r>
            <a:r>
              <a:rPr lang="en-US" dirty="0"/>
              <a:t> </a:t>
            </a:r>
            <a:r>
              <a:rPr lang="en-US" dirty="0" err="1"/>
              <a:t>araya</a:t>
            </a:r>
            <a:r>
              <a:rPr lang="en-US" dirty="0"/>
              <a:t> </a:t>
            </a:r>
            <a:r>
              <a:rPr lang="en-US" dirty="0" err="1"/>
              <a:t>getirmek</a:t>
            </a:r>
            <a:r>
              <a:rPr lang="en-US" dirty="0"/>
              <a:t> </a:t>
            </a:r>
          </a:p>
          <a:p>
            <a:pPr marL="0" indent="0">
              <a:buNone/>
            </a:pPr>
            <a:r>
              <a:rPr lang="tr-TR" dirty="0"/>
              <a:t>c) Başarıyı sağlayacak uygun eylemleri başlatabilme </a:t>
            </a:r>
          </a:p>
        </p:txBody>
      </p:sp>
    </p:spTree>
    <p:extLst>
      <p:ext uri="{BB962C8B-B14F-4D97-AF65-F5344CB8AC3E}">
        <p14:creationId xmlns:p14="http://schemas.microsoft.com/office/powerpoint/2010/main" val="10496092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812800"/>
            <a:ext cx="10515600" cy="5364163"/>
          </a:xfrm>
        </p:spPr>
        <p:txBody>
          <a:bodyPr>
            <a:normAutofit fontScale="77500" lnSpcReduction="20000"/>
          </a:bodyPr>
          <a:lstStyle/>
          <a:p>
            <a:pPr marL="0" indent="0">
              <a:buNone/>
            </a:pPr>
            <a:r>
              <a:rPr lang="tr-TR" dirty="0" err="1"/>
              <a:t>Lambing</a:t>
            </a:r>
            <a:r>
              <a:rPr lang="tr-TR" dirty="0"/>
              <a:t> ve </a:t>
            </a:r>
            <a:r>
              <a:rPr lang="tr-TR" dirty="0" err="1"/>
              <a:t>Kuehl</a:t>
            </a:r>
            <a:r>
              <a:rPr lang="tr-TR" dirty="0"/>
              <a:t> ise, girişimcilerde bulunması gereken özellikleri aşağıdaki gibi sıralamıştır: </a:t>
            </a:r>
            <a:endParaRPr lang="tr-TR" dirty="0" smtClean="0"/>
          </a:p>
          <a:p>
            <a:pPr marL="0" indent="0">
              <a:buNone/>
            </a:pPr>
            <a:endParaRPr lang="tr-TR" dirty="0"/>
          </a:p>
          <a:p>
            <a:pPr marL="0" indent="0">
              <a:buNone/>
            </a:pPr>
            <a:r>
              <a:rPr lang="tr-TR" dirty="0"/>
              <a:t>a) İş kurmaya hevesli olmak </a:t>
            </a:r>
          </a:p>
          <a:p>
            <a:pPr marL="0" indent="0">
              <a:buNone/>
            </a:pPr>
            <a:r>
              <a:rPr lang="tr-TR" dirty="0"/>
              <a:t>b) Başarısızlığa rağmen vazgeçmeme </a:t>
            </a:r>
          </a:p>
          <a:p>
            <a:pPr marL="0" indent="0">
              <a:buNone/>
            </a:pPr>
            <a:r>
              <a:rPr lang="tr-TR" dirty="0"/>
              <a:t>c) Güven </a:t>
            </a:r>
          </a:p>
          <a:p>
            <a:pPr marL="0" indent="0">
              <a:buNone/>
            </a:pPr>
            <a:r>
              <a:rPr lang="tr-TR" dirty="0"/>
              <a:t>d) Kararlılık </a:t>
            </a:r>
          </a:p>
          <a:p>
            <a:pPr marL="0" indent="0">
              <a:buNone/>
            </a:pPr>
            <a:r>
              <a:rPr lang="tr-TR" dirty="0"/>
              <a:t>e) Risk yönetimi </a:t>
            </a:r>
          </a:p>
          <a:p>
            <a:pPr marL="0" indent="0">
              <a:buNone/>
            </a:pPr>
            <a:r>
              <a:rPr lang="tr-TR" dirty="0"/>
              <a:t>f) Yaratıcılık </a:t>
            </a:r>
          </a:p>
          <a:p>
            <a:pPr marL="0" indent="0">
              <a:buNone/>
            </a:pPr>
            <a:r>
              <a:rPr lang="tr-TR" dirty="0"/>
              <a:t>g) Değişimi fırsat olarak görme </a:t>
            </a:r>
          </a:p>
          <a:p>
            <a:pPr marL="0" indent="0">
              <a:buNone/>
            </a:pPr>
            <a:r>
              <a:rPr lang="tr-TR" dirty="0"/>
              <a:t>h) Belirsizliğe karşı tolerans </a:t>
            </a:r>
          </a:p>
          <a:p>
            <a:pPr marL="0" indent="0">
              <a:buNone/>
            </a:pPr>
            <a:r>
              <a:rPr lang="tr-TR" dirty="0"/>
              <a:t>i) Önayak olma ve başarı ihtiyacı </a:t>
            </a:r>
          </a:p>
          <a:p>
            <a:pPr marL="0" indent="0">
              <a:buNone/>
            </a:pPr>
            <a:r>
              <a:rPr lang="tr-TR" dirty="0"/>
              <a:t>j) Detaylara önem verme ve mükemmeliyetçilik </a:t>
            </a:r>
          </a:p>
          <a:p>
            <a:pPr marL="0" indent="0">
              <a:buNone/>
            </a:pPr>
            <a:r>
              <a:rPr lang="tr-TR" dirty="0"/>
              <a:t>k) Hırslı olma </a:t>
            </a:r>
          </a:p>
          <a:p>
            <a:pPr marL="0" indent="0">
              <a:buNone/>
            </a:pPr>
            <a:r>
              <a:rPr lang="tr-TR" dirty="0"/>
              <a:t>l) Büyümeye dönüklük </a:t>
            </a:r>
          </a:p>
          <a:p>
            <a:endParaRPr lang="tr-TR" dirty="0"/>
          </a:p>
        </p:txBody>
      </p:sp>
    </p:spTree>
    <p:extLst>
      <p:ext uri="{BB962C8B-B14F-4D97-AF65-F5344CB8AC3E}">
        <p14:creationId xmlns:p14="http://schemas.microsoft.com/office/powerpoint/2010/main" val="12639932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850900"/>
            <a:ext cx="10515600" cy="5326063"/>
          </a:xfrm>
        </p:spPr>
        <p:txBody>
          <a:bodyPr/>
          <a:lstStyle/>
          <a:p>
            <a:pPr marL="0" indent="0" algn="ctr">
              <a:buNone/>
            </a:pPr>
            <a:r>
              <a:rPr lang="tr-TR" dirty="0"/>
              <a:t>Günümüz dünyasında gözlenen bilimsel ve teknolojik ilerlemeler, üretim sistemini köklü bir biçimde değiştirmiş bulunmaktadır. Niteliksel bu değişim toplumsal ilişkileri belirleyen kurumları da değiştirmekte ve dolayısıyla girişimcilik kavramı da bu anlamda değişmektedir</a:t>
            </a:r>
            <a:r>
              <a:rPr lang="tr-TR" dirty="0" smtClean="0"/>
              <a:t>.</a:t>
            </a:r>
          </a:p>
          <a:p>
            <a:pPr marL="0" indent="0" algn="ctr">
              <a:buNone/>
            </a:pPr>
            <a:endParaRPr lang="tr-TR" dirty="0"/>
          </a:p>
          <a:p>
            <a:pPr marL="0" indent="0" algn="ctr">
              <a:buNone/>
            </a:pPr>
            <a:r>
              <a:rPr lang="tr-TR" dirty="0" smtClean="0"/>
              <a:t> </a:t>
            </a:r>
            <a:r>
              <a:rPr lang="tr-TR" dirty="0"/>
              <a:t>Buna dayanarak bilinenleri en iyi yapan ve hünerlerine aklını da katan, olağan ve olağan dışı koşullarda işgücü ve sermaye kaynaklarını verimli bir biçimde kullanacak önlemleri düşünen, analiz eden, planlayan, yürürlüğe koyan, uygulayan ve sonuçlarını denetleyebilen kişi yaratıcı girişimcidir. </a:t>
            </a:r>
          </a:p>
        </p:txBody>
      </p:sp>
    </p:spTree>
    <p:extLst>
      <p:ext uri="{BB962C8B-B14F-4D97-AF65-F5344CB8AC3E}">
        <p14:creationId xmlns:p14="http://schemas.microsoft.com/office/powerpoint/2010/main" val="152725442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latin typeface="+mn-lt"/>
              </a:rPr>
              <a:t>Girişimcilerde Bulunması Gereken Beceriler </a:t>
            </a:r>
            <a:endParaRPr lang="tr-TR" dirty="0">
              <a:latin typeface="+mn-lt"/>
            </a:endParaRPr>
          </a:p>
        </p:txBody>
      </p:sp>
      <p:sp>
        <p:nvSpPr>
          <p:cNvPr id="3" name="İçerik Yer Tutucusu 2"/>
          <p:cNvSpPr>
            <a:spLocks noGrp="1"/>
          </p:cNvSpPr>
          <p:nvPr>
            <p:ph idx="1"/>
          </p:nvPr>
        </p:nvSpPr>
        <p:spPr>
          <a:xfrm>
            <a:off x="838200" y="2031999"/>
            <a:ext cx="10515600" cy="3136901"/>
          </a:xfrm>
        </p:spPr>
        <p:txBody>
          <a:bodyPr/>
          <a:lstStyle/>
          <a:p>
            <a:pPr marL="0" indent="0" algn="ctr">
              <a:buNone/>
            </a:pPr>
            <a:r>
              <a:rPr lang="tr-TR" dirty="0"/>
              <a:t>Girişimcilerde bazı özelliklerin bulunmasının yanında bazı becerilerinde bulunması gerekiyor. </a:t>
            </a:r>
            <a:r>
              <a:rPr lang="tr-TR" dirty="0" err="1"/>
              <a:t>Hisrich</a:t>
            </a:r>
            <a:r>
              <a:rPr lang="tr-TR" dirty="0"/>
              <a:t> bu becerileri teknik beceriler, yönetim becerileri ve kişisel beceriler olarak üçe ayırmaktadır: </a:t>
            </a:r>
          </a:p>
        </p:txBody>
      </p:sp>
    </p:spTree>
    <p:extLst>
      <p:ext uri="{BB962C8B-B14F-4D97-AF65-F5344CB8AC3E}">
        <p14:creationId xmlns:p14="http://schemas.microsoft.com/office/powerpoint/2010/main" val="33394812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889000"/>
            <a:ext cx="10515600" cy="5287963"/>
          </a:xfrm>
        </p:spPr>
        <p:txBody>
          <a:bodyPr>
            <a:normAutofit fontScale="92500" lnSpcReduction="20000"/>
          </a:bodyPr>
          <a:lstStyle/>
          <a:p>
            <a:pPr marL="0" indent="0">
              <a:buNone/>
            </a:pPr>
            <a:r>
              <a:rPr lang="tr-TR" b="1" dirty="0"/>
              <a:t>2.4.1. Teknik Beceriler </a:t>
            </a:r>
            <a:endParaRPr lang="tr-TR" dirty="0"/>
          </a:p>
          <a:p>
            <a:pPr marL="0" indent="0">
              <a:buNone/>
            </a:pPr>
            <a:r>
              <a:rPr lang="tr-TR" dirty="0" smtClean="0"/>
              <a:t>1. </a:t>
            </a:r>
            <a:r>
              <a:rPr lang="tr-TR" dirty="0"/>
              <a:t>Yazma </a:t>
            </a:r>
          </a:p>
          <a:p>
            <a:pPr marL="0" indent="0">
              <a:buNone/>
            </a:pPr>
            <a:r>
              <a:rPr lang="tr-TR" dirty="0"/>
              <a:t>2. Sözlü iletişim </a:t>
            </a:r>
          </a:p>
          <a:p>
            <a:pPr marL="0" indent="0">
              <a:buNone/>
            </a:pPr>
            <a:r>
              <a:rPr lang="tr-TR" dirty="0"/>
              <a:t>3. Çevreyi izleme </a:t>
            </a:r>
          </a:p>
          <a:p>
            <a:pPr marL="0" indent="0">
              <a:buNone/>
            </a:pPr>
            <a:r>
              <a:rPr lang="tr-TR" dirty="0"/>
              <a:t>4. Teknik yönetim </a:t>
            </a:r>
          </a:p>
          <a:p>
            <a:pPr marL="0" indent="0">
              <a:buNone/>
            </a:pPr>
            <a:r>
              <a:rPr lang="tr-TR" dirty="0"/>
              <a:t>5. Teknoloji </a:t>
            </a:r>
          </a:p>
          <a:p>
            <a:pPr marL="0" indent="0">
              <a:buNone/>
            </a:pPr>
            <a:r>
              <a:rPr lang="tr-TR" dirty="0"/>
              <a:t>6. Dinleme </a:t>
            </a:r>
          </a:p>
          <a:p>
            <a:pPr marL="0" indent="0">
              <a:buNone/>
            </a:pPr>
            <a:r>
              <a:rPr lang="tr-TR" dirty="0"/>
              <a:t>7. Organize etme becerisi </a:t>
            </a:r>
          </a:p>
          <a:p>
            <a:pPr marL="0" indent="0">
              <a:buNone/>
            </a:pPr>
            <a:r>
              <a:rPr lang="tr-TR" dirty="0"/>
              <a:t>8. Şebeke oluşturma becerisi </a:t>
            </a:r>
          </a:p>
          <a:p>
            <a:pPr marL="0" indent="0">
              <a:buNone/>
            </a:pPr>
            <a:r>
              <a:rPr lang="tr-TR" dirty="0"/>
              <a:t>9. Yönetsel tarzlar </a:t>
            </a:r>
          </a:p>
          <a:p>
            <a:pPr marL="0" indent="0">
              <a:buNone/>
            </a:pPr>
            <a:r>
              <a:rPr lang="tr-TR" dirty="0"/>
              <a:t>10. Antrenör türü liderlik </a:t>
            </a:r>
          </a:p>
          <a:p>
            <a:pPr marL="0" indent="0">
              <a:buNone/>
            </a:pPr>
            <a:r>
              <a:rPr lang="tr-TR" dirty="0"/>
              <a:t>11. Ekip oyuncusu olma </a:t>
            </a:r>
          </a:p>
          <a:p>
            <a:endParaRPr lang="tr-TR" dirty="0"/>
          </a:p>
        </p:txBody>
      </p:sp>
    </p:spTree>
    <p:extLst>
      <p:ext uri="{BB962C8B-B14F-4D97-AF65-F5344CB8AC3E}">
        <p14:creationId xmlns:p14="http://schemas.microsoft.com/office/powerpoint/2010/main" val="76952535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1193800"/>
            <a:ext cx="10515600" cy="4983163"/>
          </a:xfrm>
        </p:spPr>
        <p:txBody>
          <a:bodyPr>
            <a:normAutofit fontScale="92500" lnSpcReduction="10000"/>
          </a:bodyPr>
          <a:lstStyle/>
          <a:p>
            <a:pPr marL="0" indent="0">
              <a:buNone/>
            </a:pPr>
            <a:r>
              <a:rPr lang="tr-TR" b="1" dirty="0"/>
              <a:t>Yönetim Becerileri </a:t>
            </a:r>
            <a:endParaRPr lang="tr-TR" dirty="0"/>
          </a:p>
          <a:p>
            <a:pPr marL="0" indent="0">
              <a:buNone/>
            </a:pPr>
            <a:r>
              <a:rPr lang="es-ES" dirty="0"/>
              <a:t>1. Planlama ve amaç oluşturma </a:t>
            </a:r>
          </a:p>
          <a:p>
            <a:pPr marL="0" indent="0">
              <a:buNone/>
            </a:pPr>
            <a:r>
              <a:rPr lang="tr-TR" dirty="0"/>
              <a:t>2. Karar verme </a:t>
            </a:r>
          </a:p>
          <a:p>
            <a:pPr marL="0" indent="0">
              <a:buNone/>
            </a:pPr>
            <a:r>
              <a:rPr lang="tr-TR" dirty="0"/>
              <a:t>3. İnsan ilişkileri </a:t>
            </a:r>
          </a:p>
          <a:p>
            <a:pPr marL="0" indent="0">
              <a:buNone/>
            </a:pPr>
            <a:r>
              <a:rPr lang="tr-TR" dirty="0"/>
              <a:t>4. Pazarlama </a:t>
            </a:r>
          </a:p>
          <a:p>
            <a:pPr marL="0" indent="0">
              <a:buNone/>
            </a:pPr>
            <a:r>
              <a:rPr lang="tr-TR" dirty="0"/>
              <a:t>5. Finansman </a:t>
            </a:r>
          </a:p>
          <a:p>
            <a:pPr marL="0" indent="0">
              <a:buNone/>
            </a:pPr>
            <a:r>
              <a:rPr lang="tr-TR" dirty="0"/>
              <a:t>6. Muhasebe </a:t>
            </a:r>
          </a:p>
          <a:p>
            <a:pPr marL="0" indent="0">
              <a:buNone/>
            </a:pPr>
            <a:r>
              <a:rPr lang="tr-TR" dirty="0"/>
              <a:t>7. Yönetim </a:t>
            </a:r>
          </a:p>
          <a:p>
            <a:pPr marL="0" indent="0">
              <a:buNone/>
            </a:pPr>
            <a:r>
              <a:rPr lang="tr-TR" dirty="0"/>
              <a:t>8. Kontrol </a:t>
            </a:r>
          </a:p>
          <a:p>
            <a:pPr marL="0" indent="0">
              <a:buNone/>
            </a:pPr>
            <a:r>
              <a:rPr lang="tr-TR" dirty="0"/>
              <a:t>9. Müzakere </a:t>
            </a:r>
          </a:p>
          <a:p>
            <a:pPr marL="0" indent="0">
              <a:buNone/>
            </a:pPr>
            <a:r>
              <a:rPr lang="tr-TR" dirty="0"/>
              <a:t>10. Büyümeyi yönetmek </a:t>
            </a:r>
          </a:p>
          <a:p>
            <a:endParaRPr lang="tr-TR" dirty="0"/>
          </a:p>
        </p:txBody>
      </p:sp>
    </p:spTree>
    <p:extLst>
      <p:ext uri="{BB962C8B-B14F-4D97-AF65-F5344CB8AC3E}">
        <p14:creationId xmlns:p14="http://schemas.microsoft.com/office/powerpoint/2010/main" val="156265281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990600"/>
            <a:ext cx="10515600" cy="5186363"/>
          </a:xfrm>
        </p:spPr>
        <p:txBody>
          <a:bodyPr>
            <a:normAutofit/>
          </a:bodyPr>
          <a:lstStyle/>
          <a:p>
            <a:pPr marL="0" indent="0">
              <a:buNone/>
            </a:pPr>
            <a:r>
              <a:rPr lang="tr-TR" b="1" dirty="0"/>
              <a:t>Kişisel Gelişimsel Beceriler </a:t>
            </a:r>
            <a:endParaRPr lang="tr-TR" dirty="0"/>
          </a:p>
          <a:p>
            <a:pPr marL="0" indent="0">
              <a:buNone/>
            </a:pPr>
            <a:r>
              <a:rPr lang="tr-TR" dirty="0"/>
              <a:t>1. İçsel kontrol / disiplinli olmak </a:t>
            </a:r>
          </a:p>
          <a:p>
            <a:pPr marL="0" indent="0">
              <a:buNone/>
            </a:pPr>
            <a:r>
              <a:rPr lang="tr-TR" dirty="0"/>
              <a:t>2. Risk almak </a:t>
            </a:r>
          </a:p>
          <a:p>
            <a:pPr marL="0" indent="0">
              <a:buNone/>
            </a:pPr>
            <a:r>
              <a:rPr lang="tr-TR" dirty="0"/>
              <a:t>3. Yenilikçi olmak </a:t>
            </a:r>
          </a:p>
          <a:p>
            <a:pPr marL="0" indent="0">
              <a:buNone/>
            </a:pPr>
            <a:r>
              <a:rPr lang="tr-TR" dirty="0"/>
              <a:t>4. Değişime dönük olmak </a:t>
            </a:r>
          </a:p>
          <a:p>
            <a:pPr marL="0" indent="0">
              <a:buNone/>
            </a:pPr>
            <a:r>
              <a:rPr lang="tr-TR" dirty="0"/>
              <a:t>5. Sabırlı olmak </a:t>
            </a:r>
          </a:p>
          <a:p>
            <a:pPr marL="0" indent="0">
              <a:buNone/>
            </a:pPr>
            <a:r>
              <a:rPr lang="tr-TR" dirty="0"/>
              <a:t>6. Vizyon sahibi bir lider olmak </a:t>
            </a:r>
          </a:p>
          <a:p>
            <a:pPr marL="0" indent="0">
              <a:buNone/>
            </a:pPr>
            <a:r>
              <a:rPr lang="tr-TR" dirty="0"/>
              <a:t>7. Değişimi yönetme yeteneği </a:t>
            </a:r>
          </a:p>
          <a:p>
            <a:endParaRPr lang="tr-TR" dirty="0"/>
          </a:p>
        </p:txBody>
      </p:sp>
    </p:spTree>
    <p:extLst>
      <p:ext uri="{BB962C8B-B14F-4D97-AF65-F5344CB8AC3E}">
        <p14:creationId xmlns:p14="http://schemas.microsoft.com/office/powerpoint/2010/main" val="37375791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1549400"/>
            <a:ext cx="10515600" cy="3619500"/>
          </a:xfrm>
        </p:spPr>
        <p:txBody>
          <a:bodyPr/>
          <a:lstStyle/>
          <a:p>
            <a:pPr marL="0" indent="0" algn="ctr">
              <a:buNone/>
            </a:pPr>
            <a:r>
              <a:rPr lang="tr-TR" dirty="0"/>
              <a:t>Literatürde başarılı girişimciler için farklı özellikler tanımlanmıştır. Ancak genel anlamda başarılı girişimcileri incelediğimizde; kendini iyi tanıması, cesaret, özgüven, başarılı olma hırsı, azim gibi özelliklerin ortak olduğunu görürüz. </a:t>
            </a:r>
          </a:p>
        </p:txBody>
      </p:sp>
    </p:spTree>
    <p:extLst>
      <p:ext uri="{BB962C8B-B14F-4D97-AF65-F5344CB8AC3E}">
        <p14:creationId xmlns:p14="http://schemas.microsoft.com/office/powerpoint/2010/main" val="9763951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2400" b="1" dirty="0"/>
              <a:t>Girişimci adaylarının da girişimde bulunmadan önce bu özelliklerin kendilerinde bulunduklarına emin olmalıdırlar. Aksi takdirde başarısızlığa zemin hazırlarlar. </a:t>
            </a:r>
          </a:p>
        </p:txBody>
      </p:sp>
      <p:sp>
        <p:nvSpPr>
          <p:cNvPr id="3" name="İçerik Yer Tutucusu 2"/>
          <p:cNvSpPr>
            <a:spLocks noGrp="1"/>
          </p:cNvSpPr>
          <p:nvPr>
            <p:ph idx="1"/>
          </p:nvPr>
        </p:nvSpPr>
        <p:spPr>
          <a:xfrm>
            <a:off x="838200" y="1703388"/>
            <a:ext cx="10515600" cy="4486275"/>
          </a:xfrm>
        </p:spPr>
        <p:txBody>
          <a:bodyPr>
            <a:normAutofit fontScale="85000" lnSpcReduction="20000"/>
          </a:bodyPr>
          <a:lstStyle/>
          <a:p>
            <a:pPr marL="0" indent="0">
              <a:buNone/>
            </a:pPr>
            <a:r>
              <a:rPr lang="tr-TR" b="1" i="1" dirty="0"/>
              <a:t>Girişimci kişinin 10 önemli </a:t>
            </a:r>
            <a:r>
              <a:rPr lang="tr-TR" b="1" i="1" dirty="0" smtClean="0"/>
              <a:t>özelliği</a:t>
            </a:r>
            <a:endParaRPr lang="tr-TR" b="1" dirty="0"/>
          </a:p>
          <a:p>
            <a:r>
              <a:rPr lang="tr-TR" dirty="0" smtClean="0"/>
              <a:t>Kendini </a:t>
            </a:r>
            <a:r>
              <a:rPr lang="tr-TR" dirty="0"/>
              <a:t>tanıma </a:t>
            </a:r>
          </a:p>
          <a:p>
            <a:r>
              <a:rPr lang="tr-TR" dirty="0" smtClean="0"/>
              <a:t>Kendini </a:t>
            </a:r>
            <a:r>
              <a:rPr lang="tr-TR" dirty="0"/>
              <a:t>motive etme </a:t>
            </a:r>
          </a:p>
          <a:p>
            <a:r>
              <a:rPr lang="tr-TR" dirty="0" smtClean="0"/>
              <a:t>Cesaret </a:t>
            </a:r>
            <a:endParaRPr lang="tr-TR" dirty="0"/>
          </a:p>
          <a:p>
            <a:r>
              <a:rPr lang="tr-TR" dirty="0" smtClean="0"/>
              <a:t>Özgüven </a:t>
            </a:r>
            <a:endParaRPr lang="tr-TR" dirty="0"/>
          </a:p>
          <a:p>
            <a:r>
              <a:rPr lang="tr-TR" dirty="0" smtClean="0"/>
              <a:t>Sabır </a:t>
            </a:r>
            <a:endParaRPr lang="tr-TR" dirty="0"/>
          </a:p>
          <a:p>
            <a:r>
              <a:rPr lang="tr-TR" dirty="0" smtClean="0"/>
              <a:t>Hızlı </a:t>
            </a:r>
            <a:r>
              <a:rPr lang="tr-TR" dirty="0"/>
              <a:t>karar verme </a:t>
            </a:r>
          </a:p>
          <a:p>
            <a:r>
              <a:rPr lang="tr-TR" dirty="0" smtClean="0"/>
              <a:t>Tecrübe </a:t>
            </a:r>
            <a:endParaRPr lang="tr-TR" dirty="0"/>
          </a:p>
          <a:p>
            <a:r>
              <a:rPr lang="tr-TR" dirty="0" smtClean="0"/>
              <a:t>Bilgi </a:t>
            </a:r>
            <a:endParaRPr lang="tr-TR" dirty="0"/>
          </a:p>
          <a:p>
            <a:r>
              <a:rPr lang="tr-TR" dirty="0" smtClean="0"/>
              <a:t>Azim </a:t>
            </a:r>
            <a:endParaRPr lang="tr-TR" dirty="0"/>
          </a:p>
          <a:p>
            <a:r>
              <a:rPr lang="tr-TR" dirty="0" smtClean="0"/>
              <a:t>İstek </a:t>
            </a:r>
            <a:endParaRPr lang="tr-TR" dirty="0"/>
          </a:p>
          <a:p>
            <a:endParaRPr lang="tr-TR" dirty="0"/>
          </a:p>
        </p:txBody>
      </p:sp>
    </p:spTree>
    <p:extLst>
      <p:ext uri="{BB962C8B-B14F-4D97-AF65-F5344CB8AC3E}">
        <p14:creationId xmlns:p14="http://schemas.microsoft.com/office/powerpoint/2010/main" val="31159553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a:latin typeface="+mn-lt"/>
              </a:rPr>
              <a:t>Yöneticilik Kavramı </a:t>
            </a:r>
            <a:endParaRPr lang="tr-TR" dirty="0">
              <a:latin typeface="+mn-lt"/>
            </a:endParaRPr>
          </a:p>
        </p:txBody>
      </p:sp>
      <p:sp>
        <p:nvSpPr>
          <p:cNvPr id="3" name="İçerik Yer Tutucusu 2"/>
          <p:cNvSpPr>
            <a:spLocks noGrp="1"/>
          </p:cNvSpPr>
          <p:nvPr>
            <p:ph idx="1"/>
          </p:nvPr>
        </p:nvSpPr>
        <p:spPr/>
        <p:txBody>
          <a:bodyPr/>
          <a:lstStyle/>
          <a:p>
            <a:pPr marL="0" indent="0" algn="ctr">
              <a:buNone/>
            </a:pPr>
            <a:r>
              <a:rPr lang="tr-TR" b="1" dirty="0"/>
              <a:t>Yönetici</a:t>
            </a:r>
            <a:r>
              <a:rPr lang="tr-TR" dirty="0"/>
              <a:t> karı ve riski başkalarına ait olmak üzere mal veya hizmet üretmek için üretim öğelerinin alımını yapan veya yaptıran, bunları belli gereksinmeleri doyurmak amacına yönelten, işletmeyi girişimci adına çalıştırma sorumluluğu olan kimsedir. </a:t>
            </a:r>
            <a:endParaRPr lang="tr-TR" dirty="0" smtClean="0"/>
          </a:p>
          <a:p>
            <a:pPr marL="0" indent="0" algn="ctr">
              <a:buNone/>
            </a:pPr>
            <a:endParaRPr lang="tr-TR" dirty="0"/>
          </a:p>
          <a:p>
            <a:pPr marL="0" indent="0" algn="ctr">
              <a:buNone/>
            </a:pPr>
            <a:r>
              <a:rPr lang="tr-TR" dirty="0"/>
              <a:t>Yöneticiyi, başkaları vasıtasıyla iş gören kişi olarak tanımlayabiliriz. Yöneticiler, yönetim işini kendilerine meslek edinerek işletmenin sahibi haline gelmeden girişimcinin yaptığı işi yapan ve bu hizmetleri karşılığında ücret alan kimselerdir. </a:t>
            </a:r>
          </a:p>
        </p:txBody>
      </p:sp>
    </p:spTree>
    <p:extLst>
      <p:ext uri="{BB962C8B-B14F-4D97-AF65-F5344CB8AC3E}">
        <p14:creationId xmlns:p14="http://schemas.microsoft.com/office/powerpoint/2010/main" val="40593544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a:latin typeface="+mn-lt"/>
              </a:rPr>
              <a:t>Girişimci ile Yönetici arasındaki Farklar </a:t>
            </a:r>
            <a:endParaRPr lang="tr-TR" dirty="0">
              <a:latin typeface="+mn-lt"/>
            </a:endParaRPr>
          </a:p>
        </p:txBody>
      </p:sp>
      <p:sp>
        <p:nvSpPr>
          <p:cNvPr id="3" name="İçerik Yer Tutucusu 2"/>
          <p:cNvSpPr>
            <a:spLocks noGrp="1"/>
          </p:cNvSpPr>
          <p:nvPr>
            <p:ph idx="1"/>
          </p:nvPr>
        </p:nvSpPr>
        <p:spPr/>
        <p:txBody>
          <a:bodyPr/>
          <a:lstStyle/>
          <a:p>
            <a:pPr marL="0" indent="0" algn="ctr">
              <a:buNone/>
            </a:pPr>
            <a:r>
              <a:rPr lang="tr-TR" b="1" dirty="0"/>
              <a:t>Yönetici</a:t>
            </a:r>
            <a:r>
              <a:rPr lang="tr-TR" dirty="0"/>
              <a:t>, yönetim işini kendine meslek edinerek işletmenin sahibi haline gelmeden girişimcinin yaptığı her işi yapan ve bu hizmetleri karşılığında ücret alan kişidir. </a:t>
            </a:r>
            <a:endParaRPr lang="tr-TR" dirty="0" smtClean="0"/>
          </a:p>
          <a:p>
            <a:pPr marL="0" indent="0" algn="ctr">
              <a:buNone/>
            </a:pPr>
            <a:endParaRPr lang="tr-TR" b="1" dirty="0"/>
          </a:p>
          <a:p>
            <a:pPr marL="0" indent="0" algn="ctr">
              <a:buNone/>
            </a:pPr>
            <a:r>
              <a:rPr lang="tr-TR" b="1" dirty="0" smtClean="0"/>
              <a:t>Girişimci </a:t>
            </a:r>
            <a:r>
              <a:rPr lang="tr-TR" dirty="0"/>
              <a:t>ise emek, sermaye, hammadde ve diğer üretim faktörlerini bir araya getiren; risk alan ve bu riskin karşılığında kar elde eden kişidir. </a:t>
            </a:r>
          </a:p>
        </p:txBody>
      </p:sp>
    </p:spTree>
    <p:extLst>
      <p:ext uri="{BB962C8B-B14F-4D97-AF65-F5344CB8AC3E}">
        <p14:creationId xmlns:p14="http://schemas.microsoft.com/office/powerpoint/2010/main" val="2306534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1016001"/>
            <a:ext cx="10515600" cy="4318000"/>
          </a:xfrm>
        </p:spPr>
        <p:txBody>
          <a:bodyPr/>
          <a:lstStyle/>
          <a:p>
            <a:pPr>
              <a:buFont typeface="Wingdings" panose="05000000000000000000" pitchFamily="2" charset="2"/>
              <a:buChar char="ü"/>
            </a:pPr>
            <a:r>
              <a:rPr lang="tr-TR" dirty="0"/>
              <a:t>Girişimcilik kavramını farklı yazarlar farklı şekilde tanımlamakla birlikte Girişimci denilince akla şu 3 anlayış gelmektedir: </a:t>
            </a:r>
            <a:endParaRPr lang="tr-TR" dirty="0" smtClean="0"/>
          </a:p>
          <a:p>
            <a:pPr marL="0" indent="0">
              <a:buNone/>
            </a:pPr>
            <a:r>
              <a:rPr lang="tr-TR" dirty="0" smtClean="0"/>
              <a:t> </a:t>
            </a:r>
            <a:endParaRPr lang="tr-TR" dirty="0"/>
          </a:p>
          <a:p>
            <a:r>
              <a:rPr lang="tr-TR" dirty="0" smtClean="0"/>
              <a:t>İş </a:t>
            </a:r>
            <a:r>
              <a:rPr lang="tr-TR" dirty="0"/>
              <a:t>yapan kişi... </a:t>
            </a:r>
          </a:p>
          <a:p>
            <a:r>
              <a:rPr lang="tr-TR" dirty="0" smtClean="0"/>
              <a:t>Şeyleri </a:t>
            </a:r>
            <a:r>
              <a:rPr lang="tr-TR" dirty="0"/>
              <a:t>veya hizmeti yapan, üreten, satan veya alıp satan kişi... </a:t>
            </a:r>
          </a:p>
          <a:p>
            <a:r>
              <a:rPr lang="tr-TR" dirty="0" smtClean="0"/>
              <a:t>Bağımsız </a:t>
            </a:r>
            <a:r>
              <a:rPr lang="tr-TR" dirty="0"/>
              <a:t>bir iş sahibi... </a:t>
            </a:r>
          </a:p>
          <a:p>
            <a:pPr marL="0" indent="0">
              <a:buNone/>
            </a:pPr>
            <a:endParaRPr lang="tr-TR" dirty="0"/>
          </a:p>
        </p:txBody>
      </p:sp>
    </p:spTree>
    <p:extLst>
      <p:ext uri="{BB962C8B-B14F-4D97-AF65-F5344CB8AC3E}">
        <p14:creationId xmlns:p14="http://schemas.microsoft.com/office/powerpoint/2010/main" val="35135298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228600"/>
            <a:ext cx="10515600" cy="5948363"/>
          </a:xfrm>
        </p:spPr>
        <p:txBody>
          <a:bodyPr/>
          <a:lstStyle/>
          <a:p>
            <a:pPr marL="0" indent="0">
              <a:buNone/>
            </a:pPr>
            <a:r>
              <a:rPr lang="tr-TR" dirty="0">
                <a:solidFill>
                  <a:srgbClr val="FF0000"/>
                </a:solidFill>
              </a:rPr>
              <a:t>Farklı tanımlara bakıldığında 3 tanım türü görülmektedir: </a:t>
            </a:r>
            <a:endParaRPr lang="tr-TR" dirty="0" smtClean="0">
              <a:solidFill>
                <a:srgbClr val="FF0000"/>
              </a:solidFill>
            </a:endParaRPr>
          </a:p>
          <a:p>
            <a:pPr marL="0" indent="0">
              <a:buNone/>
            </a:pPr>
            <a:endParaRPr lang="tr-TR" dirty="0"/>
          </a:p>
          <a:p>
            <a:r>
              <a:rPr lang="tr-TR" b="1" dirty="0" smtClean="0"/>
              <a:t>Değere-Dayalı </a:t>
            </a:r>
            <a:r>
              <a:rPr lang="tr-TR" b="1" dirty="0"/>
              <a:t>Tanım</a:t>
            </a:r>
            <a:r>
              <a:rPr lang="tr-TR" dirty="0"/>
              <a:t>: ‘Girişimi sayesinde değer yaratan kişi’ </a:t>
            </a:r>
          </a:p>
          <a:p>
            <a:endParaRPr lang="tr-TR" dirty="0"/>
          </a:p>
          <a:p>
            <a:r>
              <a:rPr lang="tr-TR" b="1" dirty="0" smtClean="0"/>
              <a:t>Özelliklere </a:t>
            </a:r>
            <a:r>
              <a:rPr lang="tr-TR" b="1" dirty="0"/>
              <a:t>Dayalı Tanım: </a:t>
            </a:r>
            <a:r>
              <a:rPr lang="tr-TR" dirty="0"/>
              <a:t>Girişimci kendine özgü bireysel beceri, </a:t>
            </a:r>
            <a:r>
              <a:rPr lang="tr-TR" dirty="0" smtClean="0"/>
              <a:t>özellik, yetenek </a:t>
            </a:r>
            <a:r>
              <a:rPr lang="tr-TR" dirty="0"/>
              <a:t>ve tecrübeler sayesinde başarılı, yaratıcı ve buluşçu iş lideri olabilen kişidir. </a:t>
            </a:r>
            <a:endParaRPr lang="tr-TR" dirty="0" smtClean="0"/>
          </a:p>
          <a:p>
            <a:endParaRPr lang="tr-TR" dirty="0"/>
          </a:p>
          <a:p>
            <a:r>
              <a:rPr lang="tr-TR" b="1" dirty="0" smtClean="0"/>
              <a:t>Davranışa-Dayalı </a:t>
            </a:r>
            <a:r>
              <a:rPr lang="tr-TR" b="1" dirty="0"/>
              <a:t>Tanım: </a:t>
            </a:r>
            <a:r>
              <a:rPr lang="tr-TR" dirty="0"/>
              <a:t>Girişimci bir girişimi harekete geçiren, bunun için gerekli kaynakları </a:t>
            </a:r>
            <a:r>
              <a:rPr lang="tr-TR" dirty="0" smtClean="0"/>
              <a:t>bir araya </a:t>
            </a:r>
            <a:r>
              <a:rPr lang="tr-TR" dirty="0"/>
              <a:t>getiren ve risk alabilen kişidir. </a:t>
            </a:r>
          </a:p>
          <a:p>
            <a:pPr marL="0" indent="0">
              <a:buNone/>
            </a:pPr>
            <a:endParaRPr lang="tr-TR" dirty="0"/>
          </a:p>
        </p:txBody>
      </p:sp>
    </p:spTree>
    <p:extLst>
      <p:ext uri="{BB962C8B-B14F-4D97-AF65-F5344CB8AC3E}">
        <p14:creationId xmlns:p14="http://schemas.microsoft.com/office/powerpoint/2010/main" val="42145340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952500"/>
            <a:ext cx="10515600" cy="5224463"/>
          </a:xfrm>
        </p:spPr>
        <p:txBody>
          <a:bodyPr/>
          <a:lstStyle/>
          <a:p>
            <a:r>
              <a:rPr lang="tr-TR" dirty="0"/>
              <a:t>Girişimciler ayrıca şu kavramlarla oldukça ilgilidirler: </a:t>
            </a:r>
            <a:endParaRPr lang="tr-TR" dirty="0" smtClean="0"/>
          </a:p>
          <a:p>
            <a:endParaRPr lang="tr-TR" dirty="0"/>
          </a:p>
          <a:p>
            <a:r>
              <a:rPr lang="tr-TR" dirty="0" smtClean="0"/>
              <a:t>Başarı </a:t>
            </a:r>
            <a:endParaRPr lang="tr-TR" dirty="0"/>
          </a:p>
          <a:p>
            <a:r>
              <a:rPr lang="tr-TR" dirty="0" smtClean="0"/>
              <a:t>Kar </a:t>
            </a:r>
            <a:endParaRPr lang="tr-TR" dirty="0"/>
          </a:p>
          <a:p>
            <a:r>
              <a:rPr lang="tr-TR" dirty="0" smtClean="0"/>
              <a:t>Refah </a:t>
            </a:r>
            <a:r>
              <a:rPr lang="tr-TR" dirty="0"/>
              <a:t>yaratma </a:t>
            </a:r>
          </a:p>
          <a:p>
            <a:r>
              <a:rPr lang="tr-TR" dirty="0" smtClean="0"/>
              <a:t>Toplumda </a:t>
            </a:r>
            <a:r>
              <a:rPr lang="tr-TR" dirty="0"/>
              <a:t>iz bırakma </a:t>
            </a:r>
          </a:p>
          <a:p>
            <a:endParaRPr lang="tr-TR" dirty="0"/>
          </a:p>
        </p:txBody>
      </p:sp>
    </p:spTree>
    <p:extLst>
      <p:ext uri="{BB962C8B-B14F-4D97-AF65-F5344CB8AC3E}">
        <p14:creationId xmlns:p14="http://schemas.microsoft.com/office/powerpoint/2010/main" val="2439019145"/>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134</TotalTime>
  <Words>1100</Words>
  <Application>Microsoft Office PowerPoint</Application>
  <PresentationFormat>Geniş ekran</PresentationFormat>
  <Paragraphs>144</Paragraphs>
  <Slides>23</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23</vt:i4>
      </vt:variant>
    </vt:vector>
  </HeadingPairs>
  <TitlesOfParts>
    <vt:vector size="28" baseType="lpstr">
      <vt:lpstr>Arial</vt:lpstr>
      <vt:lpstr>Calibri</vt:lpstr>
      <vt:lpstr>Calibri Light</vt:lpstr>
      <vt:lpstr>Wingdings</vt:lpstr>
      <vt:lpstr>Office Teması</vt:lpstr>
      <vt:lpstr>Girişimci Kimdir? </vt:lpstr>
      <vt:lpstr>PowerPoint Sunusu</vt:lpstr>
      <vt:lpstr>PowerPoint Sunusu</vt:lpstr>
      <vt:lpstr>Girişimci adaylarının da girişimde bulunmadan önce bu özelliklerin kendilerinde bulunduklarına emin olmalıdırlar. Aksi takdirde başarısızlığa zemin hazırlarlar. </vt:lpstr>
      <vt:lpstr>Yöneticilik Kavramı </vt:lpstr>
      <vt:lpstr>Girişimci ile Yönetici arasındaki Farklar </vt:lpstr>
      <vt:lpstr>PowerPoint Sunusu</vt:lpstr>
      <vt:lpstr>PowerPoint Sunusu</vt:lpstr>
      <vt:lpstr>PowerPoint Sunusu</vt:lpstr>
      <vt:lpstr>GİRİŞİMCİ ÖZELLİKLERİ</vt:lpstr>
      <vt:lpstr>Bu üç grup faktör daha ayrıntılı incelendiğinde insanları girişimciliğe yönelten diğer faktörlere ulaşılır. Bu faktörler şunlardır:</vt:lpstr>
      <vt:lpstr>Girişimci kişiler bazı durumlarda başkasının yanında çalışırken ayrılıp kendi işini kuran kişilerdir. Kişinin başkasının yanında ücretli çalışmasının bazı avantaj ve dezavantajları bulunmaktadır. </vt:lpstr>
      <vt:lpstr>PowerPoint Sunusu</vt:lpstr>
      <vt:lpstr>PowerPoint Sunusu</vt:lpstr>
      <vt:lpstr>Temel Girişimcilik Fonksiyonları </vt:lpstr>
      <vt:lpstr>PowerPoint Sunusu</vt:lpstr>
      <vt:lpstr>Girişimcilerde Bulunması Gereken Özellikler </vt:lpstr>
      <vt:lpstr>PowerPoint Sunusu</vt:lpstr>
      <vt:lpstr>PowerPoint Sunusu</vt:lpstr>
      <vt:lpstr>Girişimcilerde Bulunması Gereken Beceriler </vt:lpstr>
      <vt:lpstr>PowerPoint Sunusu</vt:lpstr>
      <vt:lpstr>PowerPoint Sunusu</vt:lpstr>
      <vt:lpstr>PowerPoint Sunusu</vt:lpstr>
    </vt:vector>
  </TitlesOfParts>
  <Company>SilentAll Team</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Girişimci Kimdir? </dc:title>
  <dc:creator>Bade Yamak</dc:creator>
  <cp:lastModifiedBy>Bade Yamak</cp:lastModifiedBy>
  <cp:revision>7</cp:revision>
  <dcterms:created xsi:type="dcterms:W3CDTF">2021-03-15T09:28:39Z</dcterms:created>
  <dcterms:modified xsi:type="dcterms:W3CDTF">2021-03-15T13:06:46Z</dcterms:modified>
</cp:coreProperties>
</file>