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6" d="100"/>
          <a:sy n="76" d="100"/>
        </p:scale>
        <p:origin x="121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20.01.2020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1A058-47C2-4C1C-91A1-B11A9FD2DA51}" type="datetimeFigureOut">
              <a:rPr lang="tr-TR" smtClean="0"/>
              <a:t>20.01.2020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5DBCA9-CCF7-4981-B3E8-AA8B1C947A0D}" type="slidenum">
              <a:rPr lang="tr-TR" smtClean="0"/>
              <a:t>‹#›</a:t>
            </a:fld>
            <a:endParaRPr lang="tr-TR"/>
          </a:p>
        </p:txBody>
      </p:sp>
    </p:spTree>
    <p:extLst>
      <p:ext uri="{BB962C8B-B14F-4D97-AF65-F5344CB8AC3E}">
        <p14:creationId xmlns:p14="http://schemas.microsoft.com/office/powerpoint/2010/main" val="42501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22532"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191C6D-84EF-4FA6-BD10-200EED5AD54F}" type="slidenum">
              <a:rPr lang="tr-TR" altLang="tr-TR" smtClean="0">
                <a:latin typeface="Arial" panose="020B0604020202020204" pitchFamily="34" charset="0"/>
              </a:rPr>
              <a:pPr>
                <a:spcBef>
                  <a:spcPct val="0"/>
                </a:spcBef>
              </a:pPr>
              <a:t>18</a:t>
            </a:fld>
            <a:endParaRPr lang="tr-TR" altLang="tr-TR" smtClean="0">
              <a:latin typeface="Arial" panose="020B0604020202020204" pitchFamily="34" charset="0"/>
            </a:endParaRPr>
          </a:p>
        </p:txBody>
      </p:sp>
    </p:spTree>
    <p:extLst>
      <p:ext uri="{BB962C8B-B14F-4D97-AF65-F5344CB8AC3E}">
        <p14:creationId xmlns:p14="http://schemas.microsoft.com/office/powerpoint/2010/main" val="9432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28676"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57CE33-3025-46E3-92D0-E8627F052743}" type="slidenum">
              <a:rPr lang="tr-TR" altLang="tr-TR" smtClean="0">
                <a:latin typeface="Arial" panose="020B0604020202020204" pitchFamily="34" charset="0"/>
              </a:rPr>
              <a:pPr>
                <a:spcBef>
                  <a:spcPct val="0"/>
                </a:spcBef>
              </a:pPr>
              <a:t>23</a:t>
            </a:fld>
            <a:endParaRPr lang="tr-TR" altLang="tr-TR" smtClean="0">
              <a:latin typeface="Arial" panose="020B0604020202020204" pitchFamily="34" charset="0"/>
            </a:endParaRPr>
          </a:p>
        </p:txBody>
      </p:sp>
    </p:spTree>
    <p:extLst>
      <p:ext uri="{BB962C8B-B14F-4D97-AF65-F5344CB8AC3E}">
        <p14:creationId xmlns:p14="http://schemas.microsoft.com/office/powerpoint/2010/main" val="1881351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slide" Target="slide16.xml"/><Relationship Id="rId7" Type="http://schemas.openxmlformats.org/officeDocument/2006/relationships/slide" Target="slide23.xml"/><Relationship Id="rId12" Type="http://schemas.openxmlformats.org/officeDocument/2006/relationships/image" Target="../media/image13.png"/><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slide" Target="slide21.xml"/><Relationship Id="rId11" Type="http://schemas.openxmlformats.org/officeDocument/2006/relationships/image" Target="../media/image12.png"/><Relationship Id="rId5" Type="http://schemas.openxmlformats.org/officeDocument/2006/relationships/slide" Target="slide20.xml"/><Relationship Id="rId10" Type="http://schemas.openxmlformats.org/officeDocument/2006/relationships/image" Target="../media/image11.png"/><Relationship Id="rId4" Type="http://schemas.openxmlformats.org/officeDocument/2006/relationships/slide" Target="slide18.xml"/><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slide" Target="slide2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24.xml"/></Relationships>
</file>

<file path=ppt/slides/_rels/slide2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2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slide" Target="slide30.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slide" Target="slide29.xml"/><Relationship Id="rId4" Type="http://schemas.openxmlformats.org/officeDocument/2006/relationships/slide" Target="slide31.xml"/></Relationships>
</file>

<file path=ppt/slides/_rels/slide31.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33.xml"/></Relationships>
</file>

<file path=ppt/slides/_rels/slide33.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35.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37.xml"/></Relationships>
</file>

<file path=ppt/slides/_rels/slide37.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42.xml"/></Relationships>
</file>

<file path=ppt/slides/_rels/slide42.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43.xml"/></Relationships>
</file>

<file path=ppt/slides/_rels/slide43.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44.xml"/></Relationships>
</file>

<file path=ppt/slides/_rels/slide44.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45.xml"/></Relationships>
</file>

<file path=ppt/slides/_rels/slide45.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BEDEN EĞİTİMİ VE SPOR ÖĞRETMENLİĞİ</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BSÖ 331 ÖZEL EĞİTİM</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a:t>
            </a:r>
            <a:r>
              <a:rPr lang="tr-TR" altLang="tr-TR" sz="2000" b="1" i="1">
                <a:solidFill>
                  <a:schemeClr val="bg1">
                    <a:lumMod val="50000"/>
                  </a:schemeClr>
                </a:solidFill>
              </a:rPr>
              <a:t>Bade YAMAK</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Zihinsel Engelliler</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Hafta-5-6</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BSÖ 331 ÖZEL EĞİTİM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11560" y="2708920"/>
            <a:ext cx="7851648" cy="1080120"/>
          </a:xfrm>
          <a:ln>
            <a:miter lim="800000"/>
            <a:headEnd/>
            <a:tailEnd/>
          </a:ln>
          <a:extLst/>
        </p:spPr>
        <p:txBody>
          <a:bodyPr/>
          <a:lstStyle/>
          <a:p>
            <a:pPr eaLnBrk="1" fontAlgn="auto" hangingPunct="1">
              <a:spcAft>
                <a:spcPts val="0"/>
              </a:spcAft>
              <a:defRPr/>
            </a:pPr>
            <a:r>
              <a:rPr lang="tr-TR" sz="4000" dirty="0" smtClean="0"/>
              <a:t>ZİHİNSEL ENGELLİ  ÇOCUKLAR</a:t>
            </a:r>
            <a:endParaRPr lang="tr-TR" sz="4000" dirty="0"/>
          </a:p>
        </p:txBody>
      </p:sp>
      <p:pic>
        <p:nvPicPr>
          <p:cNvPr id="6147" name="2 Resim" descr="14071620ot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33375"/>
            <a:ext cx="266382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3 Resim" descr="ozelegitimci_re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333375"/>
            <a:ext cx="2808288"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4 Resim" descr="zihinsel_engellil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08688" y="333375"/>
            <a:ext cx="266700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5 Resim" descr="agi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19475" y="4221163"/>
            <a:ext cx="2665413"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6 Resim" descr="26.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1188" y="4229100"/>
            <a:ext cx="2808287"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7 Resim" descr="images_(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84888" y="4221163"/>
            <a:ext cx="266382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649960"/>
      </p:ext>
    </p:extLst>
  </p:cSld>
  <p:clrMapOvr>
    <a:masterClrMapping/>
  </p:clrMapOvr>
  <p:transition spd="med" advTm="3000">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a:xfrm>
            <a:off x="457200" y="704850"/>
            <a:ext cx="8229600" cy="708025"/>
          </a:xfrm>
        </p:spPr>
        <p:txBody>
          <a:bodyPr/>
          <a:lstStyle/>
          <a:p>
            <a:pPr algn="ctr"/>
            <a:r>
              <a:rPr lang="tr-TR" altLang="tr-TR" b="1" smtClean="0"/>
              <a:t>Zeka Engeli Nedir?</a:t>
            </a:r>
          </a:p>
        </p:txBody>
      </p:sp>
      <p:sp>
        <p:nvSpPr>
          <p:cNvPr id="3" name="İçerik Yer Tutucusu 2"/>
          <p:cNvSpPr>
            <a:spLocks noGrp="1"/>
          </p:cNvSpPr>
          <p:nvPr>
            <p:ph idx="1"/>
          </p:nvPr>
        </p:nvSpPr>
        <p:spPr>
          <a:xfrm>
            <a:off x="457200" y="1557338"/>
            <a:ext cx="8229600" cy="4767262"/>
          </a:xfrm>
        </p:spPr>
        <p:txBody>
          <a:bodyPr/>
          <a:lstStyle/>
          <a:p>
            <a:pPr marL="0" indent="0" algn="ctr">
              <a:buFont typeface="Wingdings 2" panose="05020102010507070707" pitchFamily="18" charset="2"/>
              <a:buNone/>
              <a:defRPr/>
            </a:pPr>
            <a:endParaRPr lang="tr-TR" dirty="0" smtClean="0">
              <a:latin typeface="+mj-lt"/>
            </a:endParaRPr>
          </a:p>
          <a:p>
            <a:pPr marL="0" indent="0" algn="ctr">
              <a:buFont typeface="Wingdings 2" panose="05020102010507070707" pitchFamily="18" charset="2"/>
              <a:buNone/>
              <a:defRPr/>
            </a:pPr>
            <a:endParaRPr lang="tr-TR" dirty="0">
              <a:latin typeface="+mj-lt"/>
            </a:endParaRPr>
          </a:p>
          <a:p>
            <a:pPr marL="0" indent="0" algn="ctr">
              <a:buFont typeface="Wingdings 2" panose="05020102010507070707" pitchFamily="18" charset="2"/>
              <a:buNone/>
              <a:defRPr/>
            </a:pPr>
            <a:r>
              <a:rPr lang="tr-TR" dirty="0" smtClean="0">
                <a:latin typeface="+mj-lt"/>
              </a:rPr>
              <a:t>Gelişim süreci içinde genel zeka fonksiyonlarının normalin altında olması, öğrenme ve sosyal uyum sağlayıcı davranışlarda bozukluğun görülmesi durumudur.</a:t>
            </a:r>
            <a:endParaRPr lang="tr-TR" dirty="0">
              <a:latin typeface="+mj-lt"/>
            </a:endParaRPr>
          </a:p>
        </p:txBody>
      </p:sp>
    </p:spTree>
    <p:extLst>
      <p:ext uri="{BB962C8B-B14F-4D97-AF65-F5344CB8AC3E}">
        <p14:creationId xmlns:p14="http://schemas.microsoft.com/office/powerpoint/2010/main" val="286555229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Başlık 1"/>
          <p:cNvSpPr>
            <a:spLocks noGrp="1"/>
          </p:cNvSpPr>
          <p:nvPr>
            <p:ph type="title"/>
          </p:nvPr>
        </p:nvSpPr>
        <p:spPr>
          <a:xfrm>
            <a:off x="457200" y="476250"/>
            <a:ext cx="8229600" cy="1223963"/>
          </a:xfrm>
        </p:spPr>
        <p:txBody>
          <a:bodyPr/>
          <a:lstStyle/>
          <a:p>
            <a:pPr algn="ctr"/>
            <a:r>
              <a:rPr lang="tr-TR" altLang="tr-TR" sz="4400" b="1" smtClean="0"/>
              <a:t>Zihinsel Özürlü Çocukların Sınıflandırılması </a:t>
            </a:r>
          </a:p>
        </p:txBody>
      </p:sp>
      <p:sp>
        <p:nvSpPr>
          <p:cNvPr id="3" name="İçerik Yer Tutucusu 2"/>
          <p:cNvSpPr>
            <a:spLocks noGrp="1"/>
          </p:cNvSpPr>
          <p:nvPr>
            <p:ph idx="1"/>
          </p:nvPr>
        </p:nvSpPr>
        <p:spPr/>
        <p:txBody>
          <a:bodyPr/>
          <a:lstStyle/>
          <a:p>
            <a:pPr marL="0" indent="0" algn="ctr">
              <a:buFont typeface="Wingdings 2" panose="05020102010507070707" pitchFamily="18" charset="2"/>
              <a:buNone/>
              <a:defRPr/>
            </a:pPr>
            <a:r>
              <a:rPr lang="tr-TR" dirty="0" smtClean="0">
                <a:latin typeface="+mj-lt"/>
              </a:rPr>
              <a:t>Psikolojik sınıflamada 69 zeka bölümü puanı olarak kabul edilen zihinsel özürlülüğün sınırı eğitsel sınıflandırmada 75 zeka bölümü puanı olarak kabul edilmiştir. Buna göre zeka bölümü puanları 50-55 ile 70-75 arasında olanlar eğitilebilir, 25-35 ile 50-55 arasında olanlar öğretilebilir, 25 ve daha düşük olanlar ise ağır ve çok ağır derecede zihinsel özürlüler olarak sınıflandırılmıştır.</a:t>
            </a:r>
            <a:endParaRPr lang="tr-TR" dirty="0">
              <a:latin typeface="+mj-lt"/>
            </a:endParaRPr>
          </a:p>
        </p:txBody>
      </p:sp>
    </p:spTree>
    <p:extLst>
      <p:ext uri="{BB962C8B-B14F-4D97-AF65-F5344CB8AC3E}">
        <p14:creationId xmlns:p14="http://schemas.microsoft.com/office/powerpoint/2010/main" val="107605798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p:txBody>
          <a:bodyPr/>
          <a:lstStyle/>
          <a:p>
            <a:pPr algn="ctr"/>
            <a:r>
              <a:rPr lang="tr-TR" altLang="tr-TR" sz="4000" b="1" smtClean="0"/>
              <a:t>Sınıflandırma Yaklaşımı ile Zeka Bölümü Puanları</a:t>
            </a:r>
          </a:p>
        </p:txBody>
      </p:sp>
      <p:sp>
        <p:nvSpPr>
          <p:cNvPr id="9219" name="İçerik Yer Tutucusu 1"/>
          <p:cNvSpPr>
            <a:spLocks noGrp="1"/>
          </p:cNvSpPr>
          <p:nvPr>
            <p:ph idx="1"/>
          </p:nvPr>
        </p:nvSpPr>
        <p:spPr/>
        <p:txBody>
          <a:bodyPr/>
          <a:lstStyle/>
          <a:p>
            <a:endParaRPr lang="tr-TR" altLang="tr-TR" smtClean="0"/>
          </a:p>
        </p:txBody>
      </p:sp>
      <p:pic>
        <p:nvPicPr>
          <p:cNvPr id="9220" name="Picture 4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113" y="2205038"/>
            <a:ext cx="7920037" cy="348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295901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Başlık 1"/>
          <p:cNvSpPr>
            <a:spLocks noGrp="1"/>
          </p:cNvSpPr>
          <p:nvPr>
            <p:ph type="title"/>
          </p:nvPr>
        </p:nvSpPr>
        <p:spPr/>
        <p:txBody>
          <a:bodyPr/>
          <a:lstStyle/>
          <a:p>
            <a:pPr algn="ctr"/>
            <a:r>
              <a:rPr lang="tr-TR" altLang="tr-TR" sz="4000" b="1" smtClean="0"/>
              <a:t>Zihinsel Özürlü Çocuklara Sahip Ebeveynlerin Duygusal Tepkileri </a:t>
            </a:r>
          </a:p>
        </p:txBody>
      </p:sp>
      <p:sp>
        <p:nvSpPr>
          <p:cNvPr id="3" name="İçerik Yer Tutucusu 2"/>
          <p:cNvSpPr>
            <a:spLocks noGrp="1"/>
          </p:cNvSpPr>
          <p:nvPr>
            <p:ph idx="1"/>
          </p:nvPr>
        </p:nvSpPr>
        <p:spPr/>
        <p:txBody>
          <a:bodyPr/>
          <a:lstStyle/>
          <a:p>
            <a:pPr marL="0" indent="0">
              <a:buFont typeface="Wingdings 2" panose="05020102010507070707" pitchFamily="18" charset="2"/>
              <a:buNone/>
              <a:defRPr/>
            </a:pPr>
            <a:r>
              <a:rPr lang="tr-TR" sz="2800" b="1" dirty="0" smtClean="0">
                <a:latin typeface="+mj-lt"/>
              </a:rPr>
              <a:t>A ) Birinci Tepkiler</a:t>
            </a:r>
          </a:p>
          <a:p>
            <a:pPr marL="0" indent="0">
              <a:buFont typeface="Wingdings 2" panose="05020102010507070707" pitchFamily="18" charset="2"/>
              <a:buNone/>
              <a:defRPr/>
            </a:pPr>
            <a:r>
              <a:rPr lang="tr-TR" sz="2800" dirty="0" smtClean="0">
                <a:latin typeface="+mj-lt"/>
              </a:rPr>
              <a:t>	</a:t>
            </a:r>
            <a:r>
              <a:rPr lang="tr-TR" sz="2800" b="1" dirty="0" smtClean="0">
                <a:latin typeface="+mj-lt"/>
              </a:rPr>
              <a:t>1- Şok: </a:t>
            </a:r>
            <a:r>
              <a:rPr lang="tr-TR" sz="2800" dirty="0" smtClean="0">
                <a:latin typeface="+mj-lt"/>
              </a:rPr>
              <a:t>Birçok anne baba çocuğun özürlü olduğunu duymaya tam olarak hazır değildir. Özrün ne olduğunu, çocuk üzerinde ne gibi etkileri olabileceğini bilmemekten doğan kaygılar, ailelerde bu tip duyguların ortaya çıkmasına neden olmaktadır.</a:t>
            </a:r>
          </a:p>
          <a:p>
            <a:pPr marL="0" indent="0">
              <a:buFont typeface="Wingdings 2" panose="05020102010507070707" pitchFamily="18" charset="2"/>
              <a:buNone/>
              <a:defRPr/>
            </a:pPr>
            <a:r>
              <a:rPr lang="tr-TR" sz="2800" dirty="0" smtClean="0">
                <a:latin typeface="+mj-lt"/>
              </a:rPr>
              <a:t>	</a:t>
            </a:r>
            <a:r>
              <a:rPr lang="tr-TR" sz="2800" b="1" dirty="0" smtClean="0">
                <a:latin typeface="+mj-lt"/>
              </a:rPr>
              <a:t>2- Reddetme: </a:t>
            </a:r>
            <a:r>
              <a:rPr lang="tr-TR" sz="2800" dirty="0" smtClean="0">
                <a:latin typeface="+mj-lt"/>
              </a:rPr>
              <a:t>Bazı anneler-babalar çocuklarının özürlü olduğunu kabul etmeme davranışını gösterebilirler.</a:t>
            </a:r>
          </a:p>
          <a:p>
            <a:pPr marL="0" indent="0">
              <a:buFont typeface="Wingdings 2" panose="05020102010507070707" pitchFamily="18" charset="2"/>
              <a:buNone/>
              <a:defRPr/>
            </a:pPr>
            <a:r>
              <a:rPr lang="tr-TR" dirty="0" smtClean="0">
                <a:latin typeface="+mj-lt"/>
              </a:rPr>
              <a:t> </a:t>
            </a:r>
            <a:endParaRPr lang="tr-TR" dirty="0">
              <a:latin typeface="+mj-lt"/>
            </a:endParaRPr>
          </a:p>
        </p:txBody>
      </p:sp>
    </p:spTree>
    <p:extLst>
      <p:ext uri="{BB962C8B-B14F-4D97-AF65-F5344CB8AC3E}">
        <p14:creationId xmlns:p14="http://schemas.microsoft.com/office/powerpoint/2010/main" val="368741410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557338"/>
            <a:ext cx="8229600" cy="4767262"/>
          </a:xfrm>
        </p:spPr>
        <p:txBody>
          <a:bodyPr/>
          <a:lstStyle/>
          <a:p>
            <a:pPr marL="0" indent="0">
              <a:buFont typeface="Wingdings 2" panose="05020102010507070707" pitchFamily="18" charset="2"/>
              <a:buNone/>
              <a:defRPr/>
            </a:pPr>
            <a:r>
              <a:rPr lang="tr-TR" b="1" dirty="0" smtClean="0">
                <a:latin typeface="+mj-lt"/>
              </a:rPr>
              <a:t>3-Acı Çekme Ve Depresyon: </a:t>
            </a:r>
            <a:r>
              <a:rPr lang="tr-TR" dirty="0" smtClean="0">
                <a:latin typeface="+mj-lt"/>
              </a:rPr>
              <a:t>Acı çekme ve depresyon sonucu ailelerde "geri çekilme" ya da "sosyal etkileşimlerden kaçınma" davranışlar gözlenmektedir. Bu tip davranışlar, ailelerin kendilerini duygusal olarak çevreden uzaklaştırmak üzere geliştirdikleri davranışlardır. </a:t>
            </a:r>
          </a:p>
          <a:p>
            <a:pPr>
              <a:defRPr/>
            </a:pPr>
            <a:endParaRPr lang="tr-TR" dirty="0"/>
          </a:p>
        </p:txBody>
      </p:sp>
    </p:spTree>
    <p:extLst>
      <p:ext uri="{BB962C8B-B14F-4D97-AF65-F5344CB8AC3E}">
        <p14:creationId xmlns:p14="http://schemas.microsoft.com/office/powerpoint/2010/main" val="356619899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Başlık 1"/>
          <p:cNvSpPr>
            <a:spLocks noGrp="1"/>
          </p:cNvSpPr>
          <p:nvPr>
            <p:ph type="title"/>
          </p:nvPr>
        </p:nvSpPr>
        <p:spPr>
          <a:xfrm>
            <a:off x="492919" y="332656"/>
            <a:ext cx="8229600" cy="852488"/>
          </a:xfrm>
        </p:spPr>
        <p:txBody>
          <a:bodyPr/>
          <a:lstStyle/>
          <a:p>
            <a:r>
              <a:rPr lang="tr-TR" altLang="tr-TR" dirty="0" smtClean="0"/>
              <a:t>B) İkincil Tepkiler</a:t>
            </a:r>
          </a:p>
        </p:txBody>
      </p:sp>
      <p:sp>
        <p:nvSpPr>
          <p:cNvPr id="3" name="İçerik Yer Tutucusu 2"/>
          <p:cNvSpPr>
            <a:spLocks noGrp="1"/>
          </p:cNvSpPr>
          <p:nvPr>
            <p:ph idx="1"/>
          </p:nvPr>
        </p:nvSpPr>
        <p:spPr>
          <a:xfrm>
            <a:off x="395288" y="1340768"/>
            <a:ext cx="8424862" cy="4389437"/>
          </a:xfrm>
        </p:spPr>
        <p:txBody>
          <a:bodyPr/>
          <a:lstStyle/>
          <a:p>
            <a:pPr marL="0" indent="0">
              <a:buFont typeface="Wingdings 2" panose="05020102010507070707" pitchFamily="18" charset="2"/>
              <a:buNone/>
              <a:defRPr/>
            </a:pPr>
            <a:r>
              <a:rPr lang="tr-TR" sz="2400" b="1" dirty="0" smtClean="0">
                <a:latin typeface="+mj-lt"/>
              </a:rPr>
              <a:t>1) Suçluluk Duyma: </a:t>
            </a:r>
            <a:r>
              <a:rPr lang="tr-TR" sz="2400" dirty="0" smtClean="0">
                <a:latin typeface="+mj-lt"/>
              </a:rPr>
              <a:t>	Suçluluk duyma, genel olarak kişinin "keşke" şeklindeki düşüncesinden kaynaklanabilmektedir. Suçluluk duyma dönemi boyunca, anne babalarda bir şeyler yapabilme çabaları sıklıkla gözlenen tepkiler arasındadır. Genellikle anne-babalar çocukları için bir şeyler yapmasalar da bu düşünce içinde olmaları, onlara bir anlık rahatlama, mutluluk getirmektedir. Çocuğuna yönelik bir şeyler yapabilme çabası, anne babaların duydukları suçluluğu azaltmak ya da yok etmek istemelerinden kaynaklanabilmektedir. Onlara göre özrün çocuktan daha önemli olduğu gözlenebilmektedir</a:t>
            </a:r>
            <a:r>
              <a:rPr lang="tr-TR" sz="2400" dirty="0" smtClean="0"/>
              <a:t>.</a:t>
            </a:r>
          </a:p>
          <a:p>
            <a:pPr>
              <a:defRPr/>
            </a:pPr>
            <a:endParaRPr lang="tr-TR" dirty="0"/>
          </a:p>
        </p:txBody>
      </p:sp>
    </p:spTree>
    <p:extLst>
      <p:ext uri="{BB962C8B-B14F-4D97-AF65-F5344CB8AC3E}">
        <p14:creationId xmlns:p14="http://schemas.microsoft.com/office/powerpoint/2010/main" val="246272421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404664"/>
            <a:ext cx="8229600" cy="5976664"/>
          </a:xfrm>
        </p:spPr>
        <p:txBody>
          <a:bodyPr/>
          <a:lstStyle/>
          <a:p>
            <a:pPr marL="0" indent="0">
              <a:buFont typeface="Wingdings 2" panose="05020102010507070707" pitchFamily="18" charset="2"/>
              <a:buNone/>
              <a:defRPr/>
            </a:pPr>
            <a:r>
              <a:rPr lang="tr-TR" b="1" dirty="0" smtClean="0">
                <a:latin typeface="+mj-lt"/>
              </a:rPr>
              <a:t>2) Kararsızlık: </a:t>
            </a:r>
            <a:r>
              <a:rPr lang="tr-TR" dirty="0" smtClean="0">
                <a:latin typeface="+mj-lt"/>
              </a:rPr>
              <a:t>Bazı ailelerin içinde bulundukları durumu kabullenip, kabullenmemelerinde görülen kararsızlık davranışı, aile bireylerinin birbirlerini suçlamalarından ya da ihmal etmelerinden kaynaklanabilmektedirler.</a:t>
            </a:r>
          </a:p>
          <a:p>
            <a:pPr marL="0" indent="0">
              <a:buFont typeface="Wingdings 2" panose="05020102010507070707" pitchFamily="18" charset="2"/>
              <a:buNone/>
              <a:defRPr/>
            </a:pPr>
            <a:r>
              <a:rPr lang="tr-TR" b="1" dirty="0" smtClean="0">
                <a:latin typeface="+mj-lt"/>
              </a:rPr>
              <a:t>3) Kızgınlık Duyma:</a:t>
            </a:r>
            <a:r>
              <a:rPr lang="tr-TR" dirty="0" smtClean="0">
                <a:latin typeface="+mj-lt"/>
              </a:rPr>
              <a:t> Bazı anne babalar kendi yaşantılarında çok önemli değişikliklere neden olduğu için özürlü çocuklarına kızgınlık duyabilmektedirler.</a:t>
            </a:r>
          </a:p>
          <a:p>
            <a:pPr>
              <a:defRPr/>
            </a:pPr>
            <a:endParaRPr lang="tr-TR" dirty="0"/>
          </a:p>
        </p:txBody>
      </p:sp>
    </p:spTree>
    <p:extLst>
      <p:ext uri="{BB962C8B-B14F-4D97-AF65-F5344CB8AC3E}">
        <p14:creationId xmlns:p14="http://schemas.microsoft.com/office/powerpoint/2010/main" val="39259948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135960"/>
          </a:xfrm>
        </p:spPr>
        <p:txBody>
          <a:bodyPr/>
          <a:lstStyle/>
          <a:p>
            <a:pPr marL="0" indent="0">
              <a:buFont typeface="Wingdings 2" panose="05020102010507070707" pitchFamily="18" charset="2"/>
              <a:buNone/>
              <a:defRPr/>
            </a:pPr>
            <a:r>
              <a:rPr lang="tr-TR" b="1" dirty="0" smtClean="0">
                <a:latin typeface="+mj-lt"/>
              </a:rPr>
              <a:t>4) Utanma Ve Mahcup Olma: </a:t>
            </a:r>
            <a:r>
              <a:rPr lang="tr-TR" dirty="0" smtClean="0">
                <a:latin typeface="+mj-lt"/>
              </a:rPr>
              <a:t>Her anne baba kendi çocuğunun başarılı olmasını arzu eder ve bundan da son derece gurur duyar. Oysa özürlü çocuğun anne babası, çocuğuna karşı toplum içindeki diğer bireylerin geliştirdikleri acıma ya da reddetme gibi olumsuz duygu ve düşünceleri zamanla hoş görebilmeyi öğrenmelidir. Genellikle aileler, çocuklarının çevre tarafından alay konusu olacağı ya da özürlü olarak damgalanacağı endişesi karşısında utanma duygusu geliştirebilmektedirler. </a:t>
            </a:r>
            <a:endParaRPr lang="tr-TR" dirty="0">
              <a:latin typeface="+mj-lt"/>
            </a:endParaRPr>
          </a:p>
        </p:txBody>
      </p:sp>
    </p:spTree>
    <p:extLst>
      <p:ext uri="{BB962C8B-B14F-4D97-AF65-F5344CB8AC3E}">
        <p14:creationId xmlns:p14="http://schemas.microsoft.com/office/powerpoint/2010/main" val="188610026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a:xfrm>
            <a:off x="478532" y="404664"/>
            <a:ext cx="8229600" cy="852488"/>
          </a:xfrm>
        </p:spPr>
        <p:txBody>
          <a:bodyPr/>
          <a:lstStyle/>
          <a:p>
            <a:r>
              <a:rPr lang="tr-TR" altLang="tr-TR" sz="4800" dirty="0" smtClean="0"/>
              <a:t>C) Üçüncül Tepkiler</a:t>
            </a:r>
            <a:endParaRPr lang="tr-TR" altLang="tr-TR" dirty="0" smtClean="0"/>
          </a:p>
        </p:txBody>
      </p:sp>
      <p:sp>
        <p:nvSpPr>
          <p:cNvPr id="3" name="İçerik Yer Tutucusu 2"/>
          <p:cNvSpPr>
            <a:spLocks noGrp="1"/>
          </p:cNvSpPr>
          <p:nvPr>
            <p:ph idx="1"/>
          </p:nvPr>
        </p:nvSpPr>
        <p:spPr/>
        <p:txBody>
          <a:bodyPr/>
          <a:lstStyle/>
          <a:p>
            <a:pPr marL="0" indent="0">
              <a:buFont typeface="Wingdings 2" panose="05020102010507070707" pitchFamily="18" charset="2"/>
              <a:buNone/>
              <a:defRPr/>
            </a:pPr>
            <a:r>
              <a:rPr lang="tr-TR" b="1" dirty="0" smtClean="0">
                <a:latin typeface="+mj-lt"/>
              </a:rPr>
              <a:t>1) Pazarlık  Etme Davranışı: </a:t>
            </a:r>
            <a:r>
              <a:rPr lang="tr-TR" dirty="0" smtClean="0">
                <a:latin typeface="+mj-lt"/>
              </a:rPr>
              <a:t>Ailelerin bu davranışları genellikle çocuğun eğitileceği normal yaşıtları gibi olabileceğini vurgulayan kişilere, bilimsel görüşlere ya da tanrıya olan inançlarına bağlı olarak geliştirdikleri belirtilmektedir. Ancak son derece kişisel olan bu davranışlar her ailede görülmeyebilir.</a:t>
            </a:r>
          </a:p>
          <a:p>
            <a:pPr>
              <a:defRPr/>
            </a:pPr>
            <a:endParaRPr lang="tr-TR" dirty="0"/>
          </a:p>
        </p:txBody>
      </p:sp>
    </p:spTree>
    <p:extLst>
      <p:ext uri="{BB962C8B-B14F-4D97-AF65-F5344CB8AC3E}">
        <p14:creationId xmlns:p14="http://schemas.microsoft.com/office/powerpoint/2010/main" val="262848711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29600" cy="4105275"/>
          </a:xfrm>
        </p:spPr>
        <p:txBody>
          <a:bodyPr/>
          <a:lstStyle/>
          <a:p>
            <a:pPr marL="0" indent="0">
              <a:buFont typeface="Wingdings 2" panose="05020102010507070707" pitchFamily="18" charset="2"/>
              <a:buNone/>
              <a:defRPr/>
            </a:pPr>
            <a:r>
              <a:rPr lang="tr-TR" b="1" dirty="0" smtClean="0">
                <a:latin typeface="+mj-lt"/>
              </a:rPr>
              <a:t>2) Uyum Sağlama Ve Her Şeye Yeniden Başlama: </a:t>
            </a:r>
            <a:r>
              <a:rPr lang="tr-TR" dirty="0" smtClean="0">
                <a:latin typeface="+mj-lt"/>
              </a:rPr>
              <a:t>Uyum sağlama sürecine doğru gösterilen ilerleme; belirli bir zamanın geçmesini, kaygıların ve duygusal tepkilerin azalmış olmasını gerektirmektedir. Anne babaların durumlarından ötürü herhangi bir rahatsızlık ya da tedirginlik hissetmeyecek hale gelmeleri, kendi kendilerine yeterli olabileceklerini ve çocuklarıyla daha olumlu ilişkiler kurabileceklerini fark etmeleri, onların bu sürece ulaştıklarının bir belirtisi olabilmektedir. </a:t>
            </a:r>
            <a:endParaRPr lang="tr-TR" dirty="0">
              <a:latin typeface="+mj-lt"/>
            </a:endParaRPr>
          </a:p>
        </p:txBody>
      </p:sp>
    </p:spTree>
    <p:extLst>
      <p:ext uri="{BB962C8B-B14F-4D97-AF65-F5344CB8AC3E}">
        <p14:creationId xmlns:p14="http://schemas.microsoft.com/office/powerpoint/2010/main" val="259953142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Başlık"/>
          <p:cNvSpPr>
            <a:spLocks noGrp="1"/>
          </p:cNvSpPr>
          <p:nvPr>
            <p:ph type="title"/>
          </p:nvPr>
        </p:nvSpPr>
        <p:spPr>
          <a:xfrm>
            <a:off x="755650" y="908050"/>
            <a:ext cx="4104382" cy="784225"/>
          </a:xfrm>
        </p:spPr>
        <p:txBody>
          <a:bodyPr/>
          <a:lstStyle/>
          <a:p>
            <a:pPr eaLnBrk="1" hangingPunct="1">
              <a:defRPr/>
            </a:pPr>
            <a:r>
              <a:rPr lang="tr-TR" sz="4500" b="1" dirty="0" smtClean="0">
                <a:effectLst>
                  <a:outerShdw blurRad="38100" dist="38100" dir="2700000" algn="tl">
                    <a:srgbClr val="000000">
                      <a:alpha val="43137"/>
                    </a:srgbClr>
                  </a:outerShdw>
                </a:effectLst>
              </a:rPr>
              <a:t>ÖZELLİKLERİ</a:t>
            </a:r>
          </a:p>
        </p:txBody>
      </p:sp>
      <p:sp>
        <p:nvSpPr>
          <p:cNvPr id="17411" name="2 İçerik Yer Tutucusu"/>
          <p:cNvSpPr>
            <a:spLocks noGrp="1"/>
          </p:cNvSpPr>
          <p:nvPr>
            <p:ph idx="1"/>
          </p:nvPr>
        </p:nvSpPr>
        <p:spPr>
          <a:xfrm>
            <a:off x="468313" y="1700213"/>
            <a:ext cx="7631112" cy="3529012"/>
          </a:xfrm>
        </p:spPr>
        <p:txBody>
          <a:bodyPr/>
          <a:lstStyle/>
          <a:p>
            <a:pPr eaLnBrk="1" hangingPunct="1"/>
            <a:r>
              <a:rPr lang="tr-TR" altLang="tr-TR" smtClean="0">
                <a:hlinkClick r:id="rId2" action="ppaction://hlinksldjump"/>
              </a:rPr>
              <a:t>MOTOR GELİŞİM ÖZELLİKLERİ</a:t>
            </a:r>
            <a:endParaRPr lang="tr-TR" altLang="tr-TR" smtClean="0"/>
          </a:p>
          <a:p>
            <a:pPr eaLnBrk="1" hangingPunct="1"/>
            <a:r>
              <a:rPr lang="tr-TR" altLang="tr-TR" smtClean="0">
                <a:hlinkClick r:id="rId3" action="ppaction://hlinksldjump"/>
              </a:rPr>
              <a:t>ZİHİNSEL GELİŞİM ÖZELLİKLERİ</a:t>
            </a:r>
            <a:endParaRPr lang="tr-TR" altLang="tr-TR" smtClean="0"/>
          </a:p>
          <a:p>
            <a:pPr eaLnBrk="1" hangingPunct="1"/>
            <a:r>
              <a:rPr lang="tr-TR" altLang="tr-TR" smtClean="0">
                <a:hlinkClick r:id="rId4" action="ppaction://hlinksldjump"/>
              </a:rPr>
              <a:t>DİL GELİŞİMİ ÖZELLİKLERİ</a:t>
            </a:r>
            <a:endParaRPr lang="tr-TR" altLang="tr-TR" smtClean="0"/>
          </a:p>
          <a:p>
            <a:pPr eaLnBrk="1" hangingPunct="1"/>
            <a:r>
              <a:rPr lang="tr-TR" altLang="tr-TR" smtClean="0">
                <a:hlinkClick r:id="rId5" action="ppaction://hlinksldjump"/>
              </a:rPr>
              <a:t>AKADEMİK BAŞARI ÖZELLİKLERİ</a:t>
            </a:r>
            <a:endParaRPr lang="tr-TR" altLang="tr-TR" smtClean="0"/>
          </a:p>
          <a:p>
            <a:pPr eaLnBrk="1" hangingPunct="1"/>
            <a:r>
              <a:rPr lang="tr-TR" altLang="tr-TR" smtClean="0">
                <a:hlinkClick r:id="rId6" action="ppaction://hlinksldjump"/>
              </a:rPr>
              <a:t>SOSYAL VE DUYGUSAL GELİŞİM ÖZELLİKLERİ</a:t>
            </a:r>
            <a:endParaRPr lang="tr-TR" altLang="tr-TR" smtClean="0"/>
          </a:p>
          <a:p>
            <a:pPr eaLnBrk="1" hangingPunct="1"/>
            <a:r>
              <a:rPr lang="tr-TR" altLang="tr-TR" smtClean="0">
                <a:hlinkClick r:id="rId7" action="ppaction://hlinksldjump"/>
              </a:rPr>
              <a:t>KİŞİLİK ÖZELLİKLERİ</a:t>
            </a:r>
            <a:endParaRPr lang="tr-TR" altLang="tr-TR" smtClean="0"/>
          </a:p>
          <a:p>
            <a:pPr eaLnBrk="1" hangingPunct="1"/>
            <a:r>
              <a:rPr lang="tr-TR" altLang="tr-TR" smtClean="0">
                <a:hlinkClick r:id="rId8" action="ppaction://hlinksldjump"/>
              </a:rPr>
              <a:t>AİLE ÖZELLİKLERİ</a:t>
            </a:r>
            <a:endParaRPr lang="tr-TR" altLang="tr-TR" smtClean="0"/>
          </a:p>
        </p:txBody>
      </p:sp>
      <p:pic>
        <p:nvPicPr>
          <p:cNvPr id="17412"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35600" y="836613"/>
            <a:ext cx="17891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64388" y="1916113"/>
            <a:ext cx="18002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75463" y="4149725"/>
            <a:ext cx="1728787"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16463" y="4797425"/>
            <a:ext cx="19558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323648"/>
      </p:ext>
    </p:extLst>
  </p:cSld>
  <p:clrMapOvr>
    <a:masterClrMapping/>
  </p:clrMapOvr>
  <p:transition spd="med">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p:cNvSpPr>
            <a:spLocks noGrp="1"/>
          </p:cNvSpPr>
          <p:nvPr>
            <p:ph type="title"/>
          </p:nvPr>
        </p:nvSpPr>
        <p:spPr>
          <a:xfrm>
            <a:off x="251520" y="380653"/>
            <a:ext cx="5338763" cy="1143000"/>
          </a:xfrm>
        </p:spPr>
        <p:txBody>
          <a:bodyPr/>
          <a:lstStyle/>
          <a:p>
            <a:pPr eaLnBrk="1" hangingPunct="1"/>
            <a:r>
              <a:rPr lang="tr-TR" altLang="tr-TR" sz="3200" b="1" dirty="0" smtClean="0"/>
              <a:t>1.MOTOR GELİŞİM ÖZELLİKLERİ</a:t>
            </a:r>
          </a:p>
        </p:txBody>
      </p:sp>
      <p:sp>
        <p:nvSpPr>
          <p:cNvPr id="18435" name="2 İçerik Yer Tutucusu"/>
          <p:cNvSpPr>
            <a:spLocks noGrp="1"/>
          </p:cNvSpPr>
          <p:nvPr>
            <p:ph idx="1"/>
          </p:nvPr>
        </p:nvSpPr>
        <p:spPr>
          <a:xfrm>
            <a:off x="395288" y="2133600"/>
            <a:ext cx="8229600" cy="2735263"/>
          </a:xfrm>
        </p:spPr>
        <p:txBody>
          <a:bodyPr/>
          <a:lstStyle/>
          <a:p>
            <a:pPr eaLnBrk="1" hangingPunct="1"/>
            <a:r>
              <a:rPr lang="tr-TR" altLang="tr-TR" sz="2800" dirty="0" smtClean="0"/>
              <a:t>Bu çocukların, az </a:t>
            </a:r>
            <a:r>
              <a:rPr lang="tr-TR" altLang="tr-TR" sz="2800" dirty="0" err="1" smtClean="0"/>
              <a:t>troid</a:t>
            </a:r>
            <a:r>
              <a:rPr lang="tr-TR" altLang="tr-TR" sz="2800" dirty="0" smtClean="0"/>
              <a:t> salgısı kretenizm nedeniyle bedeni gelişmeleri tamamen duraklamış olabilir</a:t>
            </a:r>
          </a:p>
          <a:p>
            <a:pPr eaLnBrk="1" hangingPunct="1"/>
            <a:r>
              <a:rPr lang="tr-TR" altLang="tr-TR" sz="2800" dirty="0" smtClean="0"/>
              <a:t>Diş düzeninde anormallikler vardır. Diş çürümeleri sıklıkla görülür.</a:t>
            </a:r>
          </a:p>
          <a:p>
            <a:pPr eaLnBrk="1" hangingPunct="1"/>
            <a:r>
              <a:rPr lang="tr-TR" altLang="tr-TR" sz="2800" dirty="0" smtClean="0"/>
              <a:t>Bedeni gelişim daha ağırdır. Yaşıtlarından daha zayıf ve kuvvetsizdir. </a:t>
            </a:r>
          </a:p>
          <a:p>
            <a:pPr eaLnBrk="1" hangingPunct="1"/>
            <a:endParaRPr lang="tr-TR" altLang="tr-TR" dirty="0" smtClean="0"/>
          </a:p>
        </p:txBody>
      </p:sp>
      <p:pic>
        <p:nvPicPr>
          <p:cNvPr id="18436"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765175"/>
            <a:ext cx="28956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716" y="4990851"/>
            <a:ext cx="3009134" cy="136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Komut Düğmesi: Giriş">
            <a:hlinkClick r:id="rId4" action="ppaction://hlinksldjump" highlightClick="1"/>
          </p:cNvPr>
          <p:cNvSpPr/>
          <p:nvPr/>
        </p:nvSpPr>
        <p:spPr>
          <a:xfrm>
            <a:off x="8351838" y="6353175"/>
            <a:ext cx="792162" cy="504825"/>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798558072"/>
      </p:ext>
    </p:extLst>
  </p:cSld>
  <p:clrMapOvr>
    <a:masterClrMapping/>
  </p:clrMapOvr>
  <p:transition spd="med" advTm="3000">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p:cNvSpPr>
            <a:spLocks noGrp="1"/>
          </p:cNvSpPr>
          <p:nvPr>
            <p:ph type="title"/>
          </p:nvPr>
        </p:nvSpPr>
        <p:spPr>
          <a:xfrm>
            <a:off x="468313" y="981075"/>
            <a:ext cx="5770562" cy="638175"/>
          </a:xfrm>
        </p:spPr>
        <p:txBody>
          <a:bodyPr/>
          <a:lstStyle/>
          <a:p>
            <a:pPr eaLnBrk="1" hangingPunct="1"/>
            <a:r>
              <a:rPr lang="tr-TR" altLang="tr-TR" sz="3200" b="1" smtClean="0"/>
              <a:t>2.ZİHİNSEL GELİŞİM ÖZELLİKLERİ</a:t>
            </a:r>
          </a:p>
        </p:txBody>
      </p:sp>
      <p:sp>
        <p:nvSpPr>
          <p:cNvPr id="3" name="2 İçerik Yer Tutucusu"/>
          <p:cNvSpPr>
            <a:spLocks noGrp="1"/>
          </p:cNvSpPr>
          <p:nvPr>
            <p:ph idx="1"/>
          </p:nvPr>
        </p:nvSpPr>
        <p:spPr>
          <a:xfrm>
            <a:off x="468313" y="1773238"/>
            <a:ext cx="8064500" cy="2808287"/>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tr-TR" dirty="0" smtClean="0"/>
              <a:t>Bu çocuklar </a:t>
            </a:r>
            <a:r>
              <a:rPr lang="tr-TR" b="1" dirty="0" smtClean="0"/>
              <a:t>soyut terim</a:t>
            </a:r>
            <a:r>
              <a:rPr lang="tr-TR" dirty="0" smtClean="0"/>
              <a:t>,</a:t>
            </a:r>
            <a:r>
              <a:rPr lang="tr-TR" b="1" dirty="0" smtClean="0"/>
              <a:t>tanım kavramları, sembolleri ve genellemeleri </a:t>
            </a:r>
            <a:r>
              <a:rPr lang="tr-TR" dirty="0" smtClean="0"/>
              <a:t>az anlayabilmektedir.</a:t>
            </a:r>
          </a:p>
          <a:p>
            <a:pPr marL="274320" indent="-274320" eaLnBrk="1" fontAlgn="auto" hangingPunct="1">
              <a:spcAft>
                <a:spcPts val="0"/>
              </a:spcAft>
              <a:buClr>
                <a:schemeClr val="accent3"/>
              </a:buClr>
              <a:buFont typeface="Wingdings 2"/>
              <a:buChar char=""/>
              <a:defRPr/>
            </a:pPr>
            <a:r>
              <a:rPr lang="tr-TR" b="1" dirty="0" smtClean="0"/>
              <a:t>Algıları kavramları ve tepkileri </a:t>
            </a:r>
            <a:r>
              <a:rPr lang="tr-TR" dirty="0" smtClean="0"/>
              <a:t>basittir. </a:t>
            </a:r>
          </a:p>
          <a:p>
            <a:pPr marL="274320" indent="-274320" eaLnBrk="1" fontAlgn="auto" hangingPunct="1">
              <a:spcAft>
                <a:spcPts val="0"/>
              </a:spcAft>
              <a:buClr>
                <a:schemeClr val="accent3"/>
              </a:buClr>
              <a:buFont typeface="Wingdings 2"/>
              <a:buChar char=""/>
              <a:defRPr/>
            </a:pPr>
            <a:r>
              <a:rPr lang="tr-TR" dirty="0" smtClean="0"/>
              <a:t>Dikkat süreleri kısa ve dağınıktır.</a:t>
            </a:r>
          </a:p>
          <a:p>
            <a:pPr marL="274320" indent="-274320" eaLnBrk="1" fontAlgn="auto" hangingPunct="1">
              <a:spcAft>
                <a:spcPts val="0"/>
              </a:spcAft>
              <a:buClr>
                <a:schemeClr val="accent3"/>
              </a:buClr>
              <a:buFont typeface="Wingdings 2"/>
              <a:buChar char=""/>
              <a:defRPr/>
            </a:pPr>
            <a:r>
              <a:rPr lang="tr-TR" dirty="0" smtClean="0"/>
              <a:t>Bu çocukların </a:t>
            </a:r>
            <a:r>
              <a:rPr lang="tr-TR" b="1" dirty="0" smtClean="0"/>
              <a:t>ilgi süreleri </a:t>
            </a:r>
            <a:r>
              <a:rPr lang="tr-TR" dirty="0" smtClean="0"/>
              <a:t>kısadır. </a:t>
            </a:r>
          </a:p>
          <a:p>
            <a:pPr marL="274320" indent="-274320" eaLnBrk="1" fontAlgn="auto" hangingPunct="1">
              <a:spcAft>
                <a:spcPts val="0"/>
              </a:spcAft>
              <a:buClr>
                <a:schemeClr val="accent3"/>
              </a:buClr>
              <a:buFont typeface="Wingdings 2"/>
              <a:buNone/>
              <a:defRPr/>
            </a:pP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a:p>
        </p:txBody>
      </p:sp>
      <p:pic>
        <p:nvPicPr>
          <p:cNvPr id="1946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4221163"/>
            <a:ext cx="2808288"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ağ Ok">
            <a:hlinkClick r:id="rId3" action="ppaction://hlinksldjump"/>
          </p:cNvPr>
          <p:cNvSpPr/>
          <p:nvPr/>
        </p:nvSpPr>
        <p:spPr>
          <a:xfrm>
            <a:off x="8243888" y="6237288"/>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586070698"/>
      </p:ext>
    </p:extLst>
  </p:cSld>
  <p:clrMapOvr>
    <a:masterClrMapping/>
  </p:clrMapOvr>
  <p:transition spd="med" advTm="3000">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935163"/>
            <a:ext cx="7427913" cy="3294062"/>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tr-TR" b="1" dirty="0" smtClean="0"/>
              <a:t>Yakın zamanda olanlara ilgi </a:t>
            </a:r>
            <a:r>
              <a:rPr lang="tr-TR" dirty="0" smtClean="0"/>
              <a:t>duyarlar. Uzak gelecekle ilgilenmezler.</a:t>
            </a:r>
          </a:p>
          <a:p>
            <a:pPr marL="274320" indent="-274320" eaLnBrk="1" fontAlgn="auto" hangingPunct="1">
              <a:spcAft>
                <a:spcPts val="0"/>
              </a:spcAft>
              <a:buClr>
                <a:schemeClr val="accent3"/>
              </a:buClr>
              <a:buFont typeface="Wingdings 2"/>
              <a:buChar char=""/>
              <a:defRPr/>
            </a:pPr>
            <a:r>
              <a:rPr lang="tr-TR" b="1" dirty="0" smtClean="0"/>
              <a:t>Kendilerinden küçüklerle ilişki kurmayı </a:t>
            </a:r>
            <a:r>
              <a:rPr lang="tr-TR" dirty="0" smtClean="0"/>
              <a:t>ve oynamayı tercih ederler.</a:t>
            </a:r>
          </a:p>
          <a:p>
            <a:pPr marL="274320" indent="-274320" eaLnBrk="1" fontAlgn="auto" hangingPunct="1">
              <a:spcAft>
                <a:spcPts val="0"/>
              </a:spcAft>
              <a:buClr>
                <a:schemeClr val="accent3"/>
              </a:buClr>
              <a:buFont typeface="Wingdings 2"/>
              <a:buChar char=""/>
              <a:defRPr/>
            </a:pPr>
            <a:r>
              <a:rPr lang="tr-TR" b="1" dirty="0" smtClean="0"/>
              <a:t>Yeni durumlara uymada </a:t>
            </a:r>
            <a:r>
              <a:rPr lang="tr-TR" dirty="0" smtClean="0"/>
              <a:t>güçlük çekerler.</a:t>
            </a:r>
          </a:p>
          <a:p>
            <a:pPr marL="274320" indent="-274320" eaLnBrk="1" fontAlgn="auto" hangingPunct="1">
              <a:spcAft>
                <a:spcPts val="0"/>
              </a:spcAft>
              <a:buClr>
                <a:schemeClr val="accent3"/>
              </a:buClr>
              <a:buFont typeface="Wingdings 2"/>
              <a:buChar char=""/>
              <a:defRPr/>
            </a:pPr>
            <a:r>
              <a:rPr lang="tr-TR" dirty="0" smtClean="0"/>
              <a:t>Duyduklarını ve gördüklerini çabuk </a:t>
            </a:r>
            <a:r>
              <a:rPr lang="tr-TR" b="1" dirty="0" smtClean="0"/>
              <a:t>unuturlar. </a:t>
            </a: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smtClean="0"/>
          </a:p>
          <a:p>
            <a:pPr marL="274320" indent="-274320" eaLnBrk="1" fontAlgn="auto" hangingPunct="1">
              <a:spcAft>
                <a:spcPts val="0"/>
              </a:spcAft>
              <a:buClr>
                <a:schemeClr val="accent3"/>
              </a:buClr>
              <a:buFont typeface="Wingdings 2"/>
              <a:buNone/>
              <a:defRPr/>
            </a:pPr>
            <a:endParaRPr lang="tr-TR" dirty="0"/>
          </a:p>
        </p:txBody>
      </p:sp>
      <p:pic>
        <p:nvPicPr>
          <p:cNvPr id="20483"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836613"/>
            <a:ext cx="2535237"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4652963"/>
            <a:ext cx="1944688"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ol Ok">
            <a:hlinkClick r:id="rId4" action="ppaction://hlinksldjump"/>
          </p:cNvPr>
          <p:cNvSpPr/>
          <p:nvPr/>
        </p:nvSpPr>
        <p:spPr>
          <a:xfrm>
            <a:off x="755650"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7" name="6 Komut Düğmesi: Giriş">
            <a:hlinkClick r:id="rId5" action="ppaction://hlinksldjump" highlightClick="1"/>
          </p:cNvPr>
          <p:cNvSpPr/>
          <p:nvPr/>
        </p:nvSpPr>
        <p:spPr>
          <a:xfrm>
            <a:off x="8351838" y="6353175"/>
            <a:ext cx="792162" cy="504825"/>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3342423302"/>
      </p:ext>
    </p:extLst>
  </p:cSld>
  <p:clrMapOvr>
    <a:masterClrMapping/>
  </p:clrMapOvr>
  <p:transition spd="med" advTm="3000">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Başlık"/>
          <p:cNvSpPr>
            <a:spLocks noGrp="1"/>
          </p:cNvSpPr>
          <p:nvPr>
            <p:ph type="title"/>
          </p:nvPr>
        </p:nvSpPr>
        <p:spPr>
          <a:xfrm>
            <a:off x="457200" y="704850"/>
            <a:ext cx="4835525" cy="1143000"/>
          </a:xfrm>
        </p:spPr>
        <p:txBody>
          <a:bodyPr/>
          <a:lstStyle/>
          <a:p>
            <a:pPr eaLnBrk="1" hangingPunct="1"/>
            <a:r>
              <a:rPr lang="tr-TR" altLang="tr-TR" sz="3200" b="1" smtClean="0"/>
              <a:t>3.DİL GELİŞİM ÖZELLİKLERİ</a:t>
            </a:r>
          </a:p>
        </p:txBody>
      </p:sp>
      <p:sp>
        <p:nvSpPr>
          <p:cNvPr id="3" name="2 İçerik Yer Tutucusu"/>
          <p:cNvSpPr>
            <a:spLocks noGrp="1"/>
          </p:cNvSpPr>
          <p:nvPr>
            <p:ph idx="1"/>
          </p:nvPr>
        </p:nvSpPr>
        <p:spPr>
          <a:xfrm>
            <a:off x="457200" y="1935163"/>
            <a:ext cx="8229600" cy="2286000"/>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tr-TR" b="1" dirty="0" smtClean="0"/>
              <a:t>Konuşmaya </a:t>
            </a:r>
            <a:r>
              <a:rPr lang="tr-TR" dirty="0" smtClean="0"/>
              <a:t>genellikle akranlarından daha geç başlamakta, özürlerinin şiddetine bağlı olarak yavaş ilerlemektedirler.</a:t>
            </a:r>
          </a:p>
          <a:p>
            <a:pPr marL="274320" indent="-274320" eaLnBrk="1" fontAlgn="auto" hangingPunct="1">
              <a:spcAft>
                <a:spcPts val="0"/>
              </a:spcAft>
              <a:buClr>
                <a:schemeClr val="accent3"/>
              </a:buClr>
              <a:buFont typeface="Wingdings 2"/>
              <a:buChar char=""/>
              <a:defRPr/>
            </a:pPr>
            <a:r>
              <a:rPr lang="tr-TR" b="1" dirty="0" smtClean="0"/>
              <a:t>Duygu ve düşüncelerini </a:t>
            </a:r>
            <a:r>
              <a:rPr lang="tr-TR" dirty="0" smtClean="0"/>
              <a:t>açık ve bağımsız olarak ifade edemezler kelimelerle veya kısa cümlelerle belirtirler.</a:t>
            </a:r>
          </a:p>
          <a:p>
            <a:pPr marL="274320" indent="-274320" eaLnBrk="1" fontAlgn="auto" hangingPunct="1">
              <a:spcAft>
                <a:spcPts val="0"/>
              </a:spcAft>
              <a:buClr>
                <a:schemeClr val="accent3"/>
              </a:buClr>
              <a:buFont typeface="Wingdings 2"/>
              <a:buChar char=""/>
              <a:defRPr/>
            </a:pPr>
            <a:endParaRPr lang="tr-TR" dirty="0"/>
          </a:p>
        </p:txBody>
      </p:sp>
      <p:pic>
        <p:nvPicPr>
          <p:cNvPr id="21508" name="3 Resim" descr="392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765175"/>
            <a:ext cx="2736850"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4221163"/>
            <a:ext cx="3097213"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4221163"/>
            <a:ext cx="3467100"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Sağ Ok"/>
          <p:cNvSpPr/>
          <p:nvPr/>
        </p:nvSpPr>
        <p:spPr>
          <a:xfrm>
            <a:off x="8316913" y="6308725"/>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528718149"/>
      </p:ext>
    </p:extLst>
  </p:cSld>
  <p:clrMapOvr>
    <a:masterClrMapping/>
  </p:clrMapOvr>
  <p:transition spd="med" advTm="3000">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İçerik Yer Tutucusu"/>
          <p:cNvSpPr>
            <a:spLocks noGrp="1"/>
          </p:cNvSpPr>
          <p:nvPr>
            <p:ph idx="1"/>
          </p:nvPr>
        </p:nvSpPr>
        <p:spPr>
          <a:xfrm>
            <a:off x="468313" y="1052513"/>
            <a:ext cx="8229600" cy="1998662"/>
          </a:xfrm>
        </p:spPr>
        <p:txBody>
          <a:bodyPr/>
          <a:lstStyle/>
          <a:p>
            <a:r>
              <a:rPr lang="tr-TR" altLang="tr-TR" smtClean="0"/>
              <a:t>Kendi seviyelerinde konuşan küçük çocuklarla ilişki kurarlar  ve anlaşabilirler.Konuşma özürleri çoktur. </a:t>
            </a:r>
          </a:p>
          <a:p>
            <a:r>
              <a:rPr lang="tr-TR" altLang="tr-TR" smtClean="0"/>
              <a:t>Geç konuşmaya başlama zihinsel engellikte konusunda en belirgin etmen olup şüphe gerektirir.</a:t>
            </a:r>
          </a:p>
          <a:p>
            <a:endParaRPr lang="tr-TR" altLang="tr-TR" smtClean="0"/>
          </a:p>
        </p:txBody>
      </p:sp>
      <p:sp>
        <p:nvSpPr>
          <p:cNvPr id="4" name="3 Sol Ok">
            <a:hlinkClick r:id="rId2" action="ppaction://hlinksldjump"/>
          </p:cNvPr>
          <p:cNvSpPr/>
          <p:nvPr/>
        </p:nvSpPr>
        <p:spPr>
          <a:xfrm>
            <a:off x="755650" y="6381750"/>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7" name="6 Komut Düğmesi: Giriş">
            <a:hlinkClick r:id="rId3" action="ppaction://hlinksldjump" highlightClick="1"/>
          </p:cNvPr>
          <p:cNvSpPr/>
          <p:nvPr/>
        </p:nvSpPr>
        <p:spPr>
          <a:xfrm>
            <a:off x="8351838" y="6353175"/>
            <a:ext cx="792162" cy="504825"/>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51156058"/>
      </p:ext>
    </p:extLst>
  </p:cSld>
  <p:clrMapOvr>
    <a:masterClrMapping/>
  </p:clrMapOvr>
  <p:transition spd="med" advTm="3000">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a:xfrm>
            <a:off x="395288" y="908050"/>
            <a:ext cx="5843587" cy="652463"/>
          </a:xfrm>
        </p:spPr>
        <p:txBody>
          <a:bodyPr/>
          <a:lstStyle/>
          <a:p>
            <a:pPr eaLnBrk="1" hangingPunct="1"/>
            <a:r>
              <a:rPr lang="tr-TR" altLang="tr-TR" sz="3200" b="1" smtClean="0"/>
              <a:t>4.AKADEMİK BAŞARI ÖZELLİKLERİ</a:t>
            </a:r>
          </a:p>
        </p:txBody>
      </p:sp>
      <p:sp>
        <p:nvSpPr>
          <p:cNvPr id="3" name="2 İçerik Yer Tutucusu"/>
          <p:cNvSpPr>
            <a:spLocks noGrp="1"/>
          </p:cNvSpPr>
          <p:nvPr>
            <p:ph idx="1"/>
          </p:nvPr>
        </p:nvSpPr>
        <p:spPr>
          <a:xfrm>
            <a:off x="468313" y="1844675"/>
            <a:ext cx="8229600" cy="2736850"/>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tr-TR" dirty="0" smtClean="0"/>
              <a:t>Eğitilebilir zihinsel engelli çocukların öğrenmedeki bu gerilik takvim yaşından çok zekâ yaşına bağlıdır.</a:t>
            </a:r>
          </a:p>
          <a:p>
            <a:pPr marL="274320" indent="-274320" eaLnBrk="1" fontAlgn="auto" hangingPunct="1">
              <a:spcAft>
                <a:spcPts val="0"/>
              </a:spcAft>
              <a:buClr>
                <a:schemeClr val="accent3"/>
              </a:buClr>
              <a:buFont typeface="Wingdings 2"/>
              <a:buChar char=""/>
              <a:defRPr/>
            </a:pPr>
            <a:r>
              <a:rPr lang="tr-TR" dirty="0" smtClean="0"/>
              <a:t>Çocuğun okuldaki gelişim hızı zihinsel gelişim hızıyla karşılaştırılabilir.</a:t>
            </a:r>
          </a:p>
          <a:p>
            <a:pPr marL="274320" indent="-274320" eaLnBrk="1" fontAlgn="auto" hangingPunct="1">
              <a:spcAft>
                <a:spcPts val="0"/>
              </a:spcAft>
              <a:buClr>
                <a:schemeClr val="accent3"/>
              </a:buClr>
              <a:buFont typeface="Wingdings 2"/>
              <a:buChar char=""/>
              <a:defRPr/>
            </a:pPr>
            <a:r>
              <a:rPr lang="tr-TR" dirty="0" smtClean="0"/>
              <a:t>Akademik başarı düzeyleri muhtemelen iki ile altıncı sınıf düzeylerinde olmaktadır.</a:t>
            </a:r>
          </a:p>
          <a:p>
            <a:pPr marL="274320" indent="-274320" eaLnBrk="1" fontAlgn="auto" hangingPunct="1">
              <a:spcAft>
                <a:spcPts val="0"/>
              </a:spcAft>
              <a:buClr>
                <a:schemeClr val="accent3"/>
              </a:buClr>
              <a:buFont typeface="Wingdings 2"/>
              <a:buChar char=""/>
              <a:defRPr/>
            </a:pP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smtClean="0"/>
          </a:p>
          <a:p>
            <a:pPr marL="274320" indent="-274320" eaLnBrk="1" fontAlgn="auto" hangingPunct="1">
              <a:spcAft>
                <a:spcPts val="0"/>
              </a:spcAft>
              <a:buClr>
                <a:schemeClr val="accent3"/>
              </a:buClr>
              <a:buFont typeface="Wingdings 2" panose="05020102010507070707" pitchFamily="18" charset="2"/>
              <a:buNone/>
              <a:defRPr/>
            </a:pPr>
            <a:endParaRPr lang="tr-TR" dirty="0"/>
          </a:p>
        </p:txBody>
      </p:sp>
      <p:pic>
        <p:nvPicPr>
          <p:cNvPr id="24580"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765175"/>
            <a:ext cx="260667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4437063"/>
            <a:ext cx="3816350"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Komut Düğmesi: Giriş">
            <a:hlinkClick r:id="rId4" action="ppaction://hlinksldjump" highlightClick="1"/>
          </p:cNvPr>
          <p:cNvSpPr/>
          <p:nvPr/>
        </p:nvSpPr>
        <p:spPr>
          <a:xfrm>
            <a:off x="8351838" y="6353175"/>
            <a:ext cx="792162" cy="504825"/>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722967591"/>
      </p:ext>
    </p:extLst>
  </p:cSld>
  <p:clrMapOvr>
    <a:masterClrMapping/>
  </p:clrMapOvr>
  <p:transition spd="med" advTm="3000">
    <p:zoom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Başlık"/>
          <p:cNvSpPr>
            <a:spLocks noGrp="1"/>
          </p:cNvSpPr>
          <p:nvPr>
            <p:ph type="title"/>
          </p:nvPr>
        </p:nvSpPr>
        <p:spPr>
          <a:xfrm>
            <a:off x="250825" y="1052513"/>
            <a:ext cx="8229600" cy="1143000"/>
          </a:xfrm>
        </p:spPr>
        <p:txBody>
          <a:bodyPr/>
          <a:lstStyle/>
          <a:p>
            <a:pPr eaLnBrk="1" hangingPunct="1"/>
            <a:r>
              <a:rPr lang="tr-TR" altLang="tr-TR" sz="3200" b="1" smtClean="0"/>
              <a:t>5.SOSYAL VE DUYGUSAL GELİŞİM ÖZELLİKLERİ</a:t>
            </a:r>
          </a:p>
        </p:txBody>
      </p:sp>
      <p:sp>
        <p:nvSpPr>
          <p:cNvPr id="3" name="2 İçerik Yer Tutucusu"/>
          <p:cNvSpPr>
            <a:spLocks noGrp="1"/>
          </p:cNvSpPr>
          <p:nvPr>
            <p:ph idx="1"/>
          </p:nvPr>
        </p:nvSpPr>
        <p:spPr>
          <a:xfrm>
            <a:off x="250825" y="2276475"/>
            <a:ext cx="8229600" cy="3024188"/>
          </a:xfrm>
        </p:spPr>
        <p:txBody>
          <a:bodyPr>
            <a:normAutofit fontScale="77500" lnSpcReduction="20000"/>
          </a:bodyPr>
          <a:lstStyle/>
          <a:p>
            <a:pPr marL="274320" indent="-274320" eaLnBrk="1" fontAlgn="auto" hangingPunct="1">
              <a:spcAft>
                <a:spcPts val="0"/>
              </a:spcAft>
              <a:buClr>
                <a:schemeClr val="accent3"/>
              </a:buClr>
              <a:buFont typeface="Wingdings 2"/>
              <a:buChar char=""/>
              <a:defRPr/>
            </a:pPr>
            <a:r>
              <a:rPr lang="tr-TR" dirty="0" smtClean="0"/>
              <a:t>Kendilerinden </a:t>
            </a:r>
            <a:r>
              <a:rPr lang="tr-TR" b="1" dirty="0" smtClean="0"/>
              <a:t>yaşça </a:t>
            </a:r>
            <a:r>
              <a:rPr lang="tr-TR" dirty="0" smtClean="0"/>
              <a:t>küçük olanlarla ilişki kurarlar.</a:t>
            </a:r>
          </a:p>
          <a:p>
            <a:pPr marL="274320" indent="-274320" eaLnBrk="1" fontAlgn="auto" hangingPunct="1">
              <a:spcAft>
                <a:spcPts val="0"/>
              </a:spcAft>
              <a:buClr>
                <a:schemeClr val="accent3"/>
              </a:buClr>
              <a:buFont typeface="Wingdings 2"/>
              <a:buChar char=""/>
              <a:defRPr/>
            </a:pPr>
            <a:r>
              <a:rPr lang="tr-TR" b="1" dirty="0" smtClean="0"/>
              <a:t>Sosyal ilişkilerde bencildirler. Sosyal ilişkilerinde kendilerini</a:t>
            </a:r>
            <a:r>
              <a:rPr lang="tr-TR" dirty="0" smtClean="0"/>
              <a:t> </a:t>
            </a:r>
            <a:r>
              <a:rPr lang="tr-TR" b="1" dirty="0" smtClean="0"/>
              <a:t>grupta kabul ettirebilecek becerileri azdır.</a:t>
            </a:r>
            <a:endParaRPr lang="tr-TR" dirty="0" smtClean="0"/>
          </a:p>
          <a:p>
            <a:pPr marL="274320" indent="-274320" eaLnBrk="1" fontAlgn="auto" hangingPunct="1">
              <a:spcAft>
                <a:spcPts val="0"/>
              </a:spcAft>
              <a:buClr>
                <a:schemeClr val="accent3"/>
              </a:buClr>
              <a:buFont typeface="Wingdings 2"/>
              <a:buChar char=""/>
              <a:defRPr/>
            </a:pPr>
            <a:r>
              <a:rPr lang="tr-TR" dirty="0" smtClean="0"/>
              <a:t>Yakın çevresindekilerle kolayca </a:t>
            </a:r>
            <a:r>
              <a:rPr lang="tr-TR" b="1" dirty="0" smtClean="0"/>
              <a:t>dostluk </a:t>
            </a:r>
            <a:r>
              <a:rPr lang="tr-TR" dirty="0" smtClean="0"/>
              <a:t>kuramazlar.</a:t>
            </a:r>
          </a:p>
          <a:p>
            <a:pPr marL="274320" indent="-274320" eaLnBrk="1" fontAlgn="auto" hangingPunct="1">
              <a:spcAft>
                <a:spcPts val="0"/>
              </a:spcAft>
              <a:buClr>
                <a:schemeClr val="accent3"/>
              </a:buClr>
              <a:buFont typeface="Wingdings 2"/>
              <a:buChar char=""/>
              <a:defRPr/>
            </a:pPr>
            <a:r>
              <a:rPr lang="tr-TR" dirty="0" smtClean="0"/>
              <a:t>Sosyal ilişkilerinde grupta daima </a:t>
            </a:r>
            <a:r>
              <a:rPr lang="tr-TR" b="1" dirty="0" smtClean="0"/>
              <a:t>başkalarına tabi olma </a:t>
            </a:r>
            <a:r>
              <a:rPr lang="tr-TR" dirty="0" smtClean="0"/>
              <a:t>eğilimleri vardır </a:t>
            </a:r>
          </a:p>
          <a:p>
            <a:pPr marL="274320" indent="-274320" eaLnBrk="1" fontAlgn="auto" hangingPunct="1">
              <a:spcAft>
                <a:spcPts val="0"/>
              </a:spcAft>
              <a:buClr>
                <a:schemeClr val="accent3"/>
              </a:buClr>
              <a:buFont typeface="Wingdings 2" panose="05020102010507070707" pitchFamily="18" charset="2"/>
              <a:buNone/>
              <a:defRPr/>
            </a:pPr>
            <a:r>
              <a:rPr lang="tr-TR" dirty="0" smtClean="0"/>
              <a:t> </a:t>
            </a:r>
          </a:p>
          <a:p>
            <a:pPr marL="274320" indent="-274320" eaLnBrk="1" fontAlgn="auto" hangingPunct="1">
              <a:spcAft>
                <a:spcPts val="0"/>
              </a:spcAft>
              <a:buClr>
                <a:schemeClr val="accent3"/>
              </a:buClr>
              <a:buFont typeface="Wingdings 2"/>
              <a:buChar char=""/>
              <a:defRPr/>
            </a:pPr>
            <a:endParaRPr lang="tr-TR" dirty="0"/>
          </a:p>
        </p:txBody>
      </p:sp>
      <p:pic>
        <p:nvPicPr>
          <p:cNvPr id="25604"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836613"/>
            <a:ext cx="25209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826000"/>
            <a:ext cx="25273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4652963"/>
            <a:ext cx="36004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Sağ Ok">
            <a:hlinkClick r:id="rId5" action="ppaction://hlinksldjump"/>
          </p:cNvPr>
          <p:cNvSpPr/>
          <p:nvPr/>
        </p:nvSpPr>
        <p:spPr>
          <a:xfrm>
            <a:off x="8316913" y="6381750"/>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3871726080"/>
      </p:ext>
    </p:extLst>
  </p:cSld>
  <p:clrMapOvr>
    <a:masterClrMapping/>
  </p:clrMapOvr>
  <p:transition spd="med" advTm="3000">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İçerik Yer Tutucusu"/>
          <p:cNvSpPr>
            <a:spLocks noGrp="1"/>
          </p:cNvSpPr>
          <p:nvPr>
            <p:ph idx="1"/>
          </p:nvPr>
        </p:nvSpPr>
        <p:spPr>
          <a:xfrm>
            <a:off x="323850" y="1989138"/>
            <a:ext cx="8229600" cy="2519362"/>
          </a:xfrm>
        </p:spPr>
        <p:txBody>
          <a:bodyPr/>
          <a:lstStyle/>
          <a:p>
            <a:pPr eaLnBrk="1" hangingPunct="1"/>
            <a:r>
              <a:rPr lang="tr-TR" altLang="tr-TR" b="1" smtClean="0"/>
              <a:t>Fiziki görünüşlerinde ve giyim ve kuşamlarında</a:t>
            </a:r>
            <a:r>
              <a:rPr lang="tr-TR" altLang="tr-TR" smtClean="0"/>
              <a:t> değişiklik gösterirler.</a:t>
            </a:r>
          </a:p>
          <a:p>
            <a:pPr eaLnBrk="1" hangingPunct="1"/>
            <a:r>
              <a:rPr lang="tr-TR" altLang="tr-TR" b="1" smtClean="0"/>
              <a:t>Sosyal</a:t>
            </a:r>
            <a:r>
              <a:rPr lang="tr-TR" altLang="tr-TR" smtClean="0"/>
              <a:t> </a:t>
            </a:r>
            <a:r>
              <a:rPr lang="tr-TR" altLang="tr-TR" b="1" smtClean="0"/>
              <a:t>durumlara kendi kendilerine uymada </a:t>
            </a:r>
            <a:r>
              <a:rPr lang="tr-TR" altLang="tr-TR" smtClean="0"/>
              <a:t>zorluk çekerler.Uygun çözüm yolları bulamazlar.</a:t>
            </a:r>
          </a:p>
          <a:p>
            <a:pPr eaLnBrk="1" hangingPunct="1"/>
            <a:r>
              <a:rPr lang="tr-TR" altLang="tr-TR" b="1" smtClean="0"/>
              <a:t>Sosyal etkinliklere karşı</a:t>
            </a:r>
            <a:r>
              <a:rPr lang="tr-TR" altLang="tr-TR" smtClean="0"/>
              <a:t> </a:t>
            </a:r>
            <a:r>
              <a:rPr lang="tr-TR" altLang="tr-TR" b="1" smtClean="0"/>
              <a:t>ilgileri azdır.</a:t>
            </a:r>
            <a:endParaRPr lang="tr-TR" altLang="tr-TR" smtClean="0"/>
          </a:p>
        </p:txBody>
      </p:sp>
      <p:pic>
        <p:nvPicPr>
          <p:cNvPr id="26627" name="2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765175"/>
            <a:ext cx="2895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ol Ok">
            <a:hlinkClick r:id="rId3" action="ppaction://hlinksldjump"/>
          </p:cNvPr>
          <p:cNvSpPr/>
          <p:nvPr/>
        </p:nvSpPr>
        <p:spPr>
          <a:xfrm>
            <a:off x="323850" y="6534150"/>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8" name="7 Komut Düğmesi: Giriş">
            <a:hlinkClick r:id="rId4" action="ppaction://hlinksldjump" highlightClick="1"/>
          </p:cNvPr>
          <p:cNvSpPr/>
          <p:nvPr/>
        </p:nvSpPr>
        <p:spPr>
          <a:xfrm>
            <a:off x="8351838" y="6353175"/>
            <a:ext cx="792162" cy="504825"/>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320625337"/>
      </p:ext>
    </p:extLst>
  </p:cSld>
  <p:clrMapOvr>
    <a:masterClrMapping/>
  </p:clrMapOvr>
  <p:transition spd="med" advTm="300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p:cNvSpPr>
            <a:spLocks noGrp="1"/>
          </p:cNvSpPr>
          <p:nvPr>
            <p:ph type="title"/>
          </p:nvPr>
        </p:nvSpPr>
        <p:spPr>
          <a:xfrm>
            <a:off x="457200" y="704850"/>
            <a:ext cx="4762500" cy="1143000"/>
          </a:xfrm>
        </p:spPr>
        <p:txBody>
          <a:bodyPr/>
          <a:lstStyle/>
          <a:p>
            <a:pPr eaLnBrk="1" hangingPunct="1"/>
            <a:r>
              <a:rPr lang="tr-TR" altLang="tr-TR" sz="3200" b="1" smtClean="0"/>
              <a:t>6.KİŞİLİK ÖZELLİKLERİ</a:t>
            </a:r>
          </a:p>
        </p:txBody>
      </p:sp>
      <p:sp>
        <p:nvSpPr>
          <p:cNvPr id="27651" name="2 İçerik Yer Tutucusu"/>
          <p:cNvSpPr>
            <a:spLocks noGrp="1"/>
          </p:cNvSpPr>
          <p:nvPr>
            <p:ph idx="1"/>
          </p:nvPr>
        </p:nvSpPr>
        <p:spPr>
          <a:xfrm>
            <a:off x="457200" y="1935163"/>
            <a:ext cx="8229600" cy="2430462"/>
          </a:xfrm>
        </p:spPr>
        <p:txBody>
          <a:bodyPr/>
          <a:lstStyle/>
          <a:p>
            <a:pPr eaLnBrk="1" hangingPunct="1"/>
            <a:r>
              <a:rPr lang="tr-TR" altLang="tr-TR" smtClean="0"/>
              <a:t>Bu çocukların öz güven duyguları gelişmediğinden bağımsız olarak hareket edemezler.</a:t>
            </a:r>
          </a:p>
          <a:p>
            <a:pPr eaLnBrk="1" hangingPunct="1"/>
            <a:r>
              <a:rPr lang="tr-TR" altLang="tr-TR" smtClean="0"/>
              <a:t>Cesaretleri çabuk kırılır. </a:t>
            </a:r>
          </a:p>
          <a:p>
            <a:pPr eaLnBrk="1" hangingPunct="1"/>
            <a:r>
              <a:rPr lang="tr-TR" altLang="tr-TR" smtClean="0"/>
              <a:t>Sorumluluk almak istemezler.</a:t>
            </a:r>
          </a:p>
          <a:p>
            <a:pPr eaLnBrk="1" hangingPunct="1"/>
            <a:r>
              <a:rPr lang="tr-TR" altLang="tr-TR" smtClean="0"/>
              <a:t>Geç ve güç dostluk kurarlar.</a:t>
            </a:r>
          </a:p>
          <a:p>
            <a:pPr eaLnBrk="1" hangingPunct="1">
              <a:buFont typeface="Wingdings 2" panose="05020102010507070707" pitchFamily="18" charset="2"/>
              <a:buNone/>
            </a:pPr>
            <a:r>
              <a:rPr lang="tr-TR" altLang="tr-TR" smtClean="0"/>
              <a:t>  </a:t>
            </a:r>
          </a:p>
          <a:p>
            <a:pPr eaLnBrk="1" hangingPunct="1"/>
            <a:endParaRPr lang="tr-TR" altLang="tr-TR" smtClean="0"/>
          </a:p>
        </p:txBody>
      </p:sp>
      <p:pic>
        <p:nvPicPr>
          <p:cNvPr id="27652" name="3 Resim" descr="392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765175"/>
            <a:ext cx="26638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Sağ Ok">
            <a:hlinkClick r:id="rId4" action="ppaction://hlinksldjump"/>
          </p:cNvPr>
          <p:cNvSpPr/>
          <p:nvPr/>
        </p:nvSpPr>
        <p:spPr>
          <a:xfrm>
            <a:off x="8604250" y="6534150"/>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05920082"/>
      </p:ext>
    </p:extLst>
  </p:cSld>
  <p:clrMapOvr>
    <a:masterClrMapping/>
  </p:clrMapOvr>
  <p:transition spd="med" advTm="3000">
    <p:pull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İçerik Yer Tutucusu"/>
          <p:cNvSpPr>
            <a:spLocks noGrp="1"/>
          </p:cNvSpPr>
          <p:nvPr>
            <p:ph idx="1"/>
          </p:nvPr>
        </p:nvSpPr>
        <p:spPr>
          <a:xfrm>
            <a:off x="395288" y="981075"/>
            <a:ext cx="8229600" cy="2832100"/>
          </a:xfrm>
        </p:spPr>
        <p:txBody>
          <a:bodyPr/>
          <a:lstStyle/>
          <a:p>
            <a:pPr eaLnBrk="1" hangingPunct="1"/>
            <a:r>
              <a:rPr lang="tr-TR" altLang="tr-TR" smtClean="0"/>
              <a:t>Başkalarının ilgilerine, ihtiyaçlarına, duygu </a:t>
            </a:r>
          </a:p>
          <a:p>
            <a:pPr eaLnBrk="1" hangingPunct="1">
              <a:buFont typeface="Wingdings 2" panose="05020102010507070707" pitchFamily="18" charset="2"/>
              <a:buNone/>
            </a:pPr>
            <a:r>
              <a:rPr lang="tr-TR" altLang="tr-TR" smtClean="0"/>
              <a:t>    ve düşüncelerine saygı duymazlar.</a:t>
            </a:r>
          </a:p>
          <a:p>
            <a:pPr eaLnBrk="1" hangingPunct="1"/>
            <a:r>
              <a:rPr lang="tr-TR" altLang="tr-TR" smtClean="0"/>
              <a:t>Duygularını kontrol etmede güçlük çekerler. </a:t>
            </a:r>
          </a:p>
          <a:p>
            <a:pPr eaLnBrk="1" hangingPunct="1"/>
            <a:r>
              <a:rPr lang="tr-TR" altLang="tr-TR" smtClean="0"/>
              <a:t>Aşırı öfke saldırganlık sevinç tepkileri gösterebilirler. </a:t>
            </a:r>
          </a:p>
          <a:p>
            <a:pPr eaLnBrk="1" hangingPunct="1"/>
            <a:r>
              <a:rPr lang="tr-TR" altLang="tr-TR" smtClean="0"/>
              <a:t>Vücut temaslarından ve sarılmaktan hoşlanırlar.</a:t>
            </a:r>
          </a:p>
          <a:p>
            <a:pPr eaLnBrk="1" hangingPunct="1"/>
            <a:endParaRPr lang="tr-TR" altLang="tr-TR" smtClean="0"/>
          </a:p>
        </p:txBody>
      </p:sp>
      <p:pic>
        <p:nvPicPr>
          <p:cNvPr id="29699" name="2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9925" y="836613"/>
            <a:ext cx="188753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7" name="6 Komut Düğmesi: Giriş">
            <a:hlinkClick r:id="rId4" action="ppaction://hlinksldjump" highlightClick="1"/>
          </p:cNvPr>
          <p:cNvSpPr/>
          <p:nvPr/>
        </p:nvSpPr>
        <p:spPr>
          <a:xfrm>
            <a:off x="8351838" y="6353175"/>
            <a:ext cx="792162" cy="504825"/>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888400058"/>
      </p:ext>
    </p:extLst>
  </p:cSld>
  <p:clrMapOvr>
    <a:masterClrMapping/>
  </p:clrMapOvr>
  <p:transition spd="med" advTm="3000">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p:cNvSpPr>
            <a:spLocks noGrp="1"/>
          </p:cNvSpPr>
          <p:nvPr>
            <p:ph type="title"/>
          </p:nvPr>
        </p:nvSpPr>
        <p:spPr>
          <a:xfrm>
            <a:off x="457200" y="704850"/>
            <a:ext cx="4762500" cy="1143000"/>
          </a:xfrm>
        </p:spPr>
        <p:txBody>
          <a:bodyPr/>
          <a:lstStyle/>
          <a:p>
            <a:pPr eaLnBrk="1" hangingPunct="1"/>
            <a:r>
              <a:rPr lang="tr-TR" altLang="tr-TR" sz="3200" b="1" smtClean="0"/>
              <a:t>7.AİLE ÖZELLİKLERİ</a:t>
            </a:r>
          </a:p>
        </p:txBody>
      </p:sp>
      <p:sp>
        <p:nvSpPr>
          <p:cNvPr id="30723" name="2 İçerik Yer Tutucusu"/>
          <p:cNvSpPr>
            <a:spLocks noGrp="1"/>
          </p:cNvSpPr>
          <p:nvPr>
            <p:ph idx="1"/>
          </p:nvPr>
        </p:nvSpPr>
        <p:spPr>
          <a:xfrm>
            <a:off x="457200" y="1935163"/>
            <a:ext cx="8229600" cy="2862262"/>
          </a:xfrm>
        </p:spPr>
        <p:txBody>
          <a:bodyPr/>
          <a:lstStyle/>
          <a:p>
            <a:pPr eaLnBrk="1" hangingPunct="1"/>
            <a:r>
              <a:rPr lang="tr-TR" altLang="tr-TR" smtClean="0"/>
              <a:t>Ailenin genellikle sosyo-ekonomik düzeyleri alt düzeydedir. Ailenin çocuk sayısı fazladır.</a:t>
            </a:r>
          </a:p>
          <a:p>
            <a:pPr eaLnBrk="1" hangingPunct="1"/>
            <a:r>
              <a:rPr lang="tr-TR" altLang="tr-TR" smtClean="0"/>
              <a:t>Anne babanın eğitim düzeyleri genellikle düşüktür.</a:t>
            </a:r>
          </a:p>
          <a:p>
            <a:pPr eaLnBrk="1" hangingPunct="1"/>
            <a:r>
              <a:rPr lang="tr-TR" altLang="tr-TR" smtClean="0"/>
              <a:t>Çocuğu evde öğrenmeye teşvik edecek ortam yoktur.</a:t>
            </a:r>
          </a:p>
          <a:p>
            <a:pPr eaLnBrk="1" hangingPunct="1"/>
            <a:r>
              <a:rPr lang="tr-TR" altLang="tr-TR" smtClean="0"/>
              <a:t>Ailenin ekonomik durumu çocukların düzgün beslenmesine olanak sağlayamamaktadır.</a:t>
            </a:r>
          </a:p>
        </p:txBody>
      </p:sp>
      <p:pic>
        <p:nvPicPr>
          <p:cNvPr id="30724"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765175"/>
            <a:ext cx="28956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Komut Düğmesi: Giriş">
            <a:hlinkClick r:id="rId3" action="ppaction://hlinksldjump" highlightClick="1"/>
          </p:cNvPr>
          <p:cNvSpPr/>
          <p:nvPr/>
        </p:nvSpPr>
        <p:spPr>
          <a:xfrm>
            <a:off x="7921625" y="5876925"/>
            <a:ext cx="1258888" cy="981075"/>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553191986"/>
      </p:ext>
    </p:extLst>
  </p:cSld>
  <p:clrMapOvr>
    <a:masterClrMapping/>
  </p:clrMapOvr>
  <p:transition spd="med" advTm="3000">
    <p:circl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Başlık"/>
          <p:cNvSpPr>
            <a:spLocks noGrp="1"/>
          </p:cNvSpPr>
          <p:nvPr>
            <p:ph type="title"/>
          </p:nvPr>
        </p:nvSpPr>
        <p:spPr>
          <a:xfrm>
            <a:off x="468313" y="692150"/>
            <a:ext cx="4608512" cy="1143000"/>
          </a:xfrm>
        </p:spPr>
        <p:txBody>
          <a:bodyPr/>
          <a:lstStyle/>
          <a:p>
            <a:pPr eaLnBrk="1" hangingPunct="1">
              <a:defRPr/>
            </a:pPr>
            <a:r>
              <a:rPr lang="tr-TR" sz="3200" b="1" dirty="0" smtClean="0">
                <a:effectLst>
                  <a:outerShdw blurRad="38100" dist="38100" dir="2700000" algn="tl">
                    <a:srgbClr val="000000">
                      <a:alpha val="43137"/>
                    </a:srgbClr>
                  </a:outerShdw>
                </a:effectLst>
              </a:rPr>
              <a:t>KARŞILAŞMA SIKLIĞI</a:t>
            </a:r>
          </a:p>
        </p:txBody>
      </p:sp>
      <p:sp>
        <p:nvSpPr>
          <p:cNvPr id="28675" name="2 İçerik Yer Tutucusu"/>
          <p:cNvSpPr>
            <a:spLocks noGrp="1"/>
          </p:cNvSpPr>
          <p:nvPr>
            <p:ph idx="1"/>
          </p:nvPr>
        </p:nvSpPr>
        <p:spPr>
          <a:xfrm>
            <a:off x="457200" y="1935163"/>
            <a:ext cx="8229600" cy="2717800"/>
          </a:xfrm>
        </p:spPr>
        <p:txBody>
          <a:bodyPr/>
          <a:lstStyle/>
          <a:p>
            <a:pPr eaLnBrk="1" hangingPunct="1">
              <a:defRPr/>
            </a:pPr>
            <a:r>
              <a:rPr lang="tr-TR" altLang="tr-TR" dirty="0" smtClean="0">
                <a:latin typeface="+mj-lt"/>
              </a:rPr>
              <a:t>Zekâ engelliliğinin geleneksel yaygınlık oranı tahmini %3’ü göstermektedir.</a:t>
            </a:r>
          </a:p>
          <a:p>
            <a:pPr eaLnBrk="1" hangingPunct="1">
              <a:defRPr/>
            </a:pPr>
            <a:r>
              <a:rPr lang="tr-TR" altLang="tr-TR" dirty="0" smtClean="0">
                <a:latin typeface="+mj-lt"/>
              </a:rPr>
              <a:t>Ülkemizin 80 milyonu aşan nüfusunda 2,5 milyondan fazla zihinsel engellinin bulunduğu tahmin edilebilir.</a:t>
            </a:r>
          </a:p>
          <a:p>
            <a:pPr eaLnBrk="1" hangingPunct="1">
              <a:defRPr/>
            </a:pPr>
            <a:r>
              <a:rPr lang="tr-TR" altLang="tr-TR" dirty="0" smtClean="0">
                <a:latin typeface="+mj-lt"/>
              </a:rPr>
              <a:t>Zihinsel engel, öğrenme ve davranış problemi olan çocuklarda erkeklerin sayısı kızlardan fazladır.</a:t>
            </a:r>
          </a:p>
        </p:txBody>
      </p:sp>
      <p:pic>
        <p:nvPicPr>
          <p:cNvPr id="31748"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836613"/>
            <a:ext cx="28082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Komut Düğmesi: Giriş">
            <a:hlinkClick r:id="rId3" action="ppaction://hlinksldjump" highlightClick="1"/>
          </p:cNvPr>
          <p:cNvSpPr/>
          <p:nvPr/>
        </p:nvSpPr>
        <p:spPr>
          <a:xfrm>
            <a:off x="8135938" y="5778500"/>
            <a:ext cx="1008062" cy="1079500"/>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610410276"/>
      </p:ext>
    </p:extLst>
  </p:cSld>
  <p:clrMapOvr>
    <a:masterClrMapping/>
  </p:clrMapOvr>
  <p:transition spd="med" advTm="3000">
    <p:spli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Başlık"/>
          <p:cNvSpPr>
            <a:spLocks noGrp="1"/>
          </p:cNvSpPr>
          <p:nvPr>
            <p:ph type="title"/>
          </p:nvPr>
        </p:nvSpPr>
        <p:spPr>
          <a:xfrm>
            <a:off x="457200" y="704850"/>
            <a:ext cx="5915025" cy="1143000"/>
          </a:xfrm>
        </p:spPr>
        <p:txBody>
          <a:bodyPr/>
          <a:lstStyle/>
          <a:p>
            <a:pPr eaLnBrk="1" hangingPunct="1">
              <a:defRPr/>
            </a:pPr>
            <a:r>
              <a:rPr lang="tr-TR" sz="3200" b="1" dirty="0" smtClean="0">
                <a:effectLst>
                  <a:outerShdw blurRad="38100" dist="38100" dir="2700000" algn="tl">
                    <a:srgbClr val="000000">
                      <a:alpha val="43137"/>
                    </a:srgbClr>
                  </a:outerShdw>
                </a:effectLst>
              </a:rPr>
              <a:t>ZİHİNSEL ENGELLİ ÇOCUKLARIN EĞİTİMLERİ</a:t>
            </a:r>
          </a:p>
        </p:txBody>
      </p:sp>
      <p:sp>
        <p:nvSpPr>
          <p:cNvPr id="29699" name="2 İçerik Yer Tutucusu"/>
          <p:cNvSpPr>
            <a:spLocks noGrp="1"/>
          </p:cNvSpPr>
          <p:nvPr>
            <p:ph idx="1"/>
          </p:nvPr>
        </p:nvSpPr>
        <p:spPr>
          <a:xfrm>
            <a:off x="395288" y="2276475"/>
            <a:ext cx="8229600" cy="3889375"/>
          </a:xfrm>
        </p:spPr>
        <p:txBody>
          <a:bodyPr/>
          <a:lstStyle/>
          <a:p>
            <a:pPr eaLnBrk="1" hangingPunct="1">
              <a:buFont typeface="Wingdings 2" panose="05020102010507070707" pitchFamily="18" charset="2"/>
              <a:buNone/>
              <a:defRPr/>
            </a:pPr>
            <a:r>
              <a:rPr lang="tr-TR" altLang="tr-TR" sz="2800" b="1" dirty="0" smtClean="0">
                <a:latin typeface="+mj-lt"/>
              </a:rPr>
              <a:t>1)</a:t>
            </a:r>
            <a:r>
              <a:rPr lang="tr-TR" altLang="tr-TR" sz="2400" b="1" dirty="0" smtClean="0">
                <a:latin typeface="+mj-lt"/>
              </a:rPr>
              <a:t>HAFİF DERECELİ ZİHİNSEL ENGELLİ ÇOCUKLAR</a:t>
            </a:r>
          </a:p>
          <a:p>
            <a:pPr eaLnBrk="1" hangingPunct="1">
              <a:buFont typeface="Wingdings 2" panose="05020102010507070707" pitchFamily="18" charset="2"/>
              <a:buNone/>
              <a:defRPr/>
            </a:pPr>
            <a:r>
              <a:rPr lang="tr-TR" altLang="tr-TR" sz="2400" dirty="0" smtClean="0">
                <a:latin typeface="+mj-lt"/>
              </a:rPr>
              <a:t>(50-55/70-75 eğitilebilir düzey)</a:t>
            </a:r>
          </a:p>
          <a:p>
            <a:pPr eaLnBrk="1" hangingPunct="1">
              <a:buFont typeface="Wingdings 2" panose="05020102010507070707" pitchFamily="18" charset="2"/>
              <a:buNone/>
              <a:defRPr/>
            </a:pPr>
            <a:r>
              <a:rPr lang="tr-TR" altLang="tr-TR" sz="2800" b="1" dirty="0" smtClean="0">
                <a:latin typeface="+mj-lt"/>
              </a:rPr>
              <a:t>2)</a:t>
            </a:r>
            <a:r>
              <a:rPr lang="tr-TR" altLang="tr-TR" sz="2400" b="1" dirty="0" smtClean="0">
                <a:latin typeface="+mj-lt"/>
              </a:rPr>
              <a:t>ORTA DERECELİ ZİHİNSEL ENGELLİ ÇOCUKLAR</a:t>
            </a:r>
          </a:p>
          <a:p>
            <a:pPr eaLnBrk="1" hangingPunct="1">
              <a:buFont typeface="Wingdings 2" panose="05020102010507070707" pitchFamily="18" charset="2"/>
              <a:buNone/>
              <a:defRPr/>
            </a:pPr>
            <a:r>
              <a:rPr lang="tr-TR" altLang="tr-TR" sz="2400" dirty="0" smtClean="0">
                <a:latin typeface="+mj-lt"/>
              </a:rPr>
              <a:t>(25-35/50-55 öğretilebilir düzey)</a:t>
            </a:r>
          </a:p>
          <a:p>
            <a:pPr eaLnBrk="1" hangingPunct="1">
              <a:buFont typeface="Wingdings 2" panose="05020102010507070707" pitchFamily="18" charset="2"/>
              <a:buNone/>
              <a:defRPr/>
            </a:pPr>
            <a:r>
              <a:rPr lang="tr-TR" altLang="tr-TR" sz="2800" b="1" dirty="0" smtClean="0">
                <a:latin typeface="+mj-lt"/>
              </a:rPr>
              <a:t>3)</a:t>
            </a:r>
            <a:r>
              <a:rPr lang="tr-TR" altLang="tr-TR" sz="2400" b="1" dirty="0" smtClean="0">
                <a:latin typeface="+mj-lt"/>
              </a:rPr>
              <a:t>AĞIR VE ÇOK AĞIR DERECELİ ZİHİNSEL ENGELLİ ÇOCUKLAR </a:t>
            </a:r>
            <a:r>
              <a:rPr lang="tr-TR" altLang="tr-TR" sz="2400" dirty="0" smtClean="0">
                <a:latin typeface="+mj-lt"/>
              </a:rPr>
              <a:t>(0-19 çok ağır derecede)(20-35 ağır derecede)</a:t>
            </a:r>
          </a:p>
          <a:p>
            <a:pPr eaLnBrk="1" hangingPunct="1">
              <a:buFont typeface="Wingdings 2" panose="05020102010507070707" pitchFamily="18" charset="2"/>
              <a:buNone/>
              <a:defRPr/>
            </a:pPr>
            <a:endParaRPr lang="tr-TR" altLang="tr-TR" dirty="0" smtClean="0"/>
          </a:p>
        </p:txBody>
      </p:sp>
      <p:pic>
        <p:nvPicPr>
          <p:cNvPr id="32772"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765175"/>
            <a:ext cx="239077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ağ Ok"/>
          <p:cNvSpPr/>
          <p:nvPr/>
        </p:nvSpPr>
        <p:spPr>
          <a:xfrm>
            <a:off x="6875463" y="6165850"/>
            <a:ext cx="541337"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718527781"/>
      </p:ext>
    </p:extLst>
  </p:cSld>
  <p:clrMapOvr>
    <a:masterClrMapping/>
  </p:clrMapOvr>
  <p:transition spd="med" advTm="3000">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p:cNvSpPr>
            <a:spLocks noGrp="1"/>
          </p:cNvSpPr>
          <p:nvPr>
            <p:ph type="title"/>
          </p:nvPr>
        </p:nvSpPr>
        <p:spPr>
          <a:xfrm>
            <a:off x="468313" y="1196975"/>
            <a:ext cx="6551612" cy="1143000"/>
          </a:xfrm>
        </p:spPr>
        <p:txBody>
          <a:bodyPr/>
          <a:lstStyle/>
          <a:p>
            <a:pPr eaLnBrk="1" hangingPunct="1"/>
            <a:r>
              <a:rPr lang="tr-TR" altLang="tr-TR" sz="3600" b="1" smtClean="0"/>
              <a:t>HAFİF DERECELİ ZİHİNSEL </a:t>
            </a:r>
            <a:br>
              <a:rPr lang="tr-TR" altLang="tr-TR" sz="3600" b="1" smtClean="0"/>
            </a:br>
            <a:r>
              <a:rPr lang="tr-TR" altLang="tr-TR" sz="3600" b="1" smtClean="0"/>
              <a:t>ENGELLİ ÇOCUKLARIN EĞİTİMİ</a:t>
            </a:r>
          </a:p>
        </p:txBody>
      </p:sp>
      <p:sp>
        <p:nvSpPr>
          <p:cNvPr id="30723" name="2 İçerik Yer Tutucusu"/>
          <p:cNvSpPr>
            <a:spLocks noGrp="1"/>
          </p:cNvSpPr>
          <p:nvPr>
            <p:ph idx="1"/>
          </p:nvPr>
        </p:nvSpPr>
        <p:spPr>
          <a:xfrm>
            <a:off x="611188" y="2708275"/>
            <a:ext cx="8158162" cy="3529013"/>
          </a:xfrm>
        </p:spPr>
        <p:txBody>
          <a:bodyPr/>
          <a:lstStyle/>
          <a:p>
            <a:pPr eaLnBrk="1" hangingPunct="1">
              <a:defRPr/>
            </a:pPr>
            <a:r>
              <a:rPr lang="tr-TR" altLang="tr-TR" dirty="0" smtClean="0">
                <a:latin typeface="+mj-lt"/>
              </a:rPr>
              <a:t>Hafif derecede zihinsel engelli çocukların eğitimleri genellikle </a:t>
            </a:r>
            <a:r>
              <a:rPr lang="tr-TR" altLang="tr-TR" b="1" dirty="0" smtClean="0">
                <a:latin typeface="+mj-lt"/>
              </a:rPr>
              <a:t>normal ve özel</a:t>
            </a:r>
            <a:r>
              <a:rPr lang="tr-TR" altLang="tr-TR" dirty="0" smtClean="0">
                <a:latin typeface="+mj-lt"/>
              </a:rPr>
              <a:t> </a:t>
            </a:r>
            <a:r>
              <a:rPr lang="tr-TR" altLang="tr-TR" b="1" dirty="0" smtClean="0">
                <a:latin typeface="+mj-lt"/>
              </a:rPr>
              <a:t>sınıflarda </a:t>
            </a:r>
            <a:r>
              <a:rPr lang="tr-TR" altLang="tr-TR" dirty="0" smtClean="0">
                <a:latin typeface="+mj-lt"/>
              </a:rPr>
              <a:t>gerçekleşmektedir. </a:t>
            </a:r>
          </a:p>
          <a:p>
            <a:pPr eaLnBrk="1" hangingPunct="1">
              <a:defRPr/>
            </a:pPr>
            <a:r>
              <a:rPr lang="tr-TR" altLang="tr-TR" dirty="0" smtClean="0">
                <a:latin typeface="+mj-lt"/>
              </a:rPr>
              <a:t>Zihinsel engelli çocuklara ve ailelerine yardımcı olmak amacıyla 0-3 yaşlar için </a:t>
            </a:r>
            <a:r>
              <a:rPr lang="tr-TR" altLang="tr-TR" b="1" dirty="0" smtClean="0">
                <a:latin typeface="+mj-lt"/>
              </a:rPr>
              <a:t>uyaran sınıflar </a:t>
            </a:r>
            <a:r>
              <a:rPr lang="tr-TR" altLang="tr-TR" dirty="0" smtClean="0">
                <a:latin typeface="+mj-lt"/>
              </a:rPr>
              <a:t>uygulaması yapılmaktadır</a:t>
            </a:r>
          </a:p>
          <a:p>
            <a:pPr eaLnBrk="1" hangingPunct="1">
              <a:buFont typeface="Wingdings 2" panose="05020102010507070707" pitchFamily="18" charset="2"/>
              <a:buNone/>
              <a:defRPr/>
            </a:pPr>
            <a:endParaRPr lang="tr-TR" altLang="tr-TR" dirty="0" smtClean="0"/>
          </a:p>
        </p:txBody>
      </p:sp>
      <p:pic>
        <p:nvPicPr>
          <p:cNvPr id="33796"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765175"/>
            <a:ext cx="2319338"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ağ Ok">
            <a:hlinkClick r:id="rId3" action="ppaction://hlinksldjump"/>
          </p:cNvPr>
          <p:cNvSpPr/>
          <p:nvPr/>
        </p:nvSpPr>
        <p:spPr>
          <a:xfrm>
            <a:off x="7812088" y="6308725"/>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343118856"/>
      </p:ext>
    </p:extLst>
  </p:cSld>
  <p:clrMapOvr>
    <a:masterClrMapping/>
  </p:clrMapOvr>
  <p:transition spd="med" advTm="3000">
    <p:diamon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İçerik Yer Tutucusu"/>
          <p:cNvSpPr>
            <a:spLocks noGrp="1"/>
          </p:cNvSpPr>
          <p:nvPr>
            <p:ph idx="1"/>
          </p:nvPr>
        </p:nvSpPr>
        <p:spPr/>
        <p:txBody>
          <a:bodyPr/>
          <a:lstStyle/>
          <a:p>
            <a:pPr>
              <a:defRPr/>
            </a:pPr>
            <a:r>
              <a:rPr lang="tr-TR" altLang="tr-TR" sz="3200" dirty="0" smtClean="0">
                <a:latin typeface="+mj-lt"/>
              </a:rPr>
              <a:t>Hafif dereceli zihinsel engelli çocukların eğitiminde 4 dönem vardır.</a:t>
            </a:r>
          </a:p>
          <a:p>
            <a:pPr>
              <a:buFont typeface="Wingdings 2" panose="05020102010507070707" pitchFamily="18" charset="2"/>
              <a:buNone/>
              <a:defRPr/>
            </a:pPr>
            <a:endParaRPr lang="tr-TR" altLang="tr-TR" dirty="0" smtClean="0"/>
          </a:p>
        </p:txBody>
      </p:sp>
      <p:pic>
        <p:nvPicPr>
          <p:cNvPr id="3481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3500438"/>
            <a:ext cx="3960812"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5" name="4 Sağ Ok">
            <a:hlinkClick r:id="rId4" action="ppaction://hlinksldjump"/>
          </p:cNvPr>
          <p:cNvSpPr/>
          <p:nvPr/>
        </p:nvSpPr>
        <p:spPr>
          <a:xfrm>
            <a:off x="8027988" y="6237288"/>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689521202"/>
      </p:ext>
    </p:extLst>
  </p:cSld>
  <p:clrMapOvr>
    <a:masterClrMapping/>
  </p:clrMapOvr>
  <p:transition spd="med" advTm="3000">
    <p:blind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İçerik Yer Tutucusu"/>
          <p:cNvSpPr>
            <a:spLocks noGrp="1"/>
          </p:cNvSpPr>
          <p:nvPr>
            <p:ph idx="1"/>
          </p:nvPr>
        </p:nvSpPr>
        <p:spPr/>
        <p:txBody>
          <a:bodyPr/>
          <a:lstStyle/>
          <a:p>
            <a:pPr>
              <a:buFont typeface="Wingdings 2" panose="05020102010507070707" pitchFamily="18" charset="2"/>
              <a:buNone/>
              <a:defRPr/>
            </a:pPr>
            <a:r>
              <a:rPr lang="tr-TR" altLang="tr-TR" sz="3200" dirty="0" smtClean="0">
                <a:latin typeface="+mj-lt"/>
              </a:rPr>
              <a:t>1)</a:t>
            </a:r>
            <a:r>
              <a:rPr lang="tr-TR" altLang="tr-TR" sz="3200" b="1" dirty="0" smtClean="0">
                <a:latin typeface="+mj-lt"/>
              </a:rPr>
              <a:t> </a:t>
            </a:r>
            <a:r>
              <a:rPr lang="tr-TR" altLang="tr-TR" b="1" dirty="0" smtClean="0">
                <a:latin typeface="+mj-lt"/>
              </a:rPr>
              <a:t>Okul öncesi dönem:</a:t>
            </a:r>
          </a:p>
          <a:p>
            <a:pPr>
              <a:defRPr/>
            </a:pPr>
            <a:endParaRPr lang="tr-TR" altLang="tr-TR" b="1" dirty="0" smtClean="0"/>
          </a:p>
          <a:p>
            <a:pPr>
              <a:defRPr/>
            </a:pPr>
            <a:r>
              <a:rPr lang="tr-TR" altLang="tr-TR" b="1" dirty="0" smtClean="0"/>
              <a:t> </a:t>
            </a:r>
            <a:r>
              <a:rPr lang="tr-TR" altLang="tr-TR" dirty="0" smtClean="0">
                <a:latin typeface="+mj-lt"/>
              </a:rPr>
              <a:t>Çocuğa ileride akademik öğrenmeler için gerekli olacak hazırlık becerileri kazandırılmaktadır.</a:t>
            </a:r>
          </a:p>
        </p:txBody>
      </p:sp>
      <p:pic>
        <p:nvPicPr>
          <p:cNvPr id="3584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4149725"/>
            <a:ext cx="3744912"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3 Resim" descr="392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620713"/>
            <a:ext cx="24638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ağ Ok">
            <a:hlinkClick r:id="rId4" action="ppaction://hlinksldjump"/>
          </p:cNvPr>
          <p:cNvSpPr/>
          <p:nvPr/>
        </p:nvSpPr>
        <p:spPr>
          <a:xfrm>
            <a:off x="7956550" y="6308725"/>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6" name="5 Sol Ok">
            <a:hlinkClick r:id="rId5" action="ppaction://hlinksldjump"/>
          </p:cNvPr>
          <p:cNvSpPr/>
          <p:nvPr/>
        </p:nvSpPr>
        <p:spPr>
          <a:xfrm>
            <a:off x="539750" y="6237288"/>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090740330"/>
      </p:ext>
    </p:extLst>
  </p:cSld>
  <p:clrMapOvr>
    <a:masterClrMapping/>
  </p:clrMapOvr>
  <p:transition spd="med" advTm="3000">
    <p:plus/>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İçerik Yer Tutucusu"/>
          <p:cNvSpPr>
            <a:spLocks noGrp="1"/>
          </p:cNvSpPr>
          <p:nvPr>
            <p:ph idx="1"/>
          </p:nvPr>
        </p:nvSpPr>
        <p:spPr>
          <a:xfrm>
            <a:off x="539750" y="404664"/>
            <a:ext cx="8229600" cy="5688161"/>
          </a:xfrm>
        </p:spPr>
        <p:txBody>
          <a:bodyPr/>
          <a:lstStyle/>
          <a:p>
            <a:pPr eaLnBrk="1" hangingPunct="1">
              <a:buFont typeface="Wingdings 2" panose="05020102010507070707" pitchFamily="18" charset="2"/>
              <a:buNone/>
              <a:defRPr/>
            </a:pPr>
            <a:r>
              <a:rPr lang="tr-TR" altLang="tr-TR" sz="3200" dirty="0" smtClean="0">
                <a:latin typeface="+mj-lt"/>
              </a:rPr>
              <a:t>2)</a:t>
            </a:r>
            <a:r>
              <a:rPr lang="tr-TR" altLang="tr-TR" sz="3200" b="1" dirty="0" smtClean="0">
                <a:latin typeface="+mj-lt"/>
              </a:rPr>
              <a:t> </a:t>
            </a:r>
            <a:r>
              <a:rPr lang="tr-TR" altLang="tr-TR" sz="2800" b="1" dirty="0" smtClean="0">
                <a:latin typeface="+mj-lt"/>
              </a:rPr>
              <a:t>İlkokul 1. Devre (6 – 10):</a:t>
            </a:r>
          </a:p>
          <a:p>
            <a:pPr eaLnBrk="1" hangingPunct="1">
              <a:defRPr/>
            </a:pPr>
            <a:r>
              <a:rPr lang="tr-TR" altLang="tr-TR" sz="2800" dirty="0" smtClean="0">
                <a:latin typeface="+mj-lt"/>
              </a:rPr>
              <a:t>Bu çocuklar için genellikle üç tür yerleştirme yaklaşımı vardır.</a:t>
            </a:r>
            <a:r>
              <a:rPr lang="tr-TR" altLang="tr-TR" sz="2800" b="1" dirty="0" smtClean="0">
                <a:latin typeface="+mj-lt"/>
              </a:rPr>
              <a:t> </a:t>
            </a:r>
          </a:p>
          <a:p>
            <a:pPr eaLnBrk="1" hangingPunct="1">
              <a:buFont typeface="Wingdings 2" panose="05020102010507070707" pitchFamily="18" charset="2"/>
              <a:buNone/>
              <a:defRPr/>
            </a:pPr>
            <a:r>
              <a:rPr lang="tr-TR" altLang="tr-TR" sz="2800" b="1" dirty="0" smtClean="0">
                <a:latin typeface="+mj-lt"/>
              </a:rPr>
              <a:t>-</a:t>
            </a:r>
            <a:r>
              <a:rPr lang="tr-TR" altLang="tr-TR" sz="2800" b="1" i="1" dirty="0" smtClean="0">
                <a:latin typeface="+mj-lt"/>
              </a:rPr>
              <a:t>Normal sınıfa devam etme</a:t>
            </a:r>
            <a:r>
              <a:rPr lang="tr-TR" altLang="tr-TR" sz="2800" dirty="0" smtClean="0">
                <a:latin typeface="+mj-lt"/>
              </a:rPr>
              <a:t>; gezici öğretmen ya da kaynak öğretmenin yardımıyla</a:t>
            </a:r>
          </a:p>
          <a:p>
            <a:pPr eaLnBrk="1" hangingPunct="1">
              <a:buFont typeface="Wingdings 2" panose="05020102010507070707" pitchFamily="18" charset="2"/>
              <a:buNone/>
              <a:defRPr/>
            </a:pPr>
            <a:r>
              <a:rPr lang="tr-TR" altLang="tr-TR" sz="2800" b="1" dirty="0" smtClean="0">
                <a:latin typeface="+mj-lt"/>
              </a:rPr>
              <a:t>-</a:t>
            </a:r>
            <a:r>
              <a:rPr lang="tr-TR" altLang="tr-TR" sz="2800" b="1" i="1" dirty="0" smtClean="0">
                <a:latin typeface="+mj-lt"/>
              </a:rPr>
              <a:t>Özel sınıfa yerleşme</a:t>
            </a:r>
            <a:r>
              <a:rPr lang="tr-TR" altLang="tr-TR" sz="2800" dirty="0" smtClean="0">
                <a:latin typeface="+mj-lt"/>
              </a:rPr>
              <a:t>; bazı okul çalışmalarında normal sınıfa katılmayla</a:t>
            </a:r>
          </a:p>
          <a:p>
            <a:pPr eaLnBrk="1" hangingPunct="1">
              <a:buFont typeface="Wingdings 2" panose="05020102010507070707" pitchFamily="18" charset="2"/>
              <a:buNone/>
              <a:defRPr/>
            </a:pPr>
            <a:r>
              <a:rPr lang="tr-TR" altLang="tr-TR" sz="2800" b="1" dirty="0" smtClean="0">
                <a:latin typeface="+mj-lt"/>
              </a:rPr>
              <a:t>-</a:t>
            </a:r>
            <a:r>
              <a:rPr lang="tr-TR" altLang="tr-TR" sz="2800" b="1" i="1" dirty="0" smtClean="0">
                <a:latin typeface="+mj-lt"/>
              </a:rPr>
              <a:t>Özel sınıfa tam olarak yerleşme;</a:t>
            </a:r>
          </a:p>
          <a:p>
            <a:pPr>
              <a:defRPr/>
            </a:pPr>
            <a:r>
              <a:rPr lang="tr-TR" altLang="tr-TR" sz="2800" dirty="0" smtClean="0">
                <a:latin typeface="+mj-lt"/>
              </a:rPr>
              <a:t>Bu devrede akademik çalışmalara ne kadar yer verileceği, çocuğun durumuna ve sosyal becerilere bağlıdır.</a:t>
            </a:r>
          </a:p>
          <a:p>
            <a:pPr>
              <a:buFont typeface="Wingdings 2" panose="05020102010507070707" pitchFamily="18" charset="2"/>
              <a:buNone/>
              <a:defRPr/>
            </a:pPr>
            <a:endParaRPr lang="tr-TR" altLang="tr-TR" sz="2800" dirty="0" smtClean="0"/>
          </a:p>
        </p:txBody>
      </p:sp>
      <p:sp>
        <p:nvSpPr>
          <p:cNvPr id="4" name="3 Sağ Ok">
            <a:hlinkClick r:id="rId2" action="ppaction://hlinksldjump"/>
          </p:cNvPr>
          <p:cNvSpPr/>
          <p:nvPr/>
        </p:nvSpPr>
        <p:spPr>
          <a:xfrm>
            <a:off x="7667625" y="6237288"/>
            <a:ext cx="541338"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5" name="4 Sol Ok">
            <a:hlinkClick r:id="rId3" action="ppaction://hlinksldjump"/>
          </p:cNvPr>
          <p:cNvSpPr/>
          <p:nvPr/>
        </p:nvSpPr>
        <p:spPr>
          <a:xfrm>
            <a:off x="1187450" y="6237288"/>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414997087"/>
      </p:ext>
    </p:extLst>
  </p:cSld>
  <p:clrMapOvr>
    <a:masterClrMapping/>
  </p:clrMapOvr>
  <p:transition spd="med" advTm="3000">
    <p:push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İçerik Yer Tutucusu"/>
          <p:cNvSpPr>
            <a:spLocks noGrp="1"/>
          </p:cNvSpPr>
          <p:nvPr>
            <p:ph idx="1"/>
          </p:nvPr>
        </p:nvSpPr>
        <p:spPr>
          <a:xfrm>
            <a:off x="539552" y="980728"/>
            <a:ext cx="8229600" cy="4389437"/>
          </a:xfrm>
        </p:spPr>
        <p:txBody>
          <a:bodyPr/>
          <a:lstStyle/>
          <a:p>
            <a:pPr>
              <a:buFont typeface="Wingdings 2" panose="05020102010507070707" pitchFamily="18" charset="2"/>
              <a:buNone/>
              <a:defRPr/>
            </a:pPr>
            <a:r>
              <a:rPr lang="tr-TR" altLang="tr-TR" sz="3200" dirty="0" smtClean="0">
                <a:latin typeface="+mj-lt"/>
              </a:rPr>
              <a:t>3)</a:t>
            </a:r>
            <a:r>
              <a:rPr lang="tr-TR" altLang="tr-TR" sz="3200" b="1" dirty="0" smtClean="0">
                <a:latin typeface="+mj-lt"/>
              </a:rPr>
              <a:t> </a:t>
            </a:r>
            <a:r>
              <a:rPr lang="tr-TR" altLang="tr-TR" b="1" dirty="0" smtClean="0">
                <a:latin typeface="+mj-lt"/>
              </a:rPr>
              <a:t>İlkokul 2. Devre (9 -13): </a:t>
            </a:r>
            <a:endParaRPr lang="tr-TR" altLang="tr-TR" dirty="0" smtClean="0">
              <a:latin typeface="+mj-lt"/>
            </a:endParaRPr>
          </a:p>
          <a:p>
            <a:pPr>
              <a:defRPr/>
            </a:pPr>
            <a:r>
              <a:rPr lang="tr-TR" altLang="tr-TR" dirty="0" smtClean="0">
                <a:latin typeface="+mj-lt"/>
              </a:rPr>
              <a:t>II. devre eğitim programlarında çocuğun fiziksel, sosyal ve kişisel çevresini tanıması ve uyum sağlamasının yanında, işlevsel akademik beceriler (okuma, yazma ve aritmetik) kazanmasına ağırlık verilmektedir.</a:t>
            </a:r>
          </a:p>
          <a:p>
            <a:pPr>
              <a:defRPr/>
            </a:pPr>
            <a:endParaRPr lang="tr-TR" altLang="tr-TR" dirty="0" smtClean="0"/>
          </a:p>
        </p:txBody>
      </p:sp>
      <p:pic>
        <p:nvPicPr>
          <p:cNvPr id="37891"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221163"/>
            <a:ext cx="24638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ol Ok">
            <a:hlinkClick r:id="rId3" action="ppaction://hlinksldjump"/>
          </p:cNvPr>
          <p:cNvSpPr/>
          <p:nvPr/>
        </p:nvSpPr>
        <p:spPr>
          <a:xfrm>
            <a:off x="684213" y="60928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7" name="6 Sağ Ok">
            <a:hlinkClick r:id="rId4" action="ppaction://hlinksldjump"/>
          </p:cNvPr>
          <p:cNvSpPr/>
          <p:nvPr/>
        </p:nvSpPr>
        <p:spPr>
          <a:xfrm>
            <a:off x="7885113" y="6092825"/>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3588670463"/>
      </p:ext>
    </p:extLst>
  </p:cSld>
  <p:clrMapOvr>
    <a:masterClrMapping/>
  </p:clrMapOvr>
  <p:transition spd="med" advTm="3000">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İçerik Yer Tutucusu"/>
          <p:cNvSpPr>
            <a:spLocks noGrp="1"/>
          </p:cNvSpPr>
          <p:nvPr>
            <p:ph idx="1"/>
          </p:nvPr>
        </p:nvSpPr>
        <p:spPr>
          <a:xfrm>
            <a:off x="446088" y="764704"/>
            <a:ext cx="8229600" cy="2573337"/>
          </a:xfrm>
        </p:spPr>
        <p:txBody>
          <a:bodyPr/>
          <a:lstStyle/>
          <a:p>
            <a:pPr>
              <a:buFont typeface="Wingdings 2" panose="05020102010507070707" pitchFamily="18" charset="2"/>
              <a:buNone/>
            </a:pPr>
            <a:r>
              <a:rPr lang="tr-TR" altLang="tr-TR" sz="3200" dirty="0" smtClean="0"/>
              <a:t>4)</a:t>
            </a:r>
            <a:r>
              <a:rPr lang="tr-TR" altLang="tr-TR" sz="3200" b="1" dirty="0" smtClean="0"/>
              <a:t> </a:t>
            </a:r>
            <a:r>
              <a:rPr lang="tr-TR" altLang="tr-TR" b="1" dirty="0" smtClean="0"/>
              <a:t>Ortaokul ve Lise (13 -18): </a:t>
            </a:r>
          </a:p>
          <a:p>
            <a:r>
              <a:rPr lang="tr-TR" altLang="tr-TR" dirty="0" smtClean="0"/>
              <a:t>Ortaokul ve lise programlarında hazırlık çalışmalarına verilen önem azalırken, işlevsel akademik becerilere, bunun yanı sıra sosyal ve iş becerilerine verilen önem artmaktadır.</a:t>
            </a:r>
          </a:p>
          <a:p>
            <a:pPr>
              <a:buFont typeface="Wingdings 2" panose="05020102010507070707" pitchFamily="18" charset="2"/>
              <a:buNone/>
            </a:pPr>
            <a:endParaRPr lang="tr-TR" altLang="tr-TR" dirty="0" smtClean="0"/>
          </a:p>
        </p:txBody>
      </p:sp>
      <p:sp>
        <p:nvSpPr>
          <p:cNvPr id="4" name="3 Sol Ok">
            <a:hlinkClick r:id="rId2"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6" name="5 Komut Düğmesi: Giriş">
            <a:hlinkClick r:id="rId3" action="ppaction://hlinksldjump" highlightClick="1"/>
          </p:cNvPr>
          <p:cNvSpPr/>
          <p:nvPr/>
        </p:nvSpPr>
        <p:spPr>
          <a:xfrm>
            <a:off x="8316913" y="1268413"/>
            <a:ext cx="358775" cy="504825"/>
          </a:xfrm>
          <a:prstGeom prst="actionButtonHom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073499423"/>
      </p:ext>
    </p:extLst>
  </p:cSld>
  <p:clrMapOvr>
    <a:masterClrMapping/>
  </p:clrMapOvr>
  <p:transition spd="med" advTm="3000">
    <p:pu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Başlık"/>
          <p:cNvSpPr>
            <a:spLocks noGrp="1"/>
          </p:cNvSpPr>
          <p:nvPr>
            <p:ph type="title"/>
          </p:nvPr>
        </p:nvSpPr>
        <p:spPr>
          <a:xfrm>
            <a:off x="539750" y="1412875"/>
            <a:ext cx="6553200" cy="1143000"/>
          </a:xfrm>
        </p:spPr>
        <p:txBody>
          <a:bodyPr/>
          <a:lstStyle/>
          <a:p>
            <a:r>
              <a:rPr lang="tr-TR" altLang="tr-TR" sz="3600" b="1" smtClean="0"/>
              <a:t>ORTA DERECELİ ZİHİNSEL</a:t>
            </a:r>
            <a:br>
              <a:rPr lang="tr-TR" altLang="tr-TR" sz="3600" b="1" smtClean="0"/>
            </a:br>
            <a:r>
              <a:rPr lang="tr-TR" altLang="tr-TR" sz="3600" b="1" smtClean="0"/>
              <a:t> ENGELLİ ÇOCUKLARIN EĞİTİMİ</a:t>
            </a:r>
          </a:p>
        </p:txBody>
      </p:sp>
      <p:sp>
        <p:nvSpPr>
          <p:cNvPr id="39939" name="2 İçerik Yer Tutucusu"/>
          <p:cNvSpPr>
            <a:spLocks noGrp="1"/>
          </p:cNvSpPr>
          <p:nvPr>
            <p:ph idx="1"/>
          </p:nvPr>
        </p:nvSpPr>
        <p:spPr>
          <a:xfrm>
            <a:off x="468313" y="2852738"/>
            <a:ext cx="8229600" cy="3582987"/>
          </a:xfrm>
        </p:spPr>
        <p:txBody>
          <a:bodyPr/>
          <a:lstStyle/>
          <a:p>
            <a:r>
              <a:rPr lang="tr-TR" altLang="tr-TR" smtClean="0"/>
              <a:t>Bu çocukların eğitim programlarında, çocuğun sosyal çevresine uyum sağlaması için gerekli olan becerilerin kazandırılmasına çok önem verilmektedir</a:t>
            </a:r>
          </a:p>
          <a:p>
            <a:r>
              <a:rPr lang="tr-TR" altLang="tr-TR" smtClean="0"/>
              <a:t>Eğitimleri genellikle </a:t>
            </a:r>
            <a:r>
              <a:rPr lang="tr-TR" altLang="tr-TR" b="1" smtClean="0"/>
              <a:t>özel sınıf, okul ve korumalı iş yerlerinde </a:t>
            </a:r>
            <a:r>
              <a:rPr lang="tr-TR" altLang="tr-TR" smtClean="0"/>
              <a:t>sağlanmaktadır.</a:t>
            </a:r>
          </a:p>
          <a:p>
            <a:pPr>
              <a:buFont typeface="Wingdings 2" panose="05020102010507070707" pitchFamily="18" charset="2"/>
              <a:buNone/>
            </a:pPr>
            <a:endParaRPr lang="tr-TR" altLang="tr-TR" smtClean="0"/>
          </a:p>
        </p:txBody>
      </p:sp>
      <p:pic>
        <p:nvPicPr>
          <p:cNvPr id="39940"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00813" y="765175"/>
            <a:ext cx="24638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288" y="5373688"/>
            <a:ext cx="1465262"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Komut Düğmesi: Giriş">
            <a:hlinkClick r:id="rId4" action="ppaction://hlinksldjump" highlightClick="1"/>
          </p:cNvPr>
          <p:cNvSpPr/>
          <p:nvPr/>
        </p:nvSpPr>
        <p:spPr>
          <a:xfrm>
            <a:off x="7956550" y="4724400"/>
            <a:ext cx="360363" cy="504825"/>
          </a:xfrm>
          <a:prstGeom prst="actionButtonHom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41077588"/>
      </p:ext>
    </p:extLst>
  </p:cSld>
  <p:clrMapOvr>
    <a:masterClrMapping/>
  </p:clrMapOvr>
  <p:transition spd="med" advTm="3000">
    <p:randomBa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Başlık"/>
          <p:cNvSpPr>
            <a:spLocks noGrp="1"/>
          </p:cNvSpPr>
          <p:nvPr>
            <p:ph type="title"/>
          </p:nvPr>
        </p:nvSpPr>
        <p:spPr>
          <a:xfrm>
            <a:off x="539750" y="1125538"/>
            <a:ext cx="6707188" cy="1143000"/>
          </a:xfrm>
        </p:spPr>
        <p:txBody>
          <a:bodyPr/>
          <a:lstStyle/>
          <a:p>
            <a:r>
              <a:rPr lang="tr-TR" altLang="tr-TR" sz="3200" b="1" smtClean="0"/>
              <a:t>AĞIR VE ÇOK AĞIR DERECELİ ZİHİNSEL </a:t>
            </a:r>
            <a:br>
              <a:rPr lang="tr-TR" altLang="tr-TR" sz="3200" b="1" smtClean="0"/>
            </a:br>
            <a:r>
              <a:rPr lang="tr-TR" altLang="tr-TR" sz="3200" b="1" smtClean="0"/>
              <a:t>ENGELLİ COCUKLARIN EĞİTİMİ</a:t>
            </a:r>
          </a:p>
        </p:txBody>
      </p:sp>
      <p:sp>
        <p:nvSpPr>
          <p:cNvPr id="40963" name="2 İçerik Yer Tutucusu"/>
          <p:cNvSpPr>
            <a:spLocks noGrp="1"/>
          </p:cNvSpPr>
          <p:nvPr>
            <p:ph idx="1"/>
          </p:nvPr>
        </p:nvSpPr>
        <p:spPr>
          <a:xfrm>
            <a:off x="395288" y="2420938"/>
            <a:ext cx="8229600" cy="3797300"/>
          </a:xfrm>
        </p:spPr>
        <p:txBody>
          <a:bodyPr/>
          <a:lstStyle/>
          <a:p>
            <a:r>
              <a:rPr lang="tr-TR" altLang="tr-TR" smtClean="0"/>
              <a:t>Ağır ve çok ağır derecede zihinsel engelli çocuklara özel gündüzlü ya da yatılı okullarda özel eğitim olanakları sağlanmaktadır.</a:t>
            </a:r>
          </a:p>
          <a:p>
            <a:r>
              <a:rPr lang="tr-TR" altLang="tr-TR" smtClean="0"/>
              <a:t>Eğitim programlarında öz bakım, dil ve hareket becerilerine daha fazla önem verilmektedir.</a:t>
            </a:r>
          </a:p>
          <a:p>
            <a:endParaRPr lang="tr-TR" altLang="tr-TR" smtClean="0"/>
          </a:p>
        </p:txBody>
      </p:sp>
      <p:pic>
        <p:nvPicPr>
          <p:cNvPr id="40964"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765175"/>
            <a:ext cx="2195512"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Komut Düğmesi: Giriş">
            <a:hlinkClick r:id="rId3" action="ppaction://hlinksldjump" highlightClick="1"/>
          </p:cNvPr>
          <p:cNvSpPr/>
          <p:nvPr/>
        </p:nvSpPr>
        <p:spPr>
          <a:xfrm>
            <a:off x="8243888" y="3284538"/>
            <a:ext cx="360362" cy="504825"/>
          </a:xfrm>
          <a:prstGeom prst="actionButtonHom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4269832729"/>
      </p:ext>
    </p:extLst>
  </p:cSld>
  <p:clrMapOvr>
    <a:masterClrMapping/>
  </p:clrMapOvr>
  <p:transition spd="med" advTm="3000">
    <p:cover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İçerik Yer Tutucusu"/>
          <p:cNvSpPr>
            <a:spLocks noGrp="1"/>
          </p:cNvSpPr>
          <p:nvPr>
            <p:ph idx="1"/>
          </p:nvPr>
        </p:nvSpPr>
        <p:spPr>
          <a:xfrm>
            <a:off x="468313" y="2420938"/>
            <a:ext cx="8229600" cy="3887787"/>
          </a:xfrm>
        </p:spPr>
        <p:txBody>
          <a:bodyPr/>
          <a:lstStyle/>
          <a:p>
            <a:pPr>
              <a:buFont typeface="Wingdings 2" panose="05020102010507070707" pitchFamily="18" charset="2"/>
              <a:buNone/>
              <a:defRPr/>
            </a:pPr>
            <a:r>
              <a:rPr lang="tr-TR" altLang="tr-TR" b="1" dirty="0" smtClean="0"/>
              <a:t>   </a:t>
            </a:r>
            <a:r>
              <a:rPr lang="tr-TR" altLang="tr-TR" b="1" dirty="0" smtClean="0">
                <a:latin typeface="+mj-lt"/>
              </a:rPr>
              <a:t>Zihinsel engelli çocukların eğitiminde kullanılan yöntemler şunlardır:</a:t>
            </a:r>
          </a:p>
          <a:p>
            <a:pPr>
              <a:buFont typeface="Wingdings 2" panose="05020102010507070707" pitchFamily="18" charset="2"/>
              <a:buNone/>
              <a:defRPr/>
            </a:pPr>
            <a:r>
              <a:rPr lang="tr-TR" altLang="tr-TR" sz="3200" b="1" dirty="0" smtClean="0">
                <a:latin typeface="+mj-lt"/>
              </a:rPr>
              <a:t>1</a:t>
            </a:r>
            <a:r>
              <a:rPr lang="tr-TR" altLang="tr-TR" sz="3200" dirty="0" smtClean="0">
                <a:latin typeface="+mj-lt"/>
              </a:rPr>
              <a:t>)</a:t>
            </a:r>
            <a:r>
              <a:rPr lang="tr-TR" altLang="tr-TR" dirty="0" smtClean="0">
                <a:latin typeface="+mj-lt"/>
              </a:rPr>
              <a:t>Özellikle dil, okuma, yazma, matematik, fen bilgisi konu ve kavramlarının </a:t>
            </a:r>
            <a:r>
              <a:rPr lang="tr-TR" altLang="tr-TR" dirty="0" err="1" smtClean="0">
                <a:latin typeface="+mj-lt"/>
              </a:rPr>
              <a:t>öğretiminde</a:t>
            </a:r>
            <a:r>
              <a:rPr lang="tr-TR" altLang="tr-TR" b="1" dirty="0" err="1" smtClean="0">
                <a:latin typeface="+mj-lt"/>
              </a:rPr>
              <a:t>"doğrudan</a:t>
            </a:r>
            <a:r>
              <a:rPr lang="tr-TR" altLang="tr-TR" b="1" dirty="0" smtClean="0">
                <a:latin typeface="+mj-lt"/>
              </a:rPr>
              <a:t> öğretim" </a:t>
            </a:r>
            <a:r>
              <a:rPr lang="tr-TR" altLang="tr-TR" dirty="0" smtClean="0">
                <a:latin typeface="+mj-lt"/>
              </a:rPr>
              <a:t>(açık anlatım) yöntemi</a:t>
            </a:r>
          </a:p>
          <a:p>
            <a:pPr>
              <a:buFont typeface="Wingdings 2" panose="05020102010507070707" pitchFamily="18" charset="2"/>
              <a:buNone/>
              <a:defRPr/>
            </a:pPr>
            <a:endParaRPr lang="tr-TR" altLang="tr-TR" dirty="0" smtClean="0"/>
          </a:p>
        </p:txBody>
      </p:sp>
      <p:pic>
        <p:nvPicPr>
          <p:cNvPr id="41987" name="4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836613"/>
            <a:ext cx="275113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6" name="5 Sağ Ok">
            <a:hlinkClick r:id="rId4" action="ppaction://hlinksldjump"/>
          </p:cNvPr>
          <p:cNvSpPr/>
          <p:nvPr/>
        </p:nvSpPr>
        <p:spPr>
          <a:xfrm>
            <a:off x="7956550" y="6237288"/>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3827343381"/>
      </p:ext>
    </p:extLst>
  </p:cSld>
  <p:clrMapOvr>
    <a:masterClrMapping/>
  </p:clrMapOvr>
  <p:transition spd="med" advTm="3000">
    <p:cover dir="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İçerik Yer Tutucusu"/>
          <p:cNvSpPr>
            <a:spLocks noGrp="1"/>
          </p:cNvSpPr>
          <p:nvPr>
            <p:ph idx="1"/>
          </p:nvPr>
        </p:nvSpPr>
        <p:spPr>
          <a:xfrm>
            <a:off x="468313" y="2349500"/>
            <a:ext cx="8258175" cy="2520950"/>
          </a:xfrm>
        </p:spPr>
        <p:txBody>
          <a:bodyPr/>
          <a:lstStyle/>
          <a:p>
            <a:pPr>
              <a:buFont typeface="Wingdings 2" panose="05020102010507070707" pitchFamily="18" charset="2"/>
              <a:buNone/>
              <a:defRPr/>
            </a:pPr>
            <a:r>
              <a:rPr lang="tr-TR" altLang="tr-TR" sz="3200" b="1" dirty="0" smtClean="0">
                <a:latin typeface="+mj-lt"/>
              </a:rPr>
              <a:t>2)</a:t>
            </a:r>
            <a:r>
              <a:rPr lang="tr-TR" altLang="tr-TR" b="1" dirty="0" smtClean="0">
                <a:latin typeface="+mj-lt"/>
              </a:rPr>
              <a:t>Öğrenmenin transferi yaklaşımında </a:t>
            </a:r>
            <a:r>
              <a:rPr lang="tr-TR" altLang="tr-TR" dirty="0" smtClean="0">
                <a:latin typeface="+mj-lt"/>
              </a:rPr>
              <a:t>kişinin daha önceki deneyimlerinde öğrenmiş olduğu kuralları gelecekte karşılaşacağı benzer yapıdaki bir problemi çözmede kullanma yeteneği sağlanmalıdır.</a:t>
            </a:r>
          </a:p>
          <a:p>
            <a:pPr>
              <a:defRPr/>
            </a:pPr>
            <a:endParaRPr lang="tr-TR" altLang="tr-TR" dirty="0" smtClean="0"/>
          </a:p>
        </p:txBody>
      </p:sp>
      <p:pic>
        <p:nvPicPr>
          <p:cNvPr id="43011" name="2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765175"/>
            <a:ext cx="231933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6" name="5 Sağ Ok"/>
          <p:cNvSpPr/>
          <p:nvPr/>
        </p:nvSpPr>
        <p:spPr>
          <a:xfrm>
            <a:off x="6875463" y="6165850"/>
            <a:ext cx="541337"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3192696528"/>
      </p:ext>
    </p:extLst>
  </p:cSld>
  <p:clrMapOvr>
    <a:masterClrMapping/>
  </p:clrMapOvr>
  <p:transition spd="med" advTm="3000">
    <p:plus/>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İçerik Yer Tutucusu"/>
          <p:cNvSpPr>
            <a:spLocks noGrp="1"/>
          </p:cNvSpPr>
          <p:nvPr>
            <p:ph idx="1"/>
          </p:nvPr>
        </p:nvSpPr>
        <p:spPr>
          <a:xfrm>
            <a:off x="539750" y="548680"/>
            <a:ext cx="8280400" cy="5472608"/>
          </a:xfrm>
        </p:spPr>
        <p:txBody>
          <a:bodyPr/>
          <a:lstStyle/>
          <a:p>
            <a:pPr>
              <a:buFont typeface="Wingdings 2" panose="05020102010507070707" pitchFamily="18" charset="2"/>
              <a:buNone/>
              <a:defRPr/>
            </a:pPr>
            <a:r>
              <a:rPr lang="tr-TR" altLang="tr-TR" sz="3200" b="1" dirty="0" smtClean="0">
                <a:latin typeface="+mj-lt"/>
              </a:rPr>
              <a:t>3</a:t>
            </a:r>
            <a:r>
              <a:rPr lang="tr-TR" altLang="tr-TR" sz="3200" dirty="0" smtClean="0">
                <a:latin typeface="+mj-lt"/>
              </a:rPr>
              <a:t>)</a:t>
            </a:r>
            <a:r>
              <a:rPr lang="en-US" altLang="tr-TR" sz="3200" dirty="0" smtClean="0">
                <a:latin typeface="+mj-lt"/>
              </a:rPr>
              <a:t> </a:t>
            </a:r>
            <a:r>
              <a:rPr lang="tr-TR" altLang="tr-TR" b="1" dirty="0" smtClean="0">
                <a:latin typeface="+mj-lt"/>
              </a:rPr>
              <a:t>Doğal öğrenme yönteminde </a:t>
            </a:r>
            <a:r>
              <a:rPr lang="tr-TR" altLang="tr-TR" dirty="0" smtClean="0">
                <a:latin typeface="+mj-lt"/>
              </a:rPr>
              <a:t>öğretmen çocuğun etkinliği başlatmasını sağlayacak çevreyi düzenler.</a:t>
            </a:r>
          </a:p>
          <a:p>
            <a:pPr>
              <a:buFont typeface="Wingdings 2" panose="05020102010507070707" pitchFamily="18" charset="2"/>
              <a:buNone/>
              <a:defRPr/>
            </a:pPr>
            <a:r>
              <a:rPr lang="tr-TR" altLang="tr-TR" sz="3200" b="1" dirty="0" smtClean="0">
                <a:latin typeface="+mj-lt"/>
              </a:rPr>
              <a:t>4</a:t>
            </a:r>
            <a:r>
              <a:rPr lang="tr-TR" altLang="tr-TR" b="1" dirty="0" smtClean="0">
                <a:latin typeface="+mj-lt"/>
              </a:rPr>
              <a:t>)</a:t>
            </a:r>
            <a:r>
              <a:rPr lang="en-US" altLang="tr-TR" b="1" dirty="0" smtClean="0">
                <a:latin typeface="+mj-lt"/>
              </a:rPr>
              <a:t> </a:t>
            </a:r>
            <a:r>
              <a:rPr lang="tr-TR" altLang="tr-TR" b="1" dirty="0" smtClean="0">
                <a:latin typeface="+mj-lt"/>
              </a:rPr>
              <a:t>Davranışça yaklaşım </a:t>
            </a:r>
            <a:r>
              <a:rPr lang="tr-TR" altLang="tr-TR" dirty="0" smtClean="0">
                <a:latin typeface="+mj-lt"/>
              </a:rPr>
              <a:t>çocuğun istenen davranışının (tepki) pekiştirilmesi, istenmeyen davranışların söndürülmesi esasına dayanan ve zihinsel yetersizliği olan çocukların eğitiminde sık kullanılan bir yaklaşımdır.</a:t>
            </a:r>
          </a:p>
          <a:p>
            <a:pPr>
              <a:defRPr/>
            </a:pPr>
            <a:endParaRPr lang="tr-TR" altLang="tr-TR" sz="3200" dirty="0" smtClean="0"/>
          </a:p>
          <a:p>
            <a:pPr>
              <a:buFont typeface="Wingdings 2" panose="05020102010507070707" pitchFamily="18" charset="2"/>
              <a:buNone/>
              <a:defRPr/>
            </a:pPr>
            <a:endParaRPr lang="tr-TR" altLang="tr-TR" dirty="0" smtClean="0"/>
          </a:p>
        </p:txBody>
      </p:sp>
    </p:spTree>
    <p:extLst>
      <p:ext uri="{BB962C8B-B14F-4D97-AF65-F5344CB8AC3E}">
        <p14:creationId xmlns:p14="http://schemas.microsoft.com/office/powerpoint/2010/main" val="1925327583"/>
      </p:ext>
    </p:extLst>
  </p:cSld>
  <p:clrMapOvr>
    <a:masterClrMapping/>
  </p:clrMapOvr>
  <p:transition spd="med" advTm="3000">
    <p:cover dir="l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935163"/>
            <a:ext cx="8229600" cy="2789237"/>
          </a:xfrm>
        </p:spPr>
        <p:txBody>
          <a:bodyPr/>
          <a:lstStyle/>
          <a:p>
            <a:pPr>
              <a:defRPr/>
            </a:pPr>
            <a:endParaRPr lang="tr-TR" dirty="0" smtClean="0"/>
          </a:p>
          <a:p>
            <a:pPr>
              <a:buFont typeface="Wingdings 2" panose="05020102010507070707" pitchFamily="18" charset="2"/>
              <a:buNone/>
              <a:defRPr/>
            </a:pPr>
            <a:endParaRPr lang="tr-TR" dirty="0" smtClean="0"/>
          </a:p>
          <a:p>
            <a:pPr>
              <a:buFont typeface="Wingdings 2" panose="05020102010507070707" pitchFamily="18" charset="2"/>
              <a:buNone/>
              <a:defRPr/>
            </a:pPr>
            <a:r>
              <a:rPr lang="tr-TR" sz="3200" b="1" dirty="0" smtClean="0">
                <a:solidFill>
                  <a:schemeClr val="bg2">
                    <a:lumMod val="25000"/>
                  </a:schemeClr>
                </a:solidFill>
                <a:latin typeface="+mj-lt"/>
              </a:rPr>
              <a:t>   ZİHİNSEL ENGELLİ ÇOCUKLARDA EN İYİ PERFORMANS ELDE ETMEK İÇİN AİLEYE VE ÖĞRETMENE ÖNERİLER </a:t>
            </a:r>
            <a:endParaRPr lang="tr-TR" sz="3200" b="1" dirty="0">
              <a:solidFill>
                <a:schemeClr val="bg2">
                  <a:lumMod val="25000"/>
                </a:schemeClr>
              </a:solidFill>
              <a:latin typeface="+mj-lt"/>
            </a:endParaRPr>
          </a:p>
        </p:txBody>
      </p:sp>
      <p:pic>
        <p:nvPicPr>
          <p:cNvPr id="4505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052513"/>
            <a:ext cx="18002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5463" y="4581525"/>
            <a:ext cx="1946275"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585597"/>
      </p:ext>
    </p:extLst>
  </p:cSld>
  <p:clrMapOvr>
    <a:masterClrMapping/>
  </p:clrMapOvr>
  <p:transition spd="med" advTm="3000">
    <p:checke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Başlık"/>
          <p:cNvSpPr>
            <a:spLocks noGrp="1"/>
          </p:cNvSpPr>
          <p:nvPr>
            <p:ph type="title"/>
          </p:nvPr>
        </p:nvSpPr>
        <p:spPr>
          <a:xfrm>
            <a:off x="468313" y="908050"/>
            <a:ext cx="8229600" cy="1143000"/>
          </a:xfrm>
        </p:spPr>
        <p:txBody>
          <a:bodyPr/>
          <a:lstStyle/>
          <a:p>
            <a:r>
              <a:rPr lang="tr-TR" altLang="tr-TR" sz="4000" b="1" smtClean="0"/>
              <a:t>Hafif dereceli zihinsel engelli çocuklarda öneriler</a:t>
            </a:r>
          </a:p>
        </p:txBody>
      </p:sp>
      <p:sp>
        <p:nvSpPr>
          <p:cNvPr id="46083" name="2 İçerik Yer Tutucusu"/>
          <p:cNvSpPr>
            <a:spLocks noGrp="1"/>
          </p:cNvSpPr>
          <p:nvPr>
            <p:ph idx="1"/>
          </p:nvPr>
        </p:nvSpPr>
        <p:spPr>
          <a:xfrm>
            <a:off x="519113" y="2205038"/>
            <a:ext cx="8229600" cy="4119562"/>
          </a:xfrm>
        </p:spPr>
        <p:txBody>
          <a:bodyPr/>
          <a:lstStyle/>
          <a:p>
            <a:pPr>
              <a:buFont typeface="Wingdings 2" panose="05020102010507070707" pitchFamily="18" charset="2"/>
              <a:buNone/>
            </a:pPr>
            <a:r>
              <a:rPr lang="tr-TR" altLang="tr-TR" b="1" smtClean="0"/>
              <a:t>Aileye öneriler</a:t>
            </a:r>
          </a:p>
          <a:p>
            <a:endParaRPr lang="tr-TR" altLang="tr-TR" smtClean="0"/>
          </a:p>
          <a:p>
            <a:r>
              <a:rPr lang="tr-TR" altLang="tr-TR" smtClean="0"/>
              <a:t>Eğitilebilir zihinsel engelli çocuğu bu özrü ile kabullenmeli</a:t>
            </a:r>
          </a:p>
          <a:p>
            <a:r>
              <a:rPr lang="tr-TR" altLang="tr-TR" smtClean="0"/>
              <a:t>Eğitilebilir zihinsel engelli çocuğun eğitiminde sabır ve hoşgörü göstermeli</a:t>
            </a:r>
          </a:p>
        </p:txBody>
      </p:sp>
      <p:pic>
        <p:nvPicPr>
          <p:cNvPr id="46085"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08838" y="0"/>
            <a:ext cx="1935162"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ağ Ok"/>
          <p:cNvSpPr/>
          <p:nvPr/>
        </p:nvSpPr>
        <p:spPr>
          <a:xfrm>
            <a:off x="7667625" y="6534150"/>
            <a:ext cx="541338"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822143371"/>
      </p:ext>
    </p:extLst>
  </p:cSld>
  <p:clrMapOvr>
    <a:masterClrMapping/>
  </p:clrMapOvr>
  <p:transition spd="med" advTm="3000">
    <p:comb/>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İçerik Yer Tutucusu"/>
          <p:cNvSpPr>
            <a:spLocks noGrp="1"/>
          </p:cNvSpPr>
          <p:nvPr>
            <p:ph idx="1"/>
          </p:nvPr>
        </p:nvSpPr>
        <p:spPr>
          <a:xfrm>
            <a:off x="468313" y="1268413"/>
            <a:ext cx="8229600" cy="4389437"/>
          </a:xfrm>
        </p:spPr>
        <p:txBody>
          <a:bodyPr/>
          <a:lstStyle/>
          <a:p>
            <a:pPr>
              <a:buFont typeface="Wingdings 2" panose="05020102010507070707" pitchFamily="18" charset="2"/>
              <a:buNone/>
            </a:pPr>
            <a:r>
              <a:rPr lang="tr-TR" altLang="tr-TR" b="1" smtClean="0"/>
              <a:t>Öğretmenlere öneriler</a:t>
            </a:r>
          </a:p>
          <a:p>
            <a:pPr>
              <a:buFont typeface="Wingdings 2" panose="05020102010507070707" pitchFamily="18" charset="2"/>
              <a:buNone/>
            </a:pPr>
            <a:endParaRPr lang="tr-TR" altLang="tr-TR" b="1" smtClean="0"/>
          </a:p>
          <a:p>
            <a:r>
              <a:rPr lang="tr-TR" altLang="tr-TR" smtClean="0"/>
              <a:t>Eğitilebilir zihinsel engelli çocuktan kapasitesi üzerinde başarı beklenilmemeli</a:t>
            </a:r>
          </a:p>
          <a:p>
            <a:r>
              <a:rPr lang="tr-TR" altLang="tr-TR" smtClean="0"/>
              <a:t>Eğitilebilir zihinsel engelli çocuğun kavrama ve anlaması normal çocuklardan zayıf olduğu için öğretirken somut materyallerden yararlanılmalı</a:t>
            </a:r>
          </a:p>
          <a:p>
            <a:endParaRPr lang="tr-TR" altLang="tr-TR" smtClean="0"/>
          </a:p>
        </p:txBody>
      </p:sp>
      <p:pic>
        <p:nvPicPr>
          <p:cNvPr id="47108"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80200" y="0"/>
            <a:ext cx="24638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6" name="5 Sağ Ok">
            <a:hlinkClick r:id="rId4" action="ppaction://hlinksldjump"/>
          </p:cNvPr>
          <p:cNvSpPr/>
          <p:nvPr/>
        </p:nvSpPr>
        <p:spPr>
          <a:xfrm>
            <a:off x="7704138" y="6165850"/>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3007735585"/>
      </p:ext>
    </p:extLst>
  </p:cSld>
  <p:clrMapOvr>
    <a:masterClrMapping/>
  </p:clrMapOvr>
  <p:transition spd="med" advTm="3000">
    <p:strips dir="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Başlık"/>
          <p:cNvSpPr>
            <a:spLocks noGrp="1"/>
          </p:cNvSpPr>
          <p:nvPr>
            <p:ph type="title"/>
          </p:nvPr>
        </p:nvSpPr>
        <p:spPr/>
        <p:txBody>
          <a:bodyPr/>
          <a:lstStyle/>
          <a:p>
            <a:r>
              <a:rPr lang="tr-TR" altLang="tr-TR" sz="4000" b="1" smtClean="0"/>
              <a:t>Orta dereceli zihinsel engelli çocuklarda öneriler</a:t>
            </a:r>
            <a:endParaRPr lang="tr-TR" altLang="tr-TR" sz="4000" smtClean="0"/>
          </a:p>
        </p:txBody>
      </p:sp>
      <p:sp>
        <p:nvSpPr>
          <p:cNvPr id="48131" name="2 İçerik Yer Tutucusu"/>
          <p:cNvSpPr>
            <a:spLocks noGrp="1"/>
          </p:cNvSpPr>
          <p:nvPr>
            <p:ph idx="1"/>
          </p:nvPr>
        </p:nvSpPr>
        <p:spPr/>
        <p:txBody>
          <a:bodyPr/>
          <a:lstStyle/>
          <a:p>
            <a:pPr>
              <a:buFont typeface="Wingdings 2" panose="05020102010507070707" pitchFamily="18" charset="2"/>
              <a:buNone/>
            </a:pPr>
            <a:r>
              <a:rPr lang="tr-TR" altLang="tr-TR" b="1" smtClean="0"/>
              <a:t>Aileye öneriler</a:t>
            </a:r>
          </a:p>
          <a:p>
            <a:r>
              <a:rPr lang="tr-TR" altLang="tr-TR" smtClean="0"/>
              <a:t>Var olan yeteneklerini en iyi kullanılabilir duruma getirilmeli</a:t>
            </a:r>
          </a:p>
          <a:p>
            <a:r>
              <a:rPr lang="tr-TR" altLang="tr-TR" smtClean="0"/>
              <a:t>Çocukların toplumla etkileşmesine ve değişik yaşantılarda bulunmasına olanak sağlanmalı</a:t>
            </a:r>
          </a:p>
          <a:p>
            <a:pPr>
              <a:buFont typeface="Wingdings 2" panose="05020102010507070707" pitchFamily="18" charset="2"/>
              <a:buNone/>
            </a:pPr>
            <a:endParaRPr lang="tr-TR" altLang="tr-TR" smtClean="0"/>
          </a:p>
        </p:txBody>
      </p:sp>
      <p:pic>
        <p:nvPicPr>
          <p:cNvPr id="48133"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72363" y="0"/>
            <a:ext cx="167163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7" name="6 Sağ Ok">
            <a:hlinkClick r:id="rId4" action="ppaction://hlinksldjump"/>
          </p:cNvPr>
          <p:cNvSpPr/>
          <p:nvPr/>
        </p:nvSpPr>
        <p:spPr>
          <a:xfrm>
            <a:off x="7380288" y="6165850"/>
            <a:ext cx="539750"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1356465765"/>
      </p:ext>
    </p:extLst>
  </p:cSld>
  <p:clrMapOvr>
    <a:masterClrMapping/>
  </p:clrMapOvr>
  <p:transition spd="med" advTm="3000">
    <p:blinds/>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İçerik Yer Tutucusu"/>
          <p:cNvSpPr>
            <a:spLocks noGrp="1"/>
          </p:cNvSpPr>
          <p:nvPr>
            <p:ph idx="1"/>
          </p:nvPr>
        </p:nvSpPr>
        <p:spPr/>
        <p:txBody>
          <a:bodyPr/>
          <a:lstStyle/>
          <a:p>
            <a:pPr>
              <a:buFont typeface="Wingdings 2" panose="05020102010507070707" pitchFamily="18" charset="2"/>
              <a:buNone/>
            </a:pPr>
            <a:r>
              <a:rPr lang="tr-TR" altLang="tr-TR" b="1" smtClean="0"/>
              <a:t>Öğretmenlere öneriler</a:t>
            </a:r>
          </a:p>
          <a:p>
            <a:r>
              <a:rPr lang="tr-TR" altLang="tr-TR" smtClean="0"/>
              <a:t>Kısa ve basit konulara  çocuk alıştırılmalıdır. Olumsuzdan daha çok olumlu ifadeler kullanılmalıdır</a:t>
            </a:r>
          </a:p>
          <a:p>
            <a:r>
              <a:rPr lang="tr-TR" altLang="tr-TR" smtClean="0"/>
              <a:t> Etkinlikler seviyeye uygun, somut ağırlıklı ve basit olmalıdır</a:t>
            </a:r>
            <a:endParaRPr lang="tr-TR" altLang="tr-TR" b="1" smtClean="0"/>
          </a:p>
        </p:txBody>
      </p:sp>
      <p:pic>
        <p:nvPicPr>
          <p:cNvPr id="49156"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0"/>
            <a:ext cx="161925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6" name="5 Sağ Ok">
            <a:hlinkClick r:id="rId4" action="ppaction://hlinksldjump"/>
          </p:cNvPr>
          <p:cNvSpPr/>
          <p:nvPr/>
        </p:nvSpPr>
        <p:spPr>
          <a:xfrm>
            <a:off x="6875463" y="6165850"/>
            <a:ext cx="541337" cy="323850"/>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2979517312"/>
      </p:ext>
    </p:extLst>
  </p:cSld>
  <p:clrMapOvr>
    <a:masterClrMapping/>
  </p:clrMapOvr>
  <p:transition spd="med" advTm="3000">
    <p:checke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Başlık"/>
          <p:cNvSpPr>
            <a:spLocks noGrp="1"/>
          </p:cNvSpPr>
          <p:nvPr>
            <p:ph type="title"/>
          </p:nvPr>
        </p:nvSpPr>
        <p:spPr/>
        <p:txBody>
          <a:bodyPr/>
          <a:lstStyle/>
          <a:p>
            <a:r>
              <a:rPr lang="tr-TR" altLang="tr-TR" sz="3600" b="1" smtClean="0"/>
              <a:t>Ağır ve Çok ağır dereceli zihinsel engelli çocuklarda öneriler</a:t>
            </a:r>
          </a:p>
        </p:txBody>
      </p:sp>
      <p:sp>
        <p:nvSpPr>
          <p:cNvPr id="50179" name="2 İçerik Yer Tutucusu"/>
          <p:cNvSpPr>
            <a:spLocks noGrp="1"/>
          </p:cNvSpPr>
          <p:nvPr>
            <p:ph idx="1"/>
          </p:nvPr>
        </p:nvSpPr>
        <p:spPr/>
        <p:txBody>
          <a:bodyPr/>
          <a:lstStyle/>
          <a:p>
            <a:pPr>
              <a:buFont typeface="Wingdings 2" panose="05020102010507070707" pitchFamily="18" charset="2"/>
              <a:buNone/>
            </a:pPr>
            <a:endParaRPr lang="tr-TR" altLang="tr-TR" b="1" smtClean="0"/>
          </a:p>
          <a:p>
            <a:pPr>
              <a:buFont typeface="Wingdings 2" panose="05020102010507070707" pitchFamily="18" charset="2"/>
              <a:buNone/>
            </a:pPr>
            <a:r>
              <a:rPr lang="tr-TR" altLang="tr-TR" b="1" smtClean="0"/>
              <a:t>Aileye öneriler</a:t>
            </a:r>
          </a:p>
          <a:p>
            <a:endParaRPr lang="tr-TR" altLang="tr-TR" smtClean="0"/>
          </a:p>
          <a:p>
            <a:r>
              <a:rPr lang="tr-TR" altLang="tr-TR" smtClean="0"/>
              <a:t>Engelli çocuğunuzu dışarıya çıkarmanız, normal yaşıtlarının ev dışı ortamlarda görerek, yaşayarak öğrendiklerini onun da öğrenmesi için gereklidir unutulmamalıdır.</a:t>
            </a:r>
          </a:p>
          <a:p>
            <a:endParaRPr lang="tr-TR" altLang="tr-TR" b="1" smtClean="0"/>
          </a:p>
        </p:txBody>
      </p:sp>
      <p:pic>
        <p:nvPicPr>
          <p:cNvPr id="50181"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412875"/>
            <a:ext cx="184785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Sol Ok">
            <a:hlinkClick r:id="rId3" action="ppaction://hlinksldjump"/>
          </p:cNvPr>
          <p:cNvSpPr/>
          <p:nvPr/>
        </p:nvSpPr>
        <p:spPr>
          <a:xfrm>
            <a:off x="250825" y="6308725"/>
            <a:ext cx="541338"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7" name="6 Sağ Ok">
            <a:hlinkClick r:id="rId4" action="ppaction://hlinksldjump"/>
          </p:cNvPr>
          <p:cNvSpPr/>
          <p:nvPr/>
        </p:nvSpPr>
        <p:spPr>
          <a:xfrm>
            <a:off x="8316913" y="6308725"/>
            <a:ext cx="576262" cy="360363"/>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3239369468"/>
      </p:ext>
    </p:extLst>
  </p:cSld>
  <p:clrMapOvr>
    <a:masterClrMapping/>
  </p:clrMapOvr>
  <p:transition spd="med" advTm="3000">
    <p:blinds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İçerik Yer Tutucusu"/>
          <p:cNvSpPr>
            <a:spLocks noGrp="1"/>
          </p:cNvSpPr>
          <p:nvPr>
            <p:ph idx="1"/>
          </p:nvPr>
        </p:nvSpPr>
        <p:spPr>
          <a:xfrm>
            <a:off x="277813" y="1557338"/>
            <a:ext cx="8229600" cy="4389437"/>
          </a:xfrm>
        </p:spPr>
        <p:txBody>
          <a:bodyPr/>
          <a:lstStyle/>
          <a:p>
            <a:pPr>
              <a:buFont typeface="Wingdings 2" panose="05020102010507070707" pitchFamily="18" charset="2"/>
              <a:buNone/>
            </a:pPr>
            <a:r>
              <a:rPr lang="tr-TR" altLang="tr-TR" b="1" smtClean="0"/>
              <a:t>Öğretmenlere öneriler</a:t>
            </a:r>
          </a:p>
          <a:p>
            <a:r>
              <a:rPr lang="tr-TR" altLang="tr-TR" smtClean="0"/>
              <a:t>Düşük düzeydeki işlevleri nedeniyle eğitim programlarında öz bakım (tuvalet alışkanlığı, yemek yeme v.b.) dil ve hareket becerilerine daha fazla önem verilmelidir.</a:t>
            </a:r>
          </a:p>
          <a:p>
            <a:r>
              <a:rPr lang="tr-TR" altLang="tr-TR" smtClean="0"/>
              <a:t>Bir kavram iyice öğrenilmeden diğerine geçilmemelidir.</a:t>
            </a:r>
          </a:p>
          <a:p>
            <a:endParaRPr lang="tr-TR" altLang="tr-TR" b="1" smtClean="0"/>
          </a:p>
        </p:txBody>
      </p:sp>
      <p:pic>
        <p:nvPicPr>
          <p:cNvPr id="51204" name="3 Resim" descr="392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78650" y="-31750"/>
            <a:ext cx="216535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ol Ok">
            <a:hlinkClick r:id="rId3" action="ppaction://hlinksldjump"/>
          </p:cNvPr>
          <p:cNvSpPr/>
          <p:nvPr/>
        </p:nvSpPr>
        <p:spPr>
          <a:xfrm>
            <a:off x="611188" y="6308725"/>
            <a:ext cx="539750" cy="32385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chemeClr val="tx1"/>
              </a:solidFill>
            </a:endParaRPr>
          </a:p>
        </p:txBody>
      </p:sp>
      <p:sp>
        <p:nvSpPr>
          <p:cNvPr id="7" name="6 Komut Düğmesi: Giriş">
            <a:hlinkClick r:id="rId4" action="ppaction://hlinksldjump" highlightClick="1"/>
          </p:cNvPr>
          <p:cNvSpPr/>
          <p:nvPr/>
        </p:nvSpPr>
        <p:spPr>
          <a:xfrm>
            <a:off x="8207375" y="5921375"/>
            <a:ext cx="936625" cy="936625"/>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val="576189534"/>
      </p:ext>
    </p:extLst>
  </p:cSld>
  <p:clrMapOvr>
    <a:masterClrMapping/>
  </p:clrMapOvr>
  <p:transition spd="med" advTm="3000">
    <p:comb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Başlık 1"/>
          <p:cNvSpPr>
            <a:spLocks noGrp="1"/>
          </p:cNvSpPr>
          <p:nvPr>
            <p:ph type="title"/>
          </p:nvPr>
        </p:nvSpPr>
        <p:spPr>
          <a:xfrm>
            <a:off x="457200" y="704850"/>
            <a:ext cx="8229600" cy="708025"/>
          </a:xfrm>
        </p:spPr>
        <p:txBody>
          <a:bodyPr/>
          <a:lstStyle/>
          <a:p>
            <a:pPr algn="ctr"/>
            <a:r>
              <a:rPr lang="tr-TR" altLang="tr-TR" sz="3600" b="1" smtClean="0"/>
              <a:t>Zihinsel Engelli Bireyler İçin Beden Eğitimi</a:t>
            </a:r>
          </a:p>
        </p:txBody>
      </p:sp>
      <p:sp>
        <p:nvSpPr>
          <p:cNvPr id="3" name="İçerik Yer Tutucusu 2"/>
          <p:cNvSpPr>
            <a:spLocks noGrp="1"/>
          </p:cNvSpPr>
          <p:nvPr>
            <p:ph idx="1"/>
          </p:nvPr>
        </p:nvSpPr>
        <p:spPr>
          <a:xfrm>
            <a:off x="457200" y="1628775"/>
            <a:ext cx="8229600" cy="4695825"/>
          </a:xfrm>
        </p:spPr>
        <p:txBody>
          <a:bodyPr/>
          <a:lstStyle/>
          <a:p>
            <a:pPr marL="0" indent="0" algn="ctr">
              <a:buFont typeface="Wingdings 2" panose="05020102010507070707" pitchFamily="18" charset="2"/>
              <a:buNone/>
              <a:defRPr/>
            </a:pPr>
            <a:r>
              <a:rPr lang="tr-TR" dirty="0" smtClean="0">
                <a:latin typeface="+mj-lt"/>
              </a:rPr>
              <a:t>Zihinsel engelli öğrenciler için hazırlanacak beden eğitimi programının gelişim düzeylerine ve yaşlarına uygun olmasına dikkat edilmelidir.</a:t>
            </a:r>
          </a:p>
          <a:p>
            <a:pPr marL="0" indent="0" algn="ctr">
              <a:buFont typeface="Wingdings 2" panose="05020102010507070707" pitchFamily="18" charset="2"/>
              <a:buNone/>
              <a:defRPr/>
            </a:pPr>
            <a:endParaRPr lang="tr-TR" dirty="0">
              <a:latin typeface="+mj-lt"/>
            </a:endParaRPr>
          </a:p>
          <a:p>
            <a:pPr marL="0" indent="0" algn="ctr">
              <a:buFont typeface="Wingdings 2" panose="05020102010507070707" pitchFamily="18" charset="2"/>
              <a:buNone/>
              <a:defRPr/>
            </a:pPr>
            <a:r>
              <a:rPr lang="tr-TR" dirty="0" smtClean="0">
                <a:latin typeface="+mj-lt"/>
              </a:rPr>
              <a:t>Zihinsel engelli öğrencilerin genellikle sporda diğer alanlara göre daha iyi oldukları ve akademik konulardan ziyade beden eğitimi dersine daha ilgili oldukları ifade edilmektedir.</a:t>
            </a:r>
            <a:endParaRPr lang="tr-TR" dirty="0">
              <a:latin typeface="+mj-lt"/>
            </a:endParaRPr>
          </a:p>
        </p:txBody>
      </p:sp>
    </p:spTree>
    <p:extLst>
      <p:ext uri="{BB962C8B-B14F-4D97-AF65-F5344CB8AC3E}">
        <p14:creationId xmlns:p14="http://schemas.microsoft.com/office/powerpoint/2010/main" val="333673679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Başlık 1"/>
          <p:cNvSpPr>
            <a:spLocks noGrp="1"/>
          </p:cNvSpPr>
          <p:nvPr>
            <p:ph type="title"/>
          </p:nvPr>
        </p:nvSpPr>
        <p:spPr/>
        <p:txBody>
          <a:bodyPr/>
          <a:lstStyle/>
          <a:p>
            <a:pPr algn="ctr"/>
            <a:r>
              <a:rPr lang="tr-TR" altLang="tr-TR" sz="4000" b="1" smtClean="0"/>
              <a:t>Derin Zeka Engeli Olan Öğrenciler</a:t>
            </a:r>
          </a:p>
        </p:txBody>
      </p:sp>
      <p:sp>
        <p:nvSpPr>
          <p:cNvPr id="3" name="İçerik Yer Tutucusu 2"/>
          <p:cNvSpPr>
            <a:spLocks noGrp="1"/>
          </p:cNvSpPr>
          <p:nvPr>
            <p:ph idx="1"/>
          </p:nvPr>
        </p:nvSpPr>
        <p:spPr/>
        <p:txBody>
          <a:bodyPr/>
          <a:lstStyle/>
          <a:p>
            <a:pPr marL="0" indent="0" algn="ctr">
              <a:buFont typeface="Wingdings 2" panose="05020102010507070707" pitchFamily="18" charset="2"/>
              <a:buNone/>
              <a:defRPr/>
            </a:pPr>
            <a:r>
              <a:rPr lang="tr-TR" sz="2400" dirty="0" smtClean="0">
                <a:latin typeface="+mj-lt"/>
              </a:rPr>
              <a:t>Motor fonksiyonları çok basit düzeydedir. Beden eğitimi programlarında, duyu-motor eğitim, fiziksel ve motor uygunluk, temel beceriler ve hareket modelleri üzerinde önemle durulmaktadır.</a:t>
            </a:r>
          </a:p>
          <a:p>
            <a:pPr marL="0" indent="0" algn="ctr">
              <a:buFont typeface="Wingdings 2" panose="05020102010507070707" pitchFamily="18" charset="2"/>
              <a:buNone/>
              <a:defRPr/>
            </a:pPr>
            <a:endParaRPr lang="tr-TR" sz="2400" dirty="0">
              <a:latin typeface="+mj-lt"/>
            </a:endParaRPr>
          </a:p>
          <a:p>
            <a:pPr marL="0" indent="0" algn="ctr">
              <a:buFont typeface="Wingdings 2" panose="05020102010507070707" pitchFamily="18" charset="2"/>
              <a:buNone/>
              <a:defRPr/>
            </a:pPr>
            <a:r>
              <a:rPr lang="tr-TR" sz="2400" dirty="0" smtClean="0">
                <a:latin typeface="+mj-lt"/>
              </a:rPr>
              <a:t>Hareket ve manipülasyonla duyularının uyarılmasını içeren duyu motor programlarla çocuklar, çevreye tepki vermeye yönlendirilmektedir. Baş kontrolü, emekleme, kavrama, oturma, ayakta durma, sürünme gibi motor süreçler üzerinde çalışmalar yapılmaktadır.</a:t>
            </a:r>
            <a:endParaRPr lang="tr-TR" sz="2400" dirty="0">
              <a:latin typeface="+mj-lt"/>
            </a:endParaRPr>
          </a:p>
        </p:txBody>
      </p:sp>
    </p:spTree>
    <p:extLst>
      <p:ext uri="{BB962C8B-B14F-4D97-AF65-F5344CB8AC3E}">
        <p14:creationId xmlns:p14="http://schemas.microsoft.com/office/powerpoint/2010/main" val="93130232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İçerik Yer Tutucusu 2"/>
          <p:cNvSpPr>
            <a:spLocks noGrp="1"/>
          </p:cNvSpPr>
          <p:nvPr>
            <p:ph idx="1"/>
          </p:nvPr>
        </p:nvSpPr>
        <p:spPr>
          <a:xfrm>
            <a:off x="457200" y="908050"/>
            <a:ext cx="8229600" cy="5416550"/>
          </a:xfrm>
        </p:spPr>
        <p:txBody>
          <a:bodyPr/>
          <a:lstStyle/>
          <a:p>
            <a:pPr marL="0" indent="0" algn="ctr">
              <a:buFont typeface="Wingdings 2" panose="05020102010507070707" pitchFamily="18" charset="2"/>
              <a:buNone/>
              <a:defRPr/>
            </a:pPr>
            <a:r>
              <a:rPr lang="tr-TR" altLang="tr-TR" sz="2800" dirty="0" smtClean="0">
                <a:latin typeface="+mj-lt"/>
              </a:rPr>
              <a:t>Birçok derin zeka geriliği olan öğrenci dokuz yaşından önce yürüyememekte, gezinememekte, çevrilerine kendiliklerinden  tepkide bulunamamakta ve öğrenmeye motive edici en küçük merak belirtisi gösterememektedirler. </a:t>
            </a:r>
            <a:endParaRPr lang="tr-TR" altLang="tr-TR" sz="2800" dirty="0">
              <a:latin typeface="+mj-lt"/>
            </a:endParaRPr>
          </a:p>
          <a:p>
            <a:pPr marL="0" indent="0" algn="ctr">
              <a:buFont typeface="Wingdings 2" panose="05020102010507070707" pitchFamily="18" charset="2"/>
              <a:buNone/>
              <a:defRPr/>
            </a:pPr>
            <a:r>
              <a:rPr lang="tr-TR" altLang="tr-TR" sz="2800" dirty="0" smtClean="0">
                <a:latin typeface="+mj-lt"/>
              </a:rPr>
              <a:t>Bireysel motor programlar temel motor işlemler; yürüme, merdiven tırmanma, koşma, fırlatma, yakalama, atlama, zıplama, topa ayakla vurma gibi beceriler üzerine yoğunlaşmaktadır.</a:t>
            </a:r>
          </a:p>
        </p:txBody>
      </p:sp>
    </p:spTree>
    <p:extLst>
      <p:ext uri="{BB962C8B-B14F-4D97-AF65-F5344CB8AC3E}">
        <p14:creationId xmlns:p14="http://schemas.microsoft.com/office/powerpoint/2010/main" val="295425829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Başlık 1"/>
          <p:cNvSpPr>
            <a:spLocks noGrp="1"/>
          </p:cNvSpPr>
          <p:nvPr>
            <p:ph type="title"/>
          </p:nvPr>
        </p:nvSpPr>
        <p:spPr>
          <a:xfrm>
            <a:off x="457200" y="704850"/>
            <a:ext cx="8229600" cy="923925"/>
          </a:xfrm>
        </p:spPr>
        <p:txBody>
          <a:bodyPr/>
          <a:lstStyle/>
          <a:p>
            <a:pPr algn="ctr"/>
            <a:r>
              <a:rPr lang="tr-TR" altLang="tr-TR" sz="3600" b="1" smtClean="0"/>
              <a:t>Hafif Derecede Zeka Engeli Olan Çocuklar</a:t>
            </a:r>
          </a:p>
        </p:txBody>
      </p:sp>
      <p:sp>
        <p:nvSpPr>
          <p:cNvPr id="52227" name="İçerik Yer Tutucusu 2"/>
          <p:cNvSpPr>
            <a:spLocks noGrp="1"/>
          </p:cNvSpPr>
          <p:nvPr>
            <p:ph idx="1"/>
          </p:nvPr>
        </p:nvSpPr>
        <p:spPr>
          <a:xfrm>
            <a:off x="457200" y="1773238"/>
            <a:ext cx="8229600" cy="4551362"/>
          </a:xfrm>
        </p:spPr>
        <p:txBody>
          <a:bodyPr/>
          <a:lstStyle/>
          <a:p>
            <a:pPr marL="0" indent="0" algn="ctr">
              <a:buFont typeface="Wingdings 2" panose="05020102010507070707" pitchFamily="18" charset="2"/>
              <a:buNone/>
              <a:defRPr/>
            </a:pPr>
            <a:r>
              <a:rPr lang="tr-TR" altLang="tr-TR" sz="2800" dirty="0" smtClean="0">
                <a:latin typeface="+mj-lt"/>
              </a:rPr>
              <a:t>Genellikle fiziksel ve motor gereksinimleri diğer çocuklara benzediğinden, beden eğitimi etkinlikleri de diğer çocuklara uygulanan etkinliklerin aynısı yada benzeri olmaktadır. </a:t>
            </a:r>
          </a:p>
          <a:p>
            <a:pPr marL="0" indent="0" algn="ctr">
              <a:buFont typeface="Wingdings 2" panose="05020102010507070707" pitchFamily="18" charset="2"/>
              <a:buNone/>
              <a:defRPr/>
            </a:pPr>
            <a:r>
              <a:rPr lang="tr-TR" altLang="tr-TR" sz="2800" dirty="0" smtClean="0">
                <a:latin typeface="+mj-lt"/>
              </a:rPr>
              <a:t>En çok, karmaşık oyun kuralları ile ilgili problemlerle karşılaşmaktadır. Oyunlara katılmak için son derece istekli olmakta ancak, kuralları iyi anlayamadıkları için uygun hareketleri yapamamaktadırlar. </a:t>
            </a:r>
          </a:p>
        </p:txBody>
      </p:sp>
    </p:spTree>
    <p:extLst>
      <p:ext uri="{BB962C8B-B14F-4D97-AF65-F5344CB8AC3E}">
        <p14:creationId xmlns:p14="http://schemas.microsoft.com/office/powerpoint/2010/main" val="427037252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Başlık 1"/>
          <p:cNvSpPr>
            <a:spLocks noGrp="1"/>
          </p:cNvSpPr>
          <p:nvPr>
            <p:ph type="title"/>
          </p:nvPr>
        </p:nvSpPr>
        <p:spPr/>
        <p:txBody>
          <a:bodyPr/>
          <a:lstStyle/>
          <a:p>
            <a:pPr algn="ctr"/>
            <a:r>
              <a:rPr lang="tr-TR" altLang="tr-TR" sz="3600" smtClean="0"/>
              <a:t>Oyun Kuralları Öğretilirken Şunlara Dikkat Edilmeli;</a:t>
            </a:r>
          </a:p>
        </p:txBody>
      </p:sp>
      <p:sp>
        <p:nvSpPr>
          <p:cNvPr id="53251" name="İçerik Yer Tutucusu 2"/>
          <p:cNvSpPr>
            <a:spLocks noGrp="1"/>
          </p:cNvSpPr>
          <p:nvPr>
            <p:ph idx="1"/>
          </p:nvPr>
        </p:nvSpPr>
        <p:spPr/>
        <p:txBody>
          <a:bodyPr/>
          <a:lstStyle/>
          <a:p>
            <a:pPr>
              <a:buFont typeface="Wingdings" panose="05000000000000000000" pitchFamily="2" charset="2"/>
              <a:buChar char="§"/>
              <a:defRPr/>
            </a:pPr>
            <a:r>
              <a:rPr lang="tr-TR" altLang="tr-TR" sz="2800" dirty="0" smtClean="0">
                <a:latin typeface="+mj-lt"/>
              </a:rPr>
              <a:t> Öğrenci oyunun merkezinden ziyade daha az sorumluluk gerektiren pozisyonlara yerleştirilmelidir,</a:t>
            </a:r>
          </a:p>
          <a:p>
            <a:pPr>
              <a:buFont typeface="Wingdings" panose="05000000000000000000" pitchFamily="2" charset="2"/>
              <a:buChar char="§"/>
              <a:defRPr/>
            </a:pPr>
            <a:endParaRPr lang="tr-TR" altLang="tr-TR" sz="2800" dirty="0">
              <a:latin typeface="+mj-lt"/>
            </a:endParaRPr>
          </a:p>
          <a:p>
            <a:pPr>
              <a:buFont typeface="Wingdings" panose="05000000000000000000" pitchFamily="2" charset="2"/>
              <a:buChar char="§"/>
              <a:defRPr/>
            </a:pPr>
            <a:r>
              <a:rPr lang="tr-TR" altLang="tr-TR" sz="2800" dirty="0" smtClean="0">
                <a:latin typeface="+mj-lt"/>
              </a:rPr>
              <a:t>Oyunun bilişsel yönleri sık sık tekrar edilerek pekiştirilmelidir,</a:t>
            </a:r>
          </a:p>
          <a:p>
            <a:pPr>
              <a:buFont typeface="Wingdings" panose="05000000000000000000" pitchFamily="2" charset="2"/>
              <a:buChar char="§"/>
              <a:defRPr/>
            </a:pPr>
            <a:endParaRPr lang="tr-TR" altLang="tr-TR" sz="2800" dirty="0">
              <a:latin typeface="+mj-lt"/>
            </a:endParaRPr>
          </a:p>
          <a:p>
            <a:pPr>
              <a:buFont typeface="Wingdings" panose="05000000000000000000" pitchFamily="2" charset="2"/>
              <a:buChar char="§"/>
              <a:defRPr/>
            </a:pPr>
            <a:r>
              <a:rPr lang="tr-TR" altLang="tr-TR" sz="2800" dirty="0" smtClean="0">
                <a:latin typeface="+mj-lt"/>
              </a:rPr>
              <a:t>Sınıfta diğer öğrencilerin EZE arkadaşlarına karşı duyarlı ve anlayışlı bir tutum geliştirmeleri sağlanmalıdır.</a:t>
            </a:r>
          </a:p>
        </p:txBody>
      </p:sp>
    </p:spTree>
    <p:extLst>
      <p:ext uri="{BB962C8B-B14F-4D97-AF65-F5344CB8AC3E}">
        <p14:creationId xmlns:p14="http://schemas.microsoft.com/office/powerpoint/2010/main" val="158248414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 hafta</Template>
  <TotalTime>6</TotalTime>
  <Words>1677</Words>
  <Application>Microsoft Office PowerPoint</Application>
  <PresentationFormat>Ekran Gösterisi (4:3)</PresentationFormat>
  <Paragraphs>175</Paragraphs>
  <Slides>50</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50</vt:i4>
      </vt:variant>
    </vt:vector>
  </HeadingPairs>
  <TitlesOfParts>
    <vt:vector size="55" baseType="lpstr">
      <vt:lpstr>Arial</vt:lpstr>
      <vt:lpstr>Calibri</vt:lpstr>
      <vt:lpstr>Wingdings</vt:lpstr>
      <vt:lpstr>Wingdings 2</vt:lpstr>
      <vt:lpstr>Varsayılan Tasarım</vt:lpstr>
      <vt:lpstr>PowerPoint Sunusu</vt:lpstr>
      <vt:lpstr>Zihinsel Engelliler</vt:lpstr>
      <vt:lpstr>ZİHİNSEL ENGELLİ  ÇOCUKLAR</vt:lpstr>
      <vt:lpstr>Zeka Engeli Nedir?</vt:lpstr>
      <vt:lpstr>Zihinsel Özürlü Çocukların Sınıflandırılması </vt:lpstr>
      <vt:lpstr>Sınıflandırma Yaklaşımı ile Zeka Bölümü Puanları</vt:lpstr>
      <vt:lpstr>Zihinsel Özürlü Çocuklara Sahip Ebeveynlerin Duygusal Tepkileri </vt:lpstr>
      <vt:lpstr>PowerPoint Sunusu</vt:lpstr>
      <vt:lpstr>B) İkincil Tepkiler</vt:lpstr>
      <vt:lpstr>PowerPoint Sunusu</vt:lpstr>
      <vt:lpstr>PowerPoint Sunusu</vt:lpstr>
      <vt:lpstr>C) Üçüncül Tepkiler</vt:lpstr>
      <vt:lpstr>PowerPoint Sunusu</vt:lpstr>
      <vt:lpstr>ÖZELLİKLERİ</vt:lpstr>
      <vt:lpstr>1.MOTOR GELİŞİM ÖZELLİKLERİ</vt:lpstr>
      <vt:lpstr>2.ZİHİNSEL GELİŞİM ÖZELLİKLERİ</vt:lpstr>
      <vt:lpstr>PowerPoint Sunusu</vt:lpstr>
      <vt:lpstr>3.DİL GELİŞİM ÖZELLİKLERİ</vt:lpstr>
      <vt:lpstr>PowerPoint Sunusu</vt:lpstr>
      <vt:lpstr>4.AKADEMİK BAŞARI ÖZELLİKLERİ</vt:lpstr>
      <vt:lpstr>5.SOSYAL VE DUYGUSAL GELİŞİM ÖZELLİKLERİ</vt:lpstr>
      <vt:lpstr>PowerPoint Sunusu</vt:lpstr>
      <vt:lpstr>6.KİŞİLİK ÖZELLİKLERİ</vt:lpstr>
      <vt:lpstr>PowerPoint Sunusu</vt:lpstr>
      <vt:lpstr>7.AİLE ÖZELLİKLERİ</vt:lpstr>
      <vt:lpstr>KARŞILAŞMA SIKLIĞI</vt:lpstr>
      <vt:lpstr>ZİHİNSEL ENGELLİ ÇOCUKLARIN EĞİTİMLERİ</vt:lpstr>
      <vt:lpstr>HAFİF DERECELİ ZİHİNSEL  ENGELLİ ÇOCUKLARIN EĞİTİMİ</vt:lpstr>
      <vt:lpstr>PowerPoint Sunusu</vt:lpstr>
      <vt:lpstr>PowerPoint Sunusu</vt:lpstr>
      <vt:lpstr>PowerPoint Sunusu</vt:lpstr>
      <vt:lpstr>PowerPoint Sunusu</vt:lpstr>
      <vt:lpstr>PowerPoint Sunusu</vt:lpstr>
      <vt:lpstr>ORTA DERECELİ ZİHİNSEL  ENGELLİ ÇOCUKLARIN EĞİTİMİ</vt:lpstr>
      <vt:lpstr>AĞIR VE ÇOK AĞIR DERECELİ ZİHİNSEL  ENGELLİ COCUKLARIN EĞİTİMİ</vt:lpstr>
      <vt:lpstr>PowerPoint Sunusu</vt:lpstr>
      <vt:lpstr>PowerPoint Sunusu</vt:lpstr>
      <vt:lpstr>PowerPoint Sunusu</vt:lpstr>
      <vt:lpstr>PowerPoint Sunusu</vt:lpstr>
      <vt:lpstr>Hafif dereceli zihinsel engelli çocuklarda öneriler</vt:lpstr>
      <vt:lpstr>PowerPoint Sunusu</vt:lpstr>
      <vt:lpstr>Orta dereceli zihinsel engelli çocuklarda öneriler</vt:lpstr>
      <vt:lpstr>PowerPoint Sunusu</vt:lpstr>
      <vt:lpstr>Ağır ve Çok ağır dereceli zihinsel engelli çocuklarda öneriler</vt:lpstr>
      <vt:lpstr>PowerPoint Sunusu</vt:lpstr>
      <vt:lpstr>Zihinsel Engelli Bireyler İçin Beden Eğitimi</vt:lpstr>
      <vt:lpstr>Derin Zeka Engeli Olan Öğrenciler</vt:lpstr>
      <vt:lpstr>PowerPoint Sunusu</vt:lpstr>
      <vt:lpstr>Hafif Derecede Zeka Engeli Olan Çocuklar</vt:lpstr>
      <vt:lpstr>Oyun Kuralları Öğretilirken Şunlara Dikkat Edilmeli;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Bade Yamak</cp:lastModifiedBy>
  <cp:revision>9</cp:revision>
  <cp:lastPrinted>1601-01-01T00:00:00Z</cp:lastPrinted>
  <dcterms:created xsi:type="dcterms:W3CDTF">2020-01-15T09:44:05Z</dcterms:created>
  <dcterms:modified xsi:type="dcterms:W3CDTF">2020-01-20T11:28:14Z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