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2"/>
  </p:handoutMasterIdLst>
  <p:sldIdLst>
    <p:sldId id="256" r:id="rId2"/>
    <p:sldId id="257" r:id="rId3"/>
    <p:sldId id="272" r:id="rId4"/>
    <p:sldId id="258" r:id="rId5"/>
    <p:sldId id="274" r:id="rId6"/>
    <p:sldId id="259" r:id="rId7"/>
    <p:sldId id="260" r:id="rId8"/>
    <p:sldId id="275" r:id="rId9"/>
    <p:sldId id="263" r:id="rId10"/>
    <p:sldId id="276" r:id="rId11"/>
    <p:sldId id="289" r:id="rId12"/>
    <p:sldId id="290" r:id="rId13"/>
    <p:sldId id="261" r:id="rId14"/>
    <p:sldId id="277" r:id="rId15"/>
    <p:sldId id="262" r:id="rId16"/>
    <p:sldId id="278" r:id="rId17"/>
    <p:sldId id="271" r:id="rId18"/>
    <p:sldId id="279" r:id="rId19"/>
    <p:sldId id="264" r:id="rId20"/>
    <p:sldId id="266" r:id="rId21"/>
    <p:sldId id="280" r:id="rId22"/>
    <p:sldId id="286" r:id="rId23"/>
    <p:sldId id="287" r:id="rId24"/>
    <p:sldId id="281" r:id="rId25"/>
    <p:sldId id="268" r:id="rId26"/>
    <p:sldId id="282" r:id="rId27"/>
    <p:sldId id="285" r:id="rId28"/>
    <p:sldId id="284" r:id="rId29"/>
    <p:sldId id="270" r:id="rId30"/>
    <p:sldId id="273" r:id="rId31"/>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7" autoAdjust="0"/>
  </p:normalViewPr>
  <p:slideViewPr>
    <p:cSldViewPr>
      <p:cViewPr varScale="1">
        <p:scale>
          <a:sx n="74" d="100"/>
          <a:sy n="74" d="100"/>
        </p:scale>
        <p:origin x="124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682516-99C8-4A17-9B6B-9CF11A513CC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tr-TR"/>
        </a:p>
      </dgm:t>
    </dgm:pt>
    <dgm:pt modelId="{BC3C0497-9413-417E-9146-2B9D00D9A7F7}">
      <dgm:prSet/>
      <dgm:spPr>
        <a:solidFill>
          <a:schemeClr val="accent2">
            <a:lumMod val="60000"/>
            <a:lumOff val="40000"/>
          </a:schemeClr>
        </a:solidFill>
      </dgm:spPr>
      <dgm:t>
        <a:bodyPr/>
        <a:lstStyle/>
        <a:p>
          <a:pPr algn="ctr" rtl="0"/>
          <a:r>
            <a:rPr lang="tr-TR" smtClean="0"/>
            <a:t>İNSAN</a:t>
          </a:r>
          <a:endParaRPr lang="tr-TR"/>
        </a:p>
      </dgm:t>
    </dgm:pt>
    <dgm:pt modelId="{47837DE6-B48B-46F4-859B-F5CD3CA00BBE}" type="parTrans" cxnId="{7EBBCA39-BE65-4971-985B-07AE15BC5825}">
      <dgm:prSet/>
      <dgm:spPr/>
      <dgm:t>
        <a:bodyPr/>
        <a:lstStyle/>
        <a:p>
          <a:endParaRPr lang="tr-TR"/>
        </a:p>
      </dgm:t>
    </dgm:pt>
    <dgm:pt modelId="{3392595A-549B-4FEC-923E-80B5D9B97E48}" type="sibTrans" cxnId="{7EBBCA39-BE65-4971-985B-07AE15BC5825}">
      <dgm:prSet/>
      <dgm:spPr/>
      <dgm:t>
        <a:bodyPr/>
        <a:lstStyle/>
        <a:p>
          <a:endParaRPr lang="tr-TR"/>
        </a:p>
      </dgm:t>
    </dgm:pt>
    <dgm:pt modelId="{359E958D-B09F-42EF-8607-5754C13C385F}" type="pres">
      <dgm:prSet presAssocID="{B5682516-99C8-4A17-9B6B-9CF11A513CC5}" presName="linear" presStyleCnt="0">
        <dgm:presLayoutVars>
          <dgm:animLvl val="lvl"/>
          <dgm:resizeHandles val="exact"/>
        </dgm:presLayoutVars>
      </dgm:prSet>
      <dgm:spPr/>
    </dgm:pt>
    <dgm:pt modelId="{512B370C-B9B2-48A7-BBF6-6A58ED4DE2B9}" type="pres">
      <dgm:prSet presAssocID="{BC3C0497-9413-417E-9146-2B9D00D9A7F7}" presName="parentText" presStyleLbl="node1" presStyleIdx="0" presStyleCnt="1">
        <dgm:presLayoutVars>
          <dgm:chMax val="0"/>
          <dgm:bulletEnabled val="1"/>
        </dgm:presLayoutVars>
      </dgm:prSet>
      <dgm:spPr/>
    </dgm:pt>
  </dgm:ptLst>
  <dgm:cxnLst>
    <dgm:cxn modelId="{7EBBCA39-BE65-4971-985B-07AE15BC5825}" srcId="{B5682516-99C8-4A17-9B6B-9CF11A513CC5}" destId="{BC3C0497-9413-417E-9146-2B9D00D9A7F7}" srcOrd="0" destOrd="0" parTransId="{47837DE6-B48B-46F4-859B-F5CD3CA00BBE}" sibTransId="{3392595A-549B-4FEC-923E-80B5D9B97E48}"/>
    <dgm:cxn modelId="{6ECDABD6-A0C2-4E6C-AC96-02D05BD3AA8A}" type="presOf" srcId="{B5682516-99C8-4A17-9B6B-9CF11A513CC5}" destId="{359E958D-B09F-42EF-8607-5754C13C385F}" srcOrd="0" destOrd="0" presId="urn:microsoft.com/office/officeart/2005/8/layout/vList2"/>
    <dgm:cxn modelId="{CE32E66E-93B2-4B37-BD73-E8AFE30A48B6}" type="presOf" srcId="{BC3C0497-9413-417E-9146-2B9D00D9A7F7}" destId="{512B370C-B9B2-48A7-BBF6-6A58ED4DE2B9}" srcOrd="0" destOrd="0" presId="urn:microsoft.com/office/officeart/2005/8/layout/vList2"/>
    <dgm:cxn modelId="{4E37E83C-8D78-4034-ACC2-02ABE5BF49E8}" type="presParOf" srcId="{359E958D-B09F-42EF-8607-5754C13C385F}" destId="{512B370C-B9B2-48A7-BBF6-6A58ED4DE2B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4162071-3696-438B-8F8C-D69E7E9AC06E}" type="doc">
      <dgm:prSet loTypeId="urn:microsoft.com/office/officeart/2005/8/layout/vList2" loCatId="list" qsTypeId="urn:microsoft.com/office/officeart/2005/8/quickstyle/simple1" qsCatId="simple" csTypeId="urn:microsoft.com/office/officeart/2005/8/colors/accent2_4" csCatId="accent2"/>
      <dgm:spPr/>
      <dgm:t>
        <a:bodyPr/>
        <a:lstStyle/>
        <a:p>
          <a:endParaRPr lang="tr-TR"/>
        </a:p>
      </dgm:t>
    </dgm:pt>
    <dgm:pt modelId="{30CF4820-13D3-4012-AC38-6329C3E6A29C}">
      <dgm:prSet custT="1"/>
      <dgm:spPr/>
      <dgm:t>
        <a:bodyPr/>
        <a:lstStyle/>
        <a:p>
          <a:pPr algn="ctr" rtl="0"/>
          <a:r>
            <a:rPr lang="tr-TR" sz="3200" b="1" dirty="0" smtClean="0"/>
            <a:t>İnsanın Temel Gereksinimleri</a:t>
          </a:r>
          <a:endParaRPr lang="tr-TR" sz="3200" b="1" dirty="0"/>
        </a:p>
      </dgm:t>
    </dgm:pt>
    <dgm:pt modelId="{F294C557-B42A-42B5-AEC2-34F19476C92D}" type="parTrans" cxnId="{880D4B3B-0A1A-4F5C-ADAC-EF382EFBF83B}">
      <dgm:prSet/>
      <dgm:spPr/>
      <dgm:t>
        <a:bodyPr/>
        <a:lstStyle/>
        <a:p>
          <a:endParaRPr lang="tr-TR"/>
        </a:p>
      </dgm:t>
    </dgm:pt>
    <dgm:pt modelId="{6D1A75B2-4ACF-43DB-A46D-50AE026457AC}" type="sibTrans" cxnId="{880D4B3B-0A1A-4F5C-ADAC-EF382EFBF83B}">
      <dgm:prSet/>
      <dgm:spPr/>
      <dgm:t>
        <a:bodyPr/>
        <a:lstStyle/>
        <a:p>
          <a:endParaRPr lang="tr-TR"/>
        </a:p>
      </dgm:t>
    </dgm:pt>
    <dgm:pt modelId="{5A703A06-ED4B-4643-8F8B-B0400C0A6FE9}" type="pres">
      <dgm:prSet presAssocID="{24162071-3696-438B-8F8C-D69E7E9AC06E}" presName="linear" presStyleCnt="0">
        <dgm:presLayoutVars>
          <dgm:animLvl val="lvl"/>
          <dgm:resizeHandles val="exact"/>
        </dgm:presLayoutVars>
      </dgm:prSet>
      <dgm:spPr/>
    </dgm:pt>
    <dgm:pt modelId="{CD65FE1E-CEFB-4DAF-906C-6A38AC1EB680}" type="pres">
      <dgm:prSet presAssocID="{30CF4820-13D3-4012-AC38-6329C3E6A29C}" presName="parentText" presStyleLbl="node1" presStyleIdx="0" presStyleCnt="1">
        <dgm:presLayoutVars>
          <dgm:chMax val="0"/>
          <dgm:bulletEnabled val="1"/>
        </dgm:presLayoutVars>
      </dgm:prSet>
      <dgm:spPr/>
    </dgm:pt>
  </dgm:ptLst>
  <dgm:cxnLst>
    <dgm:cxn modelId="{880D4B3B-0A1A-4F5C-ADAC-EF382EFBF83B}" srcId="{24162071-3696-438B-8F8C-D69E7E9AC06E}" destId="{30CF4820-13D3-4012-AC38-6329C3E6A29C}" srcOrd="0" destOrd="0" parTransId="{F294C557-B42A-42B5-AEC2-34F19476C92D}" sibTransId="{6D1A75B2-4ACF-43DB-A46D-50AE026457AC}"/>
    <dgm:cxn modelId="{0C812C01-8C91-4CC2-96C1-6CE3878F806E}" type="presOf" srcId="{30CF4820-13D3-4012-AC38-6329C3E6A29C}" destId="{CD65FE1E-CEFB-4DAF-906C-6A38AC1EB680}" srcOrd="0" destOrd="0" presId="urn:microsoft.com/office/officeart/2005/8/layout/vList2"/>
    <dgm:cxn modelId="{E833EEE1-1ABD-44F0-94A3-D5BBE587FCA9}" type="presOf" srcId="{24162071-3696-438B-8F8C-D69E7E9AC06E}" destId="{5A703A06-ED4B-4643-8F8B-B0400C0A6FE9}" srcOrd="0" destOrd="0" presId="urn:microsoft.com/office/officeart/2005/8/layout/vList2"/>
    <dgm:cxn modelId="{D0652DE2-5DD5-4995-AADE-47028C35BD8E}" type="presParOf" srcId="{5A703A06-ED4B-4643-8F8B-B0400C0A6FE9}" destId="{CD65FE1E-CEFB-4DAF-906C-6A38AC1EB68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64D86A8-C2FB-414C-A6C9-346831CC592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tr-TR"/>
        </a:p>
      </dgm:t>
    </dgm:pt>
    <dgm:pt modelId="{27EF3A60-3F42-4122-A752-B0AEBE416398}">
      <dgm:prSet/>
      <dgm:spPr>
        <a:solidFill>
          <a:srgbClr val="00B0F0"/>
        </a:solidFill>
      </dgm:spPr>
      <dgm:t>
        <a:bodyPr/>
        <a:lstStyle/>
        <a:p>
          <a:pPr algn="ctr" rtl="0"/>
          <a:r>
            <a:rPr lang="tr-TR" b="1" dirty="0" smtClean="0"/>
            <a:t>Hemşirelik Kuramcıları</a:t>
          </a:r>
          <a:endParaRPr lang="tr-TR" dirty="0"/>
        </a:p>
      </dgm:t>
    </dgm:pt>
    <dgm:pt modelId="{AF350E13-02C2-4B79-B6AF-C085EFC6465E}" type="parTrans" cxnId="{F9ADA978-8DE1-4156-92FB-6175044EC69D}">
      <dgm:prSet/>
      <dgm:spPr/>
      <dgm:t>
        <a:bodyPr/>
        <a:lstStyle/>
        <a:p>
          <a:endParaRPr lang="tr-TR"/>
        </a:p>
      </dgm:t>
    </dgm:pt>
    <dgm:pt modelId="{13DD059B-FBAA-4881-9CFE-17169ADE04FC}" type="sibTrans" cxnId="{F9ADA978-8DE1-4156-92FB-6175044EC69D}">
      <dgm:prSet/>
      <dgm:spPr/>
      <dgm:t>
        <a:bodyPr/>
        <a:lstStyle/>
        <a:p>
          <a:endParaRPr lang="tr-TR"/>
        </a:p>
      </dgm:t>
    </dgm:pt>
    <dgm:pt modelId="{848EC411-EB0E-4505-9907-49AAC41D7B85}" type="pres">
      <dgm:prSet presAssocID="{064D86A8-C2FB-414C-A6C9-346831CC5923}" presName="linear" presStyleCnt="0">
        <dgm:presLayoutVars>
          <dgm:animLvl val="lvl"/>
          <dgm:resizeHandles val="exact"/>
        </dgm:presLayoutVars>
      </dgm:prSet>
      <dgm:spPr/>
    </dgm:pt>
    <dgm:pt modelId="{1A982CF8-E898-4565-B467-7A5130D8CD82}" type="pres">
      <dgm:prSet presAssocID="{27EF3A60-3F42-4122-A752-B0AEBE416398}" presName="parentText" presStyleLbl="node1" presStyleIdx="0" presStyleCnt="1">
        <dgm:presLayoutVars>
          <dgm:chMax val="0"/>
          <dgm:bulletEnabled val="1"/>
        </dgm:presLayoutVars>
      </dgm:prSet>
      <dgm:spPr/>
    </dgm:pt>
  </dgm:ptLst>
  <dgm:cxnLst>
    <dgm:cxn modelId="{F9ADA978-8DE1-4156-92FB-6175044EC69D}" srcId="{064D86A8-C2FB-414C-A6C9-346831CC5923}" destId="{27EF3A60-3F42-4122-A752-B0AEBE416398}" srcOrd="0" destOrd="0" parTransId="{AF350E13-02C2-4B79-B6AF-C085EFC6465E}" sibTransId="{13DD059B-FBAA-4881-9CFE-17169ADE04FC}"/>
    <dgm:cxn modelId="{11B66074-0691-416B-BED2-DADED3BB9757}" type="presOf" srcId="{064D86A8-C2FB-414C-A6C9-346831CC5923}" destId="{848EC411-EB0E-4505-9907-49AAC41D7B85}" srcOrd="0" destOrd="0" presId="urn:microsoft.com/office/officeart/2005/8/layout/vList2"/>
    <dgm:cxn modelId="{A88B4A29-0136-4850-A5D2-C93FDEFDE1C1}" type="presOf" srcId="{27EF3A60-3F42-4122-A752-B0AEBE416398}" destId="{1A982CF8-E898-4565-B467-7A5130D8CD82}" srcOrd="0" destOrd="0" presId="urn:microsoft.com/office/officeart/2005/8/layout/vList2"/>
    <dgm:cxn modelId="{BCE6813C-6488-42C0-9A3C-7732FD3CFC2C}" type="presParOf" srcId="{848EC411-EB0E-4505-9907-49AAC41D7B85}" destId="{1A982CF8-E898-4565-B467-7A5130D8CD82}"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2B370C-B9B2-48A7-BBF6-6A58ED4DE2B9}">
      <dsp:nvSpPr>
        <dsp:cNvPr id="0" name=""/>
        <dsp:cNvSpPr/>
      </dsp:nvSpPr>
      <dsp:spPr>
        <a:xfrm>
          <a:off x="0" y="9612"/>
          <a:ext cx="7772400" cy="1450799"/>
        </a:xfrm>
        <a:prstGeom prst="roundRect">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6220" tIns="236220" rIns="236220" bIns="236220" numCol="1" spcCol="1270" anchor="ctr" anchorCtr="0">
          <a:noAutofit/>
        </a:bodyPr>
        <a:lstStyle/>
        <a:p>
          <a:pPr lvl="0" algn="ctr" defTabSz="2755900" rtl="0">
            <a:lnSpc>
              <a:spcPct val="90000"/>
            </a:lnSpc>
            <a:spcBef>
              <a:spcPct val="0"/>
            </a:spcBef>
            <a:spcAft>
              <a:spcPct val="35000"/>
            </a:spcAft>
          </a:pPr>
          <a:r>
            <a:rPr lang="tr-TR" sz="6200" kern="1200" smtClean="0"/>
            <a:t>İNSAN</a:t>
          </a:r>
          <a:endParaRPr lang="tr-TR" sz="6200" kern="1200"/>
        </a:p>
      </dsp:txBody>
      <dsp:txXfrm>
        <a:off x="70822" y="80434"/>
        <a:ext cx="7630756" cy="13091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65FE1E-CEFB-4DAF-906C-6A38AC1EB680}">
      <dsp:nvSpPr>
        <dsp:cNvPr id="0" name=""/>
        <dsp:cNvSpPr/>
      </dsp:nvSpPr>
      <dsp:spPr>
        <a:xfrm>
          <a:off x="0" y="127"/>
          <a:ext cx="8229600" cy="719824"/>
        </a:xfrm>
        <a:prstGeom prst="roundRect">
          <a:avLst/>
        </a:prstGeom>
        <a:solidFill>
          <a:schemeClr val="accent2">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tr-TR" sz="3200" b="1" kern="1200" dirty="0" smtClean="0"/>
            <a:t>İnsanın Temel Gereksinimleri</a:t>
          </a:r>
          <a:endParaRPr lang="tr-TR" sz="3200" b="1" kern="1200" dirty="0"/>
        </a:p>
      </dsp:txBody>
      <dsp:txXfrm>
        <a:off x="35139" y="35266"/>
        <a:ext cx="8159322" cy="6495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982CF8-E898-4565-B467-7A5130D8CD82}">
      <dsp:nvSpPr>
        <dsp:cNvPr id="0" name=""/>
        <dsp:cNvSpPr/>
      </dsp:nvSpPr>
      <dsp:spPr>
        <a:xfrm>
          <a:off x="0" y="5661"/>
          <a:ext cx="8229600" cy="982799"/>
        </a:xfrm>
        <a:prstGeom prst="roundRec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rtl="0">
            <a:lnSpc>
              <a:spcPct val="90000"/>
            </a:lnSpc>
            <a:spcBef>
              <a:spcPct val="0"/>
            </a:spcBef>
            <a:spcAft>
              <a:spcPct val="35000"/>
            </a:spcAft>
          </a:pPr>
          <a:r>
            <a:rPr lang="tr-TR" sz="4200" b="1" kern="1200" dirty="0" smtClean="0"/>
            <a:t>Hemşirelik Kuramcıları</a:t>
          </a:r>
          <a:endParaRPr lang="tr-TR" sz="4200" kern="1200" dirty="0"/>
        </a:p>
      </dsp:txBody>
      <dsp:txXfrm>
        <a:off x="47976" y="53637"/>
        <a:ext cx="8133648" cy="88684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pPr/>
              <a:t>20.10.2020</a:t>
            </a:fld>
            <a:endParaRPr lang="tr-TR"/>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pPr/>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3048000" y="1928802"/>
            <a:ext cx="6096000" cy="928694"/>
          </a:xfrm>
        </p:spPr>
        <p:txBody>
          <a:bodyPr/>
          <a:lstStyle/>
          <a:p>
            <a:pPr>
              <a:lnSpc>
                <a:spcPct val="90000"/>
              </a:lnSpc>
            </a:pPr>
            <a:r>
              <a:rPr lang="tr-TR" altLang="tr-TR" sz="3200" b="1" dirty="0" smtClean="0"/>
              <a:t>EVDE HASTA BAKIM HEMŞİRELİĞİ</a:t>
            </a:r>
            <a:endParaRPr lang="tr-TR" altLang="tr-TR" sz="3200" b="1" dirty="0"/>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3048000" y="785794"/>
            <a:ext cx="6096000" cy="1071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LİSANSÜSTÜ EĞİTİM BİLİMLERİ</a:t>
            </a:r>
            <a:endParaRPr lang="tr-TR" altLang="tr-TR" sz="3200" b="1" dirty="0"/>
          </a:p>
        </p:txBody>
      </p:sp>
      <p:sp>
        <p:nvSpPr>
          <p:cNvPr id="7" name="Rectangle 8">
            <a:extLst>
              <a:ext uri="{FF2B5EF4-FFF2-40B4-BE49-F238E27FC236}">
                <a16:creationId xmlns="" xmlns:a16="http://schemas.microsoft.com/office/drawing/2014/main" id="{FA81E1F3-CB27-487C-8780-092A73586388}"/>
              </a:ext>
            </a:extLst>
          </p:cNvPr>
          <p:cNvSpPr txBox="1">
            <a:spLocks noChangeArrowheads="1"/>
          </p:cNvSpPr>
          <p:nvPr/>
        </p:nvSpPr>
        <p:spPr bwMode="auto">
          <a:xfrm>
            <a:off x="3214678" y="4000504"/>
            <a:ext cx="6096000" cy="1357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dirty="0" smtClean="0"/>
              <a:t>EBH618 Hemşirelikte Temel Kavram ve İlkeler</a:t>
            </a:r>
          </a:p>
          <a:p>
            <a:pPr>
              <a:lnSpc>
                <a:spcPct val="90000"/>
              </a:lnSpc>
            </a:pPr>
            <a:endParaRPr lang="tr-TR" altLang="tr-TR" b="1" i="1" dirty="0"/>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048000" y="557214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sz="2000" dirty="0" smtClean="0"/>
              <a:t>Doç. Dr. BİRSEN ALTAY</a:t>
            </a:r>
            <a:endParaRPr lang="tr-TR" altLang="tr-TR" sz="2000" b="1" i="1"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yagram 1"/>
          <p:cNvGraphicFramePr/>
          <p:nvPr>
            <p:extLst>
              <p:ext uri="{D42A27DB-BD31-4B8C-83A1-F6EECF244321}">
                <p14:modId xmlns:p14="http://schemas.microsoft.com/office/powerpoint/2010/main" val="1071431245"/>
              </p:ext>
            </p:extLst>
          </p:nvPr>
        </p:nvGraphicFramePr>
        <p:xfrm>
          <a:off x="685800" y="1143000"/>
          <a:ext cx="7772400" cy="14700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147" name="Rectangle 3">
            <a:extLst>
              <a:ext uri="{FF2B5EF4-FFF2-40B4-BE49-F238E27FC236}">
                <a16:creationId xmlns="" xmlns:a16="http://schemas.microsoft.com/office/drawing/2014/main" id="{F905258F-F96C-4DD7-B132-3E7AE9EEAAA2}"/>
              </a:ext>
            </a:extLst>
          </p:cNvPr>
          <p:cNvSpPr>
            <a:spLocks noGrp="1" noChangeArrowheads="1"/>
          </p:cNvSpPr>
          <p:nvPr>
            <p:ph type="subTitle" idx="1"/>
          </p:nvPr>
        </p:nvSpPr>
        <p:spPr>
          <a:xfrm>
            <a:off x="3491880" y="3573017"/>
            <a:ext cx="2520280" cy="792088"/>
          </a:xfrm>
        </p:spPr>
        <p:txBody>
          <a:bodyPr/>
          <a:lstStyle/>
          <a:p>
            <a:r>
              <a:rPr lang="tr-TR" altLang="tr-TR" sz="3600" i="1" dirty="0" smtClean="0"/>
              <a:t>Hafta-1</a:t>
            </a:r>
          </a:p>
          <a:p>
            <a:endParaRPr lang="tr-TR" altLang="tr-TR" sz="2800" i="1" dirty="0"/>
          </a:p>
        </p:txBody>
      </p:sp>
      <p:pic>
        <p:nvPicPr>
          <p:cNvPr id="6148" name="Picture 4" descr="sunu">
            <a:extLst>
              <a:ext uri="{FF2B5EF4-FFF2-40B4-BE49-F238E27FC236}">
                <a16:creationId xmlns="" xmlns:a16="http://schemas.microsoft.com/office/drawing/2014/main" id="{571ECC9D-3C97-4A2E-A8AA-BEBCE23FD8E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tr-TR" altLang="tr-TR" sz="3200" i="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285728"/>
            <a:ext cx="8229600" cy="5840435"/>
          </a:xfrm>
        </p:spPr>
        <p:txBody>
          <a:bodyPr/>
          <a:lstStyle/>
          <a:p>
            <a:pPr>
              <a:buNone/>
            </a:pPr>
            <a:r>
              <a:rPr lang="tr-TR" dirty="0" smtClean="0"/>
              <a:t>                       </a:t>
            </a:r>
            <a:r>
              <a:rPr lang="tr-TR" b="1" dirty="0" smtClean="0"/>
              <a:t>İÇİNDEKİLER</a:t>
            </a:r>
          </a:p>
          <a:p>
            <a:pPr marL="457200" indent="-457200">
              <a:buNone/>
            </a:pPr>
            <a:endParaRPr lang="tr-TR" sz="2400" dirty="0" smtClean="0"/>
          </a:p>
          <a:p>
            <a:pPr marL="457200" indent="-457200">
              <a:buNone/>
            </a:pPr>
            <a:r>
              <a:rPr lang="tr-TR" sz="2400" b="1" dirty="0" smtClean="0"/>
              <a:t>1.  </a:t>
            </a:r>
            <a:r>
              <a:rPr lang="tr-TR" sz="2400" dirty="0" smtClean="0"/>
              <a:t>İnsan kavramı ve tanımı</a:t>
            </a:r>
          </a:p>
          <a:p>
            <a:pPr marL="457200" indent="-457200">
              <a:buNone/>
            </a:pPr>
            <a:r>
              <a:rPr lang="tr-TR" sz="2400" b="1" dirty="0" smtClean="0"/>
              <a:t>2.  </a:t>
            </a:r>
            <a:r>
              <a:rPr lang="tr-TR" sz="2400" dirty="0" smtClean="0"/>
              <a:t>İnsanın boyutları </a:t>
            </a:r>
          </a:p>
          <a:p>
            <a:pPr marL="457200" indent="-457200">
              <a:buNone/>
            </a:pPr>
            <a:r>
              <a:rPr lang="tr-TR" sz="2400" dirty="0" smtClean="0"/>
              <a:t>      </a:t>
            </a:r>
            <a:r>
              <a:rPr lang="tr-TR" sz="2400" b="1" dirty="0" smtClean="0"/>
              <a:t>2.1</a:t>
            </a:r>
            <a:r>
              <a:rPr lang="tr-TR" sz="2400" dirty="0" smtClean="0"/>
              <a:t> İnsanın </a:t>
            </a:r>
            <a:r>
              <a:rPr lang="tr-TR" sz="2400" dirty="0" err="1" smtClean="0"/>
              <a:t>biyo</a:t>
            </a:r>
            <a:r>
              <a:rPr lang="tr-TR" sz="2400" dirty="0" smtClean="0"/>
              <a:t>-fizyolojik boyutu</a:t>
            </a:r>
          </a:p>
          <a:p>
            <a:pPr>
              <a:buNone/>
            </a:pPr>
            <a:r>
              <a:rPr lang="tr-TR" sz="2400" dirty="0" smtClean="0"/>
              <a:t>      </a:t>
            </a:r>
            <a:r>
              <a:rPr lang="tr-TR" sz="2400" b="1" dirty="0" smtClean="0"/>
              <a:t>2.2</a:t>
            </a:r>
            <a:r>
              <a:rPr lang="tr-TR" sz="2400" dirty="0" smtClean="0"/>
              <a:t> İnsanın psikolojik boyutu</a:t>
            </a:r>
          </a:p>
          <a:p>
            <a:pPr>
              <a:buNone/>
            </a:pPr>
            <a:r>
              <a:rPr lang="tr-TR" sz="2400" dirty="0" smtClean="0"/>
              <a:t>      </a:t>
            </a:r>
            <a:r>
              <a:rPr lang="tr-TR" sz="2400" b="1" dirty="0" smtClean="0"/>
              <a:t>2.3</a:t>
            </a:r>
            <a:r>
              <a:rPr lang="tr-TR" sz="2400" dirty="0" smtClean="0"/>
              <a:t> İnsanın sosyal boyutu </a:t>
            </a:r>
          </a:p>
          <a:p>
            <a:pPr>
              <a:buNone/>
            </a:pPr>
            <a:r>
              <a:rPr lang="tr-TR" sz="2400" dirty="0" smtClean="0"/>
              <a:t>      </a:t>
            </a:r>
            <a:r>
              <a:rPr lang="tr-TR" sz="2400" b="1" dirty="0" smtClean="0"/>
              <a:t>2.4</a:t>
            </a:r>
            <a:r>
              <a:rPr lang="tr-TR" sz="2400" dirty="0" smtClean="0"/>
              <a:t> İnsanın kültüre boyutu </a:t>
            </a:r>
          </a:p>
          <a:p>
            <a:pPr marL="457200" indent="-457200">
              <a:buNone/>
            </a:pPr>
            <a:r>
              <a:rPr lang="tr-TR" sz="2400" b="1" dirty="0" smtClean="0"/>
              <a:t>3.  </a:t>
            </a:r>
            <a:r>
              <a:rPr lang="tr-TR" sz="2400" dirty="0" smtClean="0"/>
              <a:t>İnsanın temel gereksinimleri</a:t>
            </a:r>
          </a:p>
          <a:p>
            <a:pPr>
              <a:buNone/>
            </a:pPr>
            <a:r>
              <a:rPr lang="tr-TR" sz="2400" b="1" dirty="0" smtClean="0"/>
              <a:t>4.  </a:t>
            </a:r>
            <a:r>
              <a:rPr lang="tr-TR" sz="2400" dirty="0" smtClean="0"/>
              <a:t>Hemşirelik kuramcılarının insan </a:t>
            </a:r>
            <a:r>
              <a:rPr lang="tr-TR" sz="2400" dirty="0" err="1" smtClean="0"/>
              <a:t>davramı</a:t>
            </a:r>
            <a:r>
              <a:rPr lang="tr-TR" sz="2400" dirty="0" smtClean="0"/>
              <a:t> üzerine düşünceleri</a:t>
            </a:r>
          </a:p>
          <a:p>
            <a:pPr>
              <a:buNone/>
            </a:pPr>
            <a:endParaRPr lang="tr-TR" sz="2400" dirty="0" smtClean="0"/>
          </a:p>
          <a:p>
            <a:pPr>
              <a:buNone/>
            </a:pPr>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20A398E2-9251-4F0A-83EC-B91919805ECF}"/>
              </a:ext>
            </a:extLst>
          </p:cNvPr>
          <p:cNvSpPr>
            <a:spLocks noGrp="1"/>
          </p:cNvSpPr>
          <p:nvPr>
            <p:ph type="title"/>
          </p:nvPr>
        </p:nvSpPr>
        <p:spPr>
          <a:xfrm>
            <a:off x="457200" y="274638"/>
            <a:ext cx="8229600" cy="654032"/>
          </a:xfrm>
        </p:spPr>
        <p:txBody>
          <a:bodyPr/>
          <a:lstStyle/>
          <a:p>
            <a:r>
              <a:rPr lang="tr-TR" b="1" i="1" dirty="0" smtClean="0"/>
              <a:t/>
            </a:r>
            <a:br>
              <a:rPr lang="tr-TR" b="1" i="1" dirty="0" smtClean="0"/>
            </a:br>
            <a:r>
              <a:rPr lang="tr-TR" sz="3600" b="1" dirty="0" smtClean="0">
                <a:solidFill>
                  <a:srgbClr val="FF0000"/>
                </a:solidFill>
              </a:rPr>
              <a:t>İnsan Kavramı Tanımı</a:t>
            </a:r>
            <a:r>
              <a:rPr lang="tr-TR" dirty="0" smtClean="0">
                <a:solidFill>
                  <a:srgbClr val="FF0000"/>
                </a:solidFill>
              </a:rPr>
              <a:t/>
            </a:r>
            <a:br>
              <a:rPr lang="tr-TR" dirty="0" smtClean="0">
                <a:solidFill>
                  <a:srgbClr val="FF0000"/>
                </a:solidFill>
              </a:rPr>
            </a:br>
            <a:endParaRPr lang="tr-TR" dirty="0">
              <a:solidFill>
                <a:srgbClr val="FF0000"/>
              </a:solidFill>
            </a:endParaRPr>
          </a:p>
        </p:txBody>
      </p:sp>
      <p:sp>
        <p:nvSpPr>
          <p:cNvPr id="3" name="İçerik Yer Tutucusu 2">
            <a:extLst>
              <a:ext uri="{FF2B5EF4-FFF2-40B4-BE49-F238E27FC236}">
                <a16:creationId xmlns="" xmlns:a16="http://schemas.microsoft.com/office/drawing/2014/main" id="{F7AA1610-AF3A-45AE-A608-F083657FC4A3}"/>
              </a:ext>
            </a:extLst>
          </p:cNvPr>
          <p:cNvSpPr>
            <a:spLocks noGrp="1"/>
          </p:cNvSpPr>
          <p:nvPr>
            <p:ph idx="1"/>
          </p:nvPr>
        </p:nvSpPr>
        <p:spPr>
          <a:xfrm>
            <a:off x="457200" y="1340768"/>
            <a:ext cx="8401080" cy="4802876"/>
          </a:xfrm>
        </p:spPr>
        <p:txBody>
          <a:bodyPr/>
          <a:lstStyle/>
          <a:p>
            <a:r>
              <a:rPr lang="tr-TR" sz="2400" b="1" dirty="0" smtClean="0"/>
              <a:t>Türk Dil Kurumu (TDK) göre insan; </a:t>
            </a:r>
            <a:r>
              <a:rPr lang="tr-TR" sz="2400" dirty="0" smtClean="0"/>
              <a:t>memelilerden, iki eli olan, iki ayak üzerinde dolaşan sözle anlaşan akıl ve düşünme yeteneği olan en gelişmiş canlı olarak tanımlanmıştır.</a:t>
            </a:r>
          </a:p>
          <a:p>
            <a:pPr>
              <a:buNone/>
            </a:pPr>
            <a:endParaRPr lang="tr-TR" sz="2400" dirty="0" smtClean="0"/>
          </a:p>
          <a:p>
            <a:r>
              <a:rPr lang="tr-TR" sz="2400" b="1" dirty="0" smtClean="0"/>
              <a:t>Türkçe Sözlükte insan; </a:t>
            </a:r>
            <a:r>
              <a:rPr lang="tr-TR" sz="2400" dirty="0" smtClean="0"/>
              <a:t>toplum halinde bir kültür çevresinde yaşayan, düşünme ve konuşma yeteneği olan, evreni bütün olarak kavrayabilen, bulguları sonucunda değiştirebilen ve biçimlendirebilen canlıdır. (1)</a:t>
            </a:r>
          </a:p>
          <a:p>
            <a:endParaRPr lang="tr-TR" sz="1600" b="1" dirty="0" smtClean="0"/>
          </a:p>
        </p:txBody>
      </p:sp>
    </p:spTree>
    <p:extLst>
      <p:ext uri="{BB962C8B-B14F-4D97-AF65-F5344CB8AC3E}">
        <p14:creationId xmlns:p14="http://schemas.microsoft.com/office/powerpoint/2010/main" val="21950038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274638"/>
            <a:ext cx="8229600" cy="922114"/>
          </a:xfrm>
        </p:spPr>
        <p:txBody>
          <a:bodyPr/>
          <a:lstStyle/>
          <a:p>
            <a:r>
              <a:rPr lang="tr-TR" sz="3200" b="1" dirty="0">
                <a:solidFill>
                  <a:srgbClr val="FF0000"/>
                </a:solidFill>
              </a:rPr>
              <a:t>İnsan Kavramı Tanımı</a:t>
            </a:r>
            <a:endParaRPr lang="tr-TR" sz="3200" dirty="0">
              <a:solidFill>
                <a:srgbClr val="FF0000"/>
              </a:solidFill>
            </a:endParaRPr>
          </a:p>
        </p:txBody>
      </p:sp>
      <p:sp>
        <p:nvSpPr>
          <p:cNvPr id="3" name="İçerik Yer Tutucusu 2"/>
          <p:cNvSpPr>
            <a:spLocks noGrp="1"/>
          </p:cNvSpPr>
          <p:nvPr>
            <p:ph idx="1"/>
          </p:nvPr>
        </p:nvSpPr>
        <p:spPr>
          <a:xfrm>
            <a:off x="457200" y="1417638"/>
            <a:ext cx="8229600" cy="4963690"/>
          </a:xfrm>
        </p:spPr>
        <p:txBody>
          <a:bodyPr/>
          <a:lstStyle/>
          <a:p>
            <a:pPr lvl="0"/>
            <a:r>
              <a:rPr lang="tr-TR" sz="2400" b="1" dirty="0">
                <a:solidFill>
                  <a:srgbClr val="000000"/>
                </a:solidFill>
              </a:rPr>
              <a:t>Antropolojide </a:t>
            </a:r>
            <a:r>
              <a:rPr lang="tr-TR" sz="2400" dirty="0">
                <a:solidFill>
                  <a:srgbClr val="000000"/>
                </a:solidFill>
              </a:rPr>
              <a:t>yapılan bazı tanımlara göre; insanlar maymunlar takımından gelen </a:t>
            </a:r>
            <a:r>
              <a:rPr lang="tr-TR" sz="2400" dirty="0" smtClean="0">
                <a:solidFill>
                  <a:srgbClr val="000000"/>
                </a:solidFill>
              </a:rPr>
              <a:t>bir cins </a:t>
            </a:r>
            <a:r>
              <a:rPr lang="tr-TR" sz="2400" dirty="0">
                <a:solidFill>
                  <a:srgbClr val="000000"/>
                </a:solidFill>
              </a:rPr>
              <a:t>ya da tam tersine doğada seçkin ve ayrı yeri olan </a:t>
            </a:r>
            <a:r>
              <a:rPr lang="tr-TR" sz="2400" dirty="0" smtClean="0">
                <a:solidFill>
                  <a:srgbClr val="000000"/>
                </a:solidFill>
              </a:rPr>
              <a:t>varlıktır </a:t>
            </a:r>
            <a:r>
              <a:rPr lang="tr-TR" sz="2400" dirty="0">
                <a:solidFill>
                  <a:srgbClr val="000000"/>
                </a:solidFill>
              </a:rPr>
              <a:t>(1</a:t>
            </a:r>
            <a:r>
              <a:rPr lang="tr-TR" sz="2400" dirty="0" smtClean="0">
                <a:solidFill>
                  <a:srgbClr val="000000"/>
                </a:solidFill>
              </a:rPr>
              <a:t>).</a:t>
            </a:r>
            <a:endParaRPr lang="tr-TR" sz="2400" dirty="0">
              <a:solidFill>
                <a:srgbClr val="000000"/>
              </a:solidFill>
            </a:endParaRPr>
          </a:p>
          <a:p>
            <a:pPr lvl="0"/>
            <a:endParaRPr lang="tr-TR" sz="2400" b="1" dirty="0">
              <a:solidFill>
                <a:srgbClr val="000000"/>
              </a:solidFill>
            </a:endParaRPr>
          </a:p>
          <a:p>
            <a:pPr lvl="0"/>
            <a:r>
              <a:rPr lang="tr-TR" sz="2400" b="1" dirty="0">
                <a:solidFill>
                  <a:srgbClr val="000000"/>
                </a:solidFill>
              </a:rPr>
              <a:t>Psikoloji biliminde </a:t>
            </a:r>
            <a:r>
              <a:rPr lang="tr-TR" sz="2400" dirty="0">
                <a:solidFill>
                  <a:srgbClr val="000000"/>
                </a:solidFill>
              </a:rPr>
              <a:t>insan; diğer canlılardan daha yüksek duygusal, bilişsel, </a:t>
            </a:r>
            <a:r>
              <a:rPr lang="tr-TR" sz="2400" dirty="0" err="1">
                <a:solidFill>
                  <a:srgbClr val="000000"/>
                </a:solidFill>
              </a:rPr>
              <a:t>devinimsel</a:t>
            </a:r>
            <a:r>
              <a:rPr lang="tr-TR" sz="2400" dirty="0">
                <a:solidFill>
                  <a:srgbClr val="000000"/>
                </a:solidFill>
              </a:rPr>
              <a:t> güçleri olan </a:t>
            </a:r>
            <a:r>
              <a:rPr lang="tr-TR" sz="2400" dirty="0" smtClean="0">
                <a:solidFill>
                  <a:srgbClr val="000000"/>
                </a:solidFill>
              </a:rPr>
              <a:t>canlıdır </a:t>
            </a:r>
            <a:r>
              <a:rPr lang="tr-TR" sz="2400" dirty="0">
                <a:solidFill>
                  <a:srgbClr val="000000"/>
                </a:solidFill>
              </a:rPr>
              <a:t>(2</a:t>
            </a:r>
            <a:r>
              <a:rPr lang="tr-TR" sz="2400" dirty="0" smtClean="0">
                <a:solidFill>
                  <a:srgbClr val="000000"/>
                </a:solidFill>
              </a:rPr>
              <a:t>).</a:t>
            </a:r>
            <a:endParaRPr lang="tr-TR" sz="2400" dirty="0">
              <a:solidFill>
                <a:srgbClr val="000000"/>
              </a:solidFill>
            </a:endParaRPr>
          </a:p>
          <a:p>
            <a:pPr lvl="0"/>
            <a:endParaRPr lang="tr-TR" sz="2400" b="1" dirty="0">
              <a:solidFill>
                <a:srgbClr val="000000"/>
              </a:solidFill>
            </a:endParaRPr>
          </a:p>
          <a:p>
            <a:pPr lvl="0"/>
            <a:r>
              <a:rPr lang="tr-TR" sz="2400" b="1" dirty="0">
                <a:solidFill>
                  <a:srgbClr val="000000"/>
                </a:solidFill>
              </a:rPr>
              <a:t>Sosyolojiye göre insan; </a:t>
            </a:r>
            <a:r>
              <a:rPr lang="tr-TR" sz="2400" dirty="0">
                <a:solidFill>
                  <a:srgbClr val="000000"/>
                </a:solidFill>
              </a:rPr>
              <a:t>Diğer canlılara bakarak kültürel değerler yaratan, toplumsal kurallar koyarak</a:t>
            </a:r>
            <a:r>
              <a:rPr lang="tr-TR" sz="2400" b="1" dirty="0">
                <a:solidFill>
                  <a:srgbClr val="000000"/>
                </a:solidFill>
              </a:rPr>
              <a:t> </a:t>
            </a:r>
            <a:r>
              <a:rPr lang="tr-TR" sz="2400" dirty="0">
                <a:solidFill>
                  <a:srgbClr val="000000"/>
                </a:solidFill>
              </a:rPr>
              <a:t>toplum içinde yaşayabilen </a:t>
            </a:r>
            <a:r>
              <a:rPr lang="tr-TR" sz="2400" dirty="0" smtClean="0">
                <a:solidFill>
                  <a:srgbClr val="000000"/>
                </a:solidFill>
              </a:rPr>
              <a:t>varlıktır </a:t>
            </a:r>
            <a:r>
              <a:rPr lang="tr-TR" sz="2400" dirty="0">
                <a:solidFill>
                  <a:srgbClr val="000000"/>
                </a:solidFill>
              </a:rPr>
              <a:t>(2</a:t>
            </a:r>
            <a:r>
              <a:rPr lang="tr-TR" sz="2400" dirty="0" smtClean="0">
                <a:solidFill>
                  <a:srgbClr val="000000"/>
                </a:solidFill>
              </a:rPr>
              <a:t>).</a:t>
            </a:r>
            <a:endParaRPr lang="tr-TR" sz="2400" dirty="0">
              <a:solidFill>
                <a:srgbClr val="000000"/>
              </a:solidFill>
            </a:endParaRPr>
          </a:p>
          <a:p>
            <a:endParaRPr lang="tr-TR" dirty="0"/>
          </a:p>
        </p:txBody>
      </p:sp>
    </p:spTree>
    <p:extLst>
      <p:ext uri="{BB962C8B-B14F-4D97-AF65-F5344CB8AC3E}">
        <p14:creationId xmlns:p14="http://schemas.microsoft.com/office/powerpoint/2010/main" val="2593862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260647"/>
            <a:ext cx="8535892" cy="6023115"/>
          </a:xfrm>
        </p:spPr>
        <p:txBody>
          <a:bodyPr/>
          <a:lstStyle/>
          <a:p>
            <a:pPr>
              <a:buNone/>
            </a:pPr>
            <a:endParaRPr lang="tr-TR" sz="1600" b="1" dirty="0" smtClean="0"/>
          </a:p>
          <a:p>
            <a:pPr>
              <a:buFont typeface="Wingdings" pitchFamily="2" charset="2"/>
              <a:buChar char="v"/>
            </a:pPr>
            <a:r>
              <a:rPr lang="tr-TR" sz="2400" b="1" dirty="0" smtClean="0"/>
              <a:t>İnsan; </a:t>
            </a:r>
            <a:r>
              <a:rPr lang="tr-TR" sz="2400" dirty="0" smtClean="0"/>
              <a:t>hem </a:t>
            </a:r>
            <a:r>
              <a:rPr lang="tr-TR" sz="2400" dirty="0" err="1" smtClean="0"/>
              <a:t>biyo</a:t>
            </a:r>
            <a:r>
              <a:rPr lang="tr-TR" sz="2400" dirty="0" smtClean="0"/>
              <a:t>-fizyolojik, psikolojik hem de </a:t>
            </a:r>
            <a:r>
              <a:rPr lang="tr-TR" sz="2400" dirty="0" err="1" smtClean="0"/>
              <a:t>sosyo</a:t>
            </a:r>
            <a:r>
              <a:rPr lang="tr-TR" sz="2400" dirty="0" smtClean="0"/>
              <a:t>-kültürel özelliklere sahip, toplumsal bir varlıktır (2).</a:t>
            </a:r>
          </a:p>
          <a:p>
            <a:pPr>
              <a:buFont typeface="Wingdings" pitchFamily="2" charset="2"/>
              <a:buChar char="ü"/>
            </a:pPr>
            <a:endParaRPr lang="tr-TR" sz="2400" dirty="0" smtClean="0"/>
          </a:p>
          <a:p>
            <a:pPr>
              <a:buFont typeface="Wingdings" pitchFamily="2" charset="2"/>
              <a:buChar char="ü"/>
            </a:pPr>
            <a:r>
              <a:rPr lang="tr-TR" sz="2400" dirty="0" smtClean="0"/>
              <a:t>Hemşirelik, insanı sağlık ve hastalıktan, doğumdan ölüme kadar geçen sürede anlamaya temellenmiştir. Bilim ve sanattan oluşan hemşirelik mesleğinin, toplumda var olma nedeni, insan varlığını bir bütün olarak ele alabilmek ve tüm yönleri ile tanımlayabilmektedir(2).</a:t>
            </a:r>
            <a:endParaRPr lang="tr-TR" sz="2400" dirty="0"/>
          </a:p>
        </p:txBody>
      </p:sp>
      <p:pic>
        <p:nvPicPr>
          <p:cNvPr id="4" name="3 Resim" descr="Profesyonel+Hemşirelik.jpg"/>
          <p:cNvPicPr>
            <a:picLocks noChangeAspect="1"/>
          </p:cNvPicPr>
          <p:nvPr/>
        </p:nvPicPr>
        <p:blipFill>
          <a:blip r:embed="rId2"/>
          <a:stretch>
            <a:fillRect/>
          </a:stretch>
        </p:blipFill>
        <p:spPr>
          <a:xfrm>
            <a:off x="1331640" y="3861048"/>
            <a:ext cx="4325152" cy="2422714"/>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85720" y="214290"/>
            <a:ext cx="8401080" cy="1000132"/>
          </a:xfrm>
        </p:spPr>
        <p:txBody>
          <a:bodyPr/>
          <a:lstStyle/>
          <a:p>
            <a:r>
              <a:rPr lang="tr-TR" sz="3200" b="1" dirty="0" smtClean="0">
                <a:solidFill>
                  <a:srgbClr val="00B050"/>
                </a:solidFill>
              </a:rPr>
              <a:t>İnsanın </a:t>
            </a:r>
            <a:r>
              <a:rPr lang="tr-TR" sz="3200" b="1" dirty="0" err="1" smtClean="0">
                <a:solidFill>
                  <a:srgbClr val="00B050"/>
                </a:solidFill>
              </a:rPr>
              <a:t>Biyo</a:t>
            </a:r>
            <a:r>
              <a:rPr lang="tr-TR" sz="3200" b="1" dirty="0" smtClean="0">
                <a:solidFill>
                  <a:srgbClr val="00B050"/>
                </a:solidFill>
              </a:rPr>
              <a:t>-Fizyolojik Boyutu</a:t>
            </a:r>
            <a:endParaRPr lang="tr-TR" sz="3200" dirty="0">
              <a:solidFill>
                <a:srgbClr val="00B050"/>
              </a:solidFill>
            </a:endParaRPr>
          </a:p>
        </p:txBody>
      </p:sp>
      <p:sp>
        <p:nvSpPr>
          <p:cNvPr id="3" name="2 İçerik Yer Tutucusu"/>
          <p:cNvSpPr>
            <a:spLocks noGrp="1"/>
          </p:cNvSpPr>
          <p:nvPr>
            <p:ph idx="1"/>
          </p:nvPr>
        </p:nvSpPr>
        <p:spPr>
          <a:xfrm>
            <a:off x="428596" y="1142984"/>
            <a:ext cx="8329642" cy="5238344"/>
          </a:xfrm>
        </p:spPr>
        <p:txBody>
          <a:bodyPr/>
          <a:lstStyle/>
          <a:p>
            <a:pPr>
              <a:buFont typeface="Arial" pitchFamily="34" charset="0"/>
              <a:buChar char="•"/>
            </a:pPr>
            <a:r>
              <a:rPr lang="tr-TR" sz="2400" dirty="0" err="1" smtClean="0">
                <a:cs typeface="Times New Roman" pitchFamily="18" charset="0"/>
              </a:rPr>
              <a:t>Biyo</a:t>
            </a:r>
            <a:r>
              <a:rPr lang="tr-TR" sz="2400" dirty="0" smtClean="0">
                <a:cs typeface="Times New Roman" pitchFamily="18" charset="0"/>
              </a:rPr>
              <a:t>-fizyolojik bir varlık olan insan, hücre-doku-organ sistemlerinden oluşan bir sistemdir. İnsan biyolojik varlığı ile birlikte dış ortamı yani fiziksel çevresi ile de etkileşim içindedir(2).</a:t>
            </a:r>
          </a:p>
          <a:p>
            <a:pPr>
              <a:buNone/>
            </a:pPr>
            <a:endParaRPr lang="tr-TR" sz="2400" dirty="0" smtClean="0">
              <a:cs typeface="Times New Roman" pitchFamily="18" charset="0"/>
            </a:endParaRPr>
          </a:p>
          <a:p>
            <a:pPr marL="400050" indent="-400050">
              <a:buFont typeface="Wingdings" pitchFamily="2" charset="2"/>
              <a:buChar char="Ø"/>
            </a:pPr>
            <a:r>
              <a:rPr lang="tr-TR" sz="2400" dirty="0" smtClean="0">
                <a:cs typeface="Times New Roman" pitchFamily="18" charset="0"/>
              </a:rPr>
              <a:t>İnsan kadın ya da erkek oluşuna göre cinselliğin verdiği güçlere sahiptir.</a:t>
            </a:r>
          </a:p>
          <a:p>
            <a:pPr marL="400050" indent="-400050">
              <a:buFont typeface="Wingdings" pitchFamily="2" charset="2"/>
              <a:buChar char="Ø"/>
            </a:pPr>
            <a:r>
              <a:rPr lang="tr-TR" sz="2400" dirty="0" smtClean="0">
                <a:cs typeface="Times New Roman" pitchFamily="18" charset="0"/>
              </a:rPr>
              <a:t>Her insan doğarken kendine özgü bir zihin gücü getirir.</a:t>
            </a:r>
          </a:p>
          <a:p>
            <a:pPr marL="400050" indent="-400050">
              <a:buFont typeface="Wingdings" pitchFamily="2" charset="2"/>
              <a:buChar char="Ø"/>
            </a:pPr>
            <a:r>
              <a:rPr lang="tr-TR" sz="2400" dirty="0" smtClean="0">
                <a:cs typeface="Times New Roman" pitchFamily="18" charset="0"/>
              </a:rPr>
              <a:t>İnsanın çevreden gelen etkilere karşı duygulanma özelliği doğuştandır.</a:t>
            </a:r>
          </a:p>
          <a:p>
            <a:pPr>
              <a:buFont typeface="Wingdings" pitchFamily="2" charset="2"/>
              <a:buChar char="Ø"/>
            </a:pPr>
            <a:r>
              <a:rPr lang="tr-TR" sz="2400" dirty="0" smtClean="0">
                <a:cs typeface="Times New Roman" pitchFamily="18" charset="0"/>
              </a:rPr>
              <a:t>İnsanın toplum içinde yaşama güdüsü, cinsellik, zihin, duygu güçlerinin ve toplumsallığının kalıtsal olduğuna inanılmaktadır.  </a:t>
            </a:r>
          </a:p>
          <a:p>
            <a:pPr>
              <a:buNone/>
            </a:pPr>
            <a:r>
              <a:rPr lang="tr-TR" sz="2400" dirty="0" smtClean="0">
                <a:cs typeface="Times New Roman" pitchFamily="18" charset="0"/>
              </a:rPr>
              <a:t>      </a:t>
            </a:r>
          </a:p>
          <a:p>
            <a:pPr>
              <a:buNone/>
            </a:pPr>
            <a:endParaRPr lang="tr-TR" sz="1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rgbClr val="00B050"/>
                </a:solidFill>
              </a:rPr>
              <a:t>İnsanın </a:t>
            </a:r>
            <a:r>
              <a:rPr lang="tr-TR" sz="3200" b="1" dirty="0" err="1">
                <a:solidFill>
                  <a:srgbClr val="00B050"/>
                </a:solidFill>
              </a:rPr>
              <a:t>Biyo</a:t>
            </a:r>
            <a:r>
              <a:rPr lang="tr-TR" sz="3200" b="1" dirty="0">
                <a:solidFill>
                  <a:srgbClr val="00B050"/>
                </a:solidFill>
              </a:rPr>
              <a:t>-Fizyolojik Boyutu</a:t>
            </a:r>
            <a:endParaRPr lang="tr-TR" dirty="0">
              <a:solidFill>
                <a:srgbClr val="00B050"/>
              </a:solidFill>
            </a:endParaRPr>
          </a:p>
        </p:txBody>
      </p:sp>
      <p:sp>
        <p:nvSpPr>
          <p:cNvPr id="3" name="İçerik Yer Tutucusu 2"/>
          <p:cNvSpPr>
            <a:spLocks noGrp="1"/>
          </p:cNvSpPr>
          <p:nvPr>
            <p:ph idx="1"/>
          </p:nvPr>
        </p:nvSpPr>
        <p:spPr/>
        <p:txBody>
          <a:bodyPr/>
          <a:lstStyle/>
          <a:p>
            <a:r>
              <a:rPr lang="tr-TR" sz="2400" dirty="0" err="1" smtClean="0"/>
              <a:t>Biyo</a:t>
            </a:r>
            <a:r>
              <a:rPr lang="tr-TR" sz="2400" dirty="0" smtClean="0"/>
              <a:t>-fizyolojik </a:t>
            </a:r>
            <a:r>
              <a:rPr lang="tr-TR" sz="2400" dirty="0"/>
              <a:t>olarak insan yaşamının devamlılığının sürdürülmesi için, temel insan gereksinimlerinin karşılanması gereklidir. </a:t>
            </a:r>
            <a:endParaRPr lang="tr-TR" sz="2400" dirty="0" smtClean="0"/>
          </a:p>
          <a:p>
            <a:r>
              <a:rPr lang="tr-TR" sz="2400" dirty="0" smtClean="0"/>
              <a:t>İnsan </a:t>
            </a:r>
            <a:r>
              <a:rPr lang="tr-TR" sz="2400" dirty="0"/>
              <a:t>temel gereksinimlerini karşılayamadığı durumlarda yardıma gereksinim duyar, bu gereksinimleri karşılamaya yardım sağlayan da </a:t>
            </a:r>
            <a:r>
              <a:rPr lang="tr-TR" sz="2400" dirty="0" smtClean="0"/>
              <a:t>hemşirelerdir(2).</a:t>
            </a:r>
            <a:endParaRPr lang="tr-TR" sz="2400" dirty="0"/>
          </a:p>
          <a:p>
            <a:endParaRPr lang="tr-TR" dirty="0"/>
          </a:p>
        </p:txBody>
      </p:sp>
    </p:spTree>
    <p:extLst>
      <p:ext uri="{BB962C8B-B14F-4D97-AF65-F5344CB8AC3E}">
        <p14:creationId xmlns:p14="http://schemas.microsoft.com/office/powerpoint/2010/main" val="2727262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404664"/>
            <a:ext cx="8229600" cy="720080"/>
          </a:xfrm>
        </p:spPr>
        <p:txBody>
          <a:bodyPr/>
          <a:lstStyle/>
          <a:p>
            <a:r>
              <a:rPr lang="tr-TR" sz="3600" b="1" dirty="0" smtClean="0">
                <a:solidFill>
                  <a:srgbClr val="7030A0"/>
                </a:solidFill>
              </a:rPr>
              <a:t>İnsanın Psikolojik Boyutu</a:t>
            </a:r>
            <a:endParaRPr lang="tr-TR" sz="3600" dirty="0">
              <a:solidFill>
                <a:srgbClr val="7030A0"/>
              </a:solidFill>
            </a:endParaRPr>
          </a:p>
        </p:txBody>
      </p:sp>
      <p:sp>
        <p:nvSpPr>
          <p:cNvPr id="3" name="2 İçerik Yer Tutucusu"/>
          <p:cNvSpPr>
            <a:spLocks noGrp="1"/>
          </p:cNvSpPr>
          <p:nvPr>
            <p:ph idx="1"/>
          </p:nvPr>
        </p:nvSpPr>
        <p:spPr>
          <a:xfrm>
            <a:off x="179512" y="1484784"/>
            <a:ext cx="6552728" cy="4608512"/>
          </a:xfrm>
        </p:spPr>
        <p:txBody>
          <a:bodyPr/>
          <a:lstStyle/>
          <a:p>
            <a:r>
              <a:rPr lang="tr-TR" sz="2400" dirty="0" smtClean="0"/>
              <a:t>Psikoloji, insan davranışlarını anlamaya ve yormaya çalışırken bulunduğu çağ içerisinde bireyi tanımlayarak analiz etme gayretine girmektedir. İnsanın emelleri, düşünceleri, geleneği, kültürü, zevkleri ve algısı yaşadığı çağın ürünüdür. </a:t>
            </a:r>
          </a:p>
          <a:p>
            <a:r>
              <a:rPr lang="tr-TR" sz="2400" dirty="0" smtClean="0"/>
              <a:t>Toplumsal bir varlık olan birey, bireysel anlamda var olma gayreti içerisine girerken çağın gereklerine uygun yaşama yollarını denemeye çalışmaktadır. İnsanın psikolojik boyutu değişik kuramcılar tarafından değişik biçimde açıklanmıştır (4).</a:t>
            </a:r>
          </a:p>
        </p:txBody>
      </p:sp>
      <p:pic>
        <p:nvPicPr>
          <p:cNvPr id="5" name="4 Resim" descr="psikoloji-758x381.jpg"/>
          <p:cNvPicPr>
            <a:picLocks noChangeAspect="1"/>
          </p:cNvPicPr>
          <p:nvPr/>
        </p:nvPicPr>
        <p:blipFill>
          <a:blip r:embed="rId2"/>
          <a:stretch>
            <a:fillRect/>
          </a:stretch>
        </p:blipFill>
        <p:spPr>
          <a:xfrm>
            <a:off x="6876256" y="2060848"/>
            <a:ext cx="2065432" cy="2643206"/>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600" b="1" dirty="0">
                <a:solidFill>
                  <a:srgbClr val="7030A0"/>
                </a:solidFill>
              </a:rPr>
              <a:t>İnsanın Psikolojik Boyutu</a:t>
            </a:r>
            <a:endParaRPr lang="tr-TR" dirty="0">
              <a:solidFill>
                <a:srgbClr val="7030A0"/>
              </a:solidFill>
            </a:endParaRPr>
          </a:p>
        </p:txBody>
      </p:sp>
      <p:sp>
        <p:nvSpPr>
          <p:cNvPr id="3" name="İçerik Yer Tutucusu 2"/>
          <p:cNvSpPr>
            <a:spLocks noGrp="1"/>
          </p:cNvSpPr>
          <p:nvPr>
            <p:ph idx="1"/>
          </p:nvPr>
        </p:nvSpPr>
        <p:spPr/>
        <p:txBody>
          <a:bodyPr/>
          <a:lstStyle/>
          <a:p>
            <a:pPr marL="0" lvl="0" indent="0">
              <a:spcBef>
                <a:spcPct val="0"/>
              </a:spcBef>
              <a:buFont typeface="Wingdings" pitchFamily="2" charset="2"/>
              <a:buChar char="ü"/>
            </a:pPr>
            <a:r>
              <a:rPr lang="tr-TR" sz="2400" dirty="0">
                <a:solidFill>
                  <a:srgbClr val="000000"/>
                </a:solidFill>
                <a:latin typeface="Arial" panose="020B0604020202020204" pitchFamily="34" charset="0"/>
                <a:cs typeface="Arial" panose="020B0604020202020204" pitchFamily="34" charset="0"/>
              </a:rPr>
              <a:t>Freud </a:t>
            </a:r>
            <a:r>
              <a:rPr lang="tr-TR" sz="2400" dirty="0" err="1">
                <a:solidFill>
                  <a:srgbClr val="000000"/>
                </a:solidFill>
                <a:latin typeface="Arial" panose="020B0604020202020204" pitchFamily="34" charset="0"/>
                <a:cs typeface="Arial" panose="020B0604020202020204" pitchFamily="34" charset="0"/>
              </a:rPr>
              <a:t>topografik</a:t>
            </a:r>
            <a:r>
              <a:rPr lang="tr-TR" sz="2400" dirty="0">
                <a:solidFill>
                  <a:srgbClr val="000000"/>
                </a:solidFill>
                <a:latin typeface="Arial" panose="020B0604020202020204" pitchFamily="34" charset="0"/>
                <a:cs typeface="Arial" panose="020B0604020202020204" pitchFamily="34" charset="0"/>
              </a:rPr>
              <a:t> </a:t>
            </a:r>
            <a:r>
              <a:rPr lang="tr-TR" sz="2400" dirty="0" err="1">
                <a:solidFill>
                  <a:srgbClr val="000000"/>
                </a:solidFill>
                <a:latin typeface="Arial" panose="020B0604020202020204" pitchFamily="34" charset="0"/>
                <a:cs typeface="Arial" panose="020B0604020202020204" pitchFamily="34" charset="0"/>
              </a:rPr>
              <a:t>bölmesel</a:t>
            </a:r>
            <a:r>
              <a:rPr lang="tr-TR" sz="2400" dirty="0">
                <a:solidFill>
                  <a:srgbClr val="000000"/>
                </a:solidFill>
                <a:latin typeface="Arial" panose="020B0604020202020204" pitchFamily="34" charset="0"/>
                <a:cs typeface="Arial" panose="020B0604020202020204" pitchFamily="34" charset="0"/>
              </a:rPr>
              <a:t> kuramında bilinç, bilinç öncesi ve bilinç dışı diye adlandırılan zihinsel süreçlerin niteliğinden söz etmiştir. </a:t>
            </a:r>
            <a:endParaRPr lang="tr-TR" sz="2400" dirty="0" smtClean="0">
              <a:solidFill>
                <a:srgbClr val="000000"/>
              </a:solidFill>
              <a:latin typeface="Arial" panose="020B0604020202020204" pitchFamily="34" charset="0"/>
              <a:cs typeface="Arial" panose="020B0604020202020204" pitchFamily="34" charset="0"/>
            </a:endParaRPr>
          </a:p>
          <a:p>
            <a:pPr marL="0" lvl="0" indent="0">
              <a:spcBef>
                <a:spcPct val="0"/>
              </a:spcBef>
              <a:buFont typeface="Wingdings" pitchFamily="2" charset="2"/>
              <a:buChar char="ü"/>
            </a:pPr>
            <a:r>
              <a:rPr lang="tr-TR" sz="2400" dirty="0" smtClean="0">
                <a:solidFill>
                  <a:srgbClr val="000000"/>
                </a:solidFill>
                <a:latin typeface="Arial" panose="020B0604020202020204" pitchFamily="34" charset="0"/>
                <a:cs typeface="Arial" panose="020B0604020202020204" pitchFamily="34" charset="0"/>
              </a:rPr>
              <a:t>Freud </a:t>
            </a:r>
            <a:r>
              <a:rPr lang="tr-TR" sz="2400" dirty="0">
                <a:solidFill>
                  <a:srgbClr val="000000"/>
                </a:solidFill>
                <a:latin typeface="Arial" panose="020B0604020202020204" pitchFamily="34" charset="0"/>
                <a:cs typeface="Arial" panose="020B0604020202020204" pitchFamily="34" charset="0"/>
              </a:rPr>
              <a:t>yapısal kuramında ise alt benlik (</a:t>
            </a:r>
            <a:r>
              <a:rPr lang="tr-TR" sz="2400" dirty="0" err="1">
                <a:solidFill>
                  <a:srgbClr val="000000"/>
                </a:solidFill>
                <a:latin typeface="Arial" panose="020B0604020202020204" pitchFamily="34" charset="0"/>
                <a:cs typeface="Arial" panose="020B0604020202020204" pitchFamily="34" charset="0"/>
              </a:rPr>
              <a:t>id</a:t>
            </a:r>
            <a:r>
              <a:rPr lang="tr-TR" sz="2400" dirty="0">
                <a:solidFill>
                  <a:srgbClr val="000000"/>
                </a:solidFill>
                <a:latin typeface="Arial" panose="020B0604020202020204" pitchFamily="34" charset="0"/>
                <a:cs typeface="Arial" panose="020B0604020202020204" pitchFamily="34" charset="0"/>
              </a:rPr>
              <a:t>), benlik (ego) ve üst benlik (süper ego)’ dan bahsetmiştir. </a:t>
            </a:r>
            <a:endParaRPr lang="tr-TR" sz="2400" dirty="0" smtClean="0">
              <a:solidFill>
                <a:srgbClr val="000000"/>
              </a:solidFill>
              <a:latin typeface="Arial" panose="020B0604020202020204" pitchFamily="34" charset="0"/>
              <a:cs typeface="Arial" panose="020B0604020202020204" pitchFamily="34" charset="0"/>
            </a:endParaRPr>
          </a:p>
          <a:p>
            <a:pPr marL="0" lvl="0" indent="0">
              <a:spcBef>
                <a:spcPct val="0"/>
              </a:spcBef>
              <a:buFont typeface="Wingdings" pitchFamily="2" charset="2"/>
              <a:buChar char="ü"/>
            </a:pPr>
            <a:r>
              <a:rPr lang="tr-TR" sz="2400" dirty="0" smtClean="0">
                <a:solidFill>
                  <a:srgbClr val="000000"/>
                </a:solidFill>
                <a:latin typeface="Arial" panose="020B0604020202020204" pitchFamily="34" charset="0"/>
                <a:cs typeface="Arial" panose="020B0604020202020204" pitchFamily="34" charset="0"/>
              </a:rPr>
              <a:t>Bu </a:t>
            </a:r>
            <a:r>
              <a:rPr lang="tr-TR" sz="2400" dirty="0">
                <a:solidFill>
                  <a:srgbClr val="000000"/>
                </a:solidFill>
                <a:latin typeface="Arial" panose="020B0604020202020204" pitchFamily="34" charset="0"/>
                <a:cs typeface="Arial" panose="020B0604020202020204" pitchFamily="34" charset="0"/>
              </a:rPr>
              <a:t>gelişme sürecini cinsel içgüdü yani libido gibi yaşam güdüleri, dürtüler sistemi ile </a:t>
            </a:r>
            <a:r>
              <a:rPr lang="tr-TR" sz="2400" dirty="0" smtClean="0">
                <a:solidFill>
                  <a:srgbClr val="000000"/>
                </a:solidFill>
                <a:latin typeface="Arial" panose="020B0604020202020204" pitchFamily="34" charset="0"/>
                <a:cs typeface="Arial" panose="020B0604020202020204" pitchFamily="34" charset="0"/>
              </a:rPr>
              <a:t>açıklamıştır(2).</a:t>
            </a:r>
            <a:endParaRPr lang="tr-TR" sz="2400" dirty="0">
              <a:solidFill>
                <a:srgbClr val="000000"/>
              </a:solidFill>
              <a:latin typeface="Arial" panose="020B0604020202020204" pitchFamily="34" charset="0"/>
              <a:cs typeface="Arial" panose="020B0604020202020204" pitchFamily="34" charset="0"/>
            </a:endParaRPr>
          </a:p>
          <a:p>
            <a:endParaRPr lang="tr-TR" sz="2400" dirty="0"/>
          </a:p>
        </p:txBody>
      </p:sp>
    </p:spTree>
    <p:extLst>
      <p:ext uri="{BB962C8B-B14F-4D97-AF65-F5344CB8AC3E}">
        <p14:creationId xmlns:p14="http://schemas.microsoft.com/office/powerpoint/2010/main" val="1134249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rgbClr val="7030A0"/>
                </a:solidFill>
              </a:rPr>
              <a:t>İnsanın Psikolojik Boyutu</a:t>
            </a:r>
            <a:endParaRPr lang="tr-TR" sz="3200" dirty="0">
              <a:solidFill>
                <a:srgbClr val="7030A0"/>
              </a:solidFill>
            </a:endParaRPr>
          </a:p>
        </p:txBody>
      </p:sp>
      <p:sp>
        <p:nvSpPr>
          <p:cNvPr id="3" name="İçerik Yer Tutucusu 2"/>
          <p:cNvSpPr>
            <a:spLocks noGrp="1"/>
          </p:cNvSpPr>
          <p:nvPr>
            <p:ph sz="half" idx="1"/>
          </p:nvPr>
        </p:nvSpPr>
        <p:spPr>
          <a:xfrm>
            <a:off x="457200" y="1417638"/>
            <a:ext cx="5194920" cy="4708525"/>
          </a:xfrm>
        </p:spPr>
        <p:txBody>
          <a:bodyPr/>
          <a:lstStyle/>
          <a:p>
            <a:pPr marL="0" lvl="0" indent="0">
              <a:buNone/>
            </a:pPr>
            <a:r>
              <a:rPr lang="tr-TR" sz="2400" dirty="0">
                <a:solidFill>
                  <a:srgbClr val="000000"/>
                </a:solidFill>
              </a:rPr>
              <a:t>Doğuştan getirilen ve içgüdüsel davranışların kaynağı olan dürtüler sistemi (</a:t>
            </a:r>
            <a:r>
              <a:rPr lang="tr-TR" sz="2400" dirty="0" err="1">
                <a:solidFill>
                  <a:srgbClr val="000000"/>
                </a:solidFill>
              </a:rPr>
              <a:t>id</a:t>
            </a:r>
            <a:r>
              <a:rPr lang="tr-TR" sz="2400" dirty="0" smtClean="0">
                <a:solidFill>
                  <a:srgbClr val="000000"/>
                </a:solidFill>
              </a:rPr>
              <a:t>),</a:t>
            </a:r>
          </a:p>
          <a:p>
            <a:pPr marL="0" lvl="0" indent="0">
              <a:buNone/>
            </a:pPr>
            <a:r>
              <a:rPr lang="tr-TR" sz="2400" dirty="0" smtClean="0">
                <a:solidFill>
                  <a:srgbClr val="000000"/>
                </a:solidFill>
              </a:rPr>
              <a:t> </a:t>
            </a:r>
            <a:r>
              <a:rPr lang="tr-TR" sz="2400" dirty="0">
                <a:solidFill>
                  <a:srgbClr val="000000"/>
                </a:solidFill>
              </a:rPr>
              <a:t>ilk çocukluk dönemlerinden kalan katı kurallardan oluşmuş baskı ve yasaklar sistemi (süper ego), </a:t>
            </a:r>
            <a:endParaRPr lang="tr-TR" sz="2400" dirty="0" smtClean="0">
              <a:solidFill>
                <a:srgbClr val="000000"/>
              </a:solidFill>
            </a:endParaRPr>
          </a:p>
          <a:p>
            <a:pPr marL="0" lvl="0" indent="0">
              <a:buNone/>
            </a:pPr>
            <a:r>
              <a:rPr lang="tr-TR" sz="2400" dirty="0" smtClean="0">
                <a:solidFill>
                  <a:srgbClr val="000000"/>
                </a:solidFill>
              </a:rPr>
              <a:t>düşünsel </a:t>
            </a:r>
            <a:r>
              <a:rPr lang="tr-TR" sz="2400" dirty="0">
                <a:solidFill>
                  <a:srgbClr val="000000"/>
                </a:solidFill>
              </a:rPr>
              <a:t>yetilerin gelişimi ve sorun çözme deneyimleri sonucu gelişmiş olan benlik sistemi (ego) erişkin ruhsal yapısında yan yana yer alırlar. </a:t>
            </a:r>
          </a:p>
          <a:p>
            <a:endParaRPr lang="tr-TR" dirty="0"/>
          </a:p>
        </p:txBody>
      </p:sp>
      <p:pic>
        <p:nvPicPr>
          <p:cNvPr id="5" name="İçerik Yer Tutucusu 4"/>
          <p:cNvPicPr>
            <a:picLocks noGrp="1" noChangeAspect="1"/>
          </p:cNvPicPr>
          <p:nvPr>
            <p:ph sz="half" idx="2"/>
          </p:nvPr>
        </p:nvPicPr>
        <p:blipFill>
          <a:blip r:embed="rId2"/>
          <a:stretch>
            <a:fillRect/>
          </a:stretch>
        </p:blipFill>
        <p:spPr>
          <a:xfrm>
            <a:off x="6012160" y="1607467"/>
            <a:ext cx="2674640" cy="4125790"/>
          </a:xfrm>
          <a:prstGeom prst="rect">
            <a:avLst/>
          </a:prstGeom>
        </p:spPr>
      </p:pic>
    </p:spTree>
    <p:extLst>
      <p:ext uri="{BB962C8B-B14F-4D97-AF65-F5344CB8AC3E}">
        <p14:creationId xmlns:p14="http://schemas.microsoft.com/office/powerpoint/2010/main" val="20770808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rgbClr val="7030A0"/>
                </a:solidFill>
              </a:rPr>
              <a:t>İnsanın Psikolojik Boyutu</a:t>
            </a:r>
            <a:endParaRPr lang="tr-TR" dirty="0">
              <a:solidFill>
                <a:srgbClr val="7030A0"/>
              </a:solidFill>
            </a:endParaRPr>
          </a:p>
        </p:txBody>
      </p:sp>
      <p:sp>
        <p:nvSpPr>
          <p:cNvPr id="3" name="İçerik Yer Tutucusu 2"/>
          <p:cNvSpPr>
            <a:spLocks noGrp="1"/>
          </p:cNvSpPr>
          <p:nvPr>
            <p:ph sz="half" idx="1"/>
          </p:nvPr>
        </p:nvSpPr>
        <p:spPr/>
        <p:txBody>
          <a:bodyPr/>
          <a:lstStyle/>
          <a:p>
            <a:pPr marL="0" lvl="0" indent="0">
              <a:buNone/>
            </a:pPr>
            <a:r>
              <a:rPr lang="tr-TR" sz="2400" dirty="0">
                <a:solidFill>
                  <a:srgbClr val="000000"/>
                </a:solidFill>
              </a:rPr>
              <a:t>Dürtüler sistemi olan </a:t>
            </a:r>
            <a:r>
              <a:rPr lang="tr-TR" sz="2400" dirty="0" err="1">
                <a:solidFill>
                  <a:srgbClr val="000000"/>
                </a:solidFill>
              </a:rPr>
              <a:t>id</a:t>
            </a:r>
            <a:r>
              <a:rPr lang="tr-TR" sz="2400" dirty="0">
                <a:solidFill>
                  <a:srgbClr val="000000"/>
                </a:solidFill>
              </a:rPr>
              <a:t> daima bilinç dışındadır, bu nedenle onun varlığını fark etmeyiz. </a:t>
            </a:r>
          </a:p>
          <a:p>
            <a:pPr marL="0" lvl="0" indent="0">
              <a:buNone/>
            </a:pPr>
            <a:r>
              <a:rPr lang="tr-TR" sz="2400" dirty="0">
                <a:solidFill>
                  <a:srgbClr val="000000"/>
                </a:solidFill>
              </a:rPr>
              <a:t>Ego, bilinç alanımızın büyük bir kısmını oluşturur. Normal şartlarda bu üç yapı birbiriyle çatışmaz. Egonun denetiminde bir ekip olarak birlikte hareket eder(2).</a:t>
            </a:r>
          </a:p>
          <a:p>
            <a:endParaRPr lang="tr-TR" dirty="0"/>
          </a:p>
        </p:txBody>
      </p:sp>
      <p:pic>
        <p:nvPicPr>
          <p:cNvPr id="5" name="İçerik Yer Tutucusu 4"/>
          <p:cNvPicPr>
            <a:picLocks noGrp="1" noChangeAspect="1"/>
          </p:cNvPicPr>
          <p:nvPr>
            <p:ph sz="half" idx="2"/>
          </p:nvPr>
        </p:nvPicPr>
        <p:blipFill>
          <a:blip r:embed="rId2"/>
          <a:stretch>
            <a:fillRect/>
          </a:stretch>
        </p:blipFill>
        <p:spPr>
          <a:xfrm>
            <a:off x="5420760" y="1607466"/>
            <a:ext cx="2493480" cy="4511431"/>
          </a:xfrm>
          <a:prstGeom prst="rect">
            <a:avLst/>
          </a:prstGeom>
        </p:spPr>
      </p:pic>
    </p:spTree>
    <p:extLst>
      <p:ext uri="{BB962C8B-B14F-4D97-AF65-F5344CB8AC3E}">
        <p14:creationId xmlns:p14="http://schemas.microsoft.com/office/powerpoint/2010/main" val="11032015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92919" y="260648"/>
            <a:ext cx="8229600" cy="812038"/>
          </a:xfrm>
        </p:spPr>
        <p:txBody>
          <a:bodyPr/>
          <a:lstStyle/>
          <a:p>
            <a:r>
              <a:rPr lang="tr-TR" sz="3200" b="1" dirty="0" smtClean="0">
                <a:solidFill>
                  <a:srgbClr val="FF0000"/>
                </a:solidFill>
              </a:rPr>
              <a:t>İnsanın Sosyal Boyutu</a:t>
            </a:r>
            <a:endParaRPr lang="tr-TR" sz="3200" dirty="0">
              <a:solidFill>
                <a:srgbClr val="FF0000"/>
              </a:solidFill>
            </a:endParaRPr>
          </a:p>
        </p:txBody>
      </p:sp>
      <p:sp>
        <p:nvSpPr>
          <p:cNvPr id="3" name="2 İçerik Yer Tutucusu"/>
          <p:cNvSpPr>
            <a:spLocks noGrp="1"/>
          </p:cNvSpPr>
          <p:nvPr>
            <p:ph idx="1"/>
          </p:nvPr>
        </p:nvSpPr>
        <p:spPr>
          <a:xfrm>
            <a:off x="214282" y="2571744"/>
            <a:ext cx="8786874" cy="3429024"/>
          </a:xfrm>
        </p:spPr>
        <p:txBody>
          <a:bodyPr/>
          <a:lstStyle/>
          <a:p>
            <a:endParaRPr lang="tr-TR" sz="1800" dirty="0" smtClean="0"/>
          </a:p>
          <a:p>
            <a:endParaRPr lang="tr-TR" sz="1800" dirty="0" smtClean="0"/>
          </a:p>
          <a:p>
            <a:r>
              <a:rPr lang="tr-TR" sz="2400" dirty="0" smtClean="0"/>
              <a:t>İnsanın toplum ile etkileşimi onun sosyal yönünü meydana getirmiştir. </a:t>
            </a:r>
          </a:p>
          <a:p>
            <a:r>
              <a:rPr lang="tr-TR" sz="2400" dirty="0" smtClean="0"/>
              <a:t>Sosyalleşme bireyin kendi kümesi ya da kültürü içinde yaşayanlar gibi davranmayı öğrenmesidir. </a:t>
            </a:r>
          </a:p>
          <a:p>
            <a:r>
              <a:rPr lang="tr-TR" sz="2400" dirty="0" smtClean="0"/>
              <a:t>İnsanın ilk toplumsallaşma kaynağı, toplumun temel davranış biçimlerini öğreten ailedir (2).</a:t>
            </a:r>
          </a:p>
        </p:txBody>
      </p:sp>
      <p:pic>
        <p:nvPicPr>
          <p:cNvPr id="4" name="3 Resim" descr="toplumda-gorgu-sosyal-insan.png"/>
          <p:cNvPicPr>
            <a:picLocks noChangeAspect="1"/>
          </p:cNvPicPr>
          <p:nvPr/>
        </p:nvPicPr>
        <p:blipFill>
          <a:blip r:embed="rId2"/>
          <a:stretch>
            <a:fillRect/>
          </a:stretch>
        </p:blipFill>
        <p:spPr>
          <a:xfrm>
            <a:off x="595663" y="1196752"/>
            <a:ext cx="8072494" cy="1643074"/>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274638"/>
            <a:ext cx="8229600" cy="706090"/>
          </a:xfrm>
        </p:spPr>
        <p:txBody>
          <a:bodyPr/>
          <a:lstStyle/>
          <a:p>
            <a:r>
              <a:rPr lang="tr-TR" sz="3600" b="1" dirty="0">
                <a:solidFill>
                  <a:srgbClr val="FF0000"/>
                </a:solidFill>
              </a:rPr>
              <a:t>İnsanın Sosyal Boyutu</a:t>
            </a:r>
            <a:endParaRPr lang="tr-TR" dirty="0">
              <a:solidFill>
                <a:srgbClr val="FF0000"/>
              </a:solidFill>
            </a:endParaRPr>
          </a:p>
        </p:txBody>
      </p:sp>
      <p:sp>
        <p:nvSpPr>
          <p:cNvPr id="3" name="İçerik Yer Tutucusu 2"/>
          <p:cNvSpPr>
            <a:spLocks noGrp="1"/>
          </p:cNvSpPr>
          <p:nvPr>
            <p:ph idx="1"/>
          </p:nvPr>
        </p:nvSpPr>
        <p:spPr>
          <a:xfrm>
            <a:off x="457200" y="1268760"/>
            <a:ext cx="8229600" cy="4857403"/>
          </a:xfrm>
        </p:spPr>
        <p:txBody>
          <a:bodyPr/>
          <a:lstStyle/>
          <a:p>
            <a:pPr lvl="0"/>
            <a:r>
              <a:rPr lang="tr-TR" sz="2400" dirty="0">
                <a:solidFill>
                  <a:srgbClr val="000000"/>
                </a:solidFill>
              </a:rPr>
              <a:t>İnsanın kendine özgü kişiliğini kazanması ve benlik bilincinin oluşmasında toplumsal çevre, önemli bir etkendir. </a:t>
            </a:r>
            <a:endParaRPr lang="tr-TR" sz="2400" dirty="0" smtClean="0">
              <a:solidFill>
                <a:srgbClr val="000000"/>
              </a:solidFill>
            </a:endParaRPr>
          </a:p>
          <a:p>
            <a:pPr lvl="0"/>
            <a:r>
              <a:rPr lang="tr-TR" sz="2400" dirty="0" smtClean="0">
                <a:solidFill>
                  <a:srgbClr val="000000"/>
                </a:solidFill>
              </a:rPr>
              <a:t>Toplumsal </a:t>
            </a:r>
            <a:r>
              <a:rPr lang="tr-TR" sz="2400" dirty="0">
                <a:solidFill>
                  <a:srgbClr val="000000"/>
                </a:solidFill>
              </a:rPr>
              <a:t>çevrenin öğesini insan ilişkileri oluşturmaktadır. İnsan sosyal bir varlıktır. </a:t>
            </a:r>
            <a:endParaRPr lang="tr-TR" sz="2400" dirty="0" smtClean="0">
              <a:solidFill>
                <a:srgbClr val="000000"/>
              </a:solidFill>
            </a:endParaRPr>
          </a:p>
          <a:p>
            <a:pPr lvl="0"/>
            <a:r>
              <a:rPr lang="tr-TR" sz="2400" dirty="0" smtClean="0">
                <a:solidFill>
                  <a:srgbClr val="000000"/>
                </a:solidFill>
              </a:rPr>
              <a:t>Birlikte </a:t>
            </a:r>
            <a:r>
              <a:rPr lang="tr-TR" sz="2400" dirty="0">
                <a:solidFill>
                  <a:srgbClr val="000000"/>
                </a:solidFill>
              </a:rPr>
              <a:t>olma, aile kurma, bir arada yaşama, paylaşma duygularının yanında, </a:t>
            </a:r>
            <a:r>
              <a:rPr lang="tr-TR" sz="2400" dirty="0" err="1">
                <a:solidFill>
                  <a:srgbClr val="000000"/>
                </a:solidFill>
              </a:rPr>
              <a:t>uygusallık</a:t>
            </a:r>
            <a:r>
              <a:rPr lang="tr-TR" sz="2400" dirty="0">
                <a:solidFill>
                  <a:srgbClr val="000000"/>
                </a:solidFill>
              </a:rPr>
              <a:t> büyük bir gereksinimdir. </a:t>
            </a:r>
            <a:endParaRPr lang="tr-TR" sz="2400" dirty="0" smtClean="0">
              <a:solidFill>
                <a:srgbClr val="000000"/>
              </a:solidFill>
            </a:endParaRPr>
          </a:p>
          <a:p>
            <a:pPr lvl="0"/>
            <a:r>
              <a:rPr lang="tr-TR" sz="2400" dirty="0" smtClean="0">
                <a:solidFill>
                  <a:srgbClr val="000000"/>
                </a:solidFill>
              </a:rPr>
              <a:t>Hemşireler </a:t>
            </a:r>
            <a:r>
              <a:rPr lang="tr-TR" sz="2400" dirty="0">
                <a:solidFill>
                  <a:srgbClr val="000000"/>
                </a:solidFill>
              </a:rPr>
              <a:t>bireyi, insanı ele alırken onun </a:t>
            </a:r>
            <a:r>
              <a:rPr lang="tr-TR" sz="2400" dirty="0" err="1">
                <a:solidFill>
                  <a:srgbClr val="000000"/>
                </a:solidFill>
              </a:rPr>
              <a:t>biyo</a:t>
            </a:r>
            <a:r>
              <a:rPr lang="tr-TR" sz="2400" dirty="0">
                <a:solidFill>
                  <a:srgbClr val="000000"/>
                </a:solidFill>
              </a:rPr>
              <a:t>-fizyolojik, psikolojik yönleri kadar onun bütünlüğünü oluşturan ailesi, sosyal grubu, ahlaki değerleri ve ait olduğu toplumu da dikkate almak </a:t>
            </a:r>
            <a:r>
              <a:rPr lang="tr-TR" sz="2400" dirty="0" smtClean="0">
                <a:solidFill>
                  <a:srgbClr val="000000"/>
                </a:solidFill>
              </a:rPr>
              <a:t>durumundadır(2).</a:t>
            </a:r>
            <a:endParaRPr lang="tr-TR" sz="2400" dirty="0">
              <a:solidFill>
                <a:srgbClr val="000000"/>
              </a:solidFill>
            </a:endParaRPr>
          </a:p>
          <a:p>
            <a:endParaRPr lang="tr-TR" sz="2400" dirty="0"/>
          </a:p>
        </p:txBody>
      </p:sp>
    </p:spTree>
    <p:extLst>
      <p:ext uri="{BB962C8B-B14F-4D97-AF65-F5344CB8AC3E}">
        <p14:creationId xmlns:p14="http://schemas.microsoft.com/office/powerpoint/2010/main" val="27271967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188640"/>
            <a:ext cx="8229600" cy="679706"/>
          </a:xfrm>
        </p:spPr>
        <p:txBody>
          <a:bodyPr/>
          <a:lstStyle/>
          <a:p>
            <a:r>
              <a:rPr lang="tr-TR" sz="3600" b="1" dirty="0" smtClean="0">
                <a:solidFill>
                  <a:srgbClr val="0070C0"/>
                </a:solidFill>
              </a:rPr>
              <a:t>İnsanın Kültürel Boyutu</a:t>
            </a:r>
            <a:endParaRPr lang="tr-TR" sz="3600" dirty="0">
              <a:solidFill>
                <a:srgbClr val="0070C0"/>
              </a:solidFill>
            </a:endParaRPr>
          </a:p>
        </p:txBody>
      </p:sp>
      <p:sp>
        <p:nvSpPr>
          <p:cNvPr id="3" name="2 İçerik Yer Tutucusu"/>
          <p:cNvSpPr>
            <a:spLocks noGrp="1"/>
          </p:cNvSpPr>
          <p:nvPr>
            <p:ph idx="1"/>
          </p:nvPr>
        </p:nvSpPr>
        <p:spPr>
          <a:xfrm>
            <a:off x="428596" y="980728"/>
            <a:ext cx="8463884" cy="3312368"/>
          </a:xfrm>
        </p:spPr>
        <p:txBody>
          <a:bodyPr/>
          <a:lstStyle/>
          <a:p>
            <a:r>
              <a:rPr lang="tr-TR" sz="2400" dirty="0" smtClean="0"/>
              <a:t>Kültür veya medeniyet, en geniş </a:t>
            </a:r>
            <a:r>
              <a:rPr lang="tr-TR" sz="2400" dirty="0" err="1" smtClean="0"/>
              <a:t>etnografik</a:t>
            </a:r>
            <a:r>
              <a:rPr lang="tr-TR" sz="2400" dirty="0" smtClean="0"/>
              <a:t> anlamıyla alındığında, insanoğlunun toplumun bir mensubu olarak edindiği bilgi, inanç, sanat, töre, yasa, görenek ve diğer tüm yetenekler ile alışkanlıkların oluşturduğu karmaşık bir toplamdır(3).</a:t>
            </a:r>
          </a:p>
          <a:p>
            <a:r>
              <a:rPr lang="tr-TR" sz="2400" dirty="0" smtClean="0"/>
              <a:t>İnsan yaşamı boyunca kalıtsal güçlerini işleyerek değerlendirir. İnsan içinde doğduğu kültürün etkisiyle gelişir ve o kültürün bir parçası olur. Buna “kültürlenme” denir. </a:t>
            </a:r>
          </a:p>
        </p:txBody>
      </p:sp>
      <p:pic>
        <p:nvPicPr>
          <p:cNvPr id="4" name="3 Resim" descr="f9f977d92d9e7e5671bcd02693d665a3.jpg"/>
          <p:cNvPicPr>
            <a:picLocks noChangeAspect="1"/>
          </p:cNvPicPr>
          <p:nvPr/>
        </p:nvPicPr>
        <p:blipFill>
          <a:blip r:embed="rId2"/>
          <a:stretch>
            <a:fillRect/>
          </a:stretch>
        </p:blipFill>
        <p:spPr>
          <a:xfrm>
            <a:off x="10530" y="4465344"/>
            <a:ext cx="6985015" cy="1821176"/>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600" b="1" dirty="0">
                <a:solidFill>
                  <a:srgbClr val="0070C0"/>
                </a:solidFill>
              </a:rPr>
              <a:t>İnsanın Kültürel Boyutu</a:t>
            </a:r>
            <a:endParaRPr lang="tr-TR" dirty="0">
              <a:solidFill>
                <a:srgbClr val="0070C0"/>
              </a:solidFill>
            </a:endParaRPr>
          </a:p>
        </p:txBody>
      </p:sp>
      <p:sp>
        <p:nvSpPr>
          <p:cNvPr id="3" name="İçerik Yer Tutucusu 2"/>
          <p:cNvSpPr>
            <a:spLocks noGrp="1"/>
          </p:cNvSpPr>
          <p:nvPr>
            <p:ph idx="1"/>
          </p:nvPr>
        </p:nvSpPr>
        <p:spPr/>
        <p:txBody>
          <a:bodyPr/>
          <a:lstStyle/>
          <a:p>
            <a:pPr lvl="0"/>
            <a:r>
              <a:rPr lang="tr-TR" sz="2400" dirty="0">
                <a:solidFill>
                  <a:srgbClr val="000000"/>
                </a:solidFill>
              </a:rPr>
              <a:t>Toplumca geliştirilen kültürel değerleri, toplumsal ilkeleri, kuralları, toplumsal davranış kalıplarını benimseyerek, bunların gerektirdiği davranışları yapan insan, doğuşundakinden daha değişik bir yapıya sahip olur. </a:t>
            </a:r>
            <a:endParaRPr lang="tr-TR" sz="2400" dirty="0" smtClean="0">
              <a:solidFill>
                <a:srgbClr val="000000"/>
              </a:solidFill>
            </a:endParaRPr>
          </a:p>
          <a:p>
            <a:pPr lvl="0"/>
            <a:endParaRPr lang="tr-TR" sz="2400" dirty="0">
              <a:solidFill>
                <a:srgbClr val="000000"/>
              </a:solidFill>
            </a:endParaRPr>
          </a:p>
          <a:p>
            <a:pPr lvl="0"/>
            <a:r>
              <a:rPr lang="tr-TR" sz="2400" dirty="0" smtClean="0">
                <a:solidFill>
                  <a:srgbClr val="000000"/>
                </a:solidFill>
              </a:rPr>
              <a:t>Hemşireler </a:t>
            </a:r>
            <a:r>
              <a:rPr lang="tr-TR" sz="2400" dirty="0">
                <a:solidFill>
                  <a:srgbClr val="000000"/>
                </a:solidFill>
              </a:rPr>
              <a:t>insanları kendilerine özgü kültür zenginlikleri, estetik ve güzellik anlayışları ve kendilerine özgü yaşam biçimi olan birer varlık olarak ele alma zorunlulukları </a:t>
            </a:r>
            <a:r>
              <a:rPr lang="tr-TR" sz="2400" dirty="0" smtClean="0">
                <a:solidFill>
                  <a:srgbClr val="000000"/>
                </a:solidFill>
              </a:rPr>
              <a:t>vardır </a:t>
            </a:r>
            <a:r>
              <a:rPr lang="tr-TR" sz="2400" dirty="0">
                <a:solidFill>
                  <a:srgbClr val="000000"/>
                </a:solidFill>
              </a:rPr>
              <a:t>(2</a:t>
            </a:r>
            <a:r>
              <a:rPr lang="tr-TR" sz="2400" dirty="0" smtClean="0">
                <a:solidFill>
                  <a:srgbClr val="000000"/>
                </a:solidFill>
              </a:rPr>
              <a:t>).</a:t>
            </a:r>
            <a:endParaRPr lang="tr-TR" sz="2400" dirty="0">
              <a:solidFill>
                <a:srgbClr val="000000"/>
              </a:solidFill>
            </a:endParaRPr>
          </a:p>
        </p:txBody>
      </p:sp>
    </p:spTree>
    <p:extLst>
      <p:ext uri="{BB962C8B-B14F-4D97-AF65-F5344CB8AC3E}">
        <p14:creationId xmlns:p14="http://schemas.microsoft.com/office/powerpoint/2010/main" val="11971083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1196752"/>
            <a:ext cx="8280920" cy="3312368"/>
          </a:xfrm>
        </p:spPr>
        <p:txBody>
          <a:bodyPr/>
          <a:lstStyle/>
          <a:p>
            <a:r>
              <a:rPr lang="tr-TR" sz="2400" dirty="0" smtClean="0"/>
              <a:t>İnsan aklı insanın kendi varlığının farkına varmasını sağlamıştır. </a:t>
            </a:r>
          </a:p>
          <a:p>
            <a:r>
              <a:rPr lang="tr-TR" sz="2400" dirty="0" smtClean="0"/>
              <a:t>Bilinçli insan özgürlüğünün doyumunu yaşayabilmektedir. Birey olmanın erdemine ulaşan insan “İnsan Hakları”nın vazgeçilmezliğini kavramıştır. </a:t>
            </a:r>
          </a:p>
          <a:p>
            <a:r>
              <a:rPr lang="tr-TR" sz="2400" dirty="0" smtClean="0"/>
              <a:t>Kimlik, benlik, öz-saygı kavramları geliştikçe insanoğlu daha bağımsız yaşama yollarını aramıştır. </a:t>
            </a:r>
            <a:endParaRPr lang="tr-TR" dirty="0"/>
          </a:p>
        </p:txBody>
      </p:sp>
      <p:pic>
        <p:nvPicPr>
          <p:cNvPr id="5" name="4 Resim" descr="kültür-kodu.jpg"/>
          <p:cNvPicPr>
            <a:picLocks noChangeAspect="1"/>
          </p:cNvPicPr>
          <p:nvPr/>
        </p:nvPicPr>
        <p:blipFill>
          <a:blip r:embed="rId2"/>
          <a:stretch>
            <a:fillRect/>
          </a:stretch>
        </p:blipFill>
        <p:spPr>
          <a:xfrm>
            <a:off x="251520" y="4869160"/>
            <a:ext cx="6984776" cy="1428760"/>
          </a:xfrm>
          <a:prstGeom prst="rect">
            <a:avLst/>
          </a:prstGeom>
        </p:spPr>
      </p:pic>
      <p:sp>
        <p:nvSpPr>
          <p:cNvPr id="2" name="Dikdörtgen 1"/>
          <p:cNvSpPr/>
          <p:nvPr/>
        </p:nvSpPr>
        <p:spPr>
          <a:xfrm>
            <a:off x="1043608" y="339190"/>
            <a:ext cx="7488832" cy="646331"/>
          </a:xfrm>
          <a:prstGeom prst="rect">
            <a:avLst/>
          </a:prstGeom>
        </p:spPr>
        <p:txBody>
          <a:bodyPr wrap="square">
            <a:spAutoFit/>
          </a:bodyPr>
          <a:lstStyle/>
          <a:p>
            <a:pPr algn="ctr"/>
            <a:r>
              <a:rPr lang="tr-TR" sz="3600" b="1" dirty="0">
                <a:solidFill>
                  <a:srgbClr val="0070C0"/>
                </a:solidFill>
                <a:latin typeface="Arial"/>
                <a:ea typeface="+mj-ea"/>
                <a:cs typeface="Arial"/>
              </a:rPr>
              <a:t>İnsanın Kültürel Boyutu</a:t>
            </a:r>
            <a:endParaRPr lang="tr-TR" dirty="0">
              <a:solidFill>
                <a:srgbClr val="0070C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600" b="1" dirty="0">
                <a:solidFill>
                  <a:srgbClr val="0070C0"/>
                </a:solidFill>
              </a:rPr>
              <a:t>İnsanın Kültürel Boyutu</a:t>
            </a:r>
            <a:endParaRPr lang="tr-TR" dirty="0">
              <a:solidFill>
                <a:srgbClr val="0070C0"/>
              </a:solidFill>
            </a:endParaRPr>
          </a:p>
        </p:txBody>
      </p:sp>
      <p:sp>
        <p:nvSpPr>
          <p:cNvPr id="3" name="İçerik Yer Tutucusu 2"/>
          <p:cNvSpPr>
            <a:spLocks noGrp="1"/>
          </p:cNvSpPr>
          <p:nvPr>
            <p:ph idx="1"/>
          </p:nvPr>
        </p:nvSpPr>
        <p:spPr/>
        <p:txBody>
          <a:bodyPr/>
          <a:lstStyle/>
          <a:p>
            <a:pPr lvl="0"/>
            <a:r>
              <a:rPr lang="tr-TR" sz="2400" dirty="0">
                <a:solidFill>
                  <a:srgbClr val="000000"/>
                </a:solidFill>
              </a:rPr>
              <a:t>Bilinçlenen, toplumsallaşan insan </a:t>
            </a:r>
            <a:r>
              <a:rPr lang="tr-TR" sz="2400" dirty="0" err="1">
                <a:solidFill>
                  <a:srgbClr val="000000"/>
                </a:solidFill>
              </a:rPr>
              <a:t>hümanistik</a:t>
            </a:r>
            <a:r>
              <a:rPr lang="tr-TR" sz="2400" dirty="0">
                <a:solidFill>
                  <a:srgbClr val="000000"/>
                </a:solidFill>
              </a:rPr>
              <a:t> değerleri bütün insanlığa geçerli kılmayı öğrenecektir</a:t>
            </a:r>
            <a:r>
              <a:rPr lang="tr-TR" sz="2400" dirty="0" smtClean="0">
                <a:solidFill>
                  <a:srgbClr val="000000"/>
                </a:solidFill>
              </a:rPr>
              <a:t>.</a:t>
            </a:r>
          </a:p>
          <a:p>
            <a:pPr lvl="0"/>
            <a:r>
              <a:rPr lang="tr-TR" sz="2400" dirty="0" smtClean="0">
                <a:solidFill>
                  <a:srgbClr val="000000"/>
                </a:solidFill>
              </a:rPr>
              <a:t> </a:t>
            </a:r>
            <a:r>
              <a:rPr lang="tr-TR" sz="2400" dirty="0">
                <a:solidFill>
                  <a:srgbClr val="000000"/>
                </a:solidFill>
              </a:rPr>
              <a:t>İnsan, kültürün bir ürünü olarak uyum gösterir ve uygun bir şekilde hareket etmek için büyük bir arzu duyar. </a:t>
            </a:r>
            <a:endParaRPr lang="tr-TR" sz="2400" dirty="0" smtClean="0">
              <a:solidFill>
                <a:srgbClr val="000000"/>
              </a:solidFill>
            </a:endParaRPr>
          </a:p>
          <a:p>
            <a:pPr lvl="0"/>
            <a:r>
              <a:rPr lang="tr-TR" sz="2400" dirty="0" smtClean="0">
                <a:solidFill>
                  <a:srgbClr val="000000"/>
                </a:solidFill>
              </a:rPr>
              <a:t>Kültürün </a:t>
            </a:r>
            <a:r>
              <a:rPr lang="tr-TR" sz="2400" dirty="0">
                <a:solidFill>
                  <a:srgbClr val="000000"/>
                </a:solidFill>
              </a:rPr>
              <a:t>bir taşıyıcısı olarak da insan, olumlu bir rol oynar ve bu rolü başkalarına öğretmeye gayret eder (2).</a:t>
            </a:r>
          </a:p>
          <a:p>
            <a:endParaRPr lang="tr-TR" dirty="0"/>
          </a:p>
        </p:txBody>
      </p:sp>
    </p:spTree>
    <p:extLst>
      <p:ext uri="{BB962C8B-B14F-4D97-AF65-F5344CB8AC3E}">
        <p14:creationId xmlns:p14="http://schemas.microsoft.com/office/powerpoint/2010/main" val="15706393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yagram 4"/>
          <p:cNvGraphicFramePr/>
          <p:nvPr>
            <p:extLst>
              <p:ext uri="{D42A27DB-BD31-4B8C-83A1-F6EECF244321}">
                <p14:modId xmlns:p14="http://schemas.microsoft.com/office/powerpoint/2010/main" val="3667404445"/>
              </p:ext>
            </p:extLst>
          </p:nvPr>
        </p:nvGraphicFramePr>
        <p:xfrm>
          <a:off x="428596" y="188640"/>
          <a:ext cx="8229600" cy="720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a:xfrm>
            <a:off x="107504" y="908720"/>
            <a:ext cx="8928992" cy="5748451"/>
          </a:xfrm>
        </p:spPr>
        <p:txBody>
          <a:bodyPr/>
          <a:lstStyle/>
          <a:p>
            <a:r>
              <a:rPr lang="tr-TR" sz="2400" dirty="0" smtClean="0"/>
              <a:t>Bireyin temel gereksinimleri ve bunların karşılanması kültür, ırk, cinsiyet ve yaşa göre değişiklik göstermektedir. İnsan; fiziksel, sosyal, duygusal ve entelektüel gereksinimleriyle bir bütündür (1).</a:t>
            </a:r>
          </a:p>
        </p:txBody>
      </p:sp>
      <p:sp>
        <p:nvSpPr>
          <p:cNvPr id="4" name="3 Metin kutusu"/>
          <p:cNvSpPr txBox="1"/>
          <p:nvPr/>
        </p:nvSpPr>
        <p:spPr>
          <a:xfrm>
            <a:off x="237467" y="2492896"/>
            <a:ext cx="8669066" cy="3785652"/>
          </a:xfrm>
          <a:prstGeom prst="rect">
            <a:avLst/>
          </a:prstGeom>
          <a:noFill/>
        </p:spPr>
        <p:txBody>
          <a:bodyPr wrap="square" rtlCol="0">
            <a:spAutoFit/>
          </a:bodyPr>
          <a:lstStyle/>
          <a:p>
            <a:pPr>
              <a:buNone/>
            </a:pPr>
            <a:r>
              <a:rPr lang="tr-TR" sz="2400" b="1" dirty="0" smtClean="0">
                <a:solidFill>
                  <a:srgbClr val="FF0000"/>
                </a:solidFill>
              </a:rPr>
              <a:t>   Temel insan gereksinimleri ise şöyle sıralanabilir;</a:t>
            </a:r>
          </a:p>
          <a:p>
            <a:pPr>
              <a:buNone/>
            </a:pPr>
            <a:endParaRPr lang="tr-TR" sz="2400" dirty="0"/>
          </a:p>
          <a:p>
            <a:pPr marL="342900" indent="-342900">
              <a:buFont typeface="Wingdings" panose="05000000000000000000" pitchFamily="2" charset="2"/>
              <a:buChar char="Ø"/>
            </a:pPr>
            <a:r>
              <a:rPr lang="tr-TR" sz="2400" dirty="0" smtClean="0"/>
              <a:t>Fiziksel Gereksinimler: Solunum, boşaltım ve hareket vs.</a:t>
            </a:r>
          </a:p>
          <a:p>
            <a:pPr marL="342900" indent="-342900">
              <a:buFont typeface="Wingdings" panose="05000000000000000000" pitchFamily="2" charset="2"/>
              <a:buChar char="Ø"/>
            </a:pPr>
            <a:r>
              <a:rPr lang="tr-TR" sz="2400" dirty="0" smtClean="0"/>
              <a:t>Sosyal Gereksinimler: Bireyin diğer insanlarla ilişkisi. Örneğin; iletişim, sevilme, ait olma vs.</a:t>
            </a:r>
          </a:p>
          <a:p>
            <a:pPr marL="342900" indent="-342900">
              <a:buFont typeface="Wingdings" panose="05000000000000000000" pitchFamily="2" charset="2"/>
              <a:buChar char="Ø"/>
            </a:pPr>
            <a:r>
              <a:rPr lang="tr-TR" sz="2400" dirty="0" smtClean="0"/>
              <a:t>Duygusal Gereksinimler: Bireyin yaşamı içindeki duyguları. Örneğin; korku, </a:t>
            </a:r>
            <a:r>
              <a:rPr lang="tr-TR" sz="2400" dirty="0" err="1" smtClean="0"/>
              <a:t>anksiyete</a:t>
            </a:r>
            <a:r>
              <a:rPr lang="tr-TR" sz="2400" dirty="0" smtClean="0"/>
              <a:t>, mutluluk, yalnızlık ve eğlenme Entelektüel Gereksinimler: Bunlar düşünme ve mantık ile ilgilidir. </a:t>
            </a:r>
            <a:r>
              <a:rPr lang="tr-TR" sz="2400" dirty="0" err="1" smtClean="0"/>
              <a:t>Örneğin;öğrenme</a:t>
            </a:r>
            <a:r>
              <a:rPr lang="tr-TR" sz="2400" dirty="0" smtClean="0"/>
              <a:t>, problem çözümleme ve muhakeme etme vs. gibi.</a:t>
            </a:r>
            <a:endParaRPr lang="tr-TR"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919516"/>
            <a:ext cx="4896544" cy="5234354"/>
          </a:xfrm>
        </p:spPr>
        <p:txBody>
          <a:bodyPr/>
          <a:lstStyle/>
          <a:p>
            <a:pPr marL="0" indent="0">
              <a:buNone/>
            </a:pPr>
            <a:r>
              <a:rPr lang="tr-TR" sz="2400" dirty="0" smtClean="0"/>
              <a:t>Abraham </a:t>
            </a:r>
            <a:r>
              <a:rPr lang="tr-TR" sz="2400" dirty="0" err="1" smtClean="0"/>
              <a:t>Maslow</a:t>
            </a:r>
            <a:r>
              <a:rPr lang="tr-TR" sz="2400" dirty="0" smtClean="0"/>
              <a:t> 1954’de temel insan gereksinimlerini şu şekilde listelemiştir; </a:t>
            </a:r>
          </a:p>
          <a:p>
            <a:pPr marL="0" indent="0">
              <a:buNone/>
            </a:pPr>
            <a:r>
              <a:rPr lang="tr-TR" sz="2400" dirty="0" err="1" smtClean="0"/>
              <a:t>Maslow</a:t>
            </a:r>
            <a:r>
              <a:rPr lang="tr-TR" sz="2400" dirty="0" smtClean="0"/>
              <a:t> gereksinim hiyerarşisinin aşamaları; fizyolojik, güvenlik, ait olma ve sevgi, saygı ve takdir edilme, en üst düzeyde kendini gerçekleştirme ihtiyacı olarak açıklanmıştır. </a:t>
            </a:r>
          </a:p>
          <a:p>
            <a:pPr marL="0" indent="0">
              <a:buNone/>
            </a:pPr>
            <a:r>
              <a:rPr lang="tr-TR" sz="2400" dirty="0" smtClean="0"/>
              <a:t>Yandaki hiyerarşi ele alındığında en alt seviyede fizyolojik ihtiyaçlar bulunmaktadır. </a:t>
            </a:r>
          </a:p>
        </p:txBody>
      </p:sp>
      <p:pic>
        <p:nvPicPr>
          <p:cNvPr id="4" name="3 Resim" descr="Maslow-ihtiyaclar-hiyerarsisi-Kisisel-Gelisim.jpg"/>
          <p:cNvPicPr>
            <a:picLocks noChangeAspect="1"/>
          </p:cNvPicPr>
          <p:nvPr/>
        </p:nvPicPr>
        <p:blipFill>
          <a:blip r:embed="rId2"/>
          <a:stretch>
            <a:fillRect/>
          </a:stretch>
        </p:blipFill>
        <p:spPr>
          <a:xfrm>
            <a:off x="5214942" y="0"/>
            <a:ext cx="3714744" cy="5786454"/>
          </a:xfrm>
          <a:prstGeom prst="rect">
            <a:avLst/>
          </a:prstGeom>
        </p:spPr>
      </p:pic>
      <p:sp>
        <p:nvSpPr>
          <p:cNvPr id="2" name="Dikdörtgen 1"/>
          <p:cNvSpPr/>
          <p:nvPr/>
        </p:nvSpPr>
        <p:spPr>
          <a:xfrm>
            <a:off x="174383" y="198148"/>
            <a:ext cx="5117697" cy="523220"/>
          </a:xfrm>
          <a:prstGeom prst="rect">
            <a:avLst/>
          </a:prstGeom>
        </p:spPr>
        <p:txBody>
          <a:bodyPr wrap="square">
            <a:spAutoFit/>
          </a:bodyPr>
          <a:lstStyle/>
          <a:p>
            <a:pPr algn="ctr"/>
            <a:r>
              <a:rPr lang="tr-TR" sz="2800" dirty="0">
                <a:solidFill>
                  <a:srgbClr val="FF0000"/>
                </a:solidFill>
              </a:rPr>
              <a:t>Temel insan gereksinimleri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274638"/>
            <a:ext cx="8229600" cy="778098"/>
          </a:xfrm>
        </p:spPr>
        <p:txBody>
          <a:bodyPr/>
          <a:lstStyle/>
          <a:p>
            <a:r>
              <a:rPr lang="tr-TR" sz="2400" b="1" dirty="0">
                <a:solidFill>
                  <a:srgbClr val="FF0000"/>
                </a:solidFill>
                <a:latin typeface="Arial" panose="020B0604020202020204" pitchFamily="34" charset="0"/>
                <a:ea typeface="+mn-ea"/>
                <a:cs typeface="Arial" panose="020B0604020202020204" pitchFamily="34" charset="0"/>
              </a:rPr>
              <a:t>Temel insan gereksinimleri</a:t>
            </a:r>
            <a:endParaRPr lang="tr-TR" dirty="0"/>
          </a:p>
        </p:txBody>
      </p:sp>
      <p:sp>
        <p:nvSpPr>
          <p:cNvPr id="3" name="İçerik Yer Tutucusu 2"/>
          <p:cNvSpPr>
            <a:spLocks noGrp="1"/>
          </p:cNvSpPr>
          <p:nvPr>
            <p:ph idx="1"/>
          </p:nvPr>
        </p:nvSpPr>
        <p:spPr>
          <a:xfrm>
            <a:off x="457200" y="1412776"/>
            <a:ext cx="8229600" cy="4525963"/>
          </a:xfrm>
        </p:spPr>
        <p:txBody>
          <a:bodyPr/>
          <a:lstStyle/>
          <a:p>
            <a:pPr lvl="0"/>
            <a:r>
              <a:rPr lang="tr-TR" sz="2400" dirty="0">
                <a:solidFill>
                  <a:srgbClr val="000000"/>
                </a:solidFill>
              </a:rPr>
              <a:t>İ</a:t>
            </a:r>
            <a:r>
              <a:rPr lang="tr-TR" sz="2400" dirty="0" smtClean="0">
                <a:solidFill>
                  <a:srgbClr val="000000"/>
                </a:solidFill>
              </a:rPr>
              <a:t>nsanın </a:t>
            </a:r>
            <a:r>
              <a:rPr lang="tr-TR" sz="2400" dirty="0">
                <a:solidFill>
                  <a:srgbClr val="000000"/>
                </a:solidFill>
              </a:rPr>
              <a:t>hayatta kalabilmesi için nefes alması, yemek yemesi uyku uyuması gibi temel bedensel ihtiyaçları ile başlayıp, ardından sağlık, hijyen veya korkulardan emin olmak gibi ikinci seviye temel ihtiyaçlar gelmektedir. </a:t>
            </a:r>
            <a:endParaRPr lang="tr-TR" sz="2400" dirty="0" smtClean="0">
              <a:solidFill>
                <a:srgbClr val="000000"/>
              </a:solidFill>
            </a:endParaRPr>
          </a:p>
          <a:p>
            <a:r>
              <a:rPr lang="tr-TR" sz="2400" dirty="0" err="1" smtClean="0">
                <a:solidFill>
                  <a:srgbClr val="000000"/>
                </a:solidFill>
              </a:rPr>
              <a:t>Maslow’un</a:t>
            </a:r>
            <a:r>
              <a:rPr lang="tr-TR" sz="2400" dirty="0" smtClean="0">
                <a:solidFill>
                  <a:srgbClr val="000000"/>
                </a:solidFill>
              </a:rPr>
              <a:t> </a:t>
            </a:r>
            <a:r>
              <a:rPr lang="tr-TR" sz="2400" dirty="0">
                <a:solidFill>
                  <a:srgbClr val="000000"/>
                </a:solidFill>
              </a:rPr>
              <a:t>3. seviyesinden sonra artık toplumsal ihtiyaçların ağırlık kazandığı söylenebilir. Örneğin kişinin bir toplumsal bireyin üyesi olması, hatta bu toplumda saygınlık kazanması ihtiyaçların 2. ve 3. seviyelerini belirler. </a:t>
            </a:r>
            <a:endParaRPr lang="tr-TR" sz="2400" dirty="0" smtClean="0">
              <a:solidFill>
                <a:srgbClr val="000000"/>
              </a:solidFill>
            </a:endParaRPr>
          </a:p>
        </p:txBody>
      </p:sp>
    </p:spTree>
    <p:extLst>
      <p:ext uri="{BB962C8B-B14F-4D97-AF65-F5344CB8AC3E}">
        <p14:creationId xmlns:p14="http://schemas.microsoft.com/office/powerpoint/2010/main" val="22553789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2800" b="1" dirty="0">
                <a:solidFill>
                  <a:srgbClr val="FF0000"/>
                </a:solidFill>
                <a:latin typeface="Arial" panose="020B0604020202020204" pitchFamily="34" charset="0"/>
                <a:ea typeface="+mn-ea"/>
                <a:cs typeface="Arial" panose="020B0604020202020204" pitchFamily="34" charset="0"/>
              </a:rPr>
              <a:t>Temel insan gereksinimleri</a:t>
            </a:r>
            <a:endParaRPr lang="tr-TR" sz="2800" dirty="0"/>
          </a:p>
        </p:txBody>
      </p:sp>
      <p:sp>
        <p:nvSpPr>
          <p:cNvPr id="3" name="İçerik Yer Tutucusu 2"/>
          <p:cNvSpPr>
            <a:spLocks noGrp="1"/>
          </p:cNvSpPr>
          <p:nvPr>
            <p:ph sz="half" idx="1"/>
          </p:nvPr>
        </p:nvSpPr>
        <p:spPr/>
        <p:txBody>
          <a:bodyPr/>
          <a:lstStyle/>
          <a:p>
            <a:pPr lvl="0"/>
            <a:r>
              <a:rPr lang="tr-TR" sz="2400" dirty="0">
                <a:solidFill>
                  <a:srgbClr val="000000"/>
                </a:solidFill>
              </a:rPr>
              <a:t>Son olarak </a:t>
            </a:r>
            <a:r>
              <a:rPr lang="tr-TR" sz="2400" dirty="0" err="1">
                <a:solidFill>
                  <a:srgbClr val="000000"/>
                </a:solidFill>
              </a:rPr>
              <a:t>Maslow’a</a:t>
            </a:r>
            <a:r>
              <a:rPr lang="tr-TR" sz="2400" dirty="0">
                <a:solidFill>
                  <a:srgbClr val="000000"/>
                </a:solidFill>
              </a:rPr>
              <a:t> göre en tepedeki ihtiyaçlar kişinin ruhsal yapısına ve kendi iç benliğine indiği, erdem, gerçeklerin kabulü, objektif olabilmek gibi ihtiyaçlardır(5).</a:t>
            </a:r>
          </a:p>
          <a:p>
            <a:endParaRPr lang="tr-TR" dirty="0"/>
          </a:p>
        </p:txBody>
      </p:sp>
      <p:pic>
        <p:nvPicPr>
          <p:cNvPr id="5" name="İçerik Yer Tutucusu 4"/>
          <p:cNvPicPr>
            <a:picLocks noGrp="1" noChangeAspect="1"/>
          </p:cNvPicPr>
          <p:nvPr>
            <p:ph sz="half" idx="2"/>
          </p:nvPr>
        </p:nvPicPr>
        <p:blipFill>
          <a:blip r:embed="rId2"/>
          <a:stretch>
            <a:fillRect/>
          </a:stretch>
        </p:blipFill>
        <p:spPr>
          <a:xfrm>
            <a:off x="5212897" y="1600200"/>
            <a:ext cx="2909206" cy="4525963"/>
          </a:xfrm>
          <a:prstGeom prst="rect">
            <a:avLst/>
          </a:prstGeom>
        </p:spPr>
      </p:pic>
    </p:spTree>
    <p:extLst>
      <p:ext uri="{BB962C8B-B14F-4D97-AF65-F5344CB8AC3E}">
        <p14:creationId xmlns:p14="http://schemas.microsoft.com/office/powerpoint/2010/main" val="17412080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2800" b="1" dirty="0">
                <a:solidFill>
                  <a:srgbClr val="FF0000"/>
                </a:solidFill>
                <a:latin typeface="Arial" panose="020B0604020202020204" pitchFamily="34" charset="0"/>
                <a:cs typeface="Arial" panose="020B0604020202020204" pitchFamily="34" charset="0"/>
              </a:rPr>
              <a:t>Temel insan gereksinimleri</a:t>
            </a:r>
            <a:endParaRPr lang="tr-TR" sz="2800" dirty="0"/>
          </a:p>
        </p:txBody>
      </p:sp>
      <p:sp>
        <p:nvSpPr>
          <p:cNvPr id="3" name="İçerik Yer Tutucusu 2"/>
          <p:cNvSpPr>
            <a:spLocks noGrp="1"/>
          </p:cNvSpPr>
          <p:nvPr>
            <p:ph idx="1"/>
          </p:nvPr>
        </p:nvSpPr>
        <p:spPr/>
        <p:txBody>
          <a:bodyPr/>
          <a:lstStyle/>
          <a:p>
            <a:pPr lvl="0"/>
            <a:r>
              <a:rPr lang="tr-TR" sz="2400" dirty="0">
                <a:solidFill>
                  <a:srgbClr val="000000"/>
                </a:solidFill>
              </a:rPr>
              <a:t>Hemşirenin amacı kendi temel gereksinimlerini karşılayamayan bireye yardım etmektir. </a:t>
            </a:r>
          </a:p>
          <a:p>
            <a:pPr lvl="0"/>
            <a:r>
              <a:rPr lang="tr-TR" sz="2400" dirty="0">
                <a:solidFill>
                  <a:srgbClr val="000000"/>
                </a:solidFill>
              </a:rPr>
              <a:t>Hemşirenin hasta ya da sağlıklı bireye verdiği bakımda başarılı olabilmesi için temel insan gereksinimlerini ve bunların öncelik sırasını bilmesi gerekir. </a:t>
            </a:r>
          </a:p>
          <a:p>
            <a:pPr lvl="0"/>
            <a:r>
              <a:rPr lang="tr-TR" sz="2400" dirty="0">
                <a:solidFill>
                  <a:srgbClr val="000000"/>
                </a:solidFill>
              </a:rPr>
              <a:t>Bireylerde fizyolojik gereksinimler hiç değişmez. </a:t>
            </a:r>
          </a:p>
          <a:p>
            <a:pPr lvl="0"/>
            <a:r>
              <a:rPr lang="tr-TR" sz="2400" dirty="0">
                <a:solidFill>
                  <a:srgbClr val="000000"/>
                </a:solidFill>
              </a:rPr>
              <a:t>Diğer gereksinimler zaman zaman değişiklik gösterirler. Hastalık durumunda, stres ve kriz durumunda ise bu gereksinimlerin karşılanması sorunu ortaya çıkar. </a:t>
            </a:r>
          </a:p>
          <a:p>
            <a:endParaRPr lang="tr-TR" dirty="0"/>
          </a:p>
        </p:txBody>
      </p:sp>
    </p:spTree>
    <p:extLst>
      <p:ext uri="{BB962C8B-B14F-4D97-AF65-F5344CB8AC3E}">
        <p14:creationId xmlns:p14="http://schemas.microsoft.com/office/powerpoint/2010/main" val="24055911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2800" b="1" dirty="0">
                <a:solidFill>
                  <a:srgbClr val="FF0000"/>
                </a:solidFill>
                <a:latin typeface="Arial" panose="020B0604020202020204" pitchFamily="34" charset="0"/>
                <a:cs typeface="Arial" panose="020B0604020202020204" pitchFamily="34" charset="0"/>
              </a:rPr>
              <a:t>Temel insan gereksinimleri</a:t>
            </a:r>
            <a:endParaRPr lang="tr-TR" sz="2800" dirty="0"/>
          </a:p>
        </p:txBody>
      </p:sp>
      <p:sp>
        <p:nvSpPr>
          <p:cNvPr id="3" name="İçerik Yer Tutucusu 2"/>
          <p:cNvSpPr>
            <a:spLocks noGrp="1"/>
          </p:cNvSpPr>
          <p:nvPr>
            <p:ph idx="1"/>
          </p:nvPr>
        </p:nvSpPr>
        <p:spPr/>
        <p:txBody>
          <a:bodyPr/>
          <a:lstStyle/>
          <a:p>
            <a:pPr lvl="0"/>
            <a:r>
              <a:rPr lang="tr-TR" sz="2400" dirty="0">
                <a:solidFill>
                  <a:srgbClr val="000000"/>
                </a:solidFill>
              </a:rPr>
              <a:t>Bireyin yaşamı tehdit altında olduğu zaman fizyolojik gereksinimler ön plana çıkar. </a:t>
            </a:r>
            <a:endParaRPr lang="tr-TR" sz="2400" dirty="0" smtClean="0">
              <a:solidFill>
                <a:srgbClr val="000000"/>
              </a:solidFill>
            </a:endParaRPr>
          </a:p>
          <a:p>
            <a:pPr lvl="0"/>
            <a:r>
              <a:rPr lang="tr-TR" sz="2400" dirty="0" smtClean="0">
                <a:solidFill>
                  <a:srgbClr val="000000"/>
                </a:solidFill>
              </a:rPr>
              <a:t>Fakat </a:t>
            </a:r>
            <a:r>
              <a:rPr lang="tr-TR" sz="2400" dirty="0">
                <a:solidFill>
                  <a:srgbClr val="000000"/>
                </a:solidFill>
              </a:rPr>
              <a:t>bu tehlike geçince diğer gereksinimlerin karşılanması gerekir. </a:t>
            </a:r>
            <a:endParaRPr lang="tr-TR" sz="2400" dirty="0" smtClean="0">
              <a:solidFill>
                <a:srgbClr val="000000"/>
              </a:solidFill>
            </a:endParaRPr>
          </a:p>
          <a:p>
            <a:pPr lvl="0"/>
            <a:r>
              <a:rPr lang="tr-TR" sz="2400" dirty="0" smtClean="0">
                <a:solidFill>
                  <a:srgbClr val="000000"/>
                </a:solidFill>
              </a:rPr>
              <a:t>İnsan </a:t>
            </a:r>
            <a:r>
              <a:rPr lang="tr-TR" sz="2400" dirty="0">
                <a:solidFill>
                  <a:srgbClr val="000000"/>
                </a:solidFill>
              </a:rPr>
              <a:t>gereksinimlerini  belirlerken hemşire çeşitli kuramsal modelleri kullanabilir(2).</a:t>
            </a:r>
          </a:p>
          <a:p>
            <a:endParaRPr lang="tr-TR" dirty="0"/>
          </a:p>
        </p:txBody>
      </p:sp>
    </p:spTree>
    <p:extLst>
      <p:ext uri="{BB962C8B-B14F-4D97-AF65-F5344CB8AC3E}">
        <p14:creationId xmlns:p14="http://schemas.microsoft.com/office/powerpoint/2010/main" val="42707028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14290"/>
            <a:ext cx="8229600" cy="857256"/>
          </a:xfrm>
        </p:spPr>
        <p:txBody>
          <a:bodyPr/>
          <a:lstStyle/>
          <a:p>
            <a:r>
              <a:rPr lang="tr-TR" sz="2800" b="1" dirty="0" smtClean="0">
                <a:solidFill>
                  <a:srgbClr val="FF0000"/>
                </a:solidFill>
              </a:rPr>
              <a:t>Hemşirelik Kuramcıların İnsan Kavramı ile İlgili Düşünceleri</a:t>
            </a:r>
            <a:endParaRPr lang="tr-TR" sz="2800" b="1" dirty="0">
              <a:solidFill>
                <a:srgbClr val="FF0000"/>
              </a:solidFill>
            </a:endParaRPr>
          </a:p>
        </p:txBody>
      </p:sp>
      <p:sp>
        <p:nvSpPr>
          <p:cNvPr id="3" name="2 İçerik Yer Tutucusu"/>
          <p:cNvSpPr>
            <a:spLocks noGrp="1"/>
          </p:cNvSpPr>
          <p:nvPr>
            <p:ph idx="1"/>
          </p:nvPr>
        </p:nvSpPr>
        <p:spPr>
          <a:xfrm>
            <a:off x="251520" y="1285860"/>
            <a:ext cx="8435280" cy="5023460"/>
          </a:xfrm>
        </p:spPr>
        <p:txBody>
          <a:bodyPr/>
          <a:lstStyle/>
          <a:p>
            <a:pPr>
              <a:buNone/>
            </a:pPr>
            <a:r>
              <a:rPr lang="tr-TR" sz="2400" b="1" dirty="0" smtClean="0"/>
              <a:t>     </a:t>
            </a:r>
            <a:r>
              <a:rPr lang="en-US" sz="2400" b="1" dirty="0" smtClean="0">
                <a:solidFill>
                  <a:srgbClr val="FF0000"/>
                </a:solidFill>
              </a:rPr>
              <a:t>Florence Nightingale: </a:t>
            </a:r>
            <a:r>
              <a:rPr lang="en-US" sz="2400" dirty="0" err="1" smtClean="0"/>
              <a:t>Bireyi</a:t>
            </a:r>
            <a:r>
              <a:rPr lang="en-US" sz="2400" dirty="0" smtClean="0"/>
              <a:t> </a:t>
            </a:r>
            <a:r>
              <a:rPr lang="en-US" sz="2400" dirty="0" err="1" smtClean="0"/>
              <a:t>fiziksel</a:t>
            </a:r>
            <a:r>
              <a:rPr lang="en-US" sz="2400" dirty="0" smtClean="0"/>
              <a:t>, </a:t>
            </a:r>
            <a:r>
              <a:rPr lang="en-US" sz="2400" dirty="0" err="1" smtClean="0"/>
              <a:t>entelektüel</a:t>
            </a:r>
            <a:r>
              <a:rPr lang="en-US" sz="2400" dirty="0" smtClean="0"/>
              <a:t>, </a:t>
            </a:r>
            <a:r>
              <a:rPr lang="en-US" sz="2400" dirty="0" err="1" smtClean="0"/>
              <a:t>emosyonel</a:t>
            </a:r>
            <a:r>
              <a:rPr lang="en-US" sz="2400" dirty="0" smtClean="0"/>
              <a:t>, </a:t>
            </a:r>
            <a:r>
              <a:rPr lang="en-US" sz="2400" dirty="0" err="1" smtClean="0"/>
              <a:t>sosyal</a:t>
            </a:r>
            <a:r>
              <a:rPr lang="en-US" sz="2400" dirty="0" smtClean="0"/>
              <a:t> </a:t>
            </a:r>
            <a:r>
              <a:rPr lang="en-US" sz="2400" dirty="0" err="1" smtClean="0"/>
              <a:t>ve</a:t>
            </a:r>
            <a:r>
              <a:rPr lang="tr-TR" sz="2400" dirty="0" smtClean="0"/>
              <a:t> </a:t>
            </a:r>
            <a:r>
              <a:rPr lang="en-US" sz="2400" dirty="0" err="1" smtClean="0"/>
              <a:t>spiritüel</a:t>
            </a:r>
            <a:r>
              <a:rPr lang="tr-TR" sz="2400" dirty="0" smtClean="0"/>
              <a:t> unsurların bileşimi olarak gören </a:t>
            </a:r>
            <a:r>
              <a:rPr lang="tr-TR" sz="2400" dirty="0" err="1" smtClean="0"/>
              <a:t>Nightingale’e</a:t>
            </a:r>
            <a:r>
              <a:rPr lang="tr-TR" sz="2400" dirty="0" smtClean="0"/>
              <a:t> göre tüm insanlar eşittir. </a:t>
            </a:r>
            <a:r>
              <a:rPr lang="tr-TR" sz="2400" dirty="0" err="1" smtClean="0"/>
              <a:t>Florence</a:t>
            </a:r>
            <a:r>
              <a:rPr lang="tr-TR" sz="2400" dirty="0" smtClean="0"/>
              <a:t> </a:t>
            </a:r>
            <a:r>
              <a:rPr lang="tr-TR" sz="2400" dirty="0" err="1" smtClean="0"/>
              <a:t>Nightingale’e</a:t>
            </a:r>
            <a:r>
              <a:rPr lang="tr-TR" sz="2400" dirty="0" smtClean="0"/>
              <a:t> göre birey iyileşme sürecinde, doğal bir güce sahip olan bir kişidir(1).</a:t>
            </a:r>
          </a:p>
          <a:p>
            <a:pPr>
              <a:buNone/>
            </a:pPr>
            <a:endParaRPr lang="tr-TR" sz="2400" dirty="0" smtClean="0"/>
          </a:p>
          <a:p>
            <a:pPr>
              <a:buNone/>
            </a:pPr>
            <a:r>
              <a:rPr lang="tr-TR" sz="2400" b="1" dirty="0" smtClean="0"/>
              <a:t>   </a:t>
            </a:r>
            <a:r>
              <a:rPr lang="tr-TR" sz="2400" b="1" dirty="0" err="1" smtClean="0">
                <a:solidFill>
                  <a:srgbClr val="FF0000"/>
                </a:solidFill>
              </a:rPr>
              <a:t>Hildegard</a:t>
            </a:r>
            <a:r>
              <a:rPr lang="tr-TR" sz="2400" b="1" dirty="0" smtClean="0">
                <a:solidFill>
                  <a:srgbClr val="FF0000"/>
                </a:solidFill>
              </a:rPr>
              <a:t> </a:t>
            </a:r>
            <a:r>
              <a:rPr lang="tr-TR" sz="2400" b="1" dirty="0" err="1" smtClean="0">
                <a:solidFill>
                  <a:srgbClr val="FF0000"/>
                </a:solidFill>
              </a:rPr>
              <a:t>Peplau</a:t>
            </a:r>
            <a:r>
              <a:rPr lang="tr-TR" sz="2400" b="1" dirty="0" smtClean="0">
                <a:solidFill>
                  <a:srgbClr val="FF0000"/>
                </a:solidFill>
              </a:rPr>
              <a:t>: </a:t>
            </a:r>
            <a:r>
              <a:rPr lang="tr-TR" sz="2400" dirty="0" err="1" smtClean="0"/>
              <a:t>Peplau’ya</a:t>
            </a:r>
            <a:r>
              <a:rPr lang="tr-TR" sz="2400" dirty="0" smtClean="0"/>
              <a:t> göre insan, gereksinimlerinin doğurduğu gerilimi kendine özgü bir biçimde azaltmaya çalışan bir organizmadır. </a:t>
            </a:r>
          </a:p>
          <a:p>
            <a:pPr>
              <a:buNone/>
            </a:pPr>
            <a:r>
              <a:rPr lang="tr-TR" sz="2400" dirty="0"/>
              <a:t> </a:t>
            </a:r>
            <a:r>
              <a:rPr lang="tr-TR" sz="2400" dirty="0" smtClean="0"/>
              <a:t>  Olgun bir insan kendi gereksinimlerini karşılayabilme yeteneğine sahiptir. İnsan gereksinimleri hiyerarşik olarak organize edilmiştir ve enerji alış verişi ile ortaya çıkar(1).</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yagram 3"/>
          <p:cNvGraphicFramePr/>
          <p:nvPr>
            <p:extLst>
              <p:ext uri="{D42A27DB-BD31-4B8C-83A1-F6EECF244321}">
                <p14:modId xmlns:p14="http://schemas.microsoft.com/office/powerpoint/2010/main" val="208809082"/>
              </p:ext>
            </p:extLst>
          </p:nvPr>
        </p:nvGraphicFramePr>
        <p:xfrm>
          <a:off x="611560" y="274638"/>
          <a:ext cx="8229600" cy="9941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İçerik Yer Tutucusu 2"/>
          <p:cNvSpPr>
            <a:spLocks noGrp="1"/>
          </p:cNvSpPr>
          <p:nvPr>
            <p:ph idx="1"/>
          </p:nvPr>
        </p:nvSpPr>
        <p:spPr/>
        <p:txBody>
          <a:bodyPr/>
          <a:lstStyle/>
          <a:p>
            <a:pPr lvl="0">
              <a:buNone/>
            </a:pPr>
            <a:endParaRPr lang="tr-TR" sz="1800" dirty="0">
              <a:solidFill>
                <a:srgbClr val="000000"/>
              </a:solidFill>
            </a:endParaRPr>
          </a:p>
          <a:p>
            <a:pPr lvl="0">
              <a:buNone/>
            </a:pPr>
            <a:r>
              <a:rPr lang="tr-TR" sz="1800" b="1" dirty="0" smtClean="0">
                <a:solidFill>
                  <a:srgbClr val="000000"/>
                </a:solidFill>
              </a:rPr>
              <a:t>    </a:t>
            </a:r>
            <a:r>
              <a:rPr lang="tr-TR" sz="2400" b="1" dirty="0" err="1" smtClean="0">
                <a:solidFill>
                  <a:srgbClr val="FF0000"/>
                </a:solidFill>
              </a:rPr>
              <a:t>Sister</a:t>
            </a:r>
            <a:r>
              <a:rPr lang="tr-TR" sz="2400" b="1" dirty="0" smtClean="0">
                <a:solidFill>
                  <a:srgbClr val="FF0000"/>
                </a:solidFill>
              </a:rPr>
              <a:t> </a:t>
            </a:r>
            <a:r>
              <a:rPr lang="tr-TR" sz="2400" b="1" dirty="0" err="1">
                <a:solidFill>
                  <a:srgbClr val="FF0000"/>
                </a:solidFill>
              </a:rPr>
              <a:t>Callistra</a:t>
            </a:r>
            <a:r>
              <a:rPr lang="tr-TR" sz="2400" b="1" dirty="0">
                <a:solidFill>
                  <a:srgbClr val="FF0000"/>
                </a:solidFill>
              </a:rPr>
              <a:t> </a:t>
            </a:r>
            <a:r>
              <a:rPr lang="tr-TR" sz="2400" b="1" dirty="0" err="1">
                <a:solidFill>
                  <a:srgbClr val="FF0000"/>
                </a:solidFill>
              </a:rPr>
              <a:t>Roy</a:t>
            </a:r>
            <a:r>
              <a:rPr lang="tr-TR" sz="2400" b="1" dirty="0">
                <a:solidFill>
                  <a:srgbClr val="FF0000"/>
                </a:solidFill>
              </a:rPr>
              <a:t>: </a:t>
            </a:r>
            <a:r>
              <a:rPr lang="tr-TR" sz="2400" dirty="0" err="1">
                <a:solidFill>
                  <a:srgbClr val="000000"/>
                </a:solidFill>
              </a:rPr>
              <a:t>Roy’a</a:t>
            </a:r>
            <a:r>
              <a:rPr lang="tr-TR" sz="2400" dirty="0">
                <a:solidFill>
                  <a:srgbClr val="000000"/>
                </a:solidFill>
              </a:rPr>
              <a:t> göre insan, değişen çevre ile sürekli etkileşim içinde olan biyolojik, </a:t>
            </a:r>
            <a:r>
              <a:rPr lang="tr-TR" sz="2400" dirty="0" err="1">
                <a:solidFill>
                  <a:srgbClr val="000000"/>
                </a:solidFill>
              </a:rPr>
              <a:t>psikososyal</a:t>
            </a:r>
            <a:r>
              <a:rPr lang="tr-TR" sz="2400" dirty="0">
                <a:solidFill>
                  <a:srgbClr val="000000"/>
                </a:solidFill>
              </a:rPr>
              <a:t> bir varlıktır. </a:t>
            </a:r>
            <a:endParaRPr lang="tr-TR" sz="2400" dirty="0" smtClean="0">
              <a:solidFill>
                <a:srgbClr val="000000"/>
              </a:solidFill>
            </a:endParaRPr>
          </a:p>
          <a:p>
            <a:pPr lvl="0">
              <a:buNone/>
            </a:pPr>
            <a:r>
              <a:rPr lang="tr-TR" sz="2400" dirty="0">
                <a:solidFill>
                  <a:srgbClr val="000000"/>
                </a:solidFill>
              </a:rPr>
              <a:t> </a:t>
            </a:r>
            <a:r>
              <a:rPr lang="tr-TR" sz="2400" dirty="0" smtClean="0">
                <a:solidFill>
                  <a:srgbClr val="000000"/>
                </a:solidFill>
              </a:rPr>
              <a:t>  </a:t>
            </a:r>
            <a:r>
              <a:rPr lang="tr-TR" sz="2400" dirty="0" err="1" smtClean="0">
                <a:solidFill>
                  <a:srgbClr val="000000"/>
                </a:solidFill>
              </a:rPr>
              <a:t>Roy</a:t>
            </a:r>
            <a:r>
              <a:rPr lang="tr-TR" sz="2400" dirty="0" smtClean="0">
                <a:solidFill>
                  <a:srgbClr val="000000"/>
                </a:solidFill>
              </a:rPr>
              <a:t> </a:t>
            </a:r>
            <a:r>
              <a:rPr lang="tr-TR" sz="2400" dirty="0">
                <a:solidFill>
                  <a:srgbClr val="000000"/>
                </a:solidFill>
              </a:rPr>
              <a:t>bireyi, hemşirelik bakımı alan, canlı, karmaşık, </a:t>
            </a:r>
            <a:r>
              <a:rPr lang="tr-TR" sz="2400" dirty="0" err="1">
                <a:solidFill>
                  <a:srgbClr val="000000"/>
                </a:solidFill>
              </a:rPr>
              <a:t>internal</a:t>
            </a:r>
            <a:r>
              <a:rPr lang="tr-TR" sz="2400" dirty="0">
                <a:solidFill>
                  <a:srgbClr val="000000"/>
                </a:solidFill>
              </a:rPr>
              <a:t> süreçlerle ve uyumu sürdürmeye çalışan bir sistem olarak tanımlamıştır. Sistem olarak bireyin amaçları; yaşama, büyüme, üreme ve yönetmedir. (1)</a:t>
            </a:r>
          </a:p>
        </p:txBody>
      </p:sp>
    </p:spTree>
    <p:extLst>
      <p:ext uri="{BB962C8B-B14F-4D97-AF65-F5344CB8AC3E}">
        <p14:creationId xmlns:p14="http://schemas.microsoft.com/office/powerpoint/2010/main" val="40484431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rgbClr val="FF0000"/>
                </a:solidFill>
              </a:rPr>
              <a:t>Hemşirelik </a:t>
            </a:r>
            <a:r>
              <a:rPr lang="tr-TR" sz="3200" b="1" dirty="0" smtClean="0">
                <a:solidFill>
                  <a:srgbClr val="FF0000"/>
                </a:solidFill>
              </a:rPr>
              <a:t>Kuramcıları</a:t>
            </a:r>
            <a:endParaRPr lang="tr-TR" sz="3200" dirty="0"/>
          </a:p>
        </p:txBody>
      </p:sp>
      <p:sp>
        <p:nvSpPr>
          <p:cNvPr id="3" name="İçerik Yer Tutucusu 2"/>
          <p:cNvSpPr>
            <a:spLocks noGrp="1"/>
          </p:cNvSpPr>
          <p:nvPr>
            <p:ph sz="half" idx="1"/>
          </p:nvPr>
        </p:nvSpPr>
        <p:spPr>
          <a:xfrm>
            <a:off x="457200" y="1600200"/>
            <a:ext cx="4906888" cy="4525963"/>
          </a:xfrm>
        </p:spPr>
        <p:txBody>
          <a:bodyPr/>
          <a:lstStyle/>
          <a:p>
            <a:pPr lvl="0">
              <a:buNone/>
            </a:pPr>
            <a:r>
              <a:rPr lang="tr-TR" sz="2000" b="1" dirty="0" smtClean="0">
                <a:solidFill>
                  <a:srgbClr val="FF0000"/>
                </a:solidFill>
              </a:rPr>
              <a:t>    </a:t>
            </a:r>
            <a:r>
              <a:rPr lang="tr-TR" sz="2400" b="1" dirty="0" smtClean="0">
                <a:solidFill>
                  <a:srgbClr val="FF0000"/>
                </a:solidFill>
              </a:rPr>
              <a:t>Virginia </a:t>
            </a:r>
            <a:r>
              <a:rPr lang="tr-TR" sz="2400" b="1" dirty="0" err="1">
                <a:solidFill>
                  <a:srgbClr val="FF0000"/>
                </a:solidFill>
              </a:rPr>
              <a:t>Henderson</a:t>
            </a:r>
            <a:r>
              <a:rPr lang="tr-TR" sz="2400" b="1" dirty="0">
                <a:solidFill>
                  <a:srgbClr val="FF0000"/>
                </a:solidFill>
              </a:rPr>
              <a:t>: </a:t>
            </a:r>
            <a:r>
              <a:rPr lang="tr-TR" sz="2400" dirty="0">
                <a:solidFill>
                  <a:srgbClr val="000000"/>
                </a:solidFill>
              </a:rPr>
              <a:t>“Hemşirelik Bakımının Temel </a:t>
            </a:r>
            <a:r>
              <a:rPr lang="tr-TR" sz="2400" dirty="0" err="1">
                <a:solidFill>
                  <a:srgbClr val="000000"/>
                </a:solidFill>
              </a:rPr>
              <a:t>İlkeleri”ni</a:t>
            </a:r>
            <a:r>
              <a:rPr lang="tr-TR" sz="2400" dirty="0">
                <a:solidFill>
                  <a:srgbClr val="000000"/>
                </a:solidFill>
              </a:rPr>
              <a:t> geliştirirken </a:t>
            </a:r>
            <a:r>
              <a:rPr lang="tr-TR" sz="2400" dirty="0" err="1">
                <a:solidFill>
                  <a:srgbClr val="000000"/>
                </a:solidFill>
              </a:rPr>
              <a:t>Maslow’un</a:t>
            </a:r>
            <a:r>
              <a:rPr lang="tr-TR" sz="2400" dirty="0">
                <a:solidFill>
                  <a:srgbClr val="000000"/>
                </a:solidFill>
              </a:rPr>
              <a:t> “Temel İnsan Gereksinimleri” kavramını ele almıştır. </a:t>
            </a:r>
            <a:endParaRPr lang="tr-TR" sz="2400" dirty="0" smtClean="0">
              <a:solidFill>
                <a:srgbClr val="000000"/>
              </a:solidFill>
            </a:endParaRPr>
          </a:p>
          <a:p>
            <a:pPr lvl="0">
              <a:buNone/>
            </a:pPr>
            <a:r>
              <a:rPr lang="tr-TR" sz="2400" dirty="0">
                <a:solidFill>
                  <a:srgbClr val="000000"/>
                </a:solidFill>
              </a:rPr>
              <a:t> </a:t>
            </a:r>
            <a:r>
              <a:rPr lang="tr-TR" sz="2400" dirty="0" smtClean="0">
                <a:solidFill>
                  <a:srgbClr val="000000"/>
                </a:solidFill>
              </a:rPr>
              <a:t>    </a:t>
            </a:r>
            <a:r>
              <a:rPr lang="tr-TR" sz="2400" dirty="0" err="1" smtClean="0">
                <a:solidFill>
                  <a:srgbClr val="000000"/>
                </a:solidFill>
              </a:rPr>
              <a:t>Henderson’un</a:t>
            </a:r>
            <a:r>
              <a:rPr lang="tr-TR" sz="2400" dirty="0" smtClean="0">
                <a:solidFill>
                  <a:srgbClr val="000000"/>
                </a:solidFill>
              </a:rPr>
              <a:t> </a:t>
            </a:r>
            <a:r>
              <a:rPr lang="tr-TR" sz="2400" dirty="0">
                <a:solidFill>
                  <a:srgbClr val="000000"/>
                </a:solidFill>
              </a:rPr>
              <a:t>Uluslararası Hemşireler Birliği (ICN) tarafından kabul edilen 14  temel gereksinimi ise şu şekildedir;</a:t>
            </a:r>
          </a:p>
          <a:p>
            <a:endParaRPr lang="tr-TR" dirty="0"/>
          </a:p>
        </p:txBody>
      </p:sp>
      <p:pic>
        <p:nvPicPr>
          <p:cNvPr id="6" name="İçerik Yer Tutucusu 5"/>
          <p:cNvPicPr>
            <a:picLocks noGrp="1" noChangeAspect="1"/>
          </p:cNvPicPr>
          <p:nvPr>
            <p:ph sz="half" idx="2"/>
          </p:nvPr>
        </p:nvPicPr>
        <p:blipFill>
          <a:blip r:embed="rId2"/>
          <a:stretch>
            <a:fillRect/>
          </a:stretch>
        </p:blipFill>
        <p:spPr>
          <a:xfrm>
            <a:off x="5651483" y="1601162"/>
            <a:ext cx="3046565" cy="4243610"/>
          </a:xfrm>
          <a:prstGeom prst="rect">
            <a:avLst/>
          </a:prstGeom>
        </p:spPr>
      </p:pic>
    </p:spTree>
    <p:extLst>
      <p:ext uri="{BB962C8B-B14F-4D97-AF65-F5344CB8AC3E}">
        <p14:creationId xmlns:p14="http://schemas.microsoft.com/office/powerpoint/2010/main" val="7285687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2000" b="1" dirty="0">
                <a:solidFill>
                  <a:srgbClr val="FF0000"/>
                </a:solidFill>
                <a:ea typeface="+mn-ea"/>
              </a:rPr>
              <a:t> </a:t>
            </a:r>
            <a:r>
              <a:rPr lang="tr-TR" sz="2800" b="1" dirty="0">
                <a:solidFill>
                  <a:srgbClr val="FF0000"/>
                </a:solidFill>
                <a:ea typeface="+mn-ea"/>
              </a:rPr>
              <a:t>Virginia </a:t>
            </a:r>
            <a:r>
              <a:rPr lang="tr-TR" sz="2800" b="1" dirty="0" err="1">
                <a:solidFill>
                  <a:srgbClr val="FF0000"/>
                </a:solidFill>
                <a:ea typeface="+mn-ea"/>
              </a:rPr>
              <a:t>Henderson</a:t>
            </a:r>
            <a:r>
              <a:rPr lang="tr-TR" sz="2800" b="1" dirty="0">
                <a:solidFill>
                  <a:srgbClr val="FF0000"/>
                </a:solidFill>
                <a:ea typeface="+mn-ea"/>
              </a:rPr>
              <a:t>: </a:t>
            </a:r>
            <a:r>
              <a:rPr lang="tr-TR" sz="2800" b="1" dirty="0" smtClean="0">
                <a:solidFill>
                  <a:srgbClr val="FF0000"/>
                </a:solidFill>
                <a:ea typeface="+mn-ea"/>
              </a:rPr>
              <a:t>14  </a:t>
            </a:r>
            <a:r>
              <a:rPr lang="tr-TR" sz="2800" b="1" dirty="0">
                <a:solidFill>
                  <a:srgbClr val="FF0000"/>
                </a:solidFill>
                <a:ea typeface="+mn-ea"/>
              </a:rPr>
              <a:t>T</a:t>
            </a:r>
            <a:r>
              <a:rPr lang="tr-TR" sz="2800" b="1" dirty="0" smtClean="0">
                <a:solidFill>
                  <a:srgbClr val="FF0000"/>
                </a:solidFill>
                <a:ea typeface="+mn-ea"/>
              </a:rPr>
              <a:t>emel İnsan Gereksinimi</a:t>
            </a:r>
            <a:endParaRPr lang="tr-TR" sz="2800" b="1" dirty="0">
              <a:solidFill>
                <a:srgbClr val="FF0000"/>
              </a:solidFill>
            </a:endParaRPr>
          </a:p>
        </p:txBody>
      </p:sp>
      <p:sp>
        <p:nvSpPr>
          <p:cNvPr id="3" name="İçerik Yer Tutucusu 2"/>
          <p:cNvSpPr>
            <a:spLocks noGrp="1"/>
          </p:cNvSpPr>
          <p:nvPr>
            <p:ph sz="half" idx="1"/>
          </p:nvPr>
        </p:nvSpPr>
        <p:spPr/>
        <p:txBody>
          <a:bodyPr/>
          <a:lstStyle/>
          <a:p>
            <a:pPr lvl="0">
              <a:buNone/>
            </a:pPr>
            <a:r>
              <a:rPr lang="tr-TR" sz="2000" dirty="0">
                <a:solidFill>
                  <a:srgbClr val="000000"/>
                </a:solidFill>
              </a:rPr>
              <a:t>1. Normal soluk alma</a:t>
            </a:r>
          </a:p>
          <a:p>
            <a:pPr lvl="0">
              <a:buNone/>
            </a:pPr>
            <a:r>
              <a:rPr lang="tr-TR" sz="2000" dirty="0">
                <a:solidFill>
                  <a:srgbClr val="000000"/>
                </a:solidFill>
              </a:rPr>
              <a:t>2. Yeterli yeme ve içme</a:t>
            </a:r>
          </a:p>
          <a:p>
            <a:pPr lvl="0">
              <a:buNone/>
            </a:pPr>
            <a:r>
              <a:rPr lang="tr-TR" sz="2000" dirty="0">
                <a:solidFill>
                  <a:srgbClr val="000000"/>
                </a:solidFill>
              </a:rPr>
              <a:t>3. Boşaltım</a:t>
            </a:r>
          </a:p>
          <a:p>
            <a:pPr lvl="0">
              <a:buNone/>
            </a:pPr>
            <a:r>
              <a:rPr lang="tr-TR" sz="2000" dirty="0">
                <a:solidFill>
                  <a:srgbClr val="000000"/>
                </a:solidFill>
              </a:rPr>
              <a:t>4. Hareket</a:t>
            </a:r>
          </a:p>
          <a:p>
            <a:pPr lvl="0">
              <a:buNone/>
            </a:pPr>
            <a:r>
              <a:rPr lang="tr-TR" sz="2000" dirty="0">
                <a:solidFill>
                  <a:srgbClr val="000000"/>
                </a:solidFill>
              </a:rPr>
              <a:t>5. Uyku ve istirahat</a:t>
            </a:r>
          </a:p>
          <a:p>
            <a:pPr lvl="0">
              <a:buNone/>
            </a:pPr>
            <a:r>
              <a:rPr lang="tr-TR" sz="2000" dirty="0">
                <a:solidFill>
                  <a:srgbClr val="000000"/>
                </a:solidFill>
              </a:rPr>
              <a:t>6. Uygun giyim</a:t>
            </a:r>
          </a:p>
          <a:p>
            <a:pPr lvl="0">
              <a:buNone/>
            </a:pPr>
            <a:r>
              <a:rPr lang="tr-TR" sz="2000" dirty="0">
                <a:solidFill>
                  <a:srgbClr val="000000"/>
                </a:solidFill>
              </a:rPr>
              <a:t>7. Vücut ısısının normal sınırlarda tutulması</a:t>
            </a:r>
          </a:p>
          <a:p>
            <a:endParaRPr lang="tr-TR" dirty="0"/>
          </a:p>
        </p:txBody>
      </p:sp>
      <p:sp>
        <p:nvSpPr>
          <p:cNvPr id="4" name="İçerik Yer Tutucusu 3"/>
          <p:cNvSpPr>
            <a:spLocks noGrp="1"/>
          </p:cNvSpPr>
          <p:nvPr>
            <p:ph sz="half" idx="2"/>
          </p:nvPr>
        </p:nvSpPr>
        <p:spPr/>
        <p:txBody>
          <a:bodyPr/>
          <a:lstStyle/>
          <a:p>
            <a:pPr lvl="0">
              <a:buNone/>
            </a:pPr>
            <a:r>
              <a:rPr lang="tr-TR" sz="2000" dirty="0">
                <a:solidFill>
                  <a:srgbClr val="000000"/>
                </a:solidFill>
              </a:rPr>
              <a:t>8. Vücudun temiz tutulması</a:t>
            </a:r>
          </a:p>
          <a:p>
            <a:pPr lvl="0">
              <a:buNone/>
            </a:pPr>
            <a:r>
              <a:rPr lang="tr-TR" sz="2000" dirty="0">
                <a:solidFill>
                  <a:srgbClr val="000000"/>
                </a:solidFill>
              </a:rPr>
              <a:t>9. Tehlikeden kaçma</a:t>
            </a:r>
          </a:p>
          <a:p>
            <a:pPr lvl="0">
              <a:buNone/>
            </a:pPr>
            <a:r>
              <a:rPr lang="tr-TR" sz="2000" dirty="0">
                <a:solidFill>
                  <a:srgbClr val="000000"/>
                </a:solidFill>
              </a:rPr>
              <a:t>10. İletişim kurma ve duygularını ifade etme</a:t>
            </a:r>
          </a:p>
          <a:p>
            <a:pPr lvl="0">
              <a:buNone/>
            </a:pPr>
            <a:r>
              <a:rPr lang="tr-TR" sz="2000" dirty="0">
                <a:solidFill>
                  <a:srgbClr val="000000"/>
                </a:solidFill>
              </a:rPr>
              <a:t>11. İnançlarına uygun ibadet etme</a:t>
            </a:r>
          </a:p>
          <a:p>
            <a:pPr lvl="0">
              <a:buNone/>
            </a:pPr>
            <a:r>
              <a:rPr lang="tr-TR" sz="2000" dirty="0">
                <a:solidFill>
                  <a:srgbClr val="000000"/>
                </a:solidFill>
              </a:rPr>
              <a:t>12. İşinde başarılı olma</a:t>
            </a:r>
          </a:p>
          <a:p>
            <a:pPr lvl="0">
              <a:buNone/>
            </a:pPr>
            <a:r>
              <a:rPr lang="tr-TR" sz="2000" dirty="0">
                <a:solidFill>
                  <a:srgbClr val="000000"/>
                </a:solidFill>
              </a:rPr>
              <a:t>13. Eğlenme</a:t>
            </a:r>
          </a:p>
          <a:p>
            <a:pPr lvl="0">
              <a:buNone/>
            </a:pPr>
            <a:r>
              <a:rPr lang="tr-TR" sz="2000" dirty="0">
                <a:solidFill>
                  <a:srgbClr val="000000"/>
                </a:solidFill>
              </a:rPr>
              <a:t>14. Çalışma ve değişik uğraşlara katılma (1)</a:t>
            </a:r>
          </a:p>
          <a:p>
            <a:endParaRPr lang="tr-TR" dirty="0"/>
          </a:p>
        </p:txBody>
      </p:sp>
    </p:spTree>
    <p:extLst>
      <p:ext uri="{BB962C8B-B14F-4D97-AF65-F5344CB8AC3E}">
        <p14:creationId xmlns:p14="http://schemas.microsoft.com/office/powerpoint/2010/main" val="20221576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06090"/>
          </a:xfrm>
        </p:spPr>
        <p:txBody>
          <a:bodyPr/>
          <a:lstStyle/>
          <a:p>
            <a:r>
              <a:rPr lang="tr-TR" sz="2800" dirty="0" smtClean="0"/>
              <a:t>KAYNAKLAR</a:t>
            </a:r>
            <a:endParaRPr lang="tr-TR" sz="2800" dirty="0"/>
          </a:p>
        </p:txBody>
      </p:sp>
      <p:sp>
        <p:nvSpPr>
          <p:cNvPr id="3" name="2 İçerik Yer Tutucusu"/>
          <p:cNvSpPr>
            <a:spLocks noGrp="1"/>
          </p:cNvSpPr>
          <p:nvPr>
            <p:ph idx="1"/>
          </p:nvPr>
        </p:nvSpPr>
        <p:spPr>
          <a:xfrm>
            <a:off x="457200" y="1124744"/>
            <a:ext cx="8075240" cy="5001419"/>
          </a:xfrm>
        </p:spPr>
        <p:txBody>
          <a:bodyPr/>
          <a:lstStyle/>
          <a:p>
            <a:r>
              <a:rPr lang="tr-TR" sz="1800" dirty="0" smtClean="0"/>
              <a:t>(1) Ahi </a:t>
            </a:r>
            <a:r>
              <a:rPr lang="tr-TR" sz="1800" dirty="0" err="1" smtClean="0"/>
              <a:t>Evran</a:t>
            </a:r>
            <a:r>
              <a:rPr lang="tr-TR" sz="1800" dirty="0" smtClean="0"/>
              <a:t> Üniversitesi Sağlık Bilimleri Dergisi </a:t>
            </a:r>
            <a:r>
              <a:rPr lang="en-US" sz="1800" dirty="0" smtClean="0"/>
              <a:t>Cilt1, </a:t>
            </a:r>
            <a:r>
              <a:rPr lang="en-US" sz="1800" dirty="0" err="1" smtClean="0"/>
              <a:t>Sayı</a:t>
            </a:r>
            <a:r>
              <a:rPr lang="en-US" sz="1800" dirty="0" smtClean="0"/>
              <a:t> 1,2017, </a:t>
            </a:r>
            <a:r>
              <a:rPr lang="en-US" sz="1800" dirty="0" err="1" smtClean="0"/>
              <a:t>Sayfa</a:t>
            </a:r>
            <a:r>
              <a:rPr lang="en-US" sz="1800" dirty="0" smtClean="0"/>
              <a:t> 11-25</a:t>
            </a:r>
            <a:r>
              <a:rPr lang="tr-TR" sz="1800" dirty="0" smtClean="0"/>
              <a:t> </a:t>
            </a:r>
          </a:p>
          <a:p>
            <a:endParaRPr lang="tr-TR" sz="1800" dirty="0" smtClean="0"/>
          </a:p>
          <a:p>
            <a:r>
              <a:rPr lang="tr-TR" sz="1800" dirty="0" smtClean="0"/>
              <a:t>(2) T.C. İstanbul Üniversitesi,  Açık ve uzaktan eğitim fakültesi, hemşirelik felsefesi ve temel kavramlar Cilt 1 </a:t>
            </a:r>
          </a:p>
          <a:p>
            <a:endParaRPr lang="tr-TR" sz="1800" dirty="0" smtClean="0"/>
          </a:p>
          <a:p>
            <a:r>
              <a:rPr lang="tr-TR" sz="1800" dirty="0" smtClean="0"/>
              <a:t>(3) </a:t>
            </a:r>
            <a:r>
              <a:rPr lang="tr-TR" sz="1800" dirty="0" err="1" smtClean="0"/>
              <a:t>Tylor</a:t>
            </a:r>
            <a:r>
              <a:rPr lang="tr-TR" sz="1800" dirty="0" smtClean="0"/>
              <a:t> S . KÜLTÜR BİLİMİ. </a:t>
            </a:r>
            <a:r>
              <a:rPr lang="tr-TR" sz="1800" dirty="0" err="1" smtClean="0"/>
              <a:t>ViraVerita</a:t>
            </a:r>
            <a:r>
              <a:rPr lang="tr-TR" sz="1800" dirty="0" smtClean="0"/>
              <a:t> E-Dergi. 2016; -(4): 91-110.</a:t>
            </a:r>
          </a:p>
          <a:p>
            <a:endParaRPr lang="tr-TR" sz="1800" dirty="0" smtClean="0"/>
          </a:p>
          <a:p>
            <a:r>
              <a:rPr lang="tr-TR" sz="1800" dirty="0" smtClean="0"/>
              <a:t>(4) Bakırtaş, T . (2020). Psikoloji Ve Çağdaş Yaşam İnsan Uyumu . Gümüşhane Üniversitesi İlahiyat Fakültesi Dergisi , 9 (18) , 227-229</a:t>
            </a:r>
          </a:p>
          <a:p>
            <a:pPr>
              <a:buNone/>
            </a:pPr>
            <a:endParaRPr lang="tr-TR" sz="1800" dirty="0" smtClean="0"/>
          </a:p>
          <a:p>
            <a:r>
              <a:rPr lang="tr-TR" sz="1800" dirty="0" smtClean="0"/>
              <a:t>(5) </a:t>
            </a:r>
            <a:r>
              <a:rPr lang="tr-TR" sz="1800" dirty="0" err="1" smtClean="0"/>
              <a:t>Henden</a:t>
            </a:r>
            <a:r>
              <a:rPr lang="tr-TR" sz="1800" dirty="0" smtClean="0"/>
              <a:t> </a:t>
            </a:r>
            <a:r>
              <a:rPr lang="tr-TR" sz="1800" dirty="0" err="1" smtClean="0"/>
              <a:t>Şolt</a:t>
            </a:r>
            <a:r>
              <a:rPr lang="tr-TR" sz="1800" dirty="0" smtClean="0"/>
              <a:t>, H . (2018). Kentlerde </a:t>
            </a:r>
            <a:r>
              <a:rPr lang="tr-TR" sz="1800" dirty="0" err="1" smtClean="0"/>
              <a:t>Swot</a:t>
            </a:r>
            <a:r>
              <a:rPr lang="tr-TR" sz="1800" dirty="0" smtClean="0"/>
              <a:t> Analizi Ve </a:t>
            </a:r>
            <a:r>
              <a:rPr lang="tr-TR" sz="1800" dirty="0" err="1" smtClean="0"/>
              <a:t>Maslow</a:t>
            </a:r>
            <a:r>
              <a:rPr lang="tr-TR" sz="1800" dirty="0" smtClean="0"/>
              <a:t> Gereksinim Hiyerarşisi Etkileşimi . Avrasya Sosyal ve Ekonomi Araştırmaları Dergisi , 5 (5) , 214-223</a:t>
            </a:r>
          </a:p>
          <a:p>
            <a:endParaRPr lang="tr-TR" sz="1800"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1340768"/>
            <a:ext cx="8229600" cy="4445686"/>
          </a:xfrm>
        </p:spPr>
        <p:txBody>
          <a:bodyPr/>
          <a:lstStyle/>
          <a:p>
            <a:pPr>
              <a:buNone/>
            </a:pPr>
            <a:r>
              <a:rPr lang="tr-TR" dirty="0" smtClean="0"/>
              <a:t>    </a:t>
            </a:r>
            <a:r>
              <a:rPr lang="tr-TR" b="1" dirty="0" smtClean="0"/>
              <a:t>DİNLEDİĞİNİZ İÇİN TEŞEKKÜRLER</a:t>
            </a:r>
          </a:p>
          <a:p>
            <a:pPr>
              <a:buNone/>
            </a:pPr>
            <a:endParaRPr lang="tr-TR" b="1" dirty="0" smtClean="0"/>
          </a:p>
          <a:p>
            <a:pPr>
              <a:buNone/>
            </a:pPr>
            <a:endParaRPr lang="tr-TR" b="1" dirty="0" smtClean="0"/>
          </a:p>
          <a:p>
            <a:pPr>
              <a:buNone/>
            </a:pPr>
            <a:endParaRPr lang="tr-TR" b="1" dirty="0" smtClean="0"/>
          </a:p>
          <a:p>
            <a:pPr>
              <a:buNone/>
            </a:pPr>
            <a:endParaRPr lang="tr-TR" b="1" dirty="0" smtClean="0"/>
          </a:p>
          <a:p>
            <a:pPr>
              <a:buNone/>
            </a:pPr>
            <a:r>
              <a:rPr lang="tr-TR" sz="2400" dirty="0" smtClean="0"/>
              <a:t>    HAZIRLAYAN: Yunus Emre </a:t>
            </a:r>
            <a:r>
              <a:rPr lang="tr-TR" sz="2400" dirty="0" err="1" smtClean="0"/>
              <a:t>Gülünay</a:t>
            </a:r>
            <a:endParaRPr lang="tr-TR" sz="2400" dirty="0" smtClean="0"/>
          </a:p>
          <a:p>
            <a:pPr>
              <a:buNone/>
            </a:pPr>
            <a:endParaRPr lang="tr-TR" b="1" dirty="0" smtClean="0"/>
          </a:p>
          <a:p>
            <a:endParaRPr lang="tr-TR" dirty="0"/>
          </a:p>
        </p:txBody>
      </p:sp>
    </p:spTree>
  </p:cSld>
  <p:clrMapOvr>
    <a:masterClrMapping/>
  </p:clrMapOvr>
</p:sld>
</file>

<file path=ppt/theme/theme1.xml><?xml version="1.0" encoding="utf-8"?>
<a:theme xmlns:a="http://schemas.openxmlformats.org/drawingml/2006/main" name="boş (1)">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boş (1)</Template>
  <TotalTime>264</TotalTime>
  <Words>1709</Words>
  <Application>Microsoft Office PowerPoint</Application>
  <PresentationFormat>Ekran Gösterisi (4:3)</PresentationFormat>
  <Paragraphs>149</Paragraphs>
  <Slides>30</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30</vt:i4>
      </vt:variant>
    </vt:vector>
  </HeadingPairs>
  <TitlesOfParts>
    <vt:vector size="34" baseType="lpstr">
      <vt:lpstr>Arial</vt:lpstr>
      <vt:lpstr>Times New Roman</vt:lpstr>
      <vt:lpstr>Wingdings</vt:lpstr>
      <vt:lpstr>boş (1)</vt:lpstr>
      <vt:lpstr>PowerPoint Sunusu</vt:lpstr>
      <vt:lpstr>PowerPoint Sunusu</vt:lpstr>
      <vt:lpstr>PowerPoint Sunusu</vt:lpstr>
      <vt:lpstr> İnsan Kavramı Tanımı </vt:lpstr>
      <vt:lpstr>İnsan Kavramı Tanımı</vt:lpstr>
      <vt:lpstr>PowerPoint Sunusu</vt:lpstr>
      <vt:lpstr>İnsanın Biyo-Fizyolojik Boyutu</vt:lpstr>
      <vt:lpstr>İnsanın Biyo-Fizyolojik Boyutu</vt:lpstr>
      <vt:lpstr>İnsanın Psikolojik Boyutu</vt:lpstr>
      <vt:lpstr>İnsanın Psikolojik Boyutu</vt:lpstr>
      <vt:lpstr>İnsanın Psikolojik Boyutu</vt:lpstr>
      <vt:lpstr>İnsanın Psikolojik Boyutu</vt:lpstr>
      <vt:lpstr>İnsanın Sosyal Boyutu</vt:lpstr>
      <vt:lpstr>İnsanın Sosyal Boyutu</vt:lpstr>
      <vt:lpstr>İnsanın Kültürel Boyutu</vt:lpstr>
      <vt:lpstr>İnsanın Kültürel Boyutu</vt:lpstr>
      <vt:lpstr>PowerPoint Sunusu</vt:lpstr>
      <vt:lpstr>İnsanın Kültürel Boyutu</vt:lpstr>
      <vt:lpstr>PowerPoint Sunusu</vt:lpstr>
      <vt:lpstr>PowerPoint Sunusu</vt:lpstr>
      <vt:lpstr>Temel insan gereksinimleri</vt:lpstr>
      <vt:lpstr>Temel insan gereksinimleri</vt:lpstr>
      <vt:lpstr>Temel insan gereksinimleri</vt:lpstr>
      <vt:lpstr>Temel insan gereksinimleri</vt:lpstr>
      <vt:lpstr>Hemşirelik Kuramcıların İnsan Kavramı ile İlgili Düşünceleri</vt:lpstr>
      <vt:lpstr>PowerPoint Sunusu</vt:lpstr>
      <vt:lpstr>Hemşirelik Kuramcıları</vt:lpstr>
      <vt:lpstr> Virginia Henderson: 14  Temel İnsan Gereksinimi</vt:lpstr>
      <vt:lpstr>KAYNAKLAR</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standart</dc:creator>
  <cp:lastModifiedBy>HP</cp:lastModifiedBy>
  <cp:revision>65</cp:revision>
  <cp:lastPrinted>1601-01-01T00:00:00Z</cp:lastPrinted>
  <dcterms:created xsi:type="dcterms:W3CDTF">2020-10-17T12:03:49Z</dcterms:created>
  <dcterms:modified xsi:type="dcterms:W3CDTF">2020-10-20T16:43:34Z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