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57" r:id="rId4"/>
    <p:sldId id="258" r:id="rId5"/>
    <p:sldId id="259" r:id="rId6"/>
    <p:sldId id="263" r:id="rId7"/>
    <p:sldId id="265" r:id="rId8"/>
    <p:sldId id="264" r:id="rId9"/>
    <p:sldId id="262" r:id="rId10"/>
    <p:sldId id="261" r:id="rId11"/>
    <p:sldId id="260" r:id="rId12"/>
    <p:sldId id="282" r:id="rId13"/>
    <p:sldId id="266" r:id="rId14"/>
    <p:sldId id="281" r:id="rId15"/>
    <p:sldId id="275" r:id="rId16"/>
    <p:sldId id="280" r:id="rId17"/>
    <p:sldId id="277" r:id="rId18"/>
    <p:sldId id="276" r:id="rId19"/>
    <p:sldId id="278" r:id="rId20"/>
    <p:sldId id="283" r:id="rId21"/>
    <p:sldId id="267" r:id="rId22"/>
    <p:sldId id="268" r:id="rId23"/>
    <p:sldId id="269" r:id="rId24"/>
    <p:sldId id="270" r:id="rId25"/>
    <p:sldId id="271" r:id="rId26"/>
    <p:sldId id="272" r:id="rId27"/>
    <p:sldId id="273" r:id="rId2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74" d="100"/>
          <a:sy n="74" d="100"/>
        </p:scale>
        <p:origin x="5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ECBE2406-63D3-463D-9C38-34F588D8949A}"/>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 xmlns:a16="http://schemas.microsoft.com/office/drawing/2014/main" id="{488CB8ED-20B2-41E4-B193-7B394053F7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 xmlns:a16="http://schemas.microsoft.com/office/drawing/2014/main" id="{35474BDD-3A34-4172-BD40-33C96F918C44}"/>
              </a:ext>
            </a:extLst>
          </p:cNvPr>
          <p:cNvSpPr>
            <a:spLocks noGrp="1"/>
          </p:cNvSpPr>
          <p:nvPr>
            <p:ph type="dt" sz="half" idx="10"/>
          </p:nvPr>
        </p:nvSpPr>
        <p:spPr/>
        <p:txBody>
          <a:bodyPr/>
          <a:lstStyle/>
          <a:p>
            <a:fld id="{19E36CC9-87AE-45D5-8B05-F13B2D1D4286}" type="datetimeFigureOut">
              <a:rPr lang="tr-TR" smtClean="0"/>
              <a:t>15.11.2020</a:t>
            </a:fld>
            <a:endParaRPr lang="tr-TR"/>
          </a:p>
        </p:txBody>
      </p:sp>
      <p:sp>
        <p:nvSpPr>
          <p:cNvPr id="5" name="Alt Bilgi Yer Tutucusu 4">
            <a:extLst>
              <a:ext uri="{FF2B5EF4-FFF2-40B4-BE49-F238E27FC236}">
                <a16:creationId xmlns="" xmlns:a16="http://schemas.microsoft.com/office/drawing/2014/main" id="{F6E9D046-3EFD-41EF-960C-158399B227E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8C6ECAE2-A274-4EC4-B2FB-982B869F72FA}"/>
              </a:ext>
            </a:extLst>
          </p:cNvPr>
          <p:cNvSpPr>
            <a:spLocks noGrp="1"/>
          </p:cNvSpPr>
          <p:nvPr>
            <p:ph type="sldNum" sz="quarter" idx="12"/>
          </p:nvPr>
        </p:nvSpPr>
        <p:spPr/>
        <p:txBody>
          <a:bodyPr/>
          <a:lstStyle/>
          <a:p>
            <a:fld id="{7EDD4C7A-234B-404A-AC96-37DE7518E044}" type="slidenum">
              <a:rPr lang="tr-TR" smtClean="0"/>
              <a:t>‹#›</a:t>
            </a:fld>
            <a:endParaRPr lang="tr-TR"/>
          </a:p>
        </p:txBody>
      </p:sp>
    </p:spTree>
    <p:extLst>
      <p:ext uri="{BB962C8B-B14F-4D97-AF65-F5344CB8AC3E}">
        <p14:creationId xmlns:p14="http://schemas.microsoft.com/office/powerpoint/2010/main" val="2088424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36862954-4333-431B-B1B0-A4DDB076FCB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B905C204-3B61-4A91-82EA-9E93C819353D}"/>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058897F4-64EA-44C6-8C50-99C26BB46801}"/>
              </a:ext>
            </a:extLst>
          </p:cNvPr>
          <p:cNvSpPr>
            <a:spLocks noGrp="1"/>
          </p:cNvSpPr>
          <p:nvPr>
            <p:ph type="dt" sz="half" idx="10"/>
          </p:nvPr>
        </p:nvSpPr>
        <p:spPr/>
        <p:txBody>
          <a:bodyPr/>
          <a:lstStyle/>
          <a:p>
            <a:fld id="{19E36CC9-87AE-45D5-8B05-F13B2D1D4286}" type="datetimeFigureOut">
              <a:rPr lang="tr-TR" smtClean="0"/>
              <a:t>15.11.2020</a:t>
            </a:fld>
            <a:endParaRPr lang="tr-TR"/>
          </a:p>
        </p:txBody>
      </p:sp>
      <p:sp>
        <p:nvSpPr>
          <p:cNvPr id="5" name="Alt Bilgi Yer Tutucusu 4">
            <a:extLst>
              <a:ext uri="{FF2B5EF4-FFF2-40B4-BE49-F238E27FC236}">
                <a16:creationId xmlns="" xmlns:a16="http://schemas.microsoft.com/office/drawing/2014/main" id="{A3830DB9-1F78-4FD9-979F-E4F185B1D12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EFD42AEF-A93B-4495-BA92-CF29336DFC9D}"/>
              </a:ext>
            </a:extLst>
          </p:cNvPr>
          <p:cNvSpPr>
            <a:spLocks noGrp="1"/>
          </p:cNvSpPr>
          <p:nvPr>
            <p:ph type="sldNum" sz="quarter" idx="12"/>
          </p:nvPr>
        </p:nvSpPr>
        <p:spPr/>
        <p:txBody>
          <a:bodyPr/>
          <a:lstStyle/>
          <a:p>
            <a:fld id="{7EDD4C7A-234B-404A-AC96-37DE7518E044}" type="slidenum">
              <a:rPr lang="tr-TR" smtClean="0"/>
              <a:t>‹#›</a:t>
            </a:fld>
            <a:endParaRPr lang="tr-TR"/>
          </a:p>
        </p:txBody>
      </p:sp>
    </p:spTree>
    <p:extLst>
      <p:ext uri="{BB962C8B-B14F-4D97-AF65-F5344CB8AC3E}">
        <p14:creationId xmlns:p14="http://schemas.microsoft.com/office/powerpoint/2010/main" val="2391372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A59BFF3B-BBFA-42A9-8A63-8D80DAA84D5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 xmlns:a16="http://schemas.microsoft.com/office/drawing/2014/main" id="{C9C4FF14-07E6-45FF-9607-0535760B2B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 xmlns:a16="http://schemas.microsoft.com/office/drawing/2014/main" id="{BE088C23-3DF1-4239-B8AC-281A9A644173}"/>
              </a:ext>
            </a:extLst>
          </p:cNvPr>
          <p:cNvSpPr>
            <a:spLocks noGrp="1"/>
          </p:cNvSpPr>
          <p:nvPr>
            <p:ph type="dt" sz="half" idx="10"/>
          </p:nvPr>
        </p:nvSpPr>
        <p:spPr/>
        <p:txBody>
          <a:bodyPr/>
          <a:lstStyle/>
          <a:p>
            <a:fld id="{19E36CC9-87AE-45D5-8B05-F13B2D1D4286}" type="datetimeFigureOut">
              <a:rPr lang="tr-TR" smtClean="0"/>
              <a:t>15.11.2020</a:t>
            </a:fld>
            <a:endParaRPr lang="tr-TR"/>
          </a:p>
        </p:txBody>
      </p:sp>
      <p:sp>
        <p:nvSpPr>
          <p:cNvPr id="5" name="Alt Bilgi Yer Tutucusu 4">
            <a:extLst>
              <a:ext uri="{FF2B5EF4-FFF2-40B4-BE49-F238E27FC236}">
                <a16:creationId xmlns="" xmlns:a16="http://schemas.microsoft.com/office/drawing/2014/main" id="{65B12EB7-4404-45DA-8E8D-172774281A5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C847D59B-3650-48EF-957A-CF054E9287AA}"/>
              </a:ext>
            </a:extLst>
          </p:cNvPr>
          <p:cNvSpPr>
            <a:spLocks noGrp="1"/>
          </p:cNvSpPr>
          <p:nvPr>
            <p:ph type="sldNum" sz="quarter" idx="12"/>
          </p:nvPr>
        </p:nvSpPr>
        <p:spPr/>
        <p:txBody>
          <a:bodyPr/>
          <a:lstStyle/>
          <a:p>
            <a:fld id="{7EDD4C7A-234B-404A-AC96-37DE7518E044}" type="slidenum">
              <a:rPr lang="tr-TR" smtClean="0"/>
              <a:t>‹#›</a:t>
            </a:fld>
            <a:endParaRPr lang="tr-TR"/>
          </a:p>
        </p:txBody>
      </p:sp>
    </p:spTree>
    <p:extLst>
      <p:ext uri="{BB962C8B-B14F-4D97-AF65-F5344CB8AC3E}">
        <p14:creationId xmlns:p14="http://schemas.microsoft.com/office/powerpoint/2010/main" val="1202058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744C2A74-9230-4D78-AE62-7E12A7CC9A4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134B9A65-B835-407D-9050-F589934F18B5}"/>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 xmlns:a16="http://schemas.microsoft.com/office/drawing/2014/main" id="{CE56C337-55B5-4113-A369-9DF5EB82E14A}"/>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 xmlns:a16="http://schemas.microsoft.com/office/drawing/2014/main" id="{727DA0E1-1EDD-4F6D-84B8-D830916B81C1}"/>
              </a:ext>
            </a:extLst>
          </p:cNvPr>
          <p:cNvSpPr>
            <a:spLocks noGrp="1"/>
          </p:cNvSpPr>
          <p:nvPr>
            <p:ph type="dt" sz="half" idx="10"/>
          </p:nvPr>
        </p:nvSpPr>
        <p:spPr/>
        <p:txBody>
          <a:bodyPr/>
          <a:lstStyle/>
          <a:p>
            <a:fld id="{19E36CC9-87AE-45D5-8B05-F13B2D1D4286}" type="datetimeFigureOut">
              <a:rPr lang="tr-TR" smtClean="0"/>
              <a:t>15.11.2020</a:t>
            </a:fld>
            <a:endParaRPr lang="tr-TR"/>
          </a:p>
        </p:txBody>
      </p:sp>
      <p:sp>
        <p:nvSpPr>
          <p:cNvPr id="6" name="Alt Bilgi Yer Tutucusu 5">
            <a:extLst>
              <a:ext uri="{FF2B5EF4-FFF2-40B4-BE49-F238E27FC236}">
                <a16:creationId xmlns="" xmlns:a16="http://schemas.microsoft.com/office/drawing/2014/main" id="{CD290428-748E-4A9C-9646-6273CECCB06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 xmlns:a16="http://schemas.microsoft.com/office/drawing/2014/main" id="{A9912335-BFA3-4F22-B7A5-6C5777A01D8B}"/>
              </a:ext>
            </a:extLst>
          </p:cNvPr>
          <p:cNvSpPr>
            <a:spLocks noGrp="1"/>
          </p:cNvSpPr>
          <p:nvPr>
            <p:ph type="sldNum" sz="quarter" idx="12"/>
          </p:nvPr>
        </p:nvSpPr>
        <p:spPr/>
        <p:txBody>
          <a:bodyPr/>
          <a:lstStyle/>
          <a:p>
            <a:fld id="{7EDD4C7A-234B-404A-AC96-37DE7518E044}" type="slidenum">
              <a:rPr lang="tr-TR" smtClean="0"/>
              <a:t>‹#›</a:t>
            </a:fld>
            <a:endParaRPr lang="tr-TR"/>
          </a:p>
        </p:txBody>
      </p:sp>
    </p:spTree>
    <p:extLst>
      <p:ext uri="{BB962C8B-B14F-4D97-AF65-F5344CB8AC3E}">
        <p14:creationId xmlns:p14="http://schemas.microsoft.com/office/powerpoint/2010/main" val="3326900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1C7EF578-3D68-446A-9856-C50CDE8AB07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 xmlns:a16="http://schemas.microsoft.com/office/drawing/2014/main" id="{09A80B40-AE2F-484C-A99B-188D1F365C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 xmlns:a16="http://schemas.microsoft.com/office/drawing/2014/main" id="{1469216E-1364-493C-A70E-85F26BEBD3E8}"/>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 xmlns:a16="http://schemas.microsoft.com/office/drawing/2014/main" id="{2A1DBE9F-7F35-473E-8A6E-62E6D306A2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 xmlns:a16="http://schemas.microsoft.com/office/drawing/2014/main" id="{463902CC-3961-4317-A1DF-B038AF20073E}"/>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 xmlns:a16="http://schemas.microsoft.com/office/drawing/2014/main" id="{8A24E9A8-357A-4548-A661-E17AE6E3B827}"/>
              </a:ext>
            </a:extLst>
          </p:cNvPr>
          <p:cNvSpPr>
            <a:spLocks noGrp="1"/>
          </p:cNvSpPr>
          <p:nvPr>
            <p:ph type="dt" sz="half" idx="10"/>
          </p:nvPr>
        </p:nvSpPr>
        <p:spPr/>
        <p:txBody>
          <a:bodyPr/>
          <a:lstStyle/>
          <a:p>
            <a:fld id="{19E36CC9-87AE-45D5-8B05-F13B2D1D4286}" type="datetimeFigureOut">
              <a:rPr lang="tr-TR" smtClean="0"/>
              <a:t>15.11.2020</a:t>
            </a:fld>
            <a:endParaRPr lang="tr-TR"/>
          </a:p>
        </p:txBody>
      </p:sp>
      <p:sp>
        <p:nvSpPr>
          <p:cNvPr id="8" name="Alt Bilgi Yer Tutucusu 7">
            <a:extLst>
              <a:ext uri="{FF2B5EF4-FFF2-40B4-BE49-F238E27FC236}">
                <a16:creationId xmlns="" xmlns:a16="http://schemas.microsoft.com/office/drawing/2014/main" id="{B10FAE87-B92D-4269-ABE4-DD7BCA6FB4D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 xmlns:a16="http://schemas.microsoft.com/office/drawing/2014/main" id="{EE5AD0EE-DBEF-46A6-AB2E-9E87A93C9C8B}"/>
              </a:ext>
            </a:extLst>
          </p:cNvPr>
          <p:cNvSpPr>
            <a:spLocks noGrp="1"/>
          </p:cNvSpPr>
          <p:nvPr>
            <p:ph type="sldNum" sz="quarter" idx="12"/>
          </p:nvPr>
        </p:nvSpPr>
        <p:spPr/>
        <p:txBody>
          <a:bodyPr/>
          <a:lstStyle/>
          <a:p>
            <a:fld id="{7EDD4C7A-234B-404A-AC96-37DE7518E044}" type="slidenum">
              <a:rPr lang="tr-TR" smtClean="0"/>
              <a:t>‹#›</a:t>
            </a:fld>
            <a:endParaRPr lang="tr-TR"/>
          </a:p>
        </p:txBody>
      </p:sp>
    </p:spTree>
    <p:extLst>
      <p:ext uri="{BB962C8B-B14F-4D97-AF65-F5344CB8AC3E}">
        <p14:creationId xmlns:p14="http://schemas.microsoft.com/office/powerpoint/2010/main" val="2014552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48BDB00B-4E07-4DE9-9586-230440452AE0}"/>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 xmlns:a16="http://schemas.microsoft.com/office/drawing/2014/main" id="{9CBBC54E-A94B-4DC6-8D7A-1996F5070840}"/>
              </a:ext>
            </a:extLst>
          </p:cNvPr>
          <p:cNvSpPr>
            <a:spLocks noGrp="1"/>
          </p:cNvSpPr>
          <p:nvPr>
            <p:ph type="dt" sz="half" idx="10"/>
          </p:nvPr>
        </p:nvSpPr>
        <p:spPr/>
        <p:txBody>
          <a:bodyPr/>
          <a:lstStyle/>
          <a:p>
            <a:fld id="{19E36CC9-87AE-45D5-8B05-F13B2D1D4286}" type="datetimeFigureOut">
              <a:rPr lang="tr-TR" smtClean="0"/>
              <a:t>15.11.2020</a:t>
            </a:fld>
            <a:endParaRPr lang="tr-TR"/>
          </a:p>
        </p:txBody>
      </p:sp>
      <p:sp>
        <p:nvSpPr>
          <p:cNvPr id="4" name="Alt Bilgi Yer Tutucusu 3">
            <a:extLst>
              <a:ext uri="{FF2B5EF4-FFF2-40B4-BE49-F238E27FC236}">
                <a16:creationId xmlns="" xmlns:a16="http://schemas.microsoft.com/office/drawing/2014/main" id="{9EE06A1B-EDB2-4DCD-8BF1-7FF61A98AF9D}"/>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 xmlns:a16="http://schemas.microsoft.com/office/drawing/2014/main" id="{2166106E-AFEB-4943-ADED-936DAD425D10}"/>
              </a:ext>
            </a:extLst>
          </p:cNvPr>
          <p:cNvSpPr>
            <a:spLocks noGrp="1"/>
          </p:cNvSpPr>
          <p:nvPr>
            <p:ph type="sldNum" sz="quarter" idx="12"/>
          </p:nvPr>
        </p:nvSpPr>
        <p:spPr/>
        <p:txBody>
          <a:bodyPr/>
          <a:lstStyle/>
          <a:p>
            <a:fld id="{7EDD4C7A-234B-404A-AC96-37DE7518E044}" type="slidenum">
              <a:rPr lang="tr-TR" smtClean="0"/>
              <a:t>‹#›</a:t>
            </a:fld>
            <a:endParaRPr lang="tr-TR"/>
          </a:p>
        </p:txBody>
      </p:sp>
    </p:spTree>
    <p:extLst>
      <p:ext uri="{BB962C8B-B14F-4D97-AF65-F5344CB8AC3E}">
        <p14:creationId xmlns:p14="http://schemas.microsoft.com/office/powerpoint/2010/main" val="1155289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 xmlns:a16="http://schemas.microsoft.com/office/drawing/2014/main" id="{F602EFED-CC81-4579-B4AC-18A9762ABDBC}"/>
              </a:ext>
            </a:extLst>
          </p:cNvPr>
          <p:cNvSpPr>
            <a:spLocks noGrp="1"/>
          </p:cNvSpPr>
          <p:nvPr>
            <p:ph type="dt" sz="half" idx="10"/>
          </p:nvPr>
        </p:nvSpPr>
        <p:spPr/>
        <p:txBody>
          <a:bodyPr/>
          <a:lstStyle/>
          <a:p>
            <a:fld id="{19E36CC9-87AE-45D5-8B05-F13B2D1D4286}" type="datetimeFigureOut">
              <a:rPr lang="tr-TR" smtClean="0"/>
              <a:t>15.11.2020</a:t>
            </a:fld>
            <a:endParaRPr lang="tr-TR"/>
          </a:p>
        </p:txBody>
      </p:sp>
      <p:sp>
        <p:nvSpPr>
          <p:cNvPr id="3" name="Alt Bilgi Yer Tutucusu 2">
            <a:extLst>
              <a:ext uri="{FF2B5EF4-FFF2-40B4-BE49-F238E27FC236}">
                <a16:creationId xmlns="" xmlns:a16="http://schemas.microsoft.com/office/drawing/2014/main" id="{42D6B4E3-3C89-41BC-9ABC-F0FB76FC0DEF}"/>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 xmlns:a16="http://schemas.microsoft.com/office/drawing/2014/main" id="{1EB8BDA1-F996-46A7-B43B-C38D44666147}"/>
              </a:ext>
            </a:extLst>
          </p:cNvPr>
          <p:cNvSpPr>
            <a:spLocks noGrp="1"/>
          </p:cNvSpPr>
          <p:nvPr>
            <p:ph type="sldNum" sz="quarter" idx="12"/>
          </p:nvPr>
        </p:nvSpPr>
        <p:spPr/>
        <p:txBody>
          <a:bodyPr/>
          <a:lstStyle/>
          <a:p>
            <a:fld id="{7EDD4C7A-234B-404A-AC96-37DE7518E044}" type="slidenum">
              <a:rPr lang="tr-TR" smtClean="0"/>
              <a:t>‹#›</a:t>
            </a:fld>
            <a:endParaRPr lang="tr-TR"/>
          </a:p>
        </p:txBody>
      </p:sp>
    </p:spTree>
    <p:extLst>
      <p:ext uri="{BB962C8B-B14F-4D97-AF65-F5344CB8AC3E}">
        <p14:creationId xmlns:p14="http://schemas.microsoft.com/office/powerpoint/2010/main" val="1893363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CB766FF2-F882-4D29-859A-6FE623FD092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EE9CD3A8-6E11-4CC9-B65E-76826573DF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 xmlns:a16="http://schemas.microsoft.com/office/drawing/2014/main" id="{89B06D06-D73C-4547-A95D-8D67CA68AF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5438D941-F628-42F0-A50A-32D2BADDA02D}"/>
              </a:ext>
            </a:extLst>
          </p:cNvPr>
          <p:cNvSpPr>
            <a:spLocks noGrp="1"/>
          </p:cNvSpPr>
          <p:nvPr>
            <p:ph type="dt" sz="half" idx="10"/>
          </p:nvPr>
        </p:nvSpPr>
        <p:spPr/>
        <p:txBody>
          <a:bodyPr/>
          <a:lstStyle/>
          <a:p>
            <a:fld id="{19E36CC9-87AE-45D5-8B05-F13B2D1D4286}" type="datetimeFigureOut">
              <a:rPr lang="tr-TR" smtClean="0"/>
              <a:t>15.11.2020</a:t>
            </a:fld>
            <a:endParaRPr lang="tr-TR"/>
          </a:p>
        </p:txBody>
      </p:sp>
      <p:sp>
        <p:nvSpPr>
          <p:cNvPr id="6" name="Alt Bilgi Yer Tutucusu 5">
            <a:extLst>
              <a:ext uri="{FF2B5EF4-FFF2-40B4-BE49-F238E27FC236}">
                <a16:creationId xmlns="" xmlns:a16="http://schemas.microsoft.com/office/drawing/2014/main" id="{3F2BC38A-F217-492C-B530-279A2BDDE5F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 xmlns:a16="http://schemas.microsoft.com/office/drawing/2014/main" id="{7B5D00C6-117A-471C-BAEA-1A8457E3F57C}"/>
              </a:ext>
            </a:extLst>
          </p:cNvPr>
          <p:cNvSpPr>
            <a:spLocks noGrp="1"/>
          </p:cNvSpPr>
          <p:nvPr>
            <p:ph type="sldNum" sz="quarter" idx="12"/>
          </p:nvPr>
        </p:nvSpPr>
        <p:spPr/>
        <p:txBody>
          <a:bodyPr/>
          <a:lstStyle/>
          <a:p>
            <a:fld id="{7EDD4C7A-234B-404A-AC96-37DE7518E044}" type="slidenum">
              <a:rPr lang="tr-TR" smtClean="0"/>
              <a:t>‹#›</a:t>
            </a:fld>
            <a:endParaRPr lang="tr-TR"/>
          </a:p>
        </p:txBody>
      </p:sp>
    </p:spTree>
    <p:extLst>
      <p:ext uri="{BB962C8B-B14F-4D97-AF65-F5344CB8AC3E}">
        <p14:creationId xmlns:p14="http://schemas.microsoft.com/office/powerpoint/2010/main" val="14473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B99E3211-0E0A-479D-AF8E-AAA04B2607A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 xmlns:a16="http://schemas.microsoft.com/office/drawing/2014/main" id="{77337F01-1FFE-4713-B99F-EB01A20EED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 xmlns:a16="http://schemas.microsoft.com/office/drawing/2014/main" id="{CBA64607-E378-4AE9-AB6E-C5B2C8C063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BDE877C0-64FC-41A4-AC6F-B36C9D94B3BB}"/>
              </a:ext>
            </a:extLst>
          </p:cNvPr>
          <p:cNvSpPr>
            <a:spLocks noGrp="1"/>
          </p:cNvSpPr>
          <p:nvPr>
            <p:ph type="dt" sz="half" idx="10"/>
          </p:nvPr>
        </p:nvSpPr>
        <p:spPr/>
        <p:txBody>
          <a:bodyPr/>
          <a:lstStyle/>
          <a:p>
            <a:fld id="{19E36CC9-87AE-45D5-8B05-F13B2D1D4286}" type="datetimeFigureOut">
              <a:rPr lang="tr-TR" smtClean="0"/>
              <a:t>15.11.2020</a:t>
            </a:fld>
            <a:endParaRPr lang="tr-TR"/>
          </a:p>
        </p:txBody>
      </p:sp>
      <p:sp>
        <p:nvSpPr>
          <p:cNvPr id="6" name="Alt Bilgi Yer Tutucusu 5">
            <a:extLst>
              <a:ext uri="{FF2B5EF4-FFF2-40B4-BE49-F238E27FC236}">
                <a16:creationId xmlns="" xmlns:a16="http://schemas.microsoft.com/office/drawing/2014/main" id="{ECFA7661-269E-417C-9691-3758652E934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 xmlns:a16="http://schemas.microsoft.com/office/drawing/2014/main" id="{B1C5637C-825A-4B69-9FFE-0C020B4DD9B9}"/>
              </a:ext>
            </a:extLst>
          </p:cNvPr>
          <p:cNvSpPr>
            <a:spLocks noGrp="1"/>
          </p:cNvSpPr>
          <p:nvPr>
            <p:ph type="sldNum" sz="quarter" idx="12"/>
          </p:nvPr>
        </p:nvSpPr>
        <p:spPr/>
        <p:txBody>
          <a:bodyPr/>
          <a:lstStyle/>
          <a:p>
            <a:fld id="{7EDD4C7A-234B-404A-AC96-37DE7518E044}" type="slidenum">
              <a:rPr lang="tr-TR" smtClean="0"/>
              <a:t>‹#›</a:t>
            </a:fld>
            <a:endParaRPr lang="tr-TR"/>
          </a:p>
        </p:txBody>
      </p:sp>
    </p:spTree>
    <p:extLst>
      <p:ext uri="{BB962C8B-B14F-4D97-AF65-F5344CB8AC3E}">
        <p14:creationId xmlns:p14="http://schemas.microsoft.com/office/powerpoint/2010/main" val="341280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DCC7638B-192B-4916-B0F9-A09BAF2B62FC}"/>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6CA2631C-12DC-4CF5-AEBB-D61A5850B272}"/>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216EEE43-3204-43B6-98BF-A74536A6FB64}"/>
              </a:ext>
            </a:extLst>
          </p:cNvPr>
          <p:cNvSpPr>
            <a:spLocks noGrp="1"/>
          </p:cNvSpPr>
          <p:nvPr>
            <p:ph type="dt" sz="half" idx="10"/>
          </p:nvPr>
        </p:nvSpPr>
        <p:spPr/>
        <p:txBody>
          <a:bodyPr/>
          <a:lstStyle/>
          <a:p>
            <a:fld id="{19E36CC9-87AE-45D5-8B05-F13B2D1D4286}" type="datetimeFigureOut">
              <a:rPr lang="tr-TR" smtClean="0"/>
              <a:t>15.11.2020</a:t>
            </a:fld>
            <a:endParaRPr lang="tr-TR"/>
          </a:p>
        </p:txBody>
      </p:sp>
      <p:sp>
        <p:nvSpPr>
          <p:cNvPr id="5" name="Alt Bilgi Yer Tutucusu 4">
            <a:extLst>
              <a:ext uri="{FF2B5EF4-FFF2-40B4-BE49-F238E27FC236}">
                <a16:creationId xmlns="" xmlns:a16="http://schemas.microsoft.com/office/drawing/2014/main" id="{44556A41-AD03-4CEA-9F54-73496B9048E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35D3AEAC-7CCD-4733-9812-BF209316D706}"/>
              </a:ext>
            </a:extLst>
          </p:cNvPr>
          <p:cNvSpPr>
            <a:spLocks noGrp="1"/>
          </p:cNvSpPr>
          <p:nvPr>
            <p:ph type="sldNum" sz="quarter" idx="12"/>
          </p:nvPr>
        </p:nvSpPr>
        <p:spPr/>
        <p:txBody>
          <a:bodyPr/>
          <a:lstStyle/>
          <a:p>
            <a:fld id="{7EDD4C7A-234B-404A-AC96-37DE7518E044}" type="slidenum">
              <a:rPr lang="tr-TR" smtClean="0"/>
              <a:t>‹#›</a:t>
            </a:fld>
            <a:endParaRPr lang="tr-TR"/>
          </a:p>
        </p:txBody>
      </p:sp>
    </p:spTree>
    <p:extLst>
      <p:ext uri="{BB962C8B-B14F-4D97-AF65-F5344CB8AC3E}">
        <p14:creationId xmlns:p14="http://schemas.microsoft.com/office/powerpoint/2010/main" val="163120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 xmlns:a16="http://schemas.microsoft.com/office/drawing/2014/main" id="{993F2203-B291-4E9C-8FA4-5ED5297FF2BE}"/>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FEA41C09-ABA1-492A-BA1D-18A20C564481}"/>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DEAA65FA-F016-4A31-9018-3B1205AB8338}"/>
              </a:ext>
            </a:extLst>
          </p:cNvPr>
          <p:cNvSpPr>
            <a:spLocks noGrp="1"/>
          </p:cNvSpPr>
          <p:nvPr>
            <p:ph type="dt" sz="half" idx="10"/>
          </p:nvPr>
        </p:nvSpPr>
        <p:spPr/>
        <p:txBody>
          <a:bodyPr/>
          <a:lstStyle/>
          <a:p>
            <a:fld id="{19E36CC9-87AE-45D5-8B05-F13B2D1D4286}" type="datetimeFigureOut">
              <a:rPr lang="tr-TR" smtClean="0"/>
              <a:t>15.11.2020</a:t>
            </a:fld>
            <a:endParaRPr lang="tr-TR"/>
          </a:p>
        </p:txBody>
      </p:sp>
      <p:sp>
        <p:nvSpPr>
          <p:cNvPr id="5" name="Alt Bilgi Yer Tutucusu 4">
            <a:extLst>
              <a:ext uri="{FF2B5EF4-FFF2-40B4-BE49-F238E27FC236}">
                <a16:creationId xmlns="" xmlns:a16="http://schemas.microsoft.com/office/drawing/2014/main" id="{FB0BA4C7-3629-4EB3-8EA5-22706C45778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E6EBFF3C-A795-4EAD-A030-60A7B3BF2D8F}"/>
              </a:ext>
            </a:extLst>
          </p:cNvPr>
          <p:cNvSpPr>
            <a:spLocks noGrp="1"/>
          </p:cNvSpPr>
          <p:nvPr>
            <p:ph type="sldNum" sz="quarter" idx="12"/>
          </p:nvPr>
        </p:nvSpPr>
        <p:spPr/>
        <p:txBody>
          <a:bodyPr/>
          <a:lstStyle/>
          <a:p>
            <a:fld id="{7EDD4C7A-234B-404A-AC96-37DE7518E044}" type="slidenum">
              <a:rPr lang="tr-TR" smtClean="0"/>
              <a:t>‹#›</a:t>
            </a:fld>
            <a:endParaRPr lang="tr-TR"/>
          </a:p>
        </p:txBody>
      </p:sp>
    </p:spTree>
    <p:extLst>
      <p:ext uri="{BB962C8B-B14F-4D97-AF65-F5344CB8AC3E}">
        <p14:creationId xmlns:p14="http://schemas.microsoft.com/office/powerpoint/2010/main" val="2457395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 xmlns:a16="http://schemas.microsoft.com/office/drawing/2014/main" id="{0CC311B6-C22A-486D-982A-2422BB1B01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 xmlns:a16="http://schemas.microsoft.com/office/drawing/2014/main" id="{D3289748-E42A-4C35-9830-9D7C382489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4BE82579-F713-4551-9348-A95F23DA78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E36CC9-87AE-45D5-8B05-F13B2D1D4286}" type="datetimeFigureOut">
              <a:rPr lang="tr-TR" smtClean="0"/>
              <a:t>15.11.2020</a:t>
            </a:fld>
            <a:endParaRPr lang="tr-TR"/>
          </a:p>
        </p:txBody>
      </p:sp>
      <p:sp>
        <p:nvSpPr>
          <p:cNvPr id="5" name="Alt Bilgi Yer Tutucusu 4">
            <a:extLst>
              <a:ext uri="{FF2B5EF4-FFF2-40B4-BE49-F238E27FC236}">
                <a16:creationId xmlns="" xmlns:a16="http://schemas.microsoft.com/office/drawing/2014/main" id="{7D1ACE7B-36C2-41CB-A74D-A55A2BA541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 xmlns:a16="http://schemas.microsoft.com/office/drawing/2014/main" id="{64C6D062-9A19-4306-8DA0-AC2C38AC06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DD4C7A-234B-404A-AC96-37DE7518E044}" type="slidenum">
              <a:rPr lang="tr-TR" smtClean="0"/>
              <a:t>‹#›</a:t>
            </a:fld>
            <a:endParaRPr lang="tr-TR"/>
          </a:p>
        </p:txBody>
      </p:sp>
    </p:spTree>
    <p:extLst>
      <p:ext uri="{BB962C8B-B14F-4D97-AF65-F5344CB8AC3E}">
        <p14:creationId xmlns:p14="http://schemas.microsoft.com/office/powerpoint/2010/main" val="2768796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2.svg"/></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psikoloji-psikiyatri.com/beden-imgesi" TargetMode="External"/><Relationship Id="rId2" Type="http://schemas.openxmlformats.org/officeDocument/2006/relationships/hyperlink" Target="https://acikders.ankara.edu.tr/" TargetMode="External"/><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 xmlns:a16="http://schemas.microsoft.com/office/drawing/2014/main" id="{6A70307B-C9EE-422E-B54A-43895FC6EF62}"/>
              </a:ext>
            </a:extLst>
          </p:cNvPr>
          <p:cNvPicPr>
            <a:picLocks noChangeAspect="1"/>
          </p:cNvPicPr>
          <p:nvPr/>
        </p:nvPicPr>
        <p:blipFill>
          <a:blip r:embed="rId2"/>
          <a:stretch>
            <a:fillRect/>
          </a:stretch>
        </p:blipFill>
        <p:spPr>
          <a:xfrm>
            <a:off x="15400" y="0"/>
            <a:ext cx="12161199" cy="6858000"/>
          </a:xfrm>
          <a:prstGeom prst="rect">
            <a:avLst/>
          </a:prstGeom>
        </p:spPr>
      </p:pic>
      <p:sp>
        <p:nvSpPr>
          <p:cNvPr id="2" name="Başlık 1">
            <a:extLst>
              <a:ext uri="{FF2B5EF4-FFF2-40B4-BE49-F238E27FC236}">
                <a16:creationId xmlns="" xmlns:a16="http://schemas.microsoft.com/office/drawing/2014/main" id="{4DAB4490-EE21-4762-98C2-2B0741CA0AA0}"/>
              </a:ext>
            </a:extLst>
          </p:cNvPr>
          <p:cNvSpPr>
            <a:spLocks noGrp="1"/>
          </p:cNvSpPr>
          <p:nvPr>
            <p:ph type="ctrTitle"/>
          </p:nvPr>
        </p:nvSpPr>
        <p:spPr>
          <a:xfrm>
            <a:off x="3613356" y="600741"/>
            <a:ext cx="7565922" cy="973393"/>
          </a:xfrm>
        </p:spPr>
        <p:txBody>
          <a:bodyPr>
            <a:noAutofit/>
          </a:bodyPr>
          <a:lstStyle/>
          <a:p>
            <a:r>
              <a:rPr lang="tr-TR" sz="3200" b="1"/>
              <a:t>OMÜ LİSANSÜSTÜ EĞİTİM ENSTİTÜSÜ </a:t>
            </a:r>
            <a:endParaRPr lang="tr-TR" sz="3200" b="1" dirty="0"/>
          </a:p>
        </p:txBody>
      </p:sp>
      <p:sp>
        <p:nvSpPr>
          <p:cNvPr id="3" name="Alt Başlık 2">
            <a:extLst>
              <a:ext uri="{FF2B5EF4-FFF2-40B4-BE49-F238E27FC236}">
                <a16:creationId xmlns="" xmlns:a16="http://schemas.microsoft.com/office/drawing/2014/main" id="{501300B6-FA90-442D-A827-DE99D940EF64}"/>
              </a:ext>
            </a:extLst>
          </p:cNvPr>
          <p:cNvSpPr>
            <a:spLocks noGrp="1"/>
          </p:cNvSpPr>
          <p:nvPr>
            <p:ph type="subTitle" idx="1"/>
          </p:nvPr>
        </p:nvSpPr>
        <p:spPr>
          <a:xfrm>
            <a:off x="4198512" y="2279561"/>
            <a:ext cx="7570699" cy="3280581"/>
          </a:xfrm>
        </p:spPr>
        <p:txBody>
          <a:bodyPr>
            <a:noAutofit/>
          </a:bodyPr>
          <a:lstStyle/>
          <a:p>
            <a:pPr lvl="0" fontAlgn="base">
              <a:spcBef>
                <a:spcPct val="20000"/>
              </a:spcBef>
              <a:spcAft>
                <a:spcPct val="0"/>
              </a:spcAft>
            </a:pPr>
            <a:r>
              <a:rPr lang="tr-TR" altLang="tr-TR" sz="3200" b="1" dirty="0">
                <a:solidFill>
                  <a:srgbClr val="000000"/>
                </a:solidFill>
                <a:latin typeface="Arial"/>
                <a:cs typeface="Arial"/>
              </a:rPr>
              <a:t>EVDE HASTA BAKIM </a:t>
            </a:r>
            <a:r>
              <a:rPr lang="tr-TR" altLang="tr-TR" sz="3200" b="1" dirty="0" smtClean="0">
                <a:solidFill>
                  <a:srgbClr val="000000"/>
                </a:solidFill>
                <a:latin typeface="Arial"/>
                <a:cs typeface="Arial"/>
              </a:rPr>
              <a:t>HEMŞİRELİĞİ</a:t>
            </a:r>
            <a:endParaRPr lang="tr-TR" b="1" dirty="0"/>
          </a:p>
          <a:p>
            <a:pPr lvl="0"/>
            <a:r>
              <a:rPr lang="tr-TR" dirty="0" smtClean="0">
                <a:solidFill>
                  <a:srgbClr val="000000"/>
                </a:solidFill>
                <a:latin typeface="Arial" panose="020B0604020202020204" pitchFamily="34" charset="0"/>
                <a:cs typeface="Arial" panose="020B0604020202020204" pitchFamily="34" charset="0"/>
              </a:rPr>
              <a:t>EBH 618 </a:t>
            </a:r>
            <a:r>
              <a:rPr lang="tr-TR" dirty="0">
                <a:solidFill>
                  <a:srgbClr val="000000"/>
                </a:solidFill>
                <a:latin typeface="Arial" panose="020B0604020202020204" pitchFamily="34" charset="0"/>
                <a:cs typeface="Arial" panose="020B0604020202020204" pitchFamily="34" charset="0"/>
              </a:rPr>
              <a:t>Hemşirelikte Temel Kavram ve İlkeler</a:t>
            </a:r>
          </a:p>
          <a:p>
            <a:endParaRPr lang="tr-TR" b="1" dirty="0"/>
          </a:p>
          <a:p>
            <a:r>
              <a:rPr lang="tr-TR" b="1" dirty="0" err="1" smtClean="0"/>
              <a:t>Doç.Dr</a:t>
            </a:r>
            <a:r>
              <a:rPr lang="tr-TR" b="1" dirty="0" smtClean="0"/>
              <a:t>. Birsen ALTAY</a:t>
            </a:r>
            <a:endParaRPr lang="tr-TR" b="1" dirty="0"/>
          </a:p>
          <a:p>
            <a:r>
              <a:rPr lang="tr-TR" b="1" dirty="0"/>
              <a:t>SONGÜL SEVEN </a:t>
            </a:r>
          </a:p>
          <a:p>
            <a:r>
              <a:rPr lang="tr-TR" b="1" dirty="0"/>
              <a:t>20280878</a:t>
            </a:r>
          </a:p>
        </p:txBody>
      </p:sp>
    </p:spTree>
    <p:extLst>
      <p:ext uri="{BB962C8B-B14F-4D97-AF65-F5344CB8AC3E}">
        <p14:creationId xmlns:p14="http://schemas.microsoft.com/office/powerpoint/2010/main" val="298626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BB867FF-FC45-48F7-8104-F89BE54909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 xmlns:a16="http://schemas.microsoft.com/office/drawing/2014/main" id="{8BB56887-D0D5-4F0C-9E19-7247EB83C8B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c 11">
            <a:extLst>
              <a:ext uri="{FF2B5EF4-FFF2-40B4-BE49-F238E27FC236}">
                <a16:creationId xmlns="" xmlns:a16="http://schemas.microsoft.com/office/drawing/2014/main" id="{081E4A58-353D-44AE-B2FC-2A74E2E400F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çerik Yer Tutucusu 2">
            <a:extLst>
              <a:ext uri="{FF2B5EF4-FFF2-40B4-BE49-F238E27FC236}">
                <a16:creationId xmlns="" xmlns:a16="http://schemas.microsoft.com/office/drawing/2014/main" id="{1657D33C-7D74-4A04-B298-BA65EF5630FC}"/>
              </a:ext>
            </a:extLst>
          </p:cNvPr>
          <p:cNvSpPr>
            <a:spLocks noGrp="1"/>
          </p:cNvSpPr>
          <p:nvPr>
            <p:ph idx="1"/>
          </p:nvPr>
        </p:nvSpPr>
        <p:spPr>
          <a:xfrm>
            <a:off x="838200" y="899652"/>
            <a:ext cx="10515600" cy="5277311"/>
          </a:xfrm>
        </p:spPr>
        <p:txBody>
          <a:bodyPr>
            <a:normAutofit/>
          </a:bodyPr>
          <a:lstStyle/>
          <a:p>
            <a:pPr marL="0" indent="0">
              <a:buNone/>
            </a:pPr>
            <a:endParaRPr lang="tr-TR" dirty="0"/>
          </a:p>
          <a:p>
            <a:pPr marL="0" indent="0">
              <a:buNone/>
            </a:pPr>
            <a:endParaRPr lang="tr-TR" dirty="0"/>
          </a:p>
          <a:p>
            <a:pPr marL="0" indent="0" algn="ctr">
              <a:buNone/>
            </a:pPr>
            <a:r>
              <a:rPr lang="tr-TR" dirty="0"/>
              <a:t>       </a:t>
            </a:r>
            <a:r>
              <a:rPr lang="tr-TR" dirty="0" smtClean="0"/>
              <a:t>      </a:t>
            </a:r>
            <a:r>
              <a:rPr lang="tr-TR" sz="4400" dirty="0" smtClean="0"/>
              <a:t>BEDEN </a:t>
            </a:r>
            <a:r>
              <a:rPr lang="tr-TR" sz="4400" dirty="0" smtClean="0"/>
              <a:t>İMGESİ</a:t>
            </a:r>
            <a:endParaRPr lang="tr-TR" dirty="0"/>
          </a:p>
          <a:p>
            <a:pPr marL="0" indent="0">
              <a:buNone/>
            </a:pPr>
            <a:endParaRPr lang="tr-TR" dirty="0"/>
          </a:p>
          <a:p>
            <a:pPr marL="0" indent="0">
              <a:buNone/>
            </a:pPr>
            <a:r>
              <a:rPr lang="tr-TR" dirty="0"/>
              <a:t>                              </a:t>
            </a:r>
          </a:p>
          <a:p>
            <a:pPr marL="0" indent="0">
              <a:buNone/>
            </a:pPr>
            <a:r>
              <a:rPr lang="tr-TR" dirty="0"/>
              <a:t>                                                </a:t>
            </a:r>
            <a:r>
              <a:rPr lang="tr-TR" dirty="0" smtClean="0"/>
              <a:t>        Hafta </a:t>
            </a:r>
            <a:r>
              <a:rPr lang="tr-TR" dirty="0"/>
              <a:t>4</a:t>
            </a:r>
          </a:p>
          <a:p>
            <a:pPr marL="0" indent="0">
              <a:buNone/>
            </a:pPr>
            <a:endParaRPr lang="tr-TR" dirty="0"/>
          </a:p>
          <a:p>
            <a:pPr marL="0" indent="0">
              <a:buNone/>
            </a:pPr>
            <a:r>
              <a:rPr lang="tr-TR" dirty="0"/>
              <a:t>                              </a:t>
            </a:r>
          </a:p>
        </p:txBody>
      </p:sp>
    </p:spTree>
    <p:extLst>
      <p:ext uri="{BB962C8B-B14F-4D97-AF65-F5344CB8AC3E}">
        <p14:creationId xmlns:p14="http://schemas.microsoft.com/office/powerpoint/2010/main" val="3594041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3B854194-185D-494D-905C-7C7CB2E30F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B4F5FA0D-0104-4987-8241-EFF7C85B88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2191998"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 xmlns:a16="http://schemas.microsoft.com/office/drawing/2014/main" id="{2897127E-6CEF-446C-BE87-93B7C46E49D1}"/>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Başlık 1">
            <a:extLst>
              <a:ext uri="{FF2B5EF4-FFF2-40B4-BE49-F238E27FC236}">
                <a16:creationId xmlns="" xmlns:a16="http://schemas.microsoft.com/office/drawing/2014/main" id="{00B851D0-2B70-4BB4-B624-C09B95DE306A}"/>
              </a:ext>
            </a:extLst>
          </p:cNvPr>
          <p:cNvSpPr>
            <a:spLocks noGrp="1"/>
          </p:cNvSpPr>
          <p:nvPr>
            <p:ph type="title"/>
          </p:nvPr>
        </p:nvSpPr>
        <p:spPr>
          <a:xfrm>
            <a:off x="640079" y="2053641"/>
            <a:ext cx="3669161" cy="2760098"/>
          </a:xfrm>
        </p:spPr>
        <p:txBody>
          <a:bodyPr>
            <a:normAutofit/>
          </a:bodyPr>
          <a:lstStyle/>
          <a:p>
            <a:r>
              <a:rPr lang="tr-TR">
                <a:solidFill>
                  <a:srgbClr val="FFFFFF"/>
                </a:solidFill>
              </a:rPr>
              <a:t>İÇİNDEKİLER </a:t>
            </a:r>
          </a:p>
        </p:txBody>
      </p:sp>
      <p:sp>
        <p:nvSpPr>
          <p:cNvPr id="3" name="İçerik Yer Tutucusu 2">
            <a:extLst>
              <a:ext uri="{FF2B5EF4-FFF2-40B4-BE49-F238E27FC236}">
                <a16:creationId xmlns="" xmlns:a16="http://schemas.microsoft.com/office/drawing/2014/main" id="{22634CC0-A629-4010-B9B3-2B5F18D77ED7}"/>
              </a:ext>
            </a:extLst>
          </p:cNvPr>
          <p:cNvSpPr>
            <a:spLocks noGrp="1"/>
          </p:cNvSpPr>
          <p:nvPr>
            <p:ph idx="1"/>
          </p:nvPr>
        </p:nvSpPr>
        <p:spPr>
          <a:xfrm>
            <a:off x="6090574" y="801866"/>
            <a:ext cx="5306084" cy="5230634"/>
          </a:xfrm>
        </p:spPr>
        <p:txBody>
          <a:bodyPr anchor="ctr">
            <a:normAutofit/>
          </a:bodyPr>
          <a:lstStyle/>
          <a:p>
            <a:pPr marL="0" indent="0">
              <a:buNone/>
            </a:pPr>
            <a:r>
              <a:rPr lang="tr-TR" sz="2400" dirty="0">
                <a:solidFill>
                  <a:srgbClr val="000000"/>
                </a:solidFill>
              </a:rPr>
              <a:t>1.Beden imgesi tanımı </a:t>
            </a:r>
          </a:p>
          <a:p>
            <a:pPr marL="0" indent="0">
              <a:buNone/>
            </a:pPr>
            <a:r>
              <a:rPr lang="tr-TR" sz="2400" dirty="0">
                <a:solidFill>
                  <a:srgbClr val="000000"/>
                </a:solidFill>
              </a:rPr>
              <a:t>2.Beden imgesinin gelişimi </a:t>
            </a:r>
          </a:p>
          <a:p>
            <a:pPr marL="0" indent="0">
              <a:buNone/>
            </a:pPr>
            <a:r>
              <a:rPr lang="tr-TR" sz="2400" dirty="0">
                <a:solidFill>
                  <a:srgbClr val="000000"/>
                </a:solidFill>
              </a:rPr>
              <a:t>3.Beden imgesini etkileyen faktörler </a:t>
            </a:r>
          </a:p>
          <a:p>
            <a:pPr marL="0" indent="0">
              <a:buNone/>
            </a:pPr>
            <a:r>
              <a:rPr lang="tr-TR" sz="2400" dirty="0">
                <a:solidFill>
                  <a:srgbClr val="000000"/>
                </a:solidFill>
              </a:rPr>
              <a:t>4.Sağlıklı beden imgesi </a:t>
            </a:r>
          </a:p>
          <a:p>
            <a:pPr marL="0" indent="0">
              <a:buNone/>
            </a:pPr>
            <a:endParaRPr lang="tr-TR" sz="2400" dirty="0">
              <a:solidFill>
                <a:srgbClr val="000000"/>
              </a:solidFill>
            </a:endParaRPr>
          </a:p>
          <a:p>
            <a:endParaRPr lang="tr-TR" sz="2400" dirty="0">
              <a:solidFill>
                <a:srgbClr val="000000"/>
              </a:solidFill>
            </a:endParaRPr>
          </a:p>
          <a:p>
            <a:endParaRPr lang="tr-TR" sz="2400" dirty="0">
              <a:solidFill>
                <a:srgbClr val="000000"/>
              </a:solidFill>
            </a:endParaRPr>
          </a:p>
          <a:p>
            <a:endParaRPr lang="tr-TR" sz="2400" dirty="0">
              <a:solidFill>
                <a:srgbClr val="000000"/>
              </a:solidFill>
            </a:endParaRPr>
          </a:p>
        </p:txBody>
      </p:sp>
      <p:pic>
        <p:nvPicPr>
          <p:cNvPr id="4" name="Resim 3">
            <a:extLst>
              <a:ext uri="{FF2B5EF4-FFF2-40B4-BE49-F238E27FC236}">
                <a16:creationId xmlns="" xmlns:a16="http://schemas.microsoft.com/office/drawing/2014/main" id="{AF8210A5-EE33-4CD8-977D-AC9247BC5572}"/>
              </a:ext>
            </a:extLst>
          </p:cNvPr>
          <p:cNvPicPr>
            <a:picLocks noChangeAspect="1"/>
          </p:cNvPicPr>
          <p:nvPr/>
        </p:nvPicPr>
        <p:blipFill>
          <a:blip r:embed="rId3"/>
          <a:stretch>
            <a:fillRect/>
          </a:stretch>
        </p:blipFill>
        <p:spPr>
          <a:xfrm>
            <a:off x="0" y="5781548"/>
            <a:ext cx="12192000" cy="1060704"/>
          </a:xfrm>
          <a:prstGeom prst="rect">
            <a:avLst/>
          </a:prstGeom>
        </p:spPr>
      </p:pic>
    </p:spTree>
    <p:extLst>
      <p:ext uri="{BB962C8B-B14F-4D97-AF65-F5344CB8AC3E}">
        <p14:creationId xmlns:p14="http://schemas.microsoft.com/office/powerpoint/2010/main" val="726445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77AEB8EC-74D9-496C-964E-24315F9900F9}"/>
              </a:ext>
            </a:extLst>
          </p:cNvPr>
          <p:cNvSpPr>
            <a:spLocks noGrp="1"/>
          </p:cNvSpPr>
          <p:nvPr>
            <p:ph type="title"/>
          </p:nvPr>
        </p:nvSpPr>
        <p:spPr/>
        <p:txBody>
          <a:bodyPr/>
          <a:lstStyle/>
          <a:p>
            <a:r>
              <a:rPr lang="tr-TR" dirty="0">
                <a:solidFill>
                  <a:schemeClr val="accent1"/>
                </a:solidFill>
              </a:rPr>
              <a:t>BEDEN İMGESİ </a:t>
            </a:r>
          </a:p>
        </p:txBody>
      </p:sp>
      <p:sp>
        <p:nvSpPr>
          <p:cNvPr id="3" name="İçerik Yer Tutucusu 2">
            <a:extLst>
              <a:ext uri="{FF2B5EF4-FFF2-40B4-BE49-F238E27FC236}">
                <a16:creationId xmlns="" xmlns:a16="http://schemas.microsoft.com/office/drawing/2014/main" id="{F6BB2286-9697-435B-AAF0-2EEEF356664A}"/>
              </a:ext>
            </a:extLst>
          </p:cNvPr>
          <p:cNvSpPr>
            <a:spLocks noGrp="1"/>
          </p:cNvSpPr>
          <p:nvPr>
            <p:ph idx="1"/>
          </p:nvPr>
        </p:nvSpPr>
        <p:spPr>
          <a:xfrm>
            <a:off x="838200" y="1506828"/>
            <a:ext cx="10515600" cy="4670135"/>
          </a:xfrm>
        </p:spPr>
        <p:txBody>
          <a:bodyPr/>
          <a:lstStyle/>
          <a:p>
            <a:r>
              <a:rPr lang="tr-TR" dirty="0"/>
              <a:t>Beden imgesi kişinin kendi bedeninin parçalarına ve o parçaların işlevlerine karşı olumlu ve olumsuz duyguların ,bireyin kendisi tarafından değerlendirilmesi olarak tanımlanır. </a:t>
            </a:r>
            <a:r>
              <a:rPr lang="tr-TR" sz="1600" dirty="0"/>
              <a:t>(Işık Üniversitesi, Sosyal Bilimler Enstitüsü, Klinik Psikoloji Yüksek Lisans Programı, 2018 )</a:t>
            </a:r>
          </a:p>
          <a:p>
            <a:r>
              <a:rPr lang="tr-TR" dirty="0"/>
              <a:t>Beden imgesi ile  kişinin kendi bedeniyle ilgili hissettikleri arasında bağlantı vardır.</a:t>
            </a:r>
          </a:p>
          <a:p>
            <a:r>
              <a:rPr lang="tr-TR" dirty="0"/>
              <a:t>Diğer bir tanıma göre ; bireyin çevresiyle ilişkisi sonucunda elde ettiği tecrübelere bağlı olarak ortaya çıkan öz vücut imajıdır.</a:t>
            </a:r>
          </a:p>
        </p:txBody>
      </p:sp>
      <p:pic>
        <p:nvPicPr>
          <p:cNvPr id="4" name="Resim 3">
            <a:extLst>
              <a:ext uri="{FF2B5EF4-FFF2-40B4-BE49-F238E27FC236}">
                <a16:creationId xmlns="" xmlns:a16="http://schemas.microsoft.com/office/drawing/2014/main" id="{F65A2F3B-A966-4D85-9AF6-4B3FE94A849D}"/>
              </a:ext>
            </a:extLst>
          </p:cNvPr>
          <p:cNvPicPr>
            <a:picLocks noChangeAspect="1"/>
          </p:cNvPicPr>
          <p:nvPr/>
        </p:nvPicPr>
        <p:blipFill>
          <a:blip r:embed="rId2"/>
          <a:stretch>
            <a:fillRect/>
          </a:stretch>
        </p:blipFill>
        <p:spPr>
          <a:xfrm>
            <a:off x="0" y="5781548"/>
            <a:ext cx="12192000" cy="1060704"/>
          </a:xfrm>
          <a:prstGeom prst="rect">
            <a:avLst/>
          </a:prstGeom>
        </p:spPr>
      </p:pic>
    </p:spTree>
    <p:extLst>
      <p:ext uri="{BB962C8B-B14F-4D97-AF65-F5344CB8AC3E}">
        <p14:creationId xmlns:p14="http://schemas.microsoft.com/office/powerpoint/2010/main" val="913398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A0A0AB0-8358-44BB-A177-E01E3DF10AF2}"/>
              </a:ext>
            </a:extLst>
          </p:cNvPr>
          <p:cNvSpPr>
            <a:spLocks noGrp="1"/>
          </p:cNvSpPr>
          <p:nvPr>
            <p:ph type="title"/>
          </p:nvPr>
        </p:nvSpPr>
        <p:spPr/>
        <p:txBody>
          <a:bodyPr/>
          <a:lstStyle/>
          <a:p>
            <a:r>
              <a:rPr lang="tr-TR" dirty="0">
                <a:solidFill>
                  <a:schemeClr val="accent1"/>
                </a:solidFill>
              </a:rPr>
              <a:t>BEDEN İMGESİ </a:t>
            </a:r>
          </a:p>
        </p:txBody>
      </p:sp>
      <p:sp>
        <p:nvSpPr>
          <p:cNvPr id="3" name="İçerik Yer Tutucusu 2">
            <a:extLst>
              <a:ext uri="{FF2B5EF4-FFF2-40B4-BE49-F238E27FC236}">
                <a16:creationId xmlns="" xmlns:a16="http://schemas.microsoft.com/office/drawing/2014/main" id="{7AFA416E-B542-467F-A0B6-80E5E341113A}"/>
              </a:ext>
            </a:extLst>
          </p:cNvPr>
          <p:cNvSpPr>
            <a:spLocks noGrp="1"/>
          </p:cNvSpPr>
          <p:nvPr>
            <p:ph idx="1"/>
          </p:nvPr>
        </p:nvSpPr>
        <p:spPr/>
        <p:txBody>
          <a:bodyPr/>
          <a:lstStyle/>
          <a:p>
            <a:r>
              <a:rPr lang="tr-TR" dirty="0"/>
              <a:t>Beden imgesi aslında kendi varlığını hissetmektir. Kişinin görünüşüne dayanır ve birey için bir aynadır.</a:t>
            </a:r>
          </a:p>
          <a:p>
            <a:r>
              <a:rPr lang="tr-TR" dirty="0"/>
              <a:t>Bireylerin birbirleri ile ilişkilerinde sözden önce dış görünüş gelmektedir. </a:t>
            </a:r>
            <a:endParaRPr lang="tr-TR" dirty="0" smtClean="0"/>
          </a:p>
          <a:p>
            <a:r>
              <a:rPr lang="tr-TR" dirty="0" smtClean="0"/>
              <a:t>Beden </a:t>
            </a:r>
            <a:r>
              <a:rPr lang="tr-TR" dirty="0"/>
              <a:t>imgesi (imajı ) ise benliğin fiziksel boyutu , fiziksel görünüm , sağlık durumu, fiziksel beceriler ile cinsel tutum ve algılarıdır.</a:t>
            </a:r>
          </a:p>
        </p:txBody>
      </p:sp>
      <p:pic>
        <p:nvPicPr>
          <p:cNvPr id="4" name="Resim 3">
            <a:extLst>
              <a:ext uri="{FF2B5EF4-FFF2-40B4-BE49-F238E27FC236}">
                <a16:creationId xmlns="" xmlns:a16="http://schemas.microsoft.com/office/drawing/2014/main" id="{8B0B49E2-BD58-4411-BB30-24CCBFE2D821}"/>
              </a:ext>
            </a:extLst>
          </p:cNvPr>
          <p:cNvPicPr>
            <a:picLocks noChangeAspect="1"/>
          </p:cNvPicPr>
          <p:nvPr/>
        </p:nvPicPr>
        <p:blipFill>
          <a:blip r:embed="rId2"/>
          <a:stretch>
            <a:fillRect/>
          </a:stretch>
        </p:blipFill>
        <p:spPr>
          <a:xfrm>
            <a:off x="0" y="5797296"/>
            <a:ext cx="12192000" cy="1060704"/>
          </a:xfrm>
          <a:prstGeom prst="rect">
            <a:avLst/>
          </a:prstGeom>
        </p:spPr>
      </p:pic>
    </p:spTree>
    <p:extLst>
      <p:ext uri="{BB962C8B-B14F-4D97-AF65-F5344CB8AC3E}">
        <p14:creationId xmlns:p14="http://schemas.microsoft.com/office/powerpoint/2010/main" val="2391563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3A14C4DF-C0F2-4796-88E2-FE2BE504C705}"/>
              </a:ext>
            </a:extLst>
          </p:cNvPr>
          <p:cNvSpPr>
            <a:spLocks noGrp="1"/>
          </p:cNvSpPr>
          <p:nvPr>
            <p:ph idx="1"/>
          </p:nvPr>
        </p:nvSpPr>
        <p:spPr/>
        <p:txBody>
          <a:bodyPr/>
          <a:lstStyle/>
          <a:p>
            <a:r>
              <a:rPr lang="tr-TR" dirty="0"/>
              <a:t>Beden imgesi hem fizyolojik bir kendilik hem kültürel bir kendilik olup ,bedenin göstergesel bir nitelik sergilemesidir.</a:t>
            </a:r>
          </a:p>
          <a:p>
            <a:r>
              <a:rPr lang="tr-TR" dirty="0"/>
              <a:t>Beden imgesi kimlik ve benlik saygısı ile birlikte benliği oluşturmaktadır. </a:t>
            </a:r>
            <a:endParaRPr lang="tr-TR" dirty="0" smtClean="0"/>
          </a:p>
          <a:p>
            <a:r>
              <a:rPr lang="tr-TR" dirty="0" smtClean="0"/>
              <a:t>Benliğin </a:t>
            </a:r>
            <a:r>
              <a:rPr lang="tr-TR" dirty="0"/>
              <a:t>bir parçası olan beden imgesi kişinin dış görünüşüyle birlikte kendine dair tüm algı ve bilgisidir.</a:t>
            </a:r>
            <a:r>
              <a:rPr lang="tr-TR" sz="1600" dirty="0"/>
              <a:t>(SOSYAL VE BEŞERİ BİLİMLER ARAŞTIRMALARI DERGİSİ JOURNALOFSOCIALSCIENCESANDHUMANITIESRESEARCHES Bahar/Spring2015-Sayı/Issue34 )</a:t>
            </a:r>
          </a:p>
        </p:txBody>
      </p:sp>
      <p:pic>
        <p:nvPicPr>
          <p:cNvPr id="4" name="Resim 3">
            <a:extLst>
              <a:ext uri="{FF2B5EF4-FFF2-40B4-BE49-F238E27FC236}">
                <a16:creationId xmlns="" xmlns:a16="http://schemas.microsoft.com/office/drawing/2014/main" id="{4FA87FE1-D57C-4B9A-89F3-0054080ED60B}"/>
              </a:ext>
            </a:extLst>
          </p:cNvPr>
          <p:cNvPicPr>
            <a:picLocks noChangeAspect="1"/>
          </p:cNvPicPr>
          <p:nvPr/>
        </p:nvPicPr>
        <p:blipFill>
          <a:blip r:embed="rId2"/>
          <a:stretch>
            <a:fillRect/>
          </a:stretch>
        </p:blipFill>
        <p:spPr>
          <a:xfrm>
            <a:off x="0" y="5877496"/>
            <a:ext cx="12192000" cy="1060704"/>
          </a:xfrm>
          <a:prstGeom prst="rect">
            <a:avLst/>
          </a:prstGeom>
        </p:spPr>
      </p:pic>
      <p:sp>
        <p:nvSpPr>
          <p:cNvPr id="5" name="Dikdörtgen 4">
            <a:extLst>
              <a:ext uri="{FF2B5EF4-FFF2-40B4-BE49-F238E27FC236}">
                <a16:creationId xmlns="" xmlns:a16="http://schemas.microsoft.com/office/drawing/2014/main" id="{4C376B61-CB05-41CD-A07B-546149830AFC}"/>
              </a:ext>
            </a:extLst>
          </p:cNvPr>
          <p:cNvSpPr/>
          <p:nvPr/>
        </p:nvSpPr>
        <p:spPr>
          <a:xfrm>
            <a:off x="838200" y="879722"/>
            <a:ext cx="6132616" cy="769441"/>
          </a:xfrm>
          <a:prstGeom prst="rect">
            <a:avLst/>
          </a:prstGeom>
        </p:spPr>
        <p:txBody>
          <a:bodyPr wrap="square">
            <a:spAutoFit/>
          </a:bodyPr>
          <a:lstStyle/>
          <a:p>
            <a:r>
              <a:rPr lang="tr-TR" sz="4400" dirty="0">
                <a:solidFill>
                  <a:schemeClr val="accent1"/>
                </a:solidFill>
              </a:rPr>
              <a:t>BEDEN İMGESİ</a:t>
            </a:r>
            <a:endParaRPr lang="tr-TR" sz="4400" dirty="0"/>
          </a:p>
        </p:txBody>
      </p:sp>
    </p:spTree>
    <p:extLst>
      <p:ext uri="{BB962C8B-B14F-4D97-AF65-F5344CB8AC3E}">
        <p14:creationId xmlns:p14="http://schemas.microsoft.com/office/powerpoint/2010/main" val="2855813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CB0D5B88-96CA-4B40-AC3C-792A4D7B53D9}"/>
              </a:ext>
            </a:extLst>
          </p:cNvPr>
          <p:cNvSpPr>
            <a:spLocks noGrp="1"/>
          </p:cNvSpPr>
          <p:nvPr>
            <p:ph type="title"/>
          </p:nvPr>
        </p:nvSpPr>
        <p:spPr/>
        <p:txBody>
          <a:bodyPr/>
          <a:lstStyle/>
          <a:p>
            <a:r>
              <a:rPr lang="tr-TR" dirty="0">
                <a:solidFill>
                  <a:schemeClr val="accent1"/>
                </a:solidFill>
              </a:rPr>
              <a:t>BEDEN İMGESİ</a:t>
            </a:r>
          </a:p>
        </p:txBody>
      </p:sp>
      <p:sp>
        <p:nvSpPr>
          <p:cNvPr id="3" name="İçerik Yer Tutucusu 2">
            <a:extLst>
              <a:ext uri="{FF2B5EF4-FFF2-40B4-BE49-F238E27FC236}">
                <a16:creationId xmlns="" xmlns:a16="http://schemas.microsoft.com/office/drawing/2014/main" id="{3181C199-0223-4C5D-B26F-29EAC544DC1C}"/>
              </a:ext>
            </a:extLst>
          </p:cNvPr>
          <p:cNvSpPr>
            <a:spLocks noGrp="1"/>
          </p:cNvSpPr>
          <p:nvPr>
            <p:ph idx="1"/>
          </p:nvPr>
        </p:nvSpPr>
        <p:spPr>
          <a:xfrm>
            <a:off x="838200" y="1545465"/>
            <a:ext cx="10515600" cy="4631498"/>
          </a:xfrm>
        </p:spPr>
        <p:txBody>
          <a:bodyPr/>
          <a:lstStyle/>
          <a:p>
            <a:r>
              <a:rPr lang="tr-TR" dirty="0"/>
              <a:t>Beden imgesi bireyin yaşamı boyunca benlik değeri ve ruhsal sağlığının önemli bir bölümünü oluşturur. Beden imgesinin kendini kabul ,sosyal olarak kendine güven ,karşı cins için popülerlik ve atletik yetenekler üzerine önemli etkileri vardır.</a:t>
            </a:r>
          </a:p>
          <a:p>
            <a:r>
              <a:rPr lang="tr-TR" dirty="0"/>
              <a:t>Günümüz toplumunda zayıf olmak sağlıklı bir bedene sahip olmak gibi ideal beden formları , sosyal medya aracılığıyla yayılmakta ve insanlar bu ideal beden formlarına maruz kalmaktadırlar. </a:t>
            </a:r>
            <a:endParaRPr lang="tr-TR" dirty="0" smtClean="0"/>
          </a:p>
          <a:p>
            <a:r>
              <a:rPr lang="tr-TR" dirty="0" smtClean="0"/>
              <a:t>Kişiler </a:t>
            </a:r>
            <a:r>
              <a:rPr lang="tr-TR" dirty="0"/>
              <a:t>ideal beden formlarını içselleştirip onlara ulaşmak için sağlıksız davranışlar sergiler , kendi beden imajından hoşnut kalmaz ve kendine güveni azalır.</a:t>
            </a:r>
          </a:p>
        </p:txBody>
      </p:sp>
      <p:pic>
        <p:nvPicPr>
          <p:cNvPr id="4" name="Resim 3">
            <a:extLst>
              <a:ext uri="{FF2B5EF4-FFF2-40B4-BE49-F238E27FC236}">
                <a16:creationId xmlns="" xmlns:a16="http://schemas.microsoft.com/office/drawing/2014/main" id="{45BA862A-E521-4645-AA74-F6444647AA17}"/>
              </a:ext>
            </a:extLst>
          </p:cNvPr>
          <p:cNvPicPr>
            <a:picLocks noChangeAspect="1"/>
          </p:cNvPicPr>
          <p:nvPr/>
        </p:nvPicPr>
        <p:blipFill>
          <a:blip r:embed="rId2"/>
          <a:stretch>
            <a:fillRect/>
          </a:stretch>
        </p:blipFill>
        <p:spPr>
          <a:xfrm>
            <a:off x="0" y="5781548"/>
            <a:ext cx="12192000" cy="1060704"/>
          </a:xfrm>
          <a:prstGeom prst="rect">
            <a:avLst/>
          </a:prstGeom>
        </p:spPr>
      </p:pic>
    </p:spTree>
    <p:extLst>
      <p:ext uri="{BB962C8B-B14F-4D97-AF65-F5344CB8AC3E}">
        <p14:creationId xmlns:p14="http://schemas.microsoft.com/office/powerpoint/2010/main" val="3361301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C5AA5B5D-9291-4C16-83F4-A65D12788A5A}"/>
              </a:ext>
            </a:extLst>
          </p:cNvPr>
          <p:cNvSpPr>
            <a:spLocks noGrp="1"/>
          </p:cNvSpPr>
          <p:nvPr>
            <p:ph type="title"/>
          </p:nvPr>
        </p:nvSpPr>
        <p:spPr/>
        <p:txBody>
          <a:bodyPr/>
          <a:lstStyle/>
          <a:p>
            <a:r>
              <a:rPr lang="tr-TR" dirty="0">
                <a:solidFill>
                  <a:schemeClr val="accent1"/>
                </a:solidFill>
              </a:rPr>
              <a:t>BEDEN İMGESİ</a:t>
            </a:r>
          </a:p>
        </p:txBody>
      </p:sp>
      <p:sp>
        <p:nvSpPr>
          <p:cNvPr id="3" name="İçerik Yer Tutucusu 2">
            <a:extLst>
              <a:ext uri="{FF2B5EF4-FFF2-40B4-BE49-F238E27FC236}">
                <a16:creationId xmlns="" xmlns:a16="http://schemas.microsoft.com/office/drawing/2014/main" id="{4F27DDD3-5C1E-4D6E-A7B1-73BF461C2532}"/>
              </a:ext>
            </a:extLst>
          </p:cNvPr>
          <p:cNvSpPr>
            <a:spLocks noGrp="1"/>
          </p:cNvSpPr>
          <p:nvPr>
            <p:ph idx="1"/>
          </p:nvPr>
        </p:nvSpPr>
        <p:spPr/>
        <p:txBody>
          <a:bodyPr/>
          <a:lstStyle/>
          <a:p>
            <a:r>
              <a:rPr lang="tr-TR" dirty="0"/>
              <a:t>Kendisiyle fiziksel açıdan barışık olan bireylerin benlik saygıları yüksek ve kişiler arası ilişkilerde daha güvenli ve barışıktırlar.</a:t>
            </a:r>
          </a:p>
        </p:txBody>
      </p:sp>
      <p:pic>
        <p:nvPicPr>
          <p:cNvPr id="4" name="Resim 3">
            <a:extLst>
              <a:ext uri="{FF2B5EF4-FFF2-40B4-BE49-F238E27FC236}">
                <a16:creationId xmlns="" xmlns:a16="http://schemas.microsoft.com/office/drawing/2014/main" id="{55C9BA6B-064E-4500-9D68-BB0106E6084C}"/>
              </a:ext>
            </a:extLst>
          </p:cNvPr>
          <p:cNvPicPr>
            <a:picLocks noChangeAspect="1"/>
          </p:cNvPicPr>
          <p:nvPr/>
        </p:nvPicPr>
        <p:blipFill>
          <a:blip r:embed="rId2"/>
          <a:stretch>
            <a:fillRect/>
          </a:stretch>
        </p:blipFill>
        <p:spPr>
          <a:xfrm>
            <a:off x="3467988" y="3095006"/>
            <a:ext cx="5141621" cy="3216894"/>
          </a:xfrm>
          <a:prstGeom prst="rect">
            <a:avLst/>
          </a:prstGeom>
        </p:spPr>
      </p:pic>
      <p:pic>
        <p:nvPicPr>
          <p:cNvPr id="5" name="Resim 4">
            <a:extLst>
              <a:ext uri="{FF2B5EF4-FFF2-40B4-BE49-F238E27FC236}">
                <a16:creationId xmlns="" xmlns:a16="http://schemas.microsoft.com/office/drawing/2014/main" id="{6F56E016-2C73-4438-B353-3852B62D2228}"/>
              </a:ext>
            </a:extLst>
          </p:cNvPr>
          <p:cNvPicPr>
            <a:picLocks noChangeAspect="1"/>
          </p:cNvPicPr>
          <p:nvPr/>
        </p:nvPicPr>
        <p:blipFill>
          <a:blip r:embed="rId3"/>
          <a:stretch>
            <a:fillRect/>
          </a:stretch>
        </p:blipFill>
        <p:spPr>
          <a:xfrm>
            <a:off x="0" y="5797296"/>
            <a:ext cx="12192000" cy="1060704"/>
          </a:xfrm>
          <a:prstGeom prst="rect">
            <a:avLst/>
          </a:prstGeom>
        </p:spPr>
      </p:pic>
    </p:spTree>
    <p:extLst>
      <p:ext uri="{BB962C8B-B14F-4D97-AF65-F5344CB8AC3E}">
        <p14:creationId xmlns:p14="http://schemas.microsoft.com/office/powerpoint/2010/main" val="3357225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 xmlns:a16="http://schemas.microsoft.com/office/drawing/2014/main" id="{4F7EBAE4-9945-4473-9E34-B2C66EA0F03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Resim 3">
            <a:extLst>
              <a:ext uri="{FF2B5EF4-FFF2-40B4-BE49-F238E27FC236}">
                <a16:creationId xmlns="" xmlns:a16="http://schemas.microsoft.com/office/drawing/2014/main" id="{967DEC50-C650-45F1-A175-CD20D2C07E2A}"/>
              </a:ext>
            </a:extLst>
          </p:cNvPr>
          <p:cNvPicPr>
            <a:picLocks noChangeAspect="1"/>
          </p:cNvPicPr>
          <p:nvPr/>
        </p:nvPicPr>
        <p:blipFill rotWithShape="1">
          <a:blip r:embed="rId2"/>
          <a:srcRect l="8260" r="16488" b="-2"/>
          <a:stretch/>
        </p:blipFill>
        <p:spPr>
          <a:xfrm>
            <a:off x="7069760" y="758514"/>
            <a:ext cx="4427397"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20" name="Arc 10">
            <a:extLst>
              <a:ext uri="{FF2B5EF4-FFF2-40B4-BE49-F238E27FC236}">
                <a16:creationId xmlns="" xmlns:a16="http://schemas.microsoft.com/office/drawing/2014/main" id="{70BEB1E7-2F88-40BC-B73D-42E5B6F80BF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Oval 12">
            <a:extLst>
              <a:ext uri="{FF2B5EF4-FFF2-40B4-BE49-F238E27FC236}">
                <a16:creationId xmlns="" xmlns:a16="http://schemas.microsoft.com/office/drawing/2014/main" id="{A7B99495-F43F-4D80-A44F-2CB4764EB90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Başlık 1">
            <a:extLst>
              <a:ext uri="{FF2B5EF4-FFF2-40B4-BE49-F238E27FC236}">
                <a16:creationId xmlns="" xmlns:a16="http://schemas.microsoft.com/office/drawing/2014/main" id="{8543028E-A729-404F-A701-69818370E06A}"/>
              </a:ext>
            </a:extLst>
          </p:cNvPr>
          <p:cNvSpPr>
            <a:spLocks noGrp="1"/>
          </p:cNvSpPr>
          <p:nvPr>
            <p:ph type="title"/>
          </p:nvPr>
        </p:nvSpPr>
        <p:spPr>
          <a:xfrm>
            <a:off x="838200" y="365125"/>
            <a:ext cx="5393361" cy="1325563"/>
          </a:xfrm>
        </p:spPr>
        <p:txBody>
          <a:bodyPr>
            <a:normAutofit/>
          </a:bodyPr>
          <a:lstStyle/>
          <a:p>
            <a:r>
              <a:rPr lang="tr-TR" dirty="0">
                <a:solidFill>
                  <a:schemeClr val="accent1"/>
                </a:solidFill>
              </a:rPr>
              <a:t>Beden imgesi gelişimi</a:t>
            </a:r>
            <a:r>
              <a:rPr lang="tr-TR" dirty="0"/>
              <a:t/>
            </a:r>
            <a:br>
              <a:rPr lang="tr-TR" dirty="0"/>
            </a:br>
            <a:endParaRPr lang="tr-TR" dirty="0"/>
          </a:p>
        </p:txBody>
      </p:sp>
      <p:sp>
        <p:nvSpPr>
          <p:cNvPr id="3" name="İçerik Yer Tutucusu 2">
            <a:extLst>
              <a:ext uri="{FF2B5EF4-FFF2-40B4-BE49-F238E27FC236}">
                <a16:creationId xmlns="" xmlns:a16="http://schemas.microsoft.com/office/drawing/2014/main" id="{88DCE433-CED7-41DA-BCDB-753C4E8D4363}"/>
              </a:ext>
            </a:extLst>
          </p:cNvPr>
          <p:cNvSpPr>
            <a:spLocks noGrp="1"/>
          </p:cNvSpPr>
          <p:nvPr>
            <p:ph idx="1"/>
          </p:nvPr>
        </p:nvSpPr>
        <p:spPr>
          <a:xfrm>
            <a:off x="425003" y="1184856"/>
            <a:ext cx="5878237" cy="5068946"/>
          </a:xfrm>
        </p:spPr>
        <p:txBody>
          <a:bodyPr>
            <a:noAutofit/>
          </a:bodyPr>
          <a:lstStyle/>
          <a:p>
            <a:pPr marL="0" indent="0">
              <a:buNone/>
            </a:pPr>
            <a:r>
              <a:rPr lang="tr-TR" sz="2400" dirty="0"/>
              <a:t>Beden imgesinin gelişimi erken çocukluk yıllarında başlamaktadır.</a:t>
            </a:r>
          </a:p>
          <a:p>
            <a:pPr marL="0" indent="0">
              <a:buNone/>
            </a:pPr>
            <a:r>
              <a:rPr lang="tr-TR" sz="2400" dirty="0"/>
              <a:t>Anne babanın verdiği tepkiler bebeğe kendisiyle ilgili nasıl düşünmesi gerektiğini gösterir. Sevgi ve güven dolu bir ailede büyüyen bebeğin özsaygısı gelişir ve pozitif beden imgesi oluşur.</a:t>
            </a:r>
          </a:p>
          <a:p>
            <a:pPr marL="0" indent="0">
              <a:buNone/>
            </a:pPr>
            <a:r>
              <a:rPr lang="tr-TR" sz="2400" dirty="0"/>
              <a:t>Çocuk aile dışına çıktığında(genelde okul çağı) yaşıtlarına  göre daha güçlü ve çekici davranışlar sergilediğinde  çevresinden kabul görür. </a:t>
            </a:r>
            <a:endParaRPr lang="tr-TR" sz="2400" dirty="0" smtClean="0"/>
          </a:p>
          <a:p>
            <a:pPr marL="0" indent="0">
              <a:buNone/>
            </a:pPr>
            <a:r>
              <a:rPr lang="tr-TR" sz="2400" dirty="0" smtClean="0"/>
              <a:t>Yaşıtlarının </a:t>
            </a:r>
            <a:r>
              <a:rPr lang="tr-TR" sz="2400" dirty="0"/>
              <a:t>pozitif geri bildirimleri çocuğun öz gelişimi ve beden imgesinin gelişimine katkı sağlar.</a:t>
            </a:r>
          </a:p>
        </p:txBody>
      </p:sp>
      <p:pic>
        <p:nvPicPr>
          <p:cNvPr id="5" name="Resim 4">
            <a:extLst>
              <a:ext uri="{FF2B5EF4-FFF2-40B4-BE49-F238E27FC236}">
                <a16:creationId xmlns="" xmlns:a16="http://schemas.microsoft.com/office/drawing/2014/main" id="{86896F97-202F-4B53-AA24-8EBCC102DE26}"/>
              </a:ext>
            </a:extLst>
          </p:cNvPr>
          <p:cNvPicPr>
            <a:picLocks noChangeAspect="1"/>
          </p:cNvPicPr>
          <p:nvPr/>
        </p:nvPicPr>
        <p:blipFill>
          <a:blip r:embed="rId3"/>
          <a:stretch>
            <a:fillRect/>
          </a:stretch>
        </p:blipFill>
        <p:spPr>
          <a:xfrm>
            <a:off x="0" y="5797296"/>
            <a:ext cx="12192000" cy="1060704"/>
          </a:xfrm>
          <a:prstGeom prst="rect">
            <a:avLst/>
          </a:prstGeom>
        </p:spPr>
      </p:pic>
    </p:spTree>
    <p:extLst>
      <p:ext uri="{BB962C8B-B14F-4D97-AF65-F5344CB8AC3E}">
        <p14:creationId xmlns:p14="http://schemas.microsoft.com/office/powerpoint/2010/main" val="2393374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9">
            <a:extLst>
              <a:ext uri="{FF2B5EF4-FFF2-40B4-BE49-F238E27FC236}">
                <a16:creationId xmlns="" xmlns:a16="http://schemas.microsoft.com/office/drawing/2014/main" id="{91F32EBA-ED97-466E-8CFA-8382584155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 xmlns:a16="http://schemas.microsoft.com/office/drawing/2014/main" id="{662D614B-FF3A-440F-8A8B-EA0CAA718241}"/>
              </a:ext>
            </a:extLst>
          </p:cNvPr>
          <p:cNvSpPr>
            <a:spLocks noGrp="1"/>
          </p:cNvSpPr>
          <p:nvPr>
            <p:ph idx="1"/>
          </p:nvPr>
        </p:nvSpPr>
        <p:spPr>
          <a:xfrm>
            <a:off x="731013" y="296214"/>
            <a:ext cx="5550164" cy="5988675"/>
          </a:xfrm>
        </p:spPr>
        <p:txBody>
          <a:bodyPr>
            <a:noAutofit/>
          </a:bodyPr>
          <a:lstStyle/>
          <a:p>
            <a:r>
              <a:rPr lang="tr-TR" sz="2400" dirty="0"/>
              <a:t>Ergenlikte kişi diğer kişilerin fikirlerine , görüşlerine karşı daha hassastır. </a:t>
            </a:r>
            <a:endParaRPr lang="tr-TR" sz="2400" dirty="0" smtClean="0"/>
          </a:p>
          <a:p>
            <a:r>
              <a:rPr lang="tr-TR" sz="2400" dirty="0" smtClean="0"/>
              <a:t>Kişi </a:t>
            </a:r>
            <a:r>
              <a:rPr lang="tr-TR" sz="2400" dirty="0"/>
              <a:t>bu dönemde dünyadaki yerini bulmaya çalışır. Çevresindeki insanların fikirlerine göre kendini düzenlemeye çalışır. </a:t>
            </a:r>
            <a:endParaRPr lang="tr-TR" sz="2400" dirty="0" smtClean="0"/>
          </a:p>
          <a:p>
            <a:r>
              <a:rPr lang="tr-TR" sz="2400" dirty="0" smtClean="0"/>
              <a:t>Bu </a:t>
            </a:r>
            <a:r>
              <a:rPr lang="tr-TR" sz="2400" dirty="0"/>
              <a:t>düzenleme ile ergen zihninde kendi görünümüne dair bir resim oluşturur. Bu görünümde olumsuz düşünceler ergende endişe depresyon üzüntü vs. duygular oluşmasına neden olur . </a:t>
            </a:r>
            <a:endParaRPr lang="tr-TR" sz="2400" dirty="0" smtClean="0"/>
          </a:p>
          <a:p>
            <a:r>
              <a:rPr lang="tr-TR" sz="2400" dirty="0" smtClean="0"/>
              <a:t>Bu </a:t>
            </a:r>
            <a:r>
              <a:rPr lang="tr-TR" sz="2400" dirty="0"/>
              <a:t>durum devam ettiğinde birey kendisini toplumdan soyutlayabilir.</a:t>
            </a:r>
          </a:p>
        </p:txBody>
      </p:sp>
      <p:pic>
        <p:nvPicPr>
          <p:cNvPr id="5" name="Resim 4" descr="dövme içeren bir resim&#10;&#10;Açıklama otomatik olarak oluşturuldu">
            <a:extLst>
              <a:ext uri="{FF2B5EF4-FFF2-40B4-BE49-F238E27FC236}">
                <a16:creationId xmlns="" xmlns:a16="http://schemas.microsoft.com/office/drawing/2014/main" id="{395D3DBE-A9EA-4CE1-8FAE-740378770FAB}"/>
              </a:ext>
            </a:extLst>
          </p:cNvPr>
          <p:cNvPicPr>
            <a:picLocks noChangeAspect="1"/>
          </p:cNvPicPr>
          <p:nvPr/>
        </p:nvPicPr>
        <p:blipFill rotWithShape="1">
          <a:blip r:embed="rId2">
            <a:extLst>
              <a:ext uri="{28A0092B-C50C-407E-A947-70E740481C1C}">
                <a14:useLocalDpi xmlns:a14="http://schemas.microsoft.com/office/drawing/2010/main" val="0"/>
              </a:ext>
            </a:extLst>
          </a:blip>
          <a:srcRect l="3677" r="6455"/>
          <a:stretch/>
        </p:blipFill>
        <p:spPr>
          <a:xfrm>
            <a:off x="6529589" y="619724"/>
            <a:ext cx="5413999" cy="5154967"/>
          </a:xfrm>
          <a:custGeom>
            <a:avLst/>
            <a:gdLst/>
            <a:ahLst/>
            <a:cxnLst/>
            <a:rect l="l" t="t" r="r" b="b"/>
            <a:pathLst>
              <a:path w="5846002" h="4872577">
                <a:moveTo>
                  <a:pt x="343285" y="2953992"/>
                </a:moveTo>
                <a:cubicBezTo>
                  <a:pt x="343285" y="2953992"/>
                  <a:pt x="343285" y="2953992"/>
                  <a:pt x="849063" y="2953992"/>
                </a:cubicBezTo>
                <a:cubicBezTo>
                  <a:pt x="880743" y="2953992"/>
                  <a:pt x="911330" y="2971406"/>
                  <a:pt x="926624" y="2999703"/>
                </a:cubicBezTo>
                <a:cubicBezTo>
                  <a:pt x="926624" y="2999703"/>
                  <a:pt x="926624" y="2999703"/>
                  <a:pt x="1180059" y="3436136"/>
                </a:cubicBezTo>
                <a:cubicBezTo>
                  <a:pt x="1196445" y="3463345"/>
                  <a:pt x="1196445" y="3498172"/>
                  <a:pt x="1180059" y="3525382"/>
                </a:cubicBezTo>
                <a:cubicBezTo>
                  <a:pt x="1180059" y="3525382"/>
                  <a:pt x="1180059" y="3525382"/>
                  <a:pt x="926624" y="3961814"/>
                </a:cubicBezTo>
                <a:cubicBezTo>
                  <a:pt x="911330" y="3990111"/>
                  <a:pt x="880743" y="4007525"/>
                  <a:pt x="849063" y="4007525"/>
                </a:cubicBezTo>
                <a:cubicBezTo>
                  <a:pt x="849063" y="4007525"/>
                  <a:pt x="849063" y="4007525"/>
                  <a:pt x="343285" y="4007525"/>
                </a:cubicBezTo>
                <a:cubicBezTo>
                  <a:pt x="310513" y="4007525"/>
                  <a:pt x="281019" y="3990111"/>
                  <a:pt x="264633" y="3961814"/>
                </a:cubicBezTo>
                <a:cubicBezTo>
                  <a:pt x="264633" y="3961814"/>
                  <a:pt x="264633" y="3961814"/>
                  <a:pt x="12290" y="3525382"/>
                </a:cubicBezTo>
                <a:cubicBezTo>
                  <a:pt x="-4096" y="3498172"/>
                  <a:pt x="-4096" y="3463345"/>
                  <a:pt x="12290" y="3436136"/>
                </a:cubicBezTo>
                <a:cubicBezTo>
                  <a:pt x="12290" y="3436136"/>
                  <a:pt x="12290" y="3436136"/>
                  <a:pt x="264633" y="2999703"/>
                </a:cubicBezTo>
                <a:cubicBezTo>
                  <a:pt x="281019" y="2971406"/>
                  <a:pt x="310513" y="2953992"/>
                  <a:pt x="343285" y="2953992"/>
                </a:cubicBezTo>
                <a:close/>
                <a:moveTo>
                  <a:pt x="2353334" y="538808"/>
                </a:moveTo>
                <a:cubicBezTo>
                  <a:pt x="2353334" y="538808"/>
                  <a:pt x="2353334" y="538808"/>
                  <a:pt x="2613403" y="538808"/>
                </a:cubicBezTo>
                <a:lnTo>
                  <a:pt x="2643742" y="538808"/>
                </a:lnTo>
                <a:lnTo>
                  <a:pt x="2672692" y="588661"/>
                </a:lnTo>
                <a:cubicBezTo>
                  <a:pt x="2713002" y="658078"/>
                  <a:pt x="2759909" y="738855"/>
                  <a:pt x="2814491" y="832849"/>
                </a:cubicBezTo>
                <a:cubicBezTo>
                  <a:pt x="2839586" y="874521"/>
                  <a:pt x="2839586" y="927860"/>
                  <a:pt x="2814491" y="969531"/>
                </a:cubicBezTo>
                <a:cubicBezTo>
                  <a:pt x="2814491" y="969531"/>
                  <a:pt x="2814491" y="969531"/>
                  <a:pt x="2426350" y="1637936"/>
                </a:cubicBezTo>
                <a:cubicBezTo>
                  <a:pt x="2402927" y="1681274"/>
                  <a:pt x="2356083" y="1707943"/>
                  <a:pt x="2307565" y="1707943"/>
                </a:cubicBezTo>
                <a:cubicBezTo>
                  <a:pt x="2307565" y="1707943"/>
                  <a:pt x="2307565" y="1707943"/>
                  <a:pt x="1532956" y="1707943"/>
                </a:cubicBezTo>
                <a:cubicBezTo>
                  <a:pt x="1520409" y="1707943"/>
                  <a:pt x="1508175" y="1706276"/>
                  <a:pt x="1496490" y="1703099"/>
                </a:cubicBezTo>
                <a:lnTo>
                  <a:pt x="1471408" y="1692583"/>
                </a:lnTo>
                <a:lnTo>
                  <a:pt x="1486736" y="1666073"/>
                </a:lnTo>
                <a:cubicBezTo>
                  <a:pt x="1625328" y="1426376"/>
                  <a:pt x="1802725" y="1119564"/>
                  <a:pt x="2029793" y="726844"/>
                </a:cubicBezTo>
                <a:cubicBezTo>
                  <a:pt x="2097197" y="610441"/>
                  <a:pt x="2218525" y="538808"/>
                  <a:pt x="2353334" y="538808"/>
                </a:cubicBezTo>
                <a:close/>
                <a:moveTo>
                  <a:pt x="1487085" y="0"/>
                </a:moveTo>
                <a:cubicBezTo>
                  <a:pt x="1487085" y="0"/>
                  <a:pt x="1487085" y="0"/>
                  <a:pt x="2360840" y="0"/>
                </a:cubicBezTo>
                <a:cubicBezTo>
                  <a:pt x="2415568" y="0"/>
                  <a:pt x="2468407" y="30084"/>
                  <a:pt x="2494828" y="78969"/>
                </a:cubicBezTo>
                <a:cubicBezTo>
                  <a:pt x="2494828" y="78969"/>
                  <a:pt x="2494828" y="78969"/>
                  <a:pt x="2729665" y="483373"/>
                </a:cubicBezTo>
                <a:lnTo>
                  <a:pt x="2756194" y="529058"/>
                </a:lnTo>
                <a:lnTo>
                  <a:pt x="2735320" y="529058"/>
                </a:lnTo>
                <a:lnTo>
                  <a:pt x="2636659" y="529058"/>
                </a:lnTo>
                <a:lnTo>
                  <a:pt x="2593799" y="455250"/>
                </a:lnTo>
                <a:cubicBezTo>
                  <a:pt x="2430052" y="173267"/>
                  <a:pt x="2430052" y="173267"/>
                  <a:pt x="2430052" y="173267"/>
                </a:cubicBezTo>
                <a:cubicBezTo>
                  <a:pt x="2406629" y="129929"/>
                  <a:pt x="2359785" y="103259"/>
                  <a:pt x="2311267" y="103259"/>
                </a:cubicBezTo>
                <a:cubicBezTo>
                  <a:pt x="1536658" y="103259"/>
                  <a:pt x="1536658" y="103259"/>
                  <a:pt x="1536658" y="103259"/>
                </a:cubicBezTo>
                <a:cubicBezTo>
                  <a:pt x="1486468" y="103259"/>
                  <a:pt x="1441296" y="129929"/>
                  <a:pt x="1416201" y="173267"/>
                </a:cubicBezTo>
                <a:cubicBezTo>
                  <a:pt x="1029733" y="841671"/>
                  <a:pt x="1029733" y="841671"/>
                  <a:pt x="1029733" y="841671"/>
                </a:cubicBezTo>
                <a:cubicBezTo>
                  <a:pt x="1004637" y="883343"/>
                  <a:pt x="1004637" y="936682"/>
                  <a:pt x="1029733" y="978353"/>
                </a:cubicBezTo>
                <a:cubicBezTo>
                  <a:pt x="1416201" y="1646758"/>
                  <a:pt x="1416201" y="1646758"/>
                  <a:pt x="1416201" y="1646758"/>
                </a:cubicBezTo>
                <a:cubicBezTo>
                  <a:pt x="1428749" y="1668427"/>
                  <a:pt x="1446315" y="1685929"/>
                  <a:pt x="1467019" y="1698013"/>
                </a:cubicBezTo>
                <a:lnTo>
                  <a:pt x="1472899" y="1700478"/>
                </a:lnTo>
                <a:lnTo>
                  <a:pt x="1441377" y="1754996"/>
                </a:lnTo>
                <a:lnTo>
                  <a:pt x="1417933" y="1795543"/>
                </a:lnTo>
                <a:lnTo>
                  <a:pt x="1442249" y="1805738"/>
                </a:lnTo>
                <a:cubicBezTo>
                  <a:pt x="1455430" y="1809322"/>
                  <a:pt x="1469230" y="1811202"/>
                  <a:pt x="1483383" y="1811202"/>
                </a:cubicBezTo>
                <a:cubicBezTo>
                  <a:pt x="2357138" y="1811202"/>
                  <a:pt x="2357138" y="1811202"/>
                  <a:pt x="2357138" y="1811202"/>
                </a:cubicBezTo>
                <a:cubicBezTo>
                  <a:pt x="2411866" y="1811202"/>
                  <a:pt x="2464705" y="1781120"/>
                  <a:pt x="2491126" y="1732235"/>
                </a:cubicBezTo>
                <a:cubicBezTo>
                  <a:pt x="2928947" y="978278"/>
                  <a:pt x="2928947" y="978278"/>
                  <a:pt x="2928947" y="978278"/>
                </a:cubicBezTo>
                <a:cubicBezTo>
                  <a:pt x="2957254" y="931274"/>
                  <a:pt x="2957254" y="871108"/>
                  <a:pt x="2928947" y="824102"/>
                </a:cubicBezTo>
                <a:cubicBezTo>
                  <a:pt x="2874220" y="729858"/>
                  <a:pt x="2826333" y="647394"/>
                  <a:pt x="2784432" y="575238"/>
                </a:cubicBezTo>
                <a:lnTo>
                  <a:pt x="2763277" y="538808"/>
                </a:lnTo>
                <a:lnTo>
                  <a:pt x="2861280" y="538808"/>
                </a:lnTo>
                <a:cubicBezTo>
                  <a:pt x="3166048" y="538808"/>
                  <a:pt x="3653676" y="538808"/>
                  <a:pt x="4433881" y="538808"/>
                </a:cubicBezTo>
                <a:cubicBezTo>
                  <a:pt x="4564197" y="538808"/>
                  <a:pt x="4690018" y="610441"/>
                  <a:pt x="4752929" y="726844"/>
                </a:cubicBezTo>
                <a:cubicBezTo>
                  <a:pt x="4752929" y="726844"/>
                  <a:pt x="4752929" y="726844"/>
                  <a:pt x="5795449" y="2522134"/>
                </a:cubicBezTo>
                <a:cubicBezTo>
                  <a:pt x="5862854" y="2634060"/>
                  <a:pt x="5862854" y="2777325"/>
                  <a:pt x="5795449" y="2889251"/>
                </a:cubicBezTo>
                <a:cubicBezTo>
                  <a:pt x="5795449" y="2889251"/>
                  <a:pt x="5795449" y="2889251"/>
                  <a:pt x="4752929" y="4684542"/>
                </a:cubicBezTo>
                <a:cubicBezTo>
                  <a:pt x="4690018" y="4800945"/>
                  <a:pt x="4564197" y="4872577"/>
                  <a:pt x="4433881" y="4872577"/>
                </a:cubicBezTo>
                <a:cubicBezTo>
                  <a:pt x="4433881" y="4872577"/>
                  <a:pt x="4433881" y="4872577"/>
                  <a:pt x="2353334" y="4872577"/>
                </a:cubicBezTo>
                <a:cubicBezTo>
                  <a:pt x="2218525" y="4872577"/>
                  <a:pt x="2097197" y="4800945"/>
                  <a:pt x="2029793" y="4684542"/>
                </a:cubicBezTo>
                <a:cubicBezTo>
                  <a:pt x="2029793" y="4684542"/>
                  <a:pt x="2029793" y="4684542"/>
                  <a:pt x="991766" y="2889251"/>
                </a:cubicBezTo>
                <a:cubicBezTo>
                  <a:pt x="924361" y="2777325"/>
                  <a:pt x="924361" y="2634060"/>
                  <a:pt x="991766" y="2522134"/>
                </a:cubicBezTo>
                <a:cubicBezTo>
                  <a:pt x="991766" y="2522134"/>
                  <a:pt x="991766" y="2522134"/>
                  <a:pt x="1377193" y="1855530"/>
                </a:cubicBezTo>
                <a:lnTo>
                  <a:pt x="1409676" y="1799352"/>
                </a:lnTo>
                <a:lnTo>
                  <a:pt x="1408533" y="1798873"/>
                </a:lnTo>
                <a:cubicBezTo>
                  <a:pt x="1385179" y="1785241"/>
                  <a:pt x="1365364" y="1765500"/>
                  <a:pt x="1351210" y="1741057"/>
                </a:cubicBezTo>
                <a:cubicBezTo>
                  <a:pt x="1351210" y="1741057"/>
                  <a:pt x="1351210" y="1741057"/>
                  <a:pt x="915276" y="987100"/>
                </a:cubicBezTo>
                <a:cubicBezTo>
                  <a:pt x="886968" y="940096"/>
                  <a:pt x="886968" y="879930"/>
                  <a:pt x="915276" y="832924"/>
                </a:cubicBezTo>
                <a:cubicBezTo>
                  <a:pt x="915276" y="832924"/>
                  <a:pt x="915276" y="832924"/>
                  <a:pt x="1351210" y="78969"/>
                </a:cubicBezTo>
                <a:cubicBezTo>
                  <a:pt x="1379517" y="30084"/>
                  <a:pt x="1430471" y="0"/>
                  <a:pt x="1487085" y="0"/>
                </a:cubicBezTo>
                <a:close/>
              </a:path>
            </a:pathLst>
          </a:custGeom>
        </p:spPr>
      </p:pic>
      <p:pic>
        <p:nvPicPr>
          <p:cNvPr id="2" name="Resim 1">
            <a:extLst>
              <a:ext uri="{FF2B5EF4-FFF2-40B4-BE49-F238E27FC236}">
                <a16:creationId xmlns="" xmlns:a16="http://schemas.microsoft.com/office/drawing/2014/main" id="{27B822DA-1306-437A-86A8-74FE010496CC}"/>
              </a:ext>
            </a:extLst>
          </p:cNvPr>
          <p:cNvPicPr>
            <a:picLocks noChangeAspect="1"/>
          </p:cNvPicPr>
          <p:nvPr/>
        </p:nvPicPr>
        <p:blipFill>
          <a:blip r:embed="rId3"/>
          <a:stretch>
            <a:fillRect/>
          </a:stretch>
        </p:blipFill>
        <p:spPr>
          <a:xfrm>
            <a:off x="0" y="5774691"/>
            <a:ext cx="12192000" cy="1060704"/>
          </a:xfrm>
          <a:prstGeom prst="rect">
            <a:avLst/>
          </a:prstGeom>
        </p:spPr>
      </p:pic>
    </p:spTree>
    <p:extLst>
      <p:ext uri="{BB962C8B-B14F-4D97-AF65-F5344CB8AC3E}">
        <p14:creationId xmlns:p14="http://schemas.microsoft.com/office/powerpoint/2010/main" val="3602720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44C8CFED-9177-40A3-BF47-8D8FC63313DE}"/>
              </a:ext>
            </a:extLst>
          </p:cNvPr>
          <p:cNvSpPr>
            <a:spLocks noGrp="1"/>
          </p:cNvSpPr>
          <p:nvPr>
            <p:ph type="title"/>
          </p:nvPr>
        </p:nvSpPr>
        <p:spPr>
          <a:xfrm>
            <a:off x="1902541" y="516194"/>
            <a:ext cx="8524569" cy="899651"/>
          </a:xfrm>
        </p:spPr>
        <p:txBody>
          <a:bodyPr/>
          <a:lstStyle/>
          <a:p>
            <a:r>
              <a:rPr lang="tr-TR" dirty="0">
                <a:solidFill>
                  <a:schemeClr val="accent1"/>
                </a:solidFill>
              </a:rPr>
              <a:t>Beden imgesini etkileyen faktörler</a:t>
            </a:r>
          </a:p>
        </p:txBody>
      </p:sp>
      <p:sp>
        <p:nvSpPr>
          <p:cNvPr id="3" name="İçerik Yer Tutucusu 2">
            <a:extLst>
              <a:ext uri="{FF2B5EF4-FFF2-40B4-BE49-F238E27FC236}">
                <a16:creationId xmlns="" xmlns:a16="http://schemas.microsoft.com/office/drawing/2014/main" id="{AAC2CAD8-C882-424C-8511-9951B726DF48}"/>
              </a:ext>
            </a:extLst>
          </p:cNvPr>
          <p:cNvSpPr>
            <a:spLocks noGrp="1"/>
          </p:cNvSpPr>
          <p:nvPr>
            <p:ph idx="1"/>
          </p:nvPr>
        </p:nvSpPr>
        <p:spPr>
          <a:xfrm>
            <a:off x="395748" y="1990468"/>
            <a:ext cx="10515600" cy="4351338"/>
          </a:xfrm>
        </p:spPr>
        <p:txBody>
          <a:bodyPr/>
          <a:lstStyle/>
          <a:p>
            <a:pPr marL="0" indent="0">
              <a:buNone/>
            </a:pPr>
            <a:r>
              <a:rPr lang="tr-TR" dirty="0"/>
              <a:t>Kişinin bedenine karşı olan algısı , cinsiyet kişilik yapısı , sosyokültürel faktörler , beden uzuvlarına verilen değer , vücudunda var olan deformasyonların görünür olup olmaması gibi faktörlere göre şekillenir.</a:t>
            </a:r>
          </a:p>
          <a:p>
            <a:pPr marL="0" indent="0">
              <a:buNone/>
            </a:pPr>
            <a:r>
              <a:rPr lang="tr-TR" b="1" dirty="0"/>
              <a:t>Cinsiyet : </a:t>
            </a:r>
            <a:r>
              <a:rPr lang="tr-TR" dirty="0"/>
              <a:t>yapılan çalışmalarda erkeklerin kadınlara göre daha iyi beden imajına sahip olduğu kadınların yaşam boyunca beden imajıyla ilgili sıkıntılar yaşadığı görülmüştür. </a:t>
            </a:r>
            <a:endParaRPr lang="tr-TR" dirty="0" smtClean="0"/>
          </a:p>
        </p:txBody>
      </p:sp>
      <p:pic>
        <p:nvPicPr>
          <p:cNvPr id="4" name="Resim 3">
            <a:extLst>
              <a:ext uri="{FF2B5EF4-FFF2-40B4-BE49-F238E27FC236}">
                <a16:creationId xmlns="" xmlns:a16="http://schemas.microsoft.com/office/drawing/2014/main" id="{500B2F92-3421-4A72-89E4-C902B244335D}"/>
              </a:ext>
            </a:extLst>
          </p:cNvPr>
          <p:cNvPicPr>
            <a:picLocks noChangeAspect="1"/>
          </p:cNvPicPr>
          <p:nvPr/>
        </p:nvPicPr>
        <p:blipFill>
          <a:blip r:embed="rId2"/>
          <a:stretch>
            <a:fillRect/>
          </a:stretch>
        </p:blipFill>
        <p:spPr>
          <a:xfrm>
            <a:off x="10317099" y="71411"/>
            <a:ext cx="1540603" cy="1775043"/>
          </a:xfrm>
          <a:prstGeom prst="rect">
            <a:avLst/>
          </a:prstGeom>
        </p:spPr>
      </p:pic>
      <p:pic>
        <p:nvPicPr>
          <p:cNvPr id="5" name="Resim 4">
            <a:extLst>
              <a:ext uri="{FF2B5EF4-FFF2-40B4-BE49-F238E27FC236}">
                <a16:creationId xmlns="" xmlns:a16="http://schemas.microsoft.com/office/drawing/2014/main" id="{7AA69585-EB98-4CD2-8457-D35B52FCAD0F}"/>
              </a:ext>
            </a:extLst>
          </p:cNvPr>
          <p:cNvPicPr>
            <a:picLocks noChangeAspect="1"/>
          </p:cNvPicPr>
          <p:nvPr/>
        </p:nvPicPr>
        <p:blipFill>
          <a:blip r:embed="rId3"/>
          <a:stretch>
            <a:fillRect/>
          </a:stretch>
        </p:blipFill>
        <p:spPr>
          <a:xfrm>
            <a:off x="122904" y="50581"/>
            <a:ext cx="1410928" cy="1750645"/>
          </a:xfrm>
          <a:prstGeom prst="rect">
            <a:avLst/>
          </a:prstGeom>
        </p:spPr>
      </p:pic>
      <p:pic>
        <p:nvPicPr>
          <p:cNvPr id="6" name="Resim 5">
            <a:extLst>
              <a:ext uri="{FF2B5EF4-FFF2-40B4-BE49-F238E27FC236}">
                <a16:creationId xmlns="" xmlns:a16="http://schemas.microsoft.com/office/drawing/2014/main" id="{DBEF6B80-3D34-471F-8018-5EB6ABF324E7}"/>
              </a:ext>
            </a:extLst>
          </p:cNvPr>
          <p:cNvPicPr>
            <a:picLocks noChangeAspect="1"/>
          </p:cNvPicPr>
          <p:nvPr/>
        </p:nvPicPr>
        <p:blipFill>
          <a:blip r:embed="rId4"/>
          <a:stretch>
            <a:fillRect/>
          </a:stretch>
        </p:blipFill>
        <p:spPr>
          <a:xfrm>
            <a:off x="0" y="5746715"/>
            <a:ext cx="12192000" cy="1060704"/>
          </a:xfrm>
          <a:prstGeom prst="rect">
            <a:avLst/>
          </a:prstGeom>
        </p:spPr>
      </p:pic>
    </p:spTree>
    <p:extLst>
      <p:ext uri="{BB962C8B-B14F-4D97-AF65-F5344CB8AC3E}">
        <p14:creationId xmlns:p14="http://schemas.microsoft.com/office/powerpoint/2010/main" val="2464107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4472C4"/>
                </a:solidFill>
              </a:rPr>
              <a:t>Beden imgesini etkileyen faktörler</a:t>
            </a:r>
            <a:endParaRPr lang="tr-TR" dirty="0"/>
          </a:p>
        </p:txBody>
      </p:sp>
      <p:sp>
        <p:nvSpPr>
          <p:cNvPr id="3" name="İçerik Yer Tutucusu 2"/>
          <p:cNvSpPr>
            <a:spLocks noGrp="1"/>
          </p:cNvSpPr>
          <p:nvPr>
            <p:ph idx="1"/>
          </p:nvPr>
        </p:nvSpPr>
        <p:spPr/>
        <p:txBody>
          <a:bodyPr/>
          <a:lstStyle/>
          <a:p>
            <a:pPr marL="0" lvl="0" indent="0">
              <a:buNone/>
            </a:pPr>
            <a:r>
              <a:rPr lang="tr-TR" dirty="0">
                <a:solidFill>
                  <a:prstClr val="black"/>
                </a:solidFill>
              </a:rPr>
              <a:t>Kadınlarda daha fazla görülen olumsuz beden imgesi ve beden memnuniyetsizliği toplumun kadına dayattığı ideal beden yapısı, sosyokültürel baskılardan kadınların daha çok etkilenmesi , medyada ideal kadın kalıplarına daha çok girmek istemelerinden kaynaklanır.</a:t>
            </a:r>
          </a:p>
        </p:txBody>
      </p:sp>
    </p:spTree>
    <p:extLst>
      <p:ext uri="{BB962C8B-B14F-4D97-AF65-F5344CB8AC3E}">
        <p14:creationId xmlns:p14="http://schemas.microsoft.com/office/powerpoint/2010/main" val="1918624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1F0802B2-45D2-41E2-AE1F-5C8E1E3FFEDB}"/>
              </a:ext>
            </a:extLst>
          </p:cNvPr>
          <p:cNvSpPr>
            <a:spLocks noGrp="1"/>
          </p:cNvSpPr>
          <p:nvPr>
            <p:ph type="title"/>
          </p:nvPr>
        </p:nvSpPr>
        <p:spPr>
          <a:xfrm>
            <a:off x="973394" y="365125"/>
            <a:ext cx="10380406" cy="1080217"/>
          </a:xfrm>
        </p:spPr>
        <p:txBody>
          <a:bodyPr/>
          <a:lstStyle/>
          <a:p>
            <a:r>
              <a:rPr lang="tr-TR" dirty="0">
                <a:solidFill>
                  <a:schemeClr val="accent1"/>
                </a:solidFill>
              </a:rPr>
              <a:t>Beden imgesini etkileyen faktörler</a:t>
            </a:r>
          </a:p>
        </p:txBody>
      </p:sp>
      <p:sp>
        <p:nvSpPr>
          <p:cNvPr id="3" name="İçerik Yer Tutucusu 2">
            <a:extLst>
              <a:ext uri="{FF2B5EF4-FFF2-40B4-BE49-F238E27FC236}">
                <a16:creationId xmlns="" xmlns:a16="http://schemas.microsoft.com/office/drawing/2014/main" id="{2A3AB624-23B6-4ADC-8388-4971C44401F1}"/>
              </a:ext>
            </a:extLst>
          </p:cNvPr>
          <p:cNvSpPr>
            <a:spLocks noGrp="1"/>
          </p:cNvSpPr>
          <p:nvPr>
            <p:ph idx="1"/>
          </p:nvPr>
        </p:nvSpPr>
        <p:spPr>
          <a:xfrm>
            <a:off x="838200" y="1445342"/>
            <a:ext cx="10515600" cy="4731621"/>
          </a:xfrm>
        </p:spPr>
        <p:txBody>
          <a:bodyPr/>
          <a:lstStyle/>
          <a:p>
            <a:r>
              <a:rPr lang="tr-TR" b="1" dirty="0"/>
              <a:t>Yaş : </a:t>
            </a:r>
            <a:r>
              <a:rPr lang="tr-TR" dirty="0"/>
              <a:t>Birey çocukluk , ergenlik ,yetişkinlik ve yaşlılık dönemlerinin hepsinde de çevresinin de etkisiyle beden imgesini algılamaya çalışır.</a:t>
            </a:r>
          </a:p>
          <a:p>
            <a:r>
              <a:rPr lang="tr-TR" b="1" dirty="0"/>
              <a:t>Vücut ağırlığı : </a:t>
            </a:r>
            <a:r>
              <a:rPr lang="tr-TR" dirty="0"/>
              <a:t>Vücut ağırlığından memnun olmayan bireyde olumsuz benlik imgesi oluşur. Birey kendini kötü ve çirkin olarak algılayabilir. Bu da bireyin benlik saygısının da düşmesine neden olur .</a:t>
            </a:r>
          </a:p>
          <a:p>
            <a:r>
              <a:rPr lang="tr-TR" b="1" dirty="0"/>
              <a:t>Toplumsal değerlendirmeler : </a:t>
            </a:r>
            <a:r>
              <a:rPr lang="tr-TR" dirty="0"/>
              <a:t>İçinde bulunulan toplumdaki güzellik anlayışı bireylerin bedenlerini değiştirmeye çalışmasına neden olabilir.</a:t>
            </a:r>
          </a:p>
          <a:p>
            <a:pPr marL="0" indent="0">
              <a:buNone/>
            </a:pPr>
            <a:r>
              <a:rPr lang="tr-TR" dirty="0"/>
              <a:t>Bireyler bu kalıplara girdiğinde kendilerini iyi hissederler kalıplara giremeyen bireylerde olumsuz beden imgesi oluşur.</a:t>
            </a:r>
          </a:p>
        </p:txBody>
      </p:sp>
      <p:pic>
        <p:nvPicPr>
          <p:cNvPr id="4" name="Resim 3">
            <a:extLst>
              <a:ext uri="{FF2B5EF4-FFF2-40B4-BE49-F238E27FC236}">
                <a16:creationId xmlns="" xmlns:a16="http://schemas.microsoft.com/office/drawing/2014/main" id="{08E0B553-1F5C-4D96-8A45-8EFAFE87D417}"/>
              </a:ext>
            </a:extLst>
          </p:cNvPr>
          <p:cNvPicPr>
            <a:picLocks noChangeAspect="1"/>
          </p:cNvPicPr>
          <p:nvPr/>
        </p:nvPicPr>
        <p:blipFill>
          <a:blip r:embed="rId2"/>
          <a:stretch>
            <a:fillRect/>
          </a:stretch>
        </p:blipFill>
        <p:spPr>
          <a:xfrm>
            <a:off x="0" y="5797296"/>
            <a:ext cx="12192000" cy="1060704"/>
          </a:xfrm>
          <a:prstGeom prst="rect">
            <a:avLst/>
          </a:prstGeom>
        </p:spPr>
      </p:pic>
    </p:spTree>
    <p:extLst>
      <p:ext uri="{BB962C8B-B14F-4D97-AF65-F5344CB8AC3E}">
        <p14:creationId xmlns:p14="http://schemas.microsoft.com/office/powerpoint/2010/main" val="2647334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4472C4"/>
                </a:solidFill>
              </a:rPr>
              <a:t>Beden imgesini etkileyen faktörler</a:t>
            </a:r>
            <a:endParaRPr lang="tr-TR" dirty="0"/>
          </a:p>
        </p:txBody>
      </p:sp>
      <p:sp>
        <p:nvSpPr>
          <p:cNvPr id="3" name="İçerik Yer Tutucusu 2"/>
          <p:cNvSpPr>
            <a:spLocks noGrp="1"/>
          </p:cNvSpPr>
          <p:nvPr>
            <p:ph idx="1"/>
          </p:nvPr>
        </p:nvSpPr>
        <p:spPr/>
        <p:txBody>
          <a:bodyPr/>
          <a:lstStyle/>
          <a:p>
            <a:pPr marL="0" lvl="0" indent="0">
              <a:buNone/>
            </a:pPr>
            <a:r>
              <a:rPr lang="tr-TR" dirty="0">
                <a:solidFill>
                  <a:prstClr val="black"/>
                </a:solidFill>
              </a:rPr>
              <a:t>Beden imgesi üzerinde birtakım genetik miraslar, iş yaşamı, sosyal yaşam, giyim tarzı, egzersiz ve spor, yeme alışkanlıkları ve diyet, kozmetik ve estetik, tutumlar, grup dinamikleri gibi unsurlar etkilidir. Bireyin görünümünün algılanması olarak ele alınan beden imgesi, toplum içindeki bireyin beğenilerinin, tutumlarının ve algılamalarının sosyal öğrenme yoluyla elde etmesi nedeniyle sosyal bir olgudur. </a:t>
            </a:r>
          </a:p>
          <a:p>
            <a:endParaRPr lang="tr-TR" dirty="0"/>
          </a:p>
        </p:txBody>
      </p:sp>
    </p:spTree>
    <p:extLst>
      <p:ext uri="{BB962C8B-B14F-4D97-AF65-F5344CB8AC3E}">
        <p14:creationId xmlns:p14="http://schemas.microsoft.com/office/powerpoint/2010/main" val="3199137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56B45791-75AC-460A-B79B-05833838D722}"/>
              </a:ext>
            </a:extLst>
          </p:cNvPr>
          <p:cNvSpPr>
            <a:spLocks noGrp="1"/>
          </p:cNvSpPr>
          <p:nvPr>
            <p:ph type="title"/>
          </p:nvPr>
        </p:nvSpPr>
        <p:spPr/>
        <p:txBody>
          <a:bodyPr/>
          <a:lstStyle/>
          <a:p>
            <a:r>
              <a:rPr lang="tr-TR" dirty="0">
                <a:solidFill>
                  <a:schemeClr val="accent1"/>
                </a:solidFill>
              </a:rPr>
              <a:t>Sağlıklı Beden İmgesi</a:t>
            </a:r>
          </a:p>
        </p:txBody>
      </p:sp>
      <p:sp>
        <p:nvSpPr>
          <p:cNvPr id="3" name="İçerik Yer Tutucusu 2">
            <a:extLst>
              <a:ext uri="{FF2B5EF4-FFF2-40B4-BE49-F238E27FC236}">
                <a16:creationId xmlns="" xmlns:a16="http://schemas.microsoft.com/office/drawing/2014/main" id="{A9F8570C-3A79-4097-8584-7A1670E64304}"/>
              </a:ext>
            </a:extLst>
          </p:cNvPr>
          <p:cNvSpPr>
            <a:spLocks noGrp="1"/>
          </p:cNvSpPr>
          <p:nvPr>
            <p:ph idx="1"/>
          </p:nvPr>
        </p:nvSpPr>
        <p:spPr>
          <a:xfrm>
            <a:off x="838200" y="1690688"/>
            <a:ext cx="10515600" cy="4486275"/>
          </a:xfrm>
        </p:spPr>
        <p:txBody>
          <a:bodyPr>
            <a:normAutofit/>
          </a:bodyPr>
          <a:lstStyle/>
          <a:p>
            <a:r>
              <a:rPr lang="tr-TR" dirty="0"/>
              <a:t>Sağlıklı beden imgesi, sosyal, kültürel ve ekonomik koşullara bağlıdır. Bu koşulların etkisiyle Antik dönemden bu yana ideal sağlıklı beden, kadının zayıf ve bakımlı, erkeğin ise uzunca ve kaslı olarak tanımlanmaktaydı. </a:t>
            </a:r>
            <a:endParaRPr lang="tr-TR" dirty="0" smtClean="0"/>
          </a:p>
          <a:p>
            <a:r>
              <a:rPr lang="tr-TR" dirty="0" smtClean="0"/>
              <a:t>Tarihsel </a:t>
            </a:r>
            <a:r>
              <a:rPr lang="tr-TR" dirty="0"/>
              <a:t>süreçte toplumdan topluma değişen bu anlayış, günümüzde güzel olma için adına yapılan bir takım eylemlerle farklı boyuta taşınmıştır. </a:t>
            </a:r>
            <a:endParaRPr lang="tr-TR" dirty="0" smtClean="0"/>
          </a:p>
          <a:p>
            <a:r>
              <a:rPr lang="tr-TR" dirty="0" smtClean="0"/>
              <a:t>Moda </a:t>
            </a:r>
            <a:r>
              <a:rPr lang="tr-TR" dirty="0"/>
              <a:t>ve medyanın etkisiyle oldukça zayıf, pürüzsüz, tüysüz, bakımlı kadın bedeni ideal olarak sunulmuştur. </a:t>
            </a:r>
          </a:p>
        </p:txBody>
      </p:sp>
      <p:pic>
        <p:nvPicPr>
          <p:cNvPr id="4" name="Resim 3">
            <a:extLst>
              <a:ext uri="{FF2B5EF4-FFF2-40B4-BE49-F238E27FC236}">
                <a16:creationId xmlns="" xmlns:a16="http://schemas.microsoft.com/office/drawing/2014/main" id="{3644B111-4B7E-4249-A2DB-E951ABBAD4A8}"/>
              </a:ext>
            </a:extLst>
          </p:cNvPr>
          <p:cNvPicPr>
            <a:picLocks noChangeAspect="1"/>
          </p:cNvPicPr>
          <p:nvPr/>
        </p:nvPicPr>
        <p:blipFill>
          <a:blip r:embed="rId2"/>
          <a:stretch>
            <a:fillRect/>
          </a:stretch>
        </p:blipFill>
        <p:spPr>
          <a:xfrm>
            <a:off x="0" y="5781548"/>
            <a:ext cx="12192000" cy="1060704"/>
          </a:xfrm>
          <a:prstGeom prst="rect">
            <a:avLst/>
          </a:prstGeom>
        </p:spPr>
      </p:pic>
    </p:spTree>
    <p:extLst>
      <p:ext uri="{BB962C8B-B14F-4D97-AF65-F5344CB8AC3E}">
        <p14:creationId xmlns:p14="http://schemas.microsoft.com/office/powerpoint/2010/main" val="2486876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4472C4"/>
                </a:solidFill>
              </a:rPr>
              <a:t>Sağlıklı Beden İmgesi</a:t>
            </a:r>
            <a:endParaRPr lang="tr-TR" dirty="0"/>
          </a:p>
        </p:txBody>
      </p:sp>
      <p:sp>
        <p:nvSpPr>
          <p:cNvPr id="3" name="İçerik Yer Tutucusu 2"/>
          <p:cNvSpPr>
            <a:spLocks noGrp="1"/>
          </p:cNvSpPr>
          <p:nvPr>
            <p:ph idx="1"/>
          </p:nvPr>
        </p:nvSpPr>
        <p:spPr>
          <a:xfrm>
            <a:off x="838200" y="1584102"/>
            <a:ext cx="10515600" cy="4592862"/>
          </a:xfrm>
        </p:spPr>
        <p:txBody>
          <a:bodyPr/>
          <a:lstStyle/>
          <a:p>
            <a:pPr lvl="0"/>
            <a:r>
              <a:rPr lang="tr-TR" dirty="0">
                <a:solidFill>
                  <a:prstClr val="black"/>
                </a:solidFill>
              </a:rPr>
              <a:t>Erkek bedeni de uzun boylu, kaslı, geniş omuzlu olarak idealleştirilmektedir. Bu ideal sağlıklı beden imgesi baskısı, kendini iyi hissetme, iyi görünme ve hayattan keyif alarak sağlıklı olmayı ilke kabul eden estetik-kozmetik sanayi ve modanın etkisiyle oluşmaktadır. </a:t>
            </a:r>
          </a:p>
          <a:p>
            <a:pPr lvl="0"/>
            <a:endParaRPr lang="tr-TR" dirty="0" smtClean="0">
              <a:solidFill>
                <a:prstClr val="black"/>
              </a:solidFill>
            </a:endParaRPr>
          </a:p>
          <a:p>
            <a:pPr lvl="0"/>
            <a:r>
              <a:rPr lang="tr-TR" dirty="0" smtClean="0">
                <a:solidFill>
                  <a:prstClr val="black"/>
                </a:solidFill>
              </a:rPr>
              <a:t>Bu </a:t>
            </a:r>
            <a:r>
              <a:rPr lang="tr-TR" dirty="0">
                <a:solidFill>
                  <a:prstClr val="black"/>
                </a:solidFill>
              </a:rPr>
              <a:t>anlayıştan etkilenen sağlık tanımı da daha geniş bir perspektifte değerlendirilir hale gelmiştir.</a:t>
            </a:r>
          </a:p>
          <a:p>
            <a:endParaRPr lang="tr-TR" dirty="0"/>
          </a:p>
        </p:txBody>
      </p:sp>
    </p:spTree>
    <p:extLst>
      <p:ext uri="{BB962C8B-B14F-4D97-AF65-F5344CB8AC3E}">
        <p14:creationId xmlns:p14="http://schemas.microsoft.com/office/powerpoint/2010/main" val="2136463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AFA67CD3-AB4E-4A7A-BEB8-53C445D8C44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3726"/>
            <a:ext cx="5614875"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 xmlns:a16="http://schemas.microsoft.com/office/drawing/2014/main" id="{07CF545F-9C2E-4446-97CD-AD92990C2B6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Başlık 1">
            <a:extLst>
              <a:ext uri="{FF2B5EF4-FFF2-40B4-BE49-F238E27FC236}">
                <a16:creationId xmlns="" xmlns:a16="http://schemas.microsoft.com/office/drawing/2014/main" id="{6003E273-ED4F-4987-A7A6-47649A8E697C}"/>
              </a:ext>
            </a:extLst>
          </p:cNvPr>
          <p:cNvSpPr>
            <a:spLocks noGrp="1"/>
          </p:cNvSpPr>
          <p:nvPr>
            <p:ph type="title"/>
          </p:nvPr>
        </p:nvSpPr>
        <p:spPr>
          <a:xfrm>
            <a:off x="6094105" y="347730"/>
            <a:ext cx="4977976" cy="1276924"/>
          </a:xfrm>
        </p:spPr>
        <p:txBody>
          <a:bodyPr>
            <a:normAutofit fontScale="90000"/>
          </a:bodyPr>
          <a:lstStyle/>
          <a:p>
            <a:r>
              <a:rPr lang="tr-TR" dirty="0">
                <a:solidFill>
                  <a:srgbClr val="000000"/>
                </a:solidFill>
              </a:rPr>
              <a:t>Beden imgesi ve Benlik Saygısı </a:t>
            </a:r>
          </a:p>
        </p:txBody>
      </p:sp>
      <p:sp>
        <p:nvSpPr>
          <p:cNvPr id="15" name="Freeform 62">
            <a:extLst>
              <a:ext uri="{FF2B5EF4-FFF2-40B4-BE49-F238E27FC236}">
                <a16:creationId xmlns="" xmlns:a16="http://schemas.microsoft.com/office/drawing/2014/main" id="{339C8D78-A644-462F-B674-F440635E53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2"/>
                </a:gs>
                <a:gs pos="23000">
                  <a:schemeClr val="accent2"/>
                </a:gs>
                <a:gs pos="8300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Graphic 7" descr="Onay işareti">
            <a:extLst>
              <a:ext uri="{FF2B5EF4-FFF2-40B4-BE49-F238E27FC236}">
                <a16:creationId xmlns="" xmlns:a16="http://schemas.microsoft.com/office/drawing/2014/main" id="{FCD5B49E-8A49-49B0-B1A9-D845493FA0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50254" y="1629089"/>
            <a:ext cx="3620021" cy="3620021"/>
          </a:xfrm>
          <a:prstGeom prst="rect">
            <a:avLst/>
          </a:prstGeom>
        </p:spPr>
      </p:pic>
      <p:sp>
        <p:nvSpPr>
          <p:cNvPr id="3" name="İçerik Yer Tutucusu 2">
            <a:extLst>
              <a:ext uri="{FF2B5EF4-FFF2-40B4-BE49-F238E27FC236}">
                <a16:creationId xmlns="" xmlns:a16="http://schemas.microsoft.com/office/drawing/2014/main" id="{FF1A4040-5A07-4072-836A-D0E85603EBCB}"/>
              </a:ext>
            </a:extLst>
          </p:cNvPr>
          <p:cNvSpPr>
            <a:spLocks noGrp="1"/>
          </p:cNvSpPr>
          <p:nvPr>
            <p:ph idx="1"/>
          </p:nvPr>
        </p:nvSpPr>
        <p:spPr>
          <a:xfrm>
            <a:off x="6090574" y="1624654"/>
            <a:ext cx="4977578" cy="4436317"/>
          </a:xfrm>
        </p:spPr>
        <p:txBody>
          <a:bodyPr anchor="ctr">
            <a:normAutofit/>
          </a:bodyPr>
          <a:lstStyle/>
          <a:p>
            <a:pPr marL="0" indent="0">
              <a:buNone/>
            </a:pPr>
            <a:r>
              <a:rPr lang="tr-TR" sz="2400" dirty="0">
                <a:solidFill>
                  <a:srgbClr val="000000"/>
                </a:solidFill>
              </a:rPr>
              <a:t>Beden imgesi, benlik saygısı ile yakından ilişkilidir. </a:t>
            </a:r>
            <a:endParaRPr lang="tr-TR" sz="2400" dirty="0" smtClean="0">
              <a:solidFill>
                <a:srgbClr val="000000"/>
              </a:solidFill>
            </a:endParaRPr>
          </a:p>
          <a:p>
            <a:pPr marL="0" indent="0">
              <a:buNone/>
            </a:pPr>
            <a:r>
              <a:rPr lang="tr-TR" sz="2400" dirty="0" smtClean="0">
                <a:solidFill>
                  <a:srgbClr val="000000"/>
                </a:solidFill>
              </a:rPr>
              <a:t>Benlik </a:t>
            </a:r>
            <a:r>
              <a:rPr lang="tr-TR" sz="2400" dirty="0">
                <a:solidFill>
                  <a:srgbClr val="000000"/>
                </a:solidFill>
              </a:rPr>
              <a:t>saygısı sağlıklı bi</a:t>
            </a:r>
            <a:r>
              <a:rPr lang="en-US" sz="2400" dirty="0">
                <a:solidFill>
                  <a:srgbClr val="000000"/>
                </a:solidFill>
              </a:rPr>
              <a:t>çimde gelişmiş olanlar her koşulda eninde sonunda bedenleri ile barışık biçimd</a:t>
            </a:r>
            <a:r>
              <a:rPr lang="tr-TR" sz="2400" dirty="0">
                <a:solidFill>
                  <a:srgbClr val="000000"/>
                </a:solidFill>
              </a:rPr>
              <a:t>e</a:t>
            </a:r>
            <a:r>
              <a:rPr lang="en-US" sz="2400" dirty="0">
                <a:solidFill>
                  <a:srgbClr val="000000"/>
                </a:solidFill>
              </a:rPr>
              <a:t> yaşarlar</a:t>
            </a:r>
            <a:r>
              <a:rPr lang="tr-TR" sz="2400" dirty="0">
                <a:solidFill>
                  <a:srgbClr val="000000"/>
                </a:solidFill>
              </a:rPr>
              <a:t>.</a:t>
            </a:r>
            <a:r>
              <a:rPr lang="en-US" sz="2400" dirty="0">
                <a:solidFill>
                  <a:srgbClr val="000000"/>
                </a:solidFill>
              </a:rPr>
              <a:t> Benlik saygısı düşük olanlar daha olumsuz beden imgesin</a:t>
            </a:r>
            <a:r>
              <a:rPr lang="tr-TR" sz="2400" dirty="0">
                <a:solidFill>
                  <a:srgbClr val="000000"/>
                </a:solidFill>
              </a:rPr>
              <a:t>e </a:t>
            </a:r>
            <a:r>
              <a:rPr lang="en-US" sz="2400" dirty="0">
                <a:solidFill>
                  <a:srgbClr val="000000"/>
                </a:solidFill>
              </a:rPr>
              <a:t>sahiptirler ve bedenlerini genellikle beğenmezler.</a:t>
            </a:r>
            <a:endParaRPr lang="tr-TR" sz="2400" dirty="0">
              <a:solidFill>
                <a:srgbClr val="000000"/>
              </a:solidFill>
            </a:endParaRPr>
          </a:p>
        </p:txBody>
      </p:sp>
      <p:pic>
        <p:nvPicPr>
          <p:cNvPr id="4" name="Resim 3">
            <a:extLst>
              <a:ext uri="{FF2B5EF4-FFF2-40B4-BE49-F238E27FC236}">
                <a16:creationId xmlns="" xmlns:a16="http://schemas.microsoft.com/office/drawing/2014/main" id="{E3040275-5EC0-4838-B543-6A9FDFA3CA85}"/>
              </a:ext>
            </a:extLst>
          </p:cNvPr>
          <p:cNvPicPr>
            <a:picLocks noChangeAspect="1"/>
          </p:cNvPicPr>
          <p:nvPr/>
        </p:nvPicPr>
        <p:blipFill>
          <a:blip r:embed="rId5"/>
          <a:stretch>
            <a:fillRect/>
          </a:stretch>
        </p:blipFill>
        <p:spPr>
          <a:xfrm>
            <a:off x="0" y="5797296"/>
            <a:ext cx="12192000" cy="1060704"/>
          </a:xfrm>
          <a:prstGeom prst="rect">
            <a:avLst/>
          </a:prstGeom>
        </p:spPr>
      </p:pic>
    </p:spTree>
    <p:extLst>
      <p:ext uri="{BB962C8B-B14F-4D97-AF65-F5344CB8AC3E}">
        <p14:creationId xmlns:p14="http://schemas.microsoft.com/office/powerpoint/2010/main" val="967935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CB6E2F43-29E9-49D9-91FC-E5FEFAAA70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Resim 3">
            <a:extLst>
              <a:ext uri="{FF2B5EF4-FFF2-40B4-BE49-F238E27FC236}">
                <a16:creationId xmlns="" xmlns:a16="http://schemas.microsoft.com/office/drawing/2014/main" id="{66648DC5-AF0C-4FED-AF94-CA44736FE50D}"/>
              </a:ext>
            </a:extLst>
          </p:cNvPr>
          <p:cNvPicPr>
            <a:picLocks noChangeAspect="1"/>
          </p:cNvPicPr>
          <p:nvPr/>
        </p:nvPicPr>
        <p:blipFill>
          <a:blip r:embed="rId2"/>
          <a:stretch>
            <a:fillRect/>
          </a:stretch>
        </p:blipFill>
        <p:spPr>
          <a:xfrm>
            <a:off x="7069760" y="6409806"/>
            <a:ext cx="5122239" cy="448194"/>
          </a:xfrm>
          <a:custGeom>
            <a:avLst/>
            <a:gdLst/>
            <a:ahLst/>
            <a:cxnLst/>
            <a:rect l="l" t="t" r="r" b="b"/>
            <a:pathLst>
              <a:path w="5580942" h="5519103">
                <a:moveTo>
                  <a:pt x="169765" y="0"/>
                </a:moveTo>
                <a:lnTo>
                  <a:pt x="5580942" y="0"/>
                </a:lnTo>
                <a:lnTo>
                  <a:pt x="5580942" y="5519103"/>
                </a:lnTo>
                <a:lnTo>
                  <a:pt x="9100" y="5519103"/>
                </a:lnTo>
                <a:lnTo>
                  <a:pt x="0" y="5474029"/>
                </a:lnTo>
                <a:lnTo>
                  <a:pt x="0" y="169765"/>
                </a:lnTo>
                <a:cubicBezTo>
                  <a:pt x="0" y="76006"/>
                  <a:pt x="76006" y="0"/>
                  <a:pt x="169765" y="0"/>
                </a:cubicBezTo>
                <a:close/>
              </a:path>
            </a:pathLst>
          </a:custGeom>
        </p:spPr>
      </p:pic>
      <p:sp>
        <p:nvSpPr>
          <p:cNvPr id="11" name="Arc 10">
            <a:extLst>
              <a:ext uri="{FF2B5EF4-FFF2-40B4-BE49-F238E27FC236}">
                <a16:creationId xmlns="" xmlns:a16="http://schemas.microsoft.com/office/drawing/2014/main" id="{3BA62E19-CD42-4C09-B825-844B4943D49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787212"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Başlık 1">
            <a:extLst>
              <a:ext uri="{FF2B5EF4-FFF2-40B4-BE49-F238E27FC236}">
                <a16:creationId xmlns="" xmlns:a16="http://schemas.microsoft.com/office/drawing/2014/main" id="{F0694017-28F3-44D6-A617-E82198D36353}"/>
              </a:ext>
            </a:extLst>
          </p:cNvPr>
          <p:cNvSpPr>
            <a:spLocks noGrp="1"/>
          </p:cNvSpPr>
          <p:nvPr>
            <p:ph type="title"/>
          </p:nvPr>
        </p:nvSpPr>
        <p:spPr>
          <a:xfrm>
            <a:off x="838200" y="365125"/>
            <a:ext cx="10515599" cy="935641"/>
          </a:xfrm>
        </p:spPr>
        <p:txBody>
          <a:bodyPr>
            <a:normAutofit/>
          </a:bodyPr>
          <a:lstStyle/>
          <a:p>
            <a:r>
              <a:rPr lang="tr-TR" dirty="0"/>
              <a:t>Beden imgesi ve Kişilik </a:t>
            </a:r>
          </a:p>
        </p:txBody>
      </p:sp>
      <p:sp>
        <p:nvSpPr>
          <p:cNvPr id="3" name="İçerik Yer Tutucusu 2">
            <a:extLst>
              <a:ext uri="{FF2B5EF4-FFF2-40B4-BE49-F238E27FC236}">
                <a16:creationId xmlns="" xmlns:a16="http://schemas.microsoft.com/office/drawing/2014/main" id="{FEF65559-1598-4050-8CA1-07808D027805}"/>
              </a:ext>
            </a:extLst>
          </p:cNvPr>
          <p:cNvSpPr>
            <a:spLocks noGrp="1"/>
          </p:cNvSpPr>
          <p:nvPr>
            <p:ph idx="1"/>
          </p:nvPr>
        </p:nvSpPr>
        <p:spPr>
          <a:xfrm>
            <a:off x="399246" y="1300766"/>
            <a:ext cx="5782614" cy="5241702"/>
          </a:xfrm>
        </p:spPr>
        <p:txBody>
          <a:bodyPr>
            <a:normAutofit/>
          </a:bodyPr>
          <a:lstStyle/>
          <a:p>
            <a:pPr marL="0" indent="0">
              <a:buNone/>
            </a:pPr>
            <a:r>
              <a:rPr lang="tr-TR" dirty="0"/>
              <a:t>Kişilik yapısı insanların </a:t>
            </a:r>
            <a:r>
              <a:rPr lang="en-US" dirty="0"/>
              <a:t>bedenleri ile </a:t>
            </a:r>
            <a:r>
              <a:rPr lang="tr-TR" dirty="0"/>
              <a:t>ilgili değerlendirmelerini </a:t>
            </a:r>
            <a:r>
              <a:rPr lang="en-US" dirty="0"/>
              <a:t>etkileyebilmektedir. Örneğin narsistik kişilik yapısına sahip bir kişinin bedeni ile </a:t>
            </a:r>
            <a:r>
              <a:rPr lang="tr-TR" dirty="0"/>
              <a:t>ilgili </a:t>
            </a:r>
            <a:r>
              <a:rPr lang="en-US" dirty="0"/>
              <a:t> değerlendirmeleri bir </a:t>
            </a:r>
            <a:r>
              <a:rPr lang="tr-TR" dirty="0"/>
              <a:t>uçtan diğerine gidip gelebilmektedir . </a:t>
            </a:r>
            <a:endParaRPr lang="tr-TR" dirty="0" smtClean="0"/>
          </a:p>
          <a:p>
            <a:pPr marL="0" indent="0">
              <a:buNone/>
            </a:pPr>
            <a:r>
              <a:rPr lang="tr-TR" dirty="0" smtClean="0"/>
              <a:t>Bir</a:t>
            </a:r>
            <a:r>
              <a:rPr lang="en-US" dirty="0" smtClean="0"/>
              <a:t> </a:t>
            </a:r>
            <a:r>
              <a:rPr lang="en-US" dirty="0"/>
              <a:t>gün bedenini mükemmel bulurken başka bir gün ‘</a:t>
            </a:r>
            <a:r>
              <a:rPr lang="tr-TR" dirty="0"/>
              <a:t>çok çirkin olarak değerlendirebilir. </a:t>
            </a:r>
            <a:r>
              <a:rPr lang="en-US" dirty="0"/>
              <a:t>Çekingen kişilik yapısı olanlar utangaçlıkları ve benlik saygılarının düşük</a:t>
            </a:r>
            <a:r>
              <a:rPr lang="tr-TR" dirty="0"/>
              <a:t> olması </a:t>
            </a:r>
            <a:r>
              <a:rPr lang="en-US" dirty="0"/>
              <a:t>nedeniyle kolayca beğenilmeyecekleri duygu</a:t>
            </a:r>
            <a:r>
              <a:rPr lang="tr-TR" dirty="0"/>
              <a:t>suna </a:t>
            </a:r>
            <a:r>
              <a:rPr lang="en-US" dirty="0"/>
              <a:t>kapılırlar</a:t>
            </a:r>
            <a:r>
              <a:rPr lang="tr-TR" dirty="0"/>
              <a:t>.</a:t>
            </a:r>
            <a:endParaRPr lang="en-US" dirty="0"/>
          </a:p>
          <a:p>
            <a:endParaRPr lang="tr-TR" sz="2400" dirty="0"/>
          </a:p>
        </p:txBody>
      </p:sp>
      <p:sp>
        <p:nvSpPr>
          <p:cNvPr id="13" name="Oval 12">
            <a:extLst>
              <a:ext uri="{FF2B5EF4-FFF2-40B4-BE49-F238E27FC236}">
                <a16:creationId xmlns="" xmlns:a16="http://schemas.microsoft.com/office/drawing/2014/main" id="{8E63CC27-1C86-4653-8866-79C24C5C51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295924" y="1656147"/>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6864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140D0070-9982-44ED-A0D9-2226772C86DC}"/>
              </a:ext>
            </a:extLst>
          </p:cNvPr>
          <p:cNvSpPr>
            <a:spLocks noGrp="1"/>
          </p:cNvSpPr>
          <p:nvPr>
            <p:ph type="title"/>
          </p:nvPr>
        </p:nvSpPr>
        <p:spPr>
          <a:xfrm>
            <a:off x="481013" y="3752849"/>
            <a:ext cx="3290887" cy="2452687"/>
          </a:xfrm>
        </p:spPr>
        <p:txBody>
          <a:bodyPr anchor="ctr">
            <a:normAutofit/>
          </a:bodyPr>
          <a:lstStyle/>
          <a:p>
            <a:r>
              <a:rPr lang="tr-TR" sz="3600" dirty="0">
                <a:solidFill>
                  <a:schemeClr val="accent1"/>
                </a:solidFill>
              </a:rPr>
              <a:t>Bedensel hastalıklar ve beden imgesi</a:t>
            </a:r>
          </a:p>
        </p:txBody>
      </p:sp>
      <p:pic>
        <p:nvPicPr>
          <p:cNvPr id="4" name="Resim 3">
            <a:extLst>
              <a:ext uri="{FF2B5EF4-FFF2-40B4-BE49-F238E27FC236}">
                <a16:creationId xmlns="" xmlns:a16="http://schemas.microsoft.com/office/drawing/2014/main" id="{C6FC2875-A49C-4914-AB41-37942693CEEE}"/>
              </a:ext>
            </a:extLst>
          </p:cNvPr>
          <p:cNvPicPr>
            <a:picLocks noChangeAspect="1"/>
          </p:cNvPicPr>
          <p:nvPr/>
        </p:nvPicPr>
        <p:blipFill rotWithShape="1">
          <a:blip r:embed="rId2"/>
          <a:srcRect t="27185" b="14844"/>
          <a:stretch/>
        </p:blipFill>
        <p:spPr>
          <a:xfrm>
            <a:off x="20" y="10"/>
            <a:ext cx="12191980" cy="3100375"/>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İçerik Yer Tutucusu 2">
            <a:extLst>
              <a:ext uri="{FF2B5EF4-FFF2-40B4-BE49-F238E27FC236}">
                <a16:creationId xmlns="" xmlns:a16="http://schemas.microsoft.com/office/drawing/2014/main" id="{9A85BA76-EA24-4DDF-964D-ADDAD05E4B10}"/>
              </a:ext>
            </a:extLst>
          </p:cNvPr>
          <p:cNvSpPr>
            <a:spLocks noGrp="1"/>
          </p:cNvSpPr>
          <p:nvPr>
            <p:ph idx="1"/>
          </p:nvPr>
        </p:nvSpPr>
        <p:spPr>
          <a:xfrm>
            <a:off x="3348508" y="2987900"/>
            <a:ext cx="8360888" cy="3217638"/>
          </a:xfrm>
        </p:spPr>
        <p:txBody>
          <a:bodyPr anchor="ctr">
            <a:normAutofit/>
          </a:bodyPr>
          <a:lstStyle/>
          <a:p>
            <a:pPr marL="0" indent="0">
              <a:buNone/>
            </a:pPr>
            <a:r>
              <a:rPr lang="en-US" dirty="0"/>
              <a:t>Beden görünümünü etkileyen ve özürlülük oluşturan hastalıklar her insanı etkiler. Bedenin ye</a:t>
            </a:r>
            <a:r>
              <a:rPr lang="tr-TR" dirty="0"/>
              <a:t>ni</a:t>
            </a:r>
            <a:r>
              <a:rPr lang="en-US" dirty="0"/>
              <a:t> şekli</a:t>
            </a:r>
            <a:r>
              <a:rPr lang="tr-TR" dirty="0"/>
              <a:t>n</a:t>
            </a:r>
            <a:r>
              <a:rPr lang="en-US" dirty="0"/>
              <a:t>e uyum sağlamak zaman alabilir. </a:t>
            </a:r>
            <a:endParaRPr lang="tr-TR" dirty="0" smtClean="0"/>
          </a:p>
          <a:p>
            <a:pPr marL="0" indent="0">
              <a:buNone/>
            </a:pPr>
            <a:r>
              <a:rPr lang="en-US" dirty="0" err="1" smtClean="0"/>
              <a:t>Sağl</a:t>
            </a:r>
            <a:r>
              <a:rPr lang="tr-TR" dirty="0"/>
              <a:t>ıklı </a:t>
            </a:r>
            <a:r>
              <a:rPr lang="en-US" dirty="0"/>
              <a:t>beden </a:t>
            </a:r>
            <a:r>
              <a:rPr lang="tr-TR" dirty="0"/>
              <a:t>imgesine sahip </a:t>
            </a:r>
            <a:r>
              <a:rPr lang="en-US" dirty="0"/>
              <a:t>, </a:t>
            </a:r>
            <a:r>
              <a:rPr lang="tr-TR" dirty="0"/>
              <a:t>benlik saygılarını</a:t>
            </a:r>
            <a:r>
              <a:rPr lang="en-US" dirty="0"/>
              <a:t> bedenleri ile daha az ilişkilendirenler daha kolay uyum sağlarlar. Yaşam kaliteleri, sosyal ilişkileri eski düzeyinde ya da eski yakın düzeyde devam eder.</a:t>
            </a:r>
          </a:p>
          <a:p>
            <a:pPr marL="0" indent="0">
              <a:buNone/>
            </a:pPr>
            <a:endParaRPr lang="tr-TR" sz="1800" dirty="0"/>
          </a:p>
        </p:txBody>
      </p:sp>
      <p:pic>
        <p:nvPicPr>
          <p:cNvPr id="5" name="Resim 4">
            <a:extLst>
              <a:ext uri="{FF2B5EF4-FFF2-40B4-BE49-F238E27FC236}">
                <a16:creationId xmlns="" xmlns:a16="http://schemas.microsoft.com/office/drawing/2014/main" id="{58D0158B-4337-4D3E-A7DA-E90EE4DACF0E}"/>
              </a:ext>
            </a:extLst>
          </p:cNvPr>
          <p:cNvPicPr>
            <a:picLocks noChangeAspect="1"/>
          </p:cNvPicPr>
          <p:nvPr/>
        </p:nvPicPr>
        <p:blipFill>
          <a:blip r:embed="rId3"/>
          <a:stretch>
            <a:fillRect/>
          </a:stretch>
        </p:blipFill>
        <p:spPr>
          <a:xfrm>
            <a:off x="0" y="5797296"/>
            <a:ext cx="12192000" cy="1060704"/>
          </a:xfrm>
          <a:prstGeom prst="rect">
            <a:avLst/>
          </a:prstGeom>
        </p:spPr>
      </p:pic>
    </p:spTree>
    <p:extLst>
      <p:ext uri="{BB962C8B-B14F-4D97-AF65-F5344CB8AC3E}">
        <p14:creationId xmlns:p14="http://schemas.microsoft.com/office/powerpoint/2010/main" val="1500408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a:solidFill>
                  <a:srgbClr val="4472C4">
                    <a:lumMod val="75000"/>
                  </a:srgbClr>
                </a:solidFill>
              </a:rPr>
              <a:t>BENLİK SAYGISI </a:t>
            </a:r>
            <a:endParaRPr lang="tr-TR" dirty="0"/>
          </a:p>
        </p:txBody>
      </p:sp>
      <p:sp>
        <p:nvSpPr>
          <p:cNvPr id="3" name="İçerik Yer Tutucusu 2"/>
          <p:cNvSpPr>
            <a:spLocks noGrp="1"/>
          </p:cNvSpPr>
          <p:nvPr>
            <p:ph idx="1"/>
          </p:nvPr>
        </p:nvSpPr>
        <p:spPr/>
        <p:txBody>
          <a:bodyPr/>
          <a:lstStyle/>
          <a:p>
            <a:endParaRPr lang="tr-TR" dirty="0"/>
          </a:p>
        </p:txBody>
      </p:sp>
    </p:spTree>
    <p:extLst>
      <p:ext uri="{BB962C8B-B14F-4D97-AF65-F5344CB8AC3E}">
        <p14:creationId xmlns:p14="http://schemas.microsoft.com/office/powerpoint/2010/main" val="3478084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5EC0A7A2-793D-43C9-AC0F-B7ADDDD6AA41}"/>
              </a:ext>
            </a:extLst>
          </p:cNvPr>
          <p:cNvSpPr>
            <a:spLocks noGrp="1"/>
          </p:cNvSpPr>
          <p:nvPr>
            <p:ph type="title"/>
          </p:nvPr>
        </p:nvSpPr>
        <p:spPr/>
        <p:txBody>
          <a:bodyPr/>
          <a:lstStyle/>
          <a:p>
            <a:r>
              <a:rPr lang="tr-TR" dirty="0">
                <a:solidFill>
                  <a:schemeClr val="accent1">
                    <a:lumMod val="75000"/>
                  </a:schemeClr>
                </a:solidFill>
              </a:rPr>
              <a:t>BENLİK SAYGISI </a:t>
            </a:r>
          </a:p>
        </p:txBody>
      </p:sp>
      <p:sp>
        <p:nvSpPr>
          <p:cNvPr id="3" name="İçerik Yer Tutucusu 2">
            <a:extLst>
              <a:ext uri="{FF2B5EF4-FFF2-40B4-BE49-F238E27FC236}">
                <a16:creationId xmlns="" xmlns:a16="http://schemas.microsoft.com/office/drawing/2014/main" id="{57986CB1-95E6-4A42-A749-523CFCDF0FB7}"/>
              </a:ext>
            </a:extLst>
          </p:cNvPr>
          <p:cNvSpPr>
            <a:spLocks noGrp="1"/>
          </p:cNvSpPr>
          <p:nvPr>
            <p:ph idx="1"/>
          </p:nvPr>
        </p:nvSpPr>
        <p:spPr/>
        <p:txBody>
          <a:bodyPr/>
          <a:lstStyle/>
          <a:p>
            <a:r>
              <a:rPr lang="tr-TR" sz="2400" dirty="0"/>
              <a:t>Benlik kavramı bireyin çevresini tanımaya ve çevresiyle sosyal ilişkiler kurmaya başlamasıyla gelişmeye başlar. </a:t>
            </a:r>
            <a:r>
              <a:rPr lang="tr-TR" sz="1600" dirty="0"/>
              <a:t>(N. KIMTER / Çankırı Karatekin Üniversitesi SBE Dergisi 2(2): 39Ȭ60)</a:t>
            </a:r>
          </a:p>
          <a:p>
            <a:endParaRPr lang="tr-TR" sz="1600" dirty="0"/>
          </a:p>
          <a:p>
            <a:r>
              <a:rPr lang="tr-TR" sz="2400" dirty="0"/>
              <a:t>Benlik saygısı kendini olduğundan aşağı ya da olduğundan üstün görmeksizin kendinden memnun olma durumudur. Kendini olduğu ,gördüğü gibi kabullenmeyi özüne güvenmeyi sağlayan olumlu bir ruh halidir.</a:t>
            </a:r>
          </a:p>
          <a:p>
            <a:r>
              <a:rPr lang="tr-TR" sz="2400" dirty="0"/>
              <a:t>Benlik saygısı , bireyin özerkliğini kazanması , yaşamını doyumlu geçirmesi , amaca yönelik etkinlikte bulunması , diğer insanlarla sağlıklı ve sürekli iletişim kurması yüksek düzeyde uyum göstermesi , başarılı olması , geleceği doğru planlayabilmesi bakımından önemlidir. </a:t>
            </a:r>
          </a:p>
        </p:txBody>
      </p:sp>
      <p:pic>
        <p:nvPicPr>
          <p:cNvPr id="4" name="Resim 3">
            <a:extLst>
              <a:ext uri="{FF2B5EF4-FFF2-40B4-BE49-F238E27FC236}">
                <a16:creationId xmlns="" xmlns:a16="http://schemas.microsoft.com/office/drawing/2014/main" id="{C17B4C50-D519-4D54-AFDE-421ECE3F7155}"/>
              </a:ext>
            </a:extLst>
          </p:cNvPr>
          <p:cNvPicPr>
            <a:picLocks noChangeAspect="1"/>
          </p:cNvPicPr>
          <p:nvPr/>
        </p:nvPicPr>
        <p:blipFill>
          <a:blip r:embed="rId2"/>
          <a:stretch>
            <a:fillRect/>
          </a:stretch>
        </p:blipFill>
        <p:spPr>
          <a:xfrm>
            <a:off x="0" y="5797296"/>
            <a:ext cx="12192000" cy="1060704"/>
          </a:xfrm>
          <a:prstGeom prst="rect">
            <a:avLst/>
          </a:prstGeom>
        </p:spPr>
      </p:pic>
    </p:spTree>
    <p:extLst>
      <p:ext uri="{BB962C8B-B14F-4D97-AF65-F5344CB8AC3E}">
        <p14:creationId xmlns:p14="http://schemas.microsoft.com/office/powerpoint/2010/main" val="1343186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 xmlns:a16="http://schemas.microsoft.com/office/drawing/2014/main" id="{59AECD30-05A9-409B-AE6E-F1A12399F565}"/>
              </a:ext>
            </a:extLst>
          </p:cNvPr>
          <p:cNvPicPr>
            <a:picLocks noChangeAspect="1"/>
          </p:cNvPicPr>
          <p:nvPr/>
        </p:nvPicPr>
        <p:blipFill>
          <a:blip r:embed="rId2"/>
          <a:stretch>
            <a:fillRect/>
          </a:stretch>
        </p:blipFill>
        <p:spPr>
          <a:xfrm>
            <a:off x="8287029" y="4470248"/>
            <a:ext cx="2852025" cy="2117629"/>
          </a:xfrm>
          <a:prstGeom prst="rect">
            <a:avLst/>
          </a:prstGeom>
        </p:spPr>
      </p:pic>
      <p:sp>
        <p:nvSpPr>
          <p:cNvPr id="2" name="Başlık 1">
            <a:extLst>
              <a:ext uri="{FF2B5EF4-FFF2-40B4-BE49-F238E27FC236}">
                <a16:creationId xmlns="" xmlns:a16="http://schemas.microsoft.com/office/drawing/2014/main" id="{5C266474-F823-404F-94AE-32A0A7A37369}"/>
              </a:ext>
            </a:extLst>
          </p:cNvPr>
          <p:cNvSpPr>
            <a:spLocks noGrp="1"/>
          </p:cNvSpPr>
          <p:nvPr>
            <p:ph type="title"/>
          </p:nvPr>
        </p:nvSpPr>
        <p:spPr/>
        <p:txBody>
          <a:bodyPr/>
          <a:lstStyle/>
          <a:p>
            <a:r>
              <a:rPr lang="tr-TR" dirty="0">
                <a:solidFill>
                  <a:schemeClr val="accent1"/>
                </a:solidFill>
              </a:rPr>
              <a:t>BENLİK SAYGISI</a:t>
            </a:r>
          </a:p>
        </p:txBody>
      </p:sp>
      <p:sp>
        <p:nvSpPr>
          <p:cNvPr id="3" name="İçerik Yer Tutucusu 2">
            <a:extLst>
              <a:ext uri="{FF2B5EF4-FFF2-40B4-BE49-F238E27FC236}">
                <a16:creationId xmlns="" xmlns:a16="http://schemas.microsoft.com/office/drawing/2014/main" id="{9DA0EB7D-6911-4590-851E-D4D255DE96B1}"/>
              </a:ext>
            </a:extLst>
          </p:cNvPr>
          <p:cNvSpPr>
            <a:spLocks noGrp="1"/>
          </p:cNvSpPr>
          <p:nvPr>
            <p:ph idx="1"/>
          </p:nvPr>
        </p:nvSpPr>
        <p:spPr/>
        <p:txBody>
          <a:bodyPr/>
          <a:lstStyle/>
          <a:p>
            <a:pPr marL="0" indent="0">
              <a:buNone/>
            </a:pPr>
            <a:r>
              <a:rPr lang="tr-TR" dirty="0"/>
              <a:t>Ayrıca benlik saygısı kişinin benliğine karşı sahip olduğu tutuma göre farklılık göstermektedir. Eğer kişi kendi benliğinden memnun ise benlik saygısı da yüksek olacaktır. </a:t>
            </a:r>
          </a:p>
          <a:p>
            <a:pPr marL="0" indent="0">
              <a:buNone/>
            </a:pPr>
            <a:r>
              <a:rPr lang="tr-TR" dirty="0"/>
              <a:t>Kişi kendinden memnun değilse ve kendini bu yönde eleştiriyorsa benlik saygısının düşük olması beklenmektedir.</a:t>
            </a:r>
          </a:p>
          <a:p>
            <a:pPr marL="0" indent="0">
              <a:buNone/>
            </a:pPr>
            <a:r>
              <a:rPr lang="tr-TR" dirty="0"/>
              <a:t>Sosyal ailesel kişisel fiziksel ve ahlaki özelliklerin de benlik saygısı oluşumunda etkisi olduğu söylenmektedir.</a:t>
            </a:r>
          </a:p>
        </p:txBody>
      </p:sp>
      <p:pic>
        <p:nvPicPr>
          <p:cNvPr id="5" name="Resim 4">
            <a:extLst>
              <a:ext uri="{FF2B5EF4-FFF2-40B4-BE49-F238E27FC236}">
                <a16:creationId xmlns="" xmlns:a16="http://schemas.microsoft.com/office/drawing/2014/main" id="{8B290414-A679-4167-B43E-A3EF2F30368D}"/>
              </a:ext>
            </a:extLst>
          </p:cNvPr>
          <p:cNvPicPr>
            <a:picLocks noChangeAspect="1"/>
          </p:cNvPicPr>
          <p:nvPr/>
        </p:nvPicPr>
        <p:blipFill>
          <a:blip r:embed="rId3"/>
          <a:stretch>
            <a:fillRect/>
          </a:stretch>
        </p:blipFill>
        <p:spPr>
          <a:xfrm>
            <a:off x="0" y="5852068"/>
            <a:ext cx="12192000" cy="1060704"/>
          </a:xfrm>
          <a:prstGeom prst="rect">
            <a:avLst/>
          </a:prstGeom>
        </p:spPr>
      </p:pic>
    </p:spTree>
    <p:extLst>
      <p:ext uri="{BB962C8B-B14F-4D97-AF65-F5344CB8AC3E}">
        <p14:creationId xmlns:p14="http://schemas.microsoft.com/office/powerpoint/2010/main" val="2640499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A601CA91-1EDA-400F-880C-F7805832114C}"/>
              </a:ext>
            </a:extLst>
          </p:cNvPr>
          <p:cNvSpPr>
            <a:spLocks noGrp="1"/>
          </p:cNvSpPr>
          <p:nvPr>
            <p:ph type="title"/>
          </p:nvPr>
        </p:nvSpPr>
        <p:spPr/>
        <p:txBody>
          <a:bodyPr/>
          <a:lstStyle/>
          <a:p>
            <a:r>
              <a:rPr lang="tr-TR" dirty="0">
                <a:solidFill>
                  <a:schemeClr val="accent1">
                    <a:lumMod val="75000"/>
                  </a:schemeClr>
                </a:solidFill>
              </a:rPr>
              <a:t>Yüksek Benlik Saygısı </a:t>
            </a:r>
            <a:endParaRPr lang="tr-TR" dirty="0"/>
          </a:p>
        </p:txBody>
      </p:sp>
      <p:sp>
        <p:nvSpPr>
          <p:cNvPr id="3" name="İçerik Yer Tutucusu 2">
            <a:extLst>
              <a:ext uri="{FF2B5EF4-FFF2-40B4-BE49-F238E27FC236}">
                <a16:creationId xmlns="" xmlns:a16="http://schemas.microsoft.com/office/drawing/2014/main" id="{A7B1BEBE-7B11-402F-BBCF-F110DC12D1B4}"/>
              </a:ext>
            </a:extLst>
          </p:cNvPr>
          <p:cNvSpPr>
            <a:spLocks noGrp="1"/>
          </p:cNvSpPr>
          <p:nvPr>
            <p:ph idx="1"/>
          </p:nvPr>
        </p:nvSpPr>
        <p:spPr/>
        <p:txBody>
          <a:bodyPr/>
          <a:lstStyle/>
          <a:p>
            <a:r>
              <a:rPr lang="tr-TR" dirty="0"/>
              <a:t>Benlik saygısı yüksek olan insanların kendileri ile ilgili beklentileri yüksektir. Olumlu tutumları ve elde ettikleri başarılı sonuçlardan dolayı kendi görüşlerini kabul ederler. </a:t>
            </a:r>
            <a:endParaRPr lang="tr-TR" dirty="0" smtClean="0"/>
          </a:p>
          <a:p>
            <a:r>
              <a:rPr lang="tr-TR" dirty="0" smtClean="0"/>
              <a:t>Hem </a:t>
            </a:r>
            <a:r>
              <a:rPr lang="tr-TR" dirty="0"/>
              <a:t>davranışlarına hem de ulaştıkları sonuçlara güvenirler. </a:t>
            </a:r>
            <a:endParaRPr lang="tr-TR" dirty="0" smtClean="0"/>
          </a:p>
          <a:p>
            <a:r>
              <a:rPr lang="tr-TR" dirty="0" smtClean="0"/>
              <a:t>Böylece</a:t>
            </a:r>
            <a:r>
              <a:rPr lang="tr-TR" dirty="0"/>
              <a:t>, farklı bir görüş karşısında kendilerini kolaylıkla ifade edebilir ve aynı zamanda yeni fikirleri de dikkate almaya yönelirler.</a:t>
            </a:r>
          </a:p>
          <a:p>
            <a:endParaRPr lang="tr-TR" dirty="0"/>
          </a:p>
        </p:txBody>
      </p:sp>
      <p:pic>
        <p:nvPicPr>
          <p:cNvPr id="4" name="Resim 3">
            <a:extLst>
              <a:ext uri="{FF2B5EF4-FFF2-40B4-BE49-F238E27FC236}">
                <a16:creationId xmlns="" xmlns:a16="http://schemas.microsoft.com/office/drawing/2014/main" id="{73E52FC6-32C6-4F9D-AB12-E25137BD4328}"/>
              </a:ext>
            </a:extLst>
          </p:cNvPr>
          <p:cNvPicPr>
            <a:picLocks noChangeAspect="1"/>
          </p:cNvPicPr>
          <p:nvPr/>
        </p:nvPicPr>
        <p:blipFill>
          <a:blip r:embed="rId2"/>
          <a:stretch>
            <a:fillRect/>
          </a:stretch>
        </p:blipFill>
        <p:spPr>
          <a:xfrm>
            <a:off x="0" y="5797296"/>
            <a:ext cx="12192000" cy="1060704"/>
          </a:xfrm>
          <a:prstGeom prst="rect">
            <a:avLst/>
          </a:prstGeom>
        </p:spPr>
      </p:pic>
    </p:spTree>
    <p:extLst>
      <p:ext uri="{BB962C8B-B14F-4D97-AF65-F5344CB8AC3E}">
        <p14:creationId xmlns:p14="http://schemas.microsoft.com/office/powerpoint/2010/main" val="3614925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 xmlns:a16="http://schemas.microsoft.com/office/drawing/2014/main" id="{4E73EB10-AEDA-42B9-9D11-54E59B48D4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Resim 4" descr="adam, dik, genç, ön içeren bir resim&#10;&#10;Açıklama otomatik olarak oluşturuldu">
            <a:extLst>
              <a:ext uri="{FF2B5EF4-FFF2-40B4-BE49-F238E27FC236}">
                <a16:creationId xmlns="" xmlns:a16="http://schemas.microsoft.com/office/drawing/2014/main" id="{927F4334-A195-474D-9E1E-11CFEA8FBD80}"/>
              </a:ext>
            </a:extLst>
          </p:cNvPr>
          <p:cNvPicPr>
            <a:picLocks noChangeAspect="1"/>
          </p:cNvPicPr>
          <p:nvPr/>
        </p:nvPicPr>
        <p:blipFill rotWithShape="1">
          <a:blip r:embed="rId2"/>
          <a:srcRect l="14066" r="20564" b="-1"/>
          <a:stretch/>
        </p:blipFill>
        <p:spPr>
          <a:xfrm>
            <a:off x="7092462" y="1825625"/>
            <a:ext cx="4261337" cy="435133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7" name="Arc 26">
            <a:extLst>
              <a:ext uri="{FF2B5EF4-FFF2-40B4-BE49-F238E27FC236}">
                <a16:creationId xmlns="" xmlns:a16="http://schemas.microsoft.com/office/drawing/2014/main" id="{72DEF309-605D-4117-9340-6D589B6C3A3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3986173" flipV="1">
            <a:off x="3930947" y="651615"/>
            <a:ext cx="4083433" cy="4083433"/>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Başlık 1">
            <a:extLst>
              <a:ext uri="{FF2B5EF4-FFF2-40B4-BE49-F238E27FC236}">
                <a16:creationId xmlns="" xmlns:a16="http://schemas.microsoft.com/office/drawing/2014/main" id="{2A4963EA-3061-47B4-A946-C915FCD5FCA7}"/>
              </a:ext>
            </a:extLst>
          </p:cNvPr>
          <p:cNvSpPr>
            <a:spLocks noGrp="1"/>
          </p:cNvSpPr>
          <p:nvPr>
            <p:ph type="title"/>
          </p:nvPr>
        </p:nvSpPr>
        <p:spPr>
          <a:xfrm>
            <a:off x="838200" y="365125"/>
            <a:ext cx="10515599" cy="1325563"/>
          </a:xfrm>
        </p:spPr>
        <p:txBody>
          <a:bodyPr>
            <a:normAutofit/>
          </a:bodyPr>
          <a:lstStyle/>
          <a:p>
            <a:r>
              <a:rPr lang="tr-TR" dirty="0">
                <a:solidFill>
                  <a:schemeClr val="accent1"/>
                </a:solidFill>
              </a:rPr>
              <a:t>Düşük Benlik Saygısı </a:t>
            </a:r>
          </a:p>
        </p:txBody>
      </p:sp>
      <p:sp>
        <p:nvSpPr>
          <p:cNvPr id="3" name="İçerik Yer Tutucusu 2">
            <a:extLst>
              <a:ext uri="{FF2B5EF4-FFF2-40B4-BE49-F238E27FC236}">
                <a16:creationId xmlns="" xmlns:a16="http://schemas.microsoft.com/office/drawing/2014/main" id="{0834CE1E-220D-4318-A9E8-3E91F1665D5F}"/>
              </a:ext>
            </a:extLst>
          </p:cNvPr>
          <p:cNvSpPr>
            <a:spLocks noGrp="1"/>
          </p:cNvSpPr>
          <p:nvPr>
            <p:ph idx="1"/>
          </p:nvPr>
        </p:nvSpPr>
        <p:spPr>
          <a:xfrm>
            <a:off x="838200" y="1825625"/>
            <a:ext cx="5393361" cy="4351338"/>
          </a:xfrm>
        </p:spPr>
        <p:txBody>
          <a:bodyPr>
            <a:normAutofit/>
          </a:bodyPr>
          <a:lstStyle/>
          <a:p>
            <a:r>
              <a:rPr lang="tr-TR" sz="2400"/>
              <a:t>Düşük benlik saygısı; kaygı, motivasyon eksikliği, intihar davranışları, yeme bozuklukları, depresyon gibi duygusal ve davranışsal bozukluklara neden olabilmektedir (Öz, Yılmaz ve Akçay, 2009).</a:t>
            </a:r>
          </a:p>
          <a:p>
            <a:r>
              <a:rPr lang="tr-TR" sz="2400"/>
              <a:t> Benlik saygısı düşük olan bireyin özgüveni azdır, kolay umutsuzluğa kapılır. Bir tartışma sırasında eleştiri almaktan çekinip, kendi fikirlerini beyan edemezler. Katılımcı olmaktan çok dinleyici olmayı tercih ederler.</a:t>
            </a:r>
          </a:p>
        </p:txBody>
      </p:sp>
      <p:pic>
        <p:nvPicPr>
          <p:cNvPr id="4" name="Resim 3">
            <a:extLst>
              <a:ext uri="{FF2B5EF4-FFF2-40B4-BE49-F238E27FC236}">
                <a16:creationId xmlns="" xmlns:a16="http://schemas.microsoft.com/office/drawing/2014/main" id="{D0370AD9-8232-498D-AE3C-1A5DEC75B105}"/>
              </a:ext>
            </a:extLst>
          </p:cNvPr>
          <p:cNvPicPr>
            <a:picLocks noChangeAspect="1"/>
          </p:cNvPicPr>
          <p:nvPr/>
        </p:nvPicPr>
        <p:blipFill>
          <a:blip r:embed="rId3"/>
          <a:stretch>
            <a:fillRect/>
          </a:stretch>
        </p:blipFill>
        <p:spPr>
          <a:xfrm>
            <a:off x="-1" y="5864765"/>
            <a:ext cx="12192000" cy="1060704"/>
          </a:xfrm>
          <a:prstGeom prst="rect">
            <a:avLst/>
          </a:prstGeom>
        </p:spPr>
      </p:pic>
    </p:spTree>
    <p:extLst>
      <p:ext uri="{BB962C8B-B14F-4D97-AF65-F5344CB8AC3E}">
        <p14:creationId xmlns:p14="http://schemas.microsoft.com/office/powerpoint/2010/main" val="51545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1E324469-0942-484D-9CEA-27F8398440D3}"/>
              </a:ext>
            </a:extLst>
          </p:cNvPr>
          <p:cNvSpPr>
            <a:spLocks noGrp="1"/>
          </p:cNvSpPr>
          <p:nvPr>
            <p:ph type="title"/>
          </p:nvPr>
        </p:nvSpPr>
        <p:spPr/>
        <p:txBody>
          <a:bodyPr/>
          <a:lstStyle/>
          <a:p>
            <a:r>
              <a:rPr lang="tr-TR" dirty="0">
                <a:solidFill>
                  <a:schemeClr val="accent1"/>
                </a:solidFill>
              </a:rPr>
              <a:t>Olumlu benlik kavramına sahip bireyler </a:t>
            </a:r>
          </a:p>
        </p:txBody>
      </p:sp>
      <p:sp>
        <p:nvSpPr>
          <p:cNvPr id="3" name="İçerik Yer Tutucusu 2">
            <a:extLst>
              <a:ext uri="{FF2B5EF4-FFF2-40B4-BE49-F238E27FC236}">
                <a16:creationId xmlns="" xmlns:a16="http://schemas.microsoft.com/office/drawing/2014/main" id="{E64713A0-566B-4FB9-8517-306E76EB7CBB}"/>
              </a:ext>
            </a:extLst>
          </p:cNvPr>
          <p:cNvSpPr>
            <a:spLocks noGrp="1"/>
          </p:cNvSpPr>
          <p:nvPr>
            <p:ph idx="1"/>
          </p:nvPr>
        </p:nvSpPr>
        <p:spPr/>
        <p:txBody>
          <a:bodyPr>
            <a:normAutofit/>
          </a:bodyPr>
          <a:lstStyle/>
          <a:p>
            <a:pPr marL="0" indent="0">
              <a:buNone/>
            </a:pPr>
            <a:r>
              <a:rPr lang="tr-TR" sz="2400" dirty="0"/>
              <a:t>1.Kendilerini yeterli ve zeki bulurlar, </a:t>
            </a:r>
          </a:p>
          <a:p>
            <a:pPr marL="0" indent="0">
              <a:buNone/>
            </a:pPr>
            <a:r>
              <a:rPr lang="tr-TR" sz="2400" dirty="0"/>
              <a:t>2. Kabul edilecekleri ve başarılı olacakları beklentileri ile insanlara yaklaşırlar. </a:t>
            </a:r>
          </a:p>
          <a:p>
            <a:pPr marL="0" indent="0">
              <a:buNone/>
            </a:pPr>
            <a:r>
              <a:rPr lang="tr-TR" sz="2400" dirty="0"/>
              <a:t>3. Kararlarında ve algılarında güvenlidirler. </a:t>
            </a:r>
          </a:p>
          <a:p>
            <a:pPr marL="0" indent="0">
              <a:buNone/>
            </a:pPr>
            <a:r>
              <a:rPr lang="tr-TR" sz="2400" dirty="0"/>
              <a:t>4. Grup tartışmalarında dinleyici olmaktan ziyade tartışmacı olurlar. </a:t>
            </a:r>
          </a:p>
          <a:p>
            <a:pPr marL="0" indent="0">
              <a:buNone/>
            </a:pPr>
            <a:r>
              <a:rPr lang="tr-TR" sz="2400" dirty="0"/>
              <a:t>5. Düşünceleri diğerleri tarafından hoş karşılanmasa da açıklarlar ve fikirlerini savunurlar.</a:t>
            </a:r>
          </a:p>
          <a:p>
            <a:pPr marL="0" indent="0">
              <a:buNone/>
            </a:pPr>
            <a:r>
              <a:rPr lang="tr-TR" sz="2400" dirty="0"/>
              <a:t> 6. Kendilerini saygıya ve kabul edilmeye değer, önemli ve yararlı kişiler olarak algılarlar ve kendine güven, başarma isteği, iyimserlik, zorluklardan yılmama gibi olumlu özelliklere sahiptirler. </a:t>
            </a:r>
          </a:p>
        </p:txBody>
      </p:sp>
      <p:pic>
        <p:nvPicPr>
          <p:cNvPr id="4" name="Resim 3">
            <a:extLst>
              <a:ext uri="{FF2B5EF4-FFF2-40B4-BE49-F238E27FC236}">
                <a16:creationId xmlns="" xmlns:a16="http://schemas.microsoft.com/office/drawing/2014/main" id="{62CF1B80-0133-4736-AF79-F31DAA5D1BFF}"/>
              </a:ext>
            </a:extLst>
          </p:cNvPr>
          <p:cNvPicPr>
            <a:picLocks noChangeAspect="1"/>
          </p:cNvPicPr>
          <p:nvPr/>
        </p:nvPicPr>
        <p:blipFill>
          <a:blip r:embed="rId2"/>
          <a:stretch>
            <a:fillRect/>
          </a:stretch>
        </p:blipFill>
        <p:spPr>
          <a:xfrm>
            <a:off x="0" y="5797296"/>
            <a:ext cx="12192000" cy="1060704"/>
          </a:xfrm>
          <a:prstGeom prst="rect">
            <a:avLst/>
          </a:prstGeom>
        </p:spPr>
      </p:pic>
    </p:spTree>
    <p:extLst>
      <p:ext uri="{BB962C8B-B14F-4D97-AF65-F5344CB8AC3E}">
        <p14:creationId xmlns:p14="http://schemas.microsoft.com/office/powerpoint/2010/main" val="3984277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4C279775-1677-409B-94C9-8639F804D9CF}"/>
              </a:ext>
            </a:extLst>
          </p:cNvPr>
          <p:cNvSpPr>
            <a:spLocks noGrp="1"/>
          </p:cNvSpPr>
          <p:nvPr>
            <p:ph type="title"/>
          </p:nvPr>
        </p:nvSpPr>
        <p:spPr>
          <a:xfrm>
            <a:off x="838200" y="365125"/>
            <a:ext cx="10515600" cy="779463"/>
          </a:xfrm>
        </p:spPr>
        <p:txBody>
          <a:bodyPr/>
          <a:lstStyle/>
          <a:p>
            <a:r>
              <a:rPr lang="tr-TR" dirty="0">
                <a:solidFill>
                  <a:schemeClr val="accent1"/>
                </a:solidFill>
              </a:rPr>
              <a:t>Olumsuz benlik kavramına sahip bireyler </a:t>
            </a:r>
          </a:p>
        </p:txBody>
      </p:sp>
      <p:sp>
        <p:nvSpPr>
          <p:cNvPr id="3" name="İçerik Yer Tutucusu 2">
            <a:extLst>
              <a:ext uri="{FF2B5EF4-FFF2-40B4-BE49-F238E27FC236}">
                <a16:creationId xmlns="" xmlns:a16="http://schemas.microsoft.com/office/drawing/2014/main" id="{A732BC3E-4D82-4D71-9EA6-281DE2909FD9}"/>
              </a:ext>
            </a:extLst>
          </p:cNvPr>
          <p:cNvSpPr>
            <a:spLocks noGrp="1"/>
          </p:cNvSpPr>
          <p:nvPr>
            <p:ph idx="1"/>
          </p:nvPr>
        </p:nvSpPr>
        <p:spPr>
          <a:xfrm>
            <a:off x="838200" y="1249251"/>
            <a:ext cx="10515600" cy="4927712"/>
          </a:xfrm>
        </p:spPr>
        <p:txBody>
          <a:bodyPr>
            <a:normAutofit/>
          </a:bodyPr>
          <a:lstStyle/>
          <a:p>
            <a:pPr marL="0" indent="0">
              <a:buNone/>
            </a:pPr>
            <a:r>
              <a:rPr lang="tr-TR" sz="2400" dirty="0"/>
              <a:t>1.Alışılmamış fikirleri açıklayamazlar, bu fikirlerinden dolayı eleştirilmekten korkarlar. </a:t>
            </a:r>
          </a:p>
          <a:p>
            <a:pPr marL="0" indent="0">
              <a:buNone/>
            </a:pPr>
            <a:r>
              <a:rPr lang="tr-TR" sz="2400" dirty="0"/>
              <a:t>2. Dış çevrede olanlardan çok kendi içsel problemleri ile uğraşırlar, dikkatlerini utangaçlıklarına yoğunlaştırırlar. </a:t>
            </a:r>
          </a:p>
          <a:p>
            <a:pPr marL="0" indent="0">
              <a:buNone/>
            </a:pPr>
            <a:r>
              <a:rPr lang="tr-TR" sz="2400" dirty="0"/>
              <a:t>3. Grup içinde dikkat çekici hareketlerde bulunurlar. </a:t>
            </a:r>
          </a:p>
          <a:p>
            <a:pPr marL="0" indent="0">
              <a:buNone/>
            </a:pPr>
            <a:r>
              <a:rPr lang="tr-TR" sz="2400" dirty="0"/>
              <a:t>4. İçinde bulundukları grubun gölgesinde yaşarlar. </a:t>
            </a:r>
          </a:p>
          <a:p>
            <a:pPr marL="0" indent="0">
              <a:buNone/>
            </a:pPr>
            <a:r>
              <a:rPr lang="tr-TR" sz="2400" dirty="0"/>
              <a:t>5. Kendilerini diğerlerinden daha aşağıda görürüler. </a:t>
            </a:r>
            <a:endParaRPr lang="tr-TR" sz="2400" dirty="0" smtClean="0"/>
          </a:p>
          <a:p>
            <a:pPr marL="0" indent="0">
              <a:buNone/>
            </a:pPr>
            <a:r>
              <a:rPr lang="tr-TR" sz="2400" dirty="0" smtClean="0"/>
              <a:t>6</a:t>
            </a:r>
            <a:r>
              <a:rPr lang="tr-TR" sz="2400" dirty="0"/>
              <a:t>. Kendilerini utangaç, suçlu, yetersiz ve depresif hissederler. </a:t>
            </a:r>
          </a:p>
          <a:p>
            <a:pPr marL="0" indent="0">
              <a:buNone/>
            </a:pPr>
            <a:r>
              <a:rPr lang="tr-TR" sz="2400" dirty="0"/>
              <a:t>7.Daha fazla itaat etmeye eğilim gösterirler. </a:t>
            </a:r>
          </a:p>
          <a:p>
            <a:pPr marL="0" indent="0">
              <a:buNone/>
            </a:pPr>
            <a:r>
              <a:rPr lang="tr-TR" sz="2400" dirty="0"/>
              <a:t>8.Başkalarına güvenmezler, kolay umutsuzluğa kapılırlar, çabuk etkilenirler, bağımlıdırlar.</a:t>
            </a:r>
          </a:p>
        </p:txBody>
      </p:sp>
      <p:pic>
        <p:nvPicPr>
          <p:cNvPr id="4" name="Resim 3">
            <a:extLst>
              <a:ext uri="{FF2B5EF4-FFF2-40B4-BE49-F238E27FC236}">
                <a16:creationId xmlns="" xmlns:a16="http://schemas.microsoft.com/office/drawing/2014/main" id="{F8681363-0AC9-45D3-B86D-107924F2357E}"/>
              </a:ext>
            </a:extLst>
          </p:cNvPr>
          <p:cNvPicPr>
            <a:picLocks noChangeAspect="1"/>
          </p:cNvPicPr>
          <p:nvPr/>
        </p:nvPicPr>
        <p:blipFill>
          <a:blip r:embed="rId2"/>
          <a:stretch>
            <a:fillRect/>
          </a:stretch>
        </p:blipFill>
        <p:spPr>
          <a:xfrm>
            <a:off x="0" y="5797296"/>
            <a:ext cx="12192000" cy="1060704"/>
          </a:xfrm>
          <a:prstGeom prst="rect">
            <a:avLst/>
          </a:prstGeom>
        </p:spPr>
      </p:pic>
    </p:spTree>
    <p:extLst>
      <p:ext uri="{BB962C8B-B14F-4D97-AF65-F5344CB8AC3E}">
        <p14:creationId xmlns:p14="http://schemas.microsoft.com/office/powerpoint/2010/main" val="1316683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BDA4ADE-62CB-4086-AC78-03B5DE8C8A75}"/>
              </a:ext>
            </a:extLst>
          </p:cNvPr>
          <p:cNvSpPr>
            <a:spLocks noGrp="1"/>
          </p:cNvSpPr>
          <p:nvPr>
            <p:ph type="title"/>
          </p:nvPr>
        </p:nvSpPr>
        <p:spPr/>
        <p:txBody>
          <a:bodyPr/>
          <a:lstStyle/>
          <a:p>
            <a:r>
              <a:rPr lang="tr-TR" dirty="0">
                <a:solidFill>
                  <a:schemeClr val="accent1"/>
                </a:solidFill>
              </a:rPr>
              <a:t>KAYNAKÇA</a:t>
            </a:r>
          </a:p>
        </p:txBody>
      </p:sp>
      <p:sp>
        <p:nvSpPr>
          <p:cNvPr id="3" name="İçerik Yer Tutucusu 2">
            <a:extLst>
              <a:ext uri="{FF2B5EF4-FFF2-40B4-BE49-F238E27FC236}">
                <a16:creationId xmlns="" xmlns:a16="http://schemas.microsoft.com/office/drawing/2014/main" id="{55D8642B-C6BE-44B4-B6A9-0B5922B3111E}"/>
              </a:ext>
            </a:extLst>
          </p:cNvPr>
          <p:cNvSpPr>
            <a:spLocks noGrp="1"/>
          </p:cNvSpPr>
          <p:nvPr>
            <p:ph idx="1"/>
          </p:nvPr>
        </p:nvSpPr>
        <p:spPr>
          <a:xfrm>
            <a:off x="838200" y="1442434"/>
            <a:ext cx="10515600" cy="4734529"/>
          </a:xfrm>
        </p:spPr>
        <p:txBody>
          <a:bodyPr>
            <a:normAutofit/>
          </a:bodyPr>
          <a:lstStyle/>
          <a:p>
            <a:r>
              <a:rPr lang="tr-TR" sz="1600" dirty="0"/>
              <a:t>KARAMANOĞLU MEHMETBEY ÜNİVERSİTEİ SOSYAL BİLİMLER ENSTİTÜSÜ “ÜNİVERSİTE ÖĞRENCİLERİNİN BENLİK SAYGISI VE KARAR VERME DÜZEYLERİNİN İNCELENMESİ” MUHAMMET SIDDIK TAŞGİT </a:t>
            </a:r>
          </a:p>
          <a:p>
            <a:r>
              <a:rPr lang="tr-TR" sz="1600" dirty="0"/>
              <a:t>SOSYAL VE BEŞERİ BİLİMLER ARAŞTIRMALARI DERGİSİ JOURNALOFSOCIALSCIENCESANDHUMANITIESRESEARCHES Bahar/Spring2015-Sayı/Issue34 </a:t>
            </a:r>
          </a:p>
          <a:p>
            <a:r>
              <a:rPr lang="tr-TR" sz="1600" dirty="0"/>
              <a:t>15-18 YAŞ ARASI ERGENLERDE BEDEN İMGESİ İLE SOSYAL ANKSİYETE ARASINDAKİ İLİŞKİDE KİŞİLİK ÖZELLİKLERİNİN ARACI ETKİSİNİN İNCELENMESİ</a:t>
            </a:r>
          </a:p>
          <a:p>
            <a:r>
              <a:rPr lang="tr-TR" sz="1600" dirty="0"/>
              <a:t>Çankırı Karatekin Üniversitesi Sosyal Bilimler Enstitüsü Dergisi 2(2): 39-60 Üniversiteli Gençlerde Dindarlık ile Benlik Saygısı Arasındaki ilişki Üzerine Bir Araştırma</a:t>
            </a:r>
          </a:p>
          <a:p>
            <a:r>
              <a:rPr lang="tr-TR" sz="1600" dirty="0">
                <a:hlinkClick r:id="rId2"/>
              </a:rPr>
              <a:t>https://acikders.ankara.edu.tr/</a:t>
            </a:r>
            <a:endParaRPr lang="tr-TR" sz="1600" dirty="0"/>
          </a:p>
          <a:p>
            <a:r>
              <a:rPr lang="tr-TR" sz="1600" dirty="0"/>
              <a:t>TÜRKİYE’DE YENİ EKSPRESYONİST RESİMDE BEDEN İMGESİ (ERKAN YAPRAKKIRAN , 2015)</a:t>
            </a:r>
          </a:p>
          <a:p>
            <a:r>
              <a:rPr lang="tr-TR" sz="1600" dirty="0"/>
              <a:t>ULUDAĞ ÜNİVERSİTESİ SOSYAL BİLİMLER ENSTİTÜSÜ FELSEFE VE DİN BİLİMLERİ ANABİLİM DALI DİN PSİKOLOJİSİ BİLİM DALI BENLİK SAYGISI VE DİNDARLIK İLİŞKİSİ DOKTORA TEZİ( Nurten </a:t>
            </a:r>
            <a:r>
              <a:rPr lang="tr-TR" sz="1600" dirty="0" err="1"/>
              <a:t>kimter</a:t>
            </a:r>
            <a:r>
              <a:rPr lang="tr-TR" sz="1600" dirty="0"/>
              <a:t> 2008)</a:t>
            </a:r>
          </a:p>
          <a:p>
            <a:r>
              <a:rPr lang="en-US" sz="1600" dirty="0">
                <a:hlinkClick r:id="rId3"/>
              </a:rPr>
              <a:t>https://psikoloji-psikiyatri.com/beden-imges</a:t>
            </a:r>
            <a:r>
              <a:rPr lang="tr-TR" sz="1600" dirty="0">
                <a:hlinkClick r:id="rId3"/>
              </a:rPr>
              <a:t>i</a:t>
            </a:r>
            <a:endParaRPr lang="tr-TR" sz="1600" dirty="0"/>
          </a:p>
        </p:txBody>
      </p:sp>
      <p:pic>
        <p:nvPicPr>
          <p:cNvPr id="5" name="Resim 4">
            <a:extLst>
              <a:ext uri="{FF2B5EF4-FFF2-40B4-BE49-F238E27FC236}">
                <a16:creationId xmlns="" xmlns:a16="http://schemas.microsoft.com/office/drawing/2014/main" id="{5B8D5893-FD73-4BFB-A0B7-ADDFA3647730}"/>
              </a:ext>
            </a:extLst>
          </p:cNvPr>
          <p:cNvPicPr>
            <a:picLocks noChangeAspect="1"/>
          </p:cNvPicPr>
          <p:nvPr/>
        </p:nvPicPr>
        <p:blipFill>
          <a:blip r:embed="rId4"/>
          <a:stretch>
            <a:fillRect/>
          </a:stretch>
        </p:blipFill>
        <p:spPr>
          <a:xfrm>
            <a:off x="0" y="5797296"/>
            <a:ext cx="12192000" cy="1060704"/>
          </a:xfrm>
          <a:prstGeom prst="rect">
            <a:avLst/>
          </a:prstGeom>
        </p:spPr>
      </p:pic>
    </p:spTree>
    <p:extLst>
      <p:ext uri="{BB962C8B-B14F-4D97-AF65-F5344CB8AC3E}">
        <p14:creationId xmlns:p14="http://schemas.microsoft.com/office/powerpoint/2010/main" val="244066734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1586</Words>
  <Application>Microsoft Office PowerPoint</Application>
  <PresentationFormat>Geniş ekran</PresentationFormat>
  <Paragraphs>120</Paragraphs>
  <Slides>27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27</vt:i4>
      </vt:variant>
    </vt:vector>
  </HeadingPairs>
  <TitlesOfParts>
    <vt:vector size="31" baseType="lpstr">
      <vt:lpstr>Arial</vt:lpstr>
      <vt:lpstr>Calibri</vt:lpstr>
      <vt:lpstr>Calibri Light</vt:lpstr>
      <vt:lpstr>Office Teması</vt:lpstr>
      <vt:lpstr>OMÜ LİSANSÜSTÜ EĞİTİM ENSTİTÜSÜ </vt:lpstr>
      <vt:lpstr>PowerPoint Sunusu</vt:lpstr>
      <vt:lpstr>İÇİNDEKİLER </vt:lpstr>
      <vt:lpstr>BEDEN İMGESİ </vt:lpstr>
      <vt:lpstr>BEDEN İMGESİ </vt:lpstr>
      <vt:lpstr>PowerPoint Sunusu</vt:lpstr>
      <vt:lpstr>BEDEN İMGESİ</vt:lpstr>
      <vt:lpstr>BEDEN İMGESİ</vt:lpstr>
      <vt:lpstr>Beden imgesi gelişimi </vt:lpstr>
      <vt:lpstr>PowerPoint Sunusu</vt:lpstr>
      <vt:lpstr>Beden imgesini etkileyen faktörler</vt:lpstr>
      <vt:lpstr>Beden imgesini etkileyen faktörler</vt:lpstr>
      <vt:lpstr>Beden imgesini etkileyen faktörler</vt:lpstr>
      <vt:lpstr>Beden imgesini etkileyen faktörler</vt:lpstr>
      <vt:lpstr>Sağlıklı Beden İmgesi</vt:lpstr>
      <vt:lpstr>Sağlıklı Beden İmgesi</vt:lpstr>
      <vt:lpstr>Beden imgesi ve Benlik Saygısı </vt:lpstr>
      <vt:lpstr>Beden imgesi ve Kişilik </vt:lpstr>
      <vt:lpstr>Bedensel hastalıklar ve beden imgesi</vt:lpstr>
      <vt:lpstr>BENLİK SAYGISI </vt:lpstr>
      <vt:lpstr>BENLİK SAYGISI </vt:lpstr>
      <vt:lpstr>BENLİK SAYGISI</vt:lpstr>
      <vt:lpstr>Yüksek Benlik Saygısı </vt:lpstr>
      <vt:lpstr>Düşük Benlik Saygısı </vt:lpstr>
      <vt:lpstr>Olumlu benlik kavramına sahip bireyler </vt:lpstr>
      <vt:lpstr>Olumsuz benlik kavramına sahip bireyler </vt:lpstr>
      <vt:lpstr>KAYNAKÇA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OMÜ LİSANSÜSTÜ EĞİTİM ENSTİTÜSÜ </dc:title>
  <dc:creator>Songül</dc:creator>
  <cp:lastModifiedBy>HP</cp:lastModifiedBy>
  <cp:revision>34</cp:revision>
  <dcterms:created xsi:type="dcterms:W3CDTF">2020-11-02T19:08:57Z</dcterms:created>
  <dcterms:modified xsi:type="dcterms:W3CDTF">2020-11-15T20:47:47Z</dcterms:modified>
</cp:coreProperties>
</file>