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43"/>
  </p:handoutMasterIdLst>
  <p:sldIdLst>
    <p:sldId id="256" r:id="rId2"/>
    <p:sldId id="257" r:id="rId3"/>
    <p:sldId id="258" r:id="rId4"/>
    <p:sldId id="259" r:id="rId5"/>
    <p:sldId id="296"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91" r:id="rId25"/>
    <p:sldId id="278" r:id="rId26"/>
    <p:sldId id="279" r:id="rId27"/>
    <p:sldId id="280" r:id="rId28"/>
    <p:sldId id="281" r:id="rId29"/>
    <p:sldId id="282" r:id="rId30"/>
    <p:sldId id="283" r:id="rId31"/>
    <p:sldId id="284" r:id="rId32"/>
    <p:sldId id="285" r:id="rId33"/>
    <p:sldId id="293" r:id="rId34"/>
    <p:sldId id="294" r:id="rId35"/>
    <p:sldId id="286" r:id="rId36"/>
    <p:sldId id="287" r:id="rId37"/>
    <p:sldId id="288" r:id="rId38"/>
    <p:sldId id="289" r:id="rId39"/>
    <p:sldId id="290" r:id="rId40"/>
    <p:sldId id="292" r:id="rId41"/>
    <p:sldId id="295" r:id="rId42"/>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7" autoAdjust="0"/>
  </p:normalViewPr>
  <p:slideViewPr>
    <p:cSldViewPr>
      <p:cViewPr varScale="1">
        <p:scale>
          <a:sx n="75" d="100"/>
          <a:sy n="75" d="100"/>
        </p:scale>
        <p:origin x="-1188"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5F3DBEA-9CD9-4CD9-9773-CCC24DA4861C}" type="doc">
      <dgm:prSet loTypeId="urn:microsoft.com/office/officeart/2005/8/layout/venn1" loCatId="relationship" qsTypeId="urn:microsoft.com/office/officeart/2005/8/quickstyle/simple3" qsCatId="simple" csTypeId="urn:microsoft.com/office/officeart/2005/8/colors/accent1_2" csCatId="accent1"/>
      <dgm:spPr/>
      <dgm:t>
        <a:bodyPr/>
        <a:lstStyle/>
        <a:p>
          <a:endParaRPr lang="tr-TR"/>
        </a:p>
      </dgm:t>
    </dgm:pt>
    <dgm:pt modelId="{4B90AC33-586E-40BF-BB93-038A6882AAA1}">
      <dgm:prSet/>
      <dgm:spPr/>
      <dgm:t>
        <a:bodyPr/>
        <a:lstStyle/>
        <a:p>
          <a:pPr rtl="0"/>
          <a:r>
            <a:rPr lang="tr-TR" smtClean="0"/>
            <a:t>Yine empati; diğer kişinin yerine kendini koymak ve diğer kişinin hislerinin nasıl olduğunu kavramaktır. (Ernest 1971) </a:t>
          </a:r>
          <a:endParaRPr lang="tr-TR"/>
        </a:p>
      </dgm:t>
    </dgm:pt>
    <dgm:pt modelId="{6090CE7B-531C-44BB-855C-8C5C483DDE9F}" type="parTrans" cxnId="{FF37E3F6-267A-49BC-9710-0D4580CA1521}">
      <dgm:prSet/>
      <dgm:spPr/>
      <dgm:t>
        <a:bodyPr/>
        <a:lstStyle/>
        <a:p>
          <a:endParaRPr lang="tr-TR"/>
        </a:p>
      </dgm:t>
    </dgm:pt>
    <dgm:pt modelId="{7C4AA33A-0845-43AB-9E60-8D1B2729FBFE}" type="sibTrans" cxnId="{FF37E3F6-267A-49BC-9710-0D4580CA1521}">
      <dgm:prSet/>
      <dgm:spPr/>
      <dgm:t>
        <a:bodyPr/>
        <a:lstStyle/>
        <a:p>
          <a:endParaRPr lang="tr-TR"/>
        </a:p>
      </dgm:t>
    </dgm:pt>
    <dgm:pt modelId="{07BC05DA-ABDA-452A-9664-880F24B44E8C}">
      <dgm:prSet/>
      <dgm:spPr/>
      <dgm:t>
        <a:bodyPr/>
        <a:lstStyle/>
        <a:p>
          <a:pPr rtl="0"/>
          <a:r>
            <a:rPr lang="tr-TR" smtClean="0"/>
            <a:t>Başka bir tanımda empati; diğer kişinin rahatlamasını beraberinde getiren, diğer kişi odaklı duygusal cevap olarak tanımlanmıştır (Schultz, 2001). Bunun sonucunda kişi, kendisine empati kurulduğunda kendisini rahatlamış hisseder.</a:t>
          </a:r>
          <a:endParaRPr lang="tr-TR"/>
        </a:p>
      </dgm:t>
    </dgm:pt>
    <dgm:pt modelId="{DB72E6D7-F97F-49AD-9628-D14279B5C044}" type="parTrans" cxnId="{3C5A0C54-3BB1-43F0-BD8B-5065493B7C8E}">
      <dgm:prSet/>
      <dgm:spPr/>
      <dgm:t>
        <a:bodyPr/>
        <a:lstStyle/>
        <a:p>
          <a:endParaRPr lang="tr-TR"/>
        </a:p>
      </dgm:t>
    </dgm:pt>
    <dgm:pt modelId="{050C8E16-F5A2-41BD-B577-4D8D0180AA4B}" type="sibTrans" cxnId="{3C5A0C54-3BB1-43F0-BD8B-5065493B7C8E}">
      <dgm:prSet/>
      <dgm:spPr/>
      <dgm:t>
        <a:bodyPr/>
        <a:lstStyle/>
        <a:p>
          <a:endParaRPr lang="tr-TR"/>
        </a:p>
      </dgm:t>
    </dgm:pt>
    <dgm:pt modelId="{9224D4F6-0B64-4D06-B0E5-4DF436BBF5E3}" type="pres">
      <dgm:prSet presAssocID="{75F3DBEA-9CD9-4CD9-9773-CCC24DA4861C}" presName="compositeShape" presStyleCnt="0">
        <dgm:presLayoutVars>
          <dgm:chMax val="7"/>
          <dgm:dir/>
          <dgm:resizeHandles val="exact"/>
        </dgm:presLayoutVars>
      </dgm:prSet>
      <dgm:spPr/>
    </dgm:pt>
    <dgm:pt modelId="{D035AA3F-FE3B-43B3-9870-80D670EFADC1}" type="pres">
      <dgm:prSet presAssocID="{4B90AC33-586E-40BF-BB93-038A6882AAA1}" presName="circ1" presStyleLbl="vennNode1" presStyleIdx="0" presStyleCnt="2"/>
      <dgm:spPr/>
    </dgm:pt>
    <dgm:pt modelId="{44C676EB-BE15-4BCD-992B-8A1B54BDEA24}" type="pres">
      <dgm:prSet presAssocID="{4B90AC33-586E-40BF-BB93-038A6882AAA1}" presName="circ1Tx" presStyleLbl="revTx" presStyleIdx="0" presStyleCnt="0">
        <dgm:presLayoutVars>
          <dgm:chMax val="0"/>
          <dgm:chPref val="0"/>
          <dgm:bulletEnabled val="1"/>
        </dgm:presLayoutVars>
      </dgm:prSet>
      <dgm:spPr/>
    </dgm:pt>
    <dgm:pt modelId="{CA57C0CB-72B1-4E16-BCFF-63D911A4F789}" type="pres">
      <dgm:prSet presAssocID="{07BC05DA-ABDA-452A-9664-880F24B44E8C}" presName="circ2" presStyleLbl="vennNode1" presStyleIdx="1" presStyleCnt="2"/>
      <dgm:spPr/>
    </dgm:pt>
    <dgm:pt modelId="{7F054CF2-C9F4-45AB-9B44-3448914DAD4D}" type="pres">
      <dgm:prSet presAssocID="{07BC05DA-ABDA-452A-9664-880F24B44E8C}" presName="circ2Tx" presStyleLbl="revTx" presStyleIdx="0" presStyleCnt="0">
        <dgm:presLayoutVars>
          <dgm:chMax val="0"/>
          <dgm:chPref val="0"/>
          <dgm:bulletEnabled val="1"/>
        </dgm:presLayoutVars>
      </dgm:prSet>
      <dgm:spPr/>
    </dgm:pt>
  </dgm:ptLst>
  <dgm:cxnLst>
    <dgm:cxn modelId="{665B21E9-F50C-473E-9B05-3E28D21219AC}" type="presOf" srcId="{07BC05DA-ABDA-452A-9664-880F24B44E8C}" destId="{7F054CF2-C9F4-45AB-9B44-3448914DAD4D}" srcOrd="1" destOrd="0" presId="urn:microsoft.com/office/officeart/2005/8/layout/venn1"/>
    <dgm:cxn modelId="{8757D5B4-5753-45D6-B46B-1624742B1BE2}" type="presOf" srcId="{4B90AC33-586E-40BF-BB93-038A6882AAA1}" destId="{D035AA3F-FE3B-43B3-9870-80D670EFADC1}" srcOrd="0" destOrd="0" presId="urn:microsoft.com/office/officeart/2005/8/layout/venn1"/>
    <dgm:cxn modelId="{61D2586F-B115-40C8-8C74-6F8EADC2178D}" type="presOf" srcId="{75F3DBEA-9CD9-4CD9-9773-CCC24DA4861C}" destId="{9224D4F6-0B64-4D06-B0E5-4DF436BBF5E3}" srcOrd="0" destOrd="0" presId="urn:microsoft.com/office/officeart/2005/8/layout/venn1"/>
    <dgm:cxn modelId="{FF37E3F6-267A-49BC-9710-0D4580CA1521}" srcId="{75F3DBEA-9CD9-4CD9-9773-CCC24DA4861C}" destId="{4B90AC33-586E-40BF-BB93-038A6882AAA1}" srcOrd="0" destOrd="0" parTransId="{6090CE7B-531C-44BB-855C-8C5C483DDE9F}" sibTransId="{7C4AA33A-0845-43AB-9E60-8D1B2729FBFE}"/>
    <dgm:cxn modelId="{15B3F4AB-9EC8-4BE6-81F5-F08AA60B587C}" type="presOf" srcId="{4B90AC33-586E-40BF-BB93-038A6882AAA1}" destId="{44C676EB-BE15-4BCD-992B-8A1B54BDEA24}" srcOrd="1" destOrd="0" presId="urn:microsoft.com/office/officeart/2005/8/layout/venn1"/>
    <dgm:cxn modelId="{4CFB288A-8A65-4DEC-BEA1-D1807C999C44}" type="presOf" srcId="{07BC05DA-ABDA-452A-9664-880F24B44E8C}" destId="{CA57C0CB-72B1-4E16-BCFF-63D911A4F789}" srcOrd="0" destOrd="0" presId="urn:microsoft.com/office/officeart/2005/8/layout/venn1"/>
    <dgm:cxn modelId="{3C5A0C54-3BB1-43F0-BD8B-5065493B7C8E}" srcId="{75F3DBEA-9CD9-4CD9-9773-CCC24DA4861C}" destId="{07BC05DA-ABDA-452A-9664-880F24B44E8C}" srcOrd="1" destOrd="0" parTransId="{DB72E6D7-F97F-49AD-9628-D14279B5C044}" sibTransId="{050C8E16-F5A2-41BD-B577-4D8D0180AA4B}"/>
    <dgm:cxn modelId="{771C1213-6ABF-4A76-81E1-FC6099B2DB57}" type="presParOf" srcId="{9224D4F6-0B64-4D06-B0E5-4DF436BBF5E3}" destId="{D035AA3F-FE3B-43B3-9870-80D670EFADC1}" srcOrd="0" destOrd="0" presId="urn:microsoft.com/office/officeart/2005/8/layout/venn1"/>
    <dgm:cxn modelId="{2B0AA59E-E344-4413-9F55-BB1B85A85207}" type="presParOf" srcId="{9224D4F6-0B64-4D06-B0E5-4DF436BBF5E3}" destId="{44C676EB-BE15-4BCD-992B-8A1B54BDEA24}" srcOrd="1" destOrd="0" presId="urn:microsoft.com/office/officeart/2005/8/layout/venn1"/>
    <dgm:cxn modelId="{C807D49B-9BA1-4551-BA0E-010D477BE992}" type="presParOf" srcId="{9224D4F6-0B64-4D06-B0E5-4DF436BBF5E3}" destId="{CA57C0CB-72B1-4E16-BCFF-63D911A4F789}" srcOrd="2" destOrd="0" presId="urn:microsoft.com/office/officeart/2005/8/layout/venn1"/>
    <dgm:cxn modelId="{94584A3B-C6A1-4150-A479-28F86CDEC64C}" type="presParOf" srcId="{9224D4F6-0B64-4D06-B0E5-4DF436BBF5E3}" destId="{7F054CF2-C9F4-45AB-9B44-3448914DAD4D}" srcOrd="3"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873FB70-DCF8-4ACA-A64E-064BFF2C4CD9}" type="doc">
      <dgm:prSet loTypeId="urn:microsoft.com/office/officeart/2005/8/layout/lProcess3" loCatId="process" qsTypeId="urn:microsoft.com/office/officeart/2005/8/quickstyle/simple3" qsCatId="simple" csTypeId="urn:microsoft.com/office/officeart/2005/8/colors/accent1_2" csCatId="accent1" phldr="1"/>
      <dgm:spPr/>
      <dgm:t>
        <a:bodyPr/>
        <a:lstStyle/>
        <a:p>
          <a:endParaRPr lang="tr-TR"/>
        </a:p>
      </dgm:t>
    </dgm:pt>
    <dgm:pt modelId="{279024AD-E9A5-4230-BADF-DBC351D89CCF}">
      <dgm:prSet/>
      <dgm:spPr/>
      <dgm:t>
        <a:bodyPr/>
        <a:lstStyle/>
        <a:p>
          <a:pPr rtl="0"/>
          <a:r>
            <a:rPr lang="tr-TR" smtClean="0"/>
            <a:t>Duygusal zekası gelişmiş bir insanın empati kurmada başarılı olduğu söylenilebilir (Jude, 2001). </a:t>
          </a:r>
          <a:endParaRPr lang="tr-TR"/>
        </a:p>
      </dgm:t>
    </dgm:pt>
    <dgm:pt modelId="{E19AD5D7-7208-42F7-BC96-45A6DFB4BA00}" type="parTrans" cxnId="{1501BEE4-5822-4AE7-95BC-41067511BCA6}">
      <dgm:prSet/>
      <dgm:spPr/>
      <dgm:t>
        <a:bodyPr/>
        <a:lstStyle/>
        <a:p>
          <a:endParaRPr lang="tr-TR"/>
        </a:p>
      </dgm:t>
    </dgm:pt>
    <dgm:pt modelId="{C9A66832-8542-4ED6-BAF0-BD35690B0C62}" type="sibTrans" cxnId="{1501BEE4-5822-4AE7-95BC-41067511BCA6}">
      <dgm:prSet/>
      <dgm:spPr/>
      <dgm:t>
        <a:bodyPr/>
        <a:lstStyle/>
        <a:p>
          <a:endParaRPr lang="tr-TR"/>
        </a:p>
      </dgm:t>
    </dgm:pt>
    <dgm:pt modelId="{C90F1D86-75F7-4742-A09B-4A6FBDD8AE63}">
      <dgm:prSet/>
      <dgm:spPr/>
      <dgm:t>
        <a:bodyPr/>
        <a:lstStyle/>
        <a:p>
          <a:pPr rtl="0"/>
          <a:r>
            <a:rPr lang="tr-TR" smtClean="0"/>
            <a:t>Bilindiği üzere duygusal zeka bir insanın kendi duygularının bilincinde olması, diğer insanların duygularının bilincinde olması ve davranışlarında bu unsuru dikkate almasıdır.</a:t>
          </a:r>
          <a:endParaRPr lang="tr-TR"/>
        </a:p>
      </dgm:t>
    </dgm:pt>
    <dgm:pt modelId="{D216E834-D7B9-4E8C-BDA8-07C54AF7BBFE}" type="parTrans" cxnId="{C95B5FDB-0A11-4D20-961B-BE884205A27E}">
      <dgm:prSet/>
      <dgm:spPr/>
      <dgm:t>
        <a:bodyPr/>
        <a:lstStyle/>
        <a:p>
          <a:endParaRPr lang="tr-TR"/>
        </a:p>
      </dgm:t>
    </dgm:pt>
    <dgm:pt modelId="{74462C1E-C5AD-4DA1-94AB-FF765B4692E9}" type="sibTrans" cxnId="{C95B5FDB-0A11-4D20-961B-BE884205A27E}">
      <dgm:prSet/>
      <dgm:spPr/>
      <dgm:t>
        <a:bodyPr/>
        <a:lstStyle/>
        <a:p>
          <a:endParaRPr lang="tr-TR"/>
        </a:p>
      </dgm:t>
    </dgm:pt>
    <dgm:pt modelId="{76B2EC93-B30F-4859-A15B-11F8B942A74A}">
      <dgm:prSet/>
      <dgm:spPr/>
      <dgm:t>
        <a:bodyPr/>
        <a:lstStyle/>
        <a:p>
          <a:pPr rtl="0"/>
          <a:r>
            <a:rPr lang="tr-TR" smtClean="0"/>
            <a:t>Duygusal zekası gelişmiş bir insanın empati kurmada başarılı olması güçlü bir ihtimaldir.</a:t>
          </a:r>
          <a:endParaRPr lang="tr-TR"/>
        </a:p>
      </dgm:t>
    </dgm:pt>
    <dgm:pt modelId="{907CAAB4-BBB8-4EA7-97F3-421CBED91E26}" type="parTrans" cxnId="{FB5F2C11-C148-4884-84D7-4D98684A86DB}">
      <dgm:prSet/>
      <dgm:spPr/>
      <dgm:t>
        <a:bodyPr/>
        <a:lstStyle/>
        <a:p>
          <a:endParaRPr lang="tr-TR"/>
        </a:p>
      </dgm:t>
    </dgm:pt>
    <dgm:pt modelId="{CEBC5997-3B04-4008-88F5-102A66CD9869}" type="sibTrans" cxnId="{FB5F2C11-C148-4884-84D7-4D98684A86DB}">
      <dgm:prSet/>
      <dgm:spPr/>
      <dgm:t>
        <a:bodyPr/>
        <a:lstStyle/>
        <a:p>
          <a:endParaRPr lang="tr-TR"/>
        </a:p>
      </dgm:t>
    </dgm:pt>
    <dgm:pt modelId="{316C9AA8-6B93-463E-ACD0-3C31624B530B}" type="pres">
      <dgm:prSet presAssocID="{C873FB70-DCF8-4ACA-A64E-064BFF2C4CD9}" presName="Name0" presStyleCnt="0">
        <dgm:presLayoutVars>
          <dgm:chPref val="3"/>
          <dgm:dir/>
          <dgm:animLvl val="lvl"/>
          <dgm:resizeHandles/>
        </dgm:presLayoutVars>
      </dgm:prSet>
      <dgm:spPr/>
    </dgm:pt>
    <dgm:pt modelId="{EC2247F1-DA4C-4F91-A080-7FBDAF27D712}" type="pres">
      <dgm:prSet presAssocID="{279024AD-E9A5-4230-BADF-DBC351D89CCF}" presName="horFlow" presStyleCnt="0"/>
      <dgm:spPr/>
    </dgm:pt>
    <dgm:pt modelId="{1857626B-8F11-4BA4-B7F5-A54BF37428F4}" type="pres">
      <dgm:prSet presAssocID="{279024AD-E9A5-4230-BADF-DBC351D89CCF}" presName="bigChev" presStyleLbl="node1" presStyleIdx="0" presStyleCnt="3" custScaleX="163974"/>
      <dgm:spPr/>
    </dgm:pt>
    <dgm:pt modelId="{FF5E9A69-7AAF-45D1-A717-A86A2184EB53}" type="pres">
      <dgm:prSet presAssocID="{279024AD-E9A5-4230-BADF-DBC351D89CCF}" presName="vSp" presStyleCnt="0"/>
      <dgm:spPr/>
    </dgm:pt>
    <dgm:pt modelId="{AE7ED0A2-C1B5-4802-982D-376CBE181873}" type="pres">
      <dgm:prSet presAssocID="{C90F1D86-75F7-4742-A09B-4A6FBDD8AE63}" presName="horFlow" presStyleCnt="0"/>
      <dgm:spPr/>
    </dgm:pt>
    <dgm:pt modelId="{9A0927D3-D28E-4CDB-B4C2-D8C64936B5A4}" type="pres">
      <dgm:prSet presAssocID="{C90F1D86-75F7-4742-A09B-4A6FBDD8AE63}" presName="bigChev" presStyleLbl="node1" presStyleIdx="1" presStyleCnt="3" custScaleX="164366"/>
      <dgm:spPr/>
    </dgm:pt>
    <dgm:pt modelId="{AE8FA007-FCC9-4C3D-BA0C-12EFC64E9190}" type="pres">
      <dgm:prSet presAssocID="{C90F1D86-75F7-4742-A09B-4A6FBDD8AE63}" presName="vSp" presStyleCnt="0"/>
      <dgm:spPr/>
    </dgm:pt>
    <dgm:pt modelId="{47DA8657-D4E9-4D1A-97BD-A10A098FE59B}" type="pres">
      <dgm:prSet presAssocID="{76B2EC93-B30F-4859-A15B-11F8B942A74A}" presName="horFlow" presStyleCnt="0"/>
      <dgm:spPr/>
    </dgm:pt>
    <dgm:pt modelId="{EBDCDA85-B354-4B03-AA0D-FE96BB9E69E6}" type="pres">
      <dgm:prSet presAssocID="{76B2EC93-B30F-4859-A15B-11F8B942A74A}" presName="bigChev" presStyleLbl="node1" presStyleIdx="2" presStyleCnt="3" custScaleX="168105"/>
      <dgm:spPr/>
    </dgm:pt>
  </dgm:ptLst>
  <dgm:cxnLst>
    <dgm:cxn modelId="{FB5F2C11-C148-4884-84D7-4D98684A86DB}" srcId="{C873FB70-DCF8-4ACA-A64E-064BFF2C4CD9}" destId="{76B2EC93-B30F-4859-A15B-11F8B942A74A}" srcOrd="2" destOrd="0" parTransId="{907CAAB4-BBB8-4EA7-97F3-421CBED91E26}" sibTransId="{CEBC5997-3B04-4008-88F5-102A66CD9869}"/>
    <dgm:cxn modelId="{C95B5FDB-0A11-4D20-961B-BE884205A27E}" srcId="{C873FB70-DCF8-4ACA-A64E-064BFF2C4CD9}" destId="{C90F1D86-75F7-4742-A09B-4A6FBDD8AE63}" srcOrd="1" destOrd="0" parTransId="{D216E834-D7B9-4E8C-BDA8-07C54AF7BBFE}" sibTransId="{74462C1E-C5AD-4DA1-94AB-FF765B4692E9}"/>
    <dgm:cxn modelId="{0FB13BF8-8841-4327-8CD7-017216BFBACB}" type="presOf" srcId="{C90F1D86-75F7-4742-A09B-4A6FBDD8AE63}" destId="{9A0927D3-D28E-4CDB-B4C2-D8C64936B5A4}" srcOrd="0" destOrd="0" presId="urn:microsoft.com/office/officeart/2005/8/layout/lProcess3"/>
    <dgm:cxn modelId="{5F7C0A69-4CB9-4A5D-B0B0-329400241376}" type="presOf" srcId="{76B2EC93-B30F-4859-A15B-11F8B942A74A}" destId="{EBDCDA85-B354-4B03-AA0D-FE96BB9E69E6}" srcOrd="0" destOrd="0" presId="urn:microsoft.com/office/officeart/2005/8/layout/lProcess3"/>
    <dgm:cxn modelId="{1501BEE4-5822-4AE7-95BC-41067511BCA6}" srcId="{C873FB70-DCF8-4ACA-A64E-064BFF2C4CD9}" destId="{279024AD-E9A5-4230-BADF-DBC351D89CCF}" srcOrd="0" destOrd="0" parTransId="{E19AD5D7-7208-42F7-BC96-45A6DFB4BA00}" sibTransId="{C9A66832-8542-4ED6-BAF0-BD35690B0C62}"/>
    <dgm:cxn modelId="{B3D2B2AE-E590-4F0C-9389-529235132479}" type="presOf" srcId="{C873FB70-DCF8-4ACA-A64E-064BFF2C4CD9}" destId="{316C9AA8-6B93-463E-ACD0-3C31624B530B}" srcOrd="0" destOrd="0" presId="urn:microsoft.com/office/officeart/2005/8/layout/lProcess3"/>
    <dgm:cxn modelId="{4891CB5C-23CE-49BB-BD05-999D58849DE9}" type="presOf" srcId="{279024AD-E9A5-4230-BADF-DBC351D89CCF}" destId="{1857626B-8F11-4BA4-B7F5-A54BF37428F4}" srcOrd="0" destOrd="0" presId="urn:microsoft.com/office/officeart/2005/8/layout/lProcess3"/>
    <dgm:cxn modelId="{710A70A1-9024-4CD4-B81A-6705DC56DB86}" type="presParOf" srcId="{316C9AA8-6B93-463E-ACD0-3C31624B530B}" destId="{EC2247F1-DA4C-4F91-A080-7FBDAF27D712}" srcOrd="0" destOrd="0" presId="urn:microsoft.com/office/officeart/2005/8/layout/lProcess3"/>
    <dgm:cxn modelId="{9CB2C876-FFE5-4A58-B33C-5355A4E5AF1A}" type="presParOf" srcId="{EC2247F1-DA4C-4F91-A080-7FBDAF27D712}" destId="{1857626B-8F11-4BA4-B7F5-A54BF37428F4}" srcOrd="0" destOrd="0" presId="urn:microsoft.com/office/officeart/2005/8/layout/lProcess3"/>
    <dgm:cxn modelId="{31B73124-6694-47CD-9012-7D2989E3B5A1}" type="presParOf" srcId="{316C9AA8-6B93-463E-ACD0-3C31624B530B}" destId="{FF5E9A69-7AAF-45D1-A717-A86A2184EB53}" srcOrd="1" destOrd="0" presId="urn:microsoft.com/office/officeart/2005/8/layout/lProcess3"/>
    <dgm:cxn modelId="{1B95ADC9-111A-405B-A81F-8FBCB09CAE9C}" type="presParOf" srcId="{316C9AA8-6B93-463E-ACD0-3C31624B530B}" destId="{AE7ED0A2-C1B5-4802-982D-376CBE181873}" srcOrd="2" destOrd="0" presId="urn:microsoft.com/office/officeart/2005/8/layout/lProcess3"/>
    <dgm:cxn modelId="{90834447-C2BE-4735-8341-A424B38C9309}" type="presParOf" srcId="{AE7ED0A2-C1B5-4802-982D-376CBE181873}" destId="{9A0927D3-D28E-4CDB-B4C2-D8C64936B5A4}" srcOrd="0" destOrd="0" presId="urn:microsoft.com/office/officeart/2005/8/layout/lProcess3"/>
    <dgm:cxn modelId="{AFB95FD2-0722-4730-92F4-9F6B25BCDB95}" type="presParOf" srcId="{316C9AA8-6B93-463E-ACD0-3C31624B530B}" destId="{AE8FA007-FCC9-4C3D-BA0C-12EFC64E9190}" srcOrd="3" destOrd="0" presId="urn:microsoft.com/office/officeart/2005/8/layout/lProcess3"/>
    <dgm:cxn modelId="{A97B26FC-9FD4-4664-8FFC-FB23BC3DED2B}" type="presParOf" srcId="{316C9AA8-6B93-463E-ACD0-3C31624B530B}" destId="{47DA8657-D4E9-4D1A-97BD-A10A098FE59B}" srcOrd="4" destOrd="0" presId="urn:microsoft.com/office/officeart/2005/8/layout/lProcess3"/>
    <dgm:cxn modelId="{29167601-1227-4547-B613-401C74C1EC78}" type="presParOf" srcId="{47DA8657-D4E9-4D1A-97BD-A10A098FE59B}" destId="{EBDCDA85-B354-4B03-AA0D-FE96BB9E69E6}" srcOrd="0" destOrd="0" presId="urn:microsoft.com/office/officeart/2005/8/layout/l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7E5CFE3-F7A1-45B1-BF51-F242EA8A84F0}" type="doc">
      <dgm:prSet loTypeId="urn:microsoft.com/office/officeart/2005/8/layout/orgChart1" loCatId="hierarchy" qsTypeId="urn:microsoft.com/office/officeart/2005/8/quickstyle/simple3" qsCatId="simple" csTypeId="urn:microsoft.com/office/officeart/2005/8/colors/accent1_2" csCatId="accent1"/>
      <dgm:spPr/>
      <dgm:t>
        <a:bodyPr/>
        <a:lstStyle/>
        <a:p>
          <a:endParaRPr lang="tr-TR"/>
        </a:p>
      </dgm:t>
    </dgm:pt>
    <dgm:pt modelId="{52CD951C-FC57-43C6-AFFB-3B8661536303}">
      <dgm:prSet/>
      <dgm:spPr/>
      <dgm:t>
        <a:bodyPr/>
        <a:lstStyle/>
        <a:p>
          <a:pPr rtl="0"/>
          <a:r>
            <a:rPr lang="tr-TR" smtClean="0"/>
            <a:t>Bellous ise empati kurmanın ne derece zor bir beceri olduğunu anlatabilmek için şu ifadelere yer vermiştir; “Empati içerisinde diğer kişinin söylediklerinin altında yatan yaşantıyı ve deneyimi anlamaya çalışma çabası bulunmaktadır. Bir insanın başına gelen olay diğer insanın başına gelmemiştir ve bu durumda o insan diğer kişiyi anlamaya çalışmaktadır. Bu durum oldukça zor bir iştir.” (Bellous, 2001)</a:t>
          </a:r>
          <a:endParaRPr lang="tr-TR"/>
        </a:p>
      </dgm:t>
    </dgm:pt>
    <dgm:pt modelId="{686266C5-67DB-4CBD-BBFB-A279F4CAA399}" type="parTrans" cxnId="{B4F82D40-12BE-49DC-BDE6-6B1D65BA5043}">
      <dgm:prSet/>
      <dgm:spPr/>
      <dgm:t>
        <a:bodyPr/>
        <a:lstStyle/>
        <a:p>
          <a:endParaRPr lang="tr-TR"/>
        </a:p>
      </dgm:t>
    </dgm:pt>
    <dgm:pt modelId="{90BB05D8-C494-4D7D-928B-C0DAA9F3ED41}" type="sibTrans" cxnId="{B4F82D40-12BE-49DC-BDE6-6B1D65BA5043}">
      <dgm:prSet/>
      <dgm:spPr/>
      <dgm:t>
        <a:bodyPr/>
        <a:lstStyle/>
        <a:p>
          <a:endParaRPr lang="tr-TR"/>
        </a:p>
      </dgm:t>
    </dgm:pt>
    <dgm:pt modelId="{F0B4C068-9BCB-4053-8E37-81E6E39311EF}" type="pres">
      <dgm:prSet presAssocID="{07E5CFE3-F7A1-45B1-BF51-F242EA8A84F0}" presName="hierChild1" presStyleCnt="0">
        <dgm:presLayoutVars>
          <dgm:orgChart val="1"/>
          <dgm:chPref val="1"/>
          <dgm:dir/>
          <dgm:animOne val="branch"/>
          <dgm:animLvl val="lvl"/>
          <dgm:resizeHandles/>
        </dgm:presLayoutVars>
      </dgm:prSet>
      <dgm:spPr/>
    </dgm:pt>
    <dgm:pt modelId="{C318CF85-F3B2-4D0D-A0F4-F121F285A9CA}" type="pres">
      <dgm:prSet presAssocID="{52CD951C-FC57-43C6-AFFB-3B8661536303}" presName="hierRoot1" presStyleCnt="0">
        <dgm:presLayoutVars>
          <dgm:hierBranch val="init"/>
        </dgm:presLayoutVars>
      </dgm:prSet>
      <dgm:spPr/>
    </dgm:pt>
    <dgm:pt modelId="{140D5FD0-FB42-4790-832C-1D1ED821791B}" type="pres">
      <dgm:prSet presAssocID="{52CD951C-FC57-43C6-AFFB-3B8661536303}" presName="rootComposite1" presStyleCnt="0"/>
      <dgm:spPr/>
    </dgm:pt>
    <dgm:pt modelId="{D3C2CF91-8107-48A8-8D74-4B62EF1C7D33}" type="pres">
      <dgm:prSet presAssocID="{52CD951C-FC57-43C6-AFFB-3B8661536303}" presName="rootText1" presStyleLbl="node0" presStyleIdx="0" presStyleCnt="1">
        <dgm:presLayoutVars>
          <dgm:chPref val="3"/>
        </dgm:presLayoutVars>
      </dgm:prSet>
      <dgm:spPr/>
    </dgm:pt>
    <dgm:pt modelId="{AC9F2F20-97B4-40A2-BBEF-496F77C56B05}" type="pres">
      <dgm:prSet presAssocID="{52CD951C-FC57-43C6-AFFB-3B8661536303}" presName="rootConnector1" presStyleLbl="node1" presStyleIdx="0" presStyleCnt="0"/>
      <dgm:spPr/>
    </dgm:pt>
    <dgm:pt modelId="{499E7F8D-031F-47D9-990D-DF4A6F145966}" type="pres">
      <dgm:prSet presAssocID="{52CD951C-FC57-43C6-AFFB-3B8661536303}" presName="hierChild2" presStyleCnt="0"/>
      <dgm:spPr/>
    </dgm:pt>
    <dgm:pt modelId="{CCC16D8E-0B9A-4465-8977-DBCF1738CC9A}" type="pres">
      <dgm:prSet presAssocID="{52CD951C-FC57-43C6-AFFB-3B8661536303}" presName="hierChild3" presStyleCnt="0"/>
      <dgm:spPr/>
    </dgm:pt>
  </dgm:ptLst>
  <dgm:cxnLst>
    <dgm:cxn modelId="{EFEBF7FC-6DC4-4356-AEAF-DC6DD731BDB5}" type="presOf" srcId="{52CD951C-FC57-43C6-AFFB-3B8661536303}" destId="{AC9F2F20-97B4-40A2-BBEF-496F77C56B05}" srcOrd="1" destOrd="0" presId="urn:microsoft.com/office/officeart/2005/8/layout/orgChart1"/>
    <dgm:cxn modelId="{B4F82D40-12BE-49DC-BDE6-6B1D65BA5043}" srcId="{07E5CFE3-F7A1-45B1-BF51-F242EA8A84F0}" destId="{52CD951C-FC57-43C6-AFFB-3B8661536303}" srcOrd="0" destOrd="0" parTransId="{686266C5-67DB-4CBD-BBFB-A279F4CAA399}" sibTransId="{90BB05D8-C494-4D7D-928B-C0DAA9F3ED41}"/>
    <dgm:cxn modelId="{8ECF4D92-D4A9-43C8-8847-94A15F6EAB56}" type="presOf" srcId="{07E5CFE3-F7A1-45B1-BF51-F242EA8A84F0}" destId="{F0B4C068-9BCB-4053-8E37-81E6E39311EF}" srcOrd="0" destOrd="0" presId="urn:microsoft.com/office/officeart/2005/8/layout/orgChart1"/>
    <dgm:cxn modelId="{EF0C5D7E-9A6A-4268-917D-9A8626AB6003}" type="presOf" srcId="{52CD951C-FC57-43C6-AFFB-3B8661536303}" destId="{D3C2CF91-8107-48A8-8D74-4B62EF1C7D33}" srcOrd="0" destOrd="0" presId="urn:microsoft.com/office/officeart/2005/8/layout/orgChart1"/>
    <dgm:cxn modelId="{4F4234E2-F593-4DC4-939A-2667F63A24CC}" type="presParOf" srcId="{F0B4C068-9BCB-4053-8E37-81E6E39311EF}" destId="{C318CF85-F3B2-4D0D-A0F4-F121F285A9CA}" srcOrd="0" destOrd="0" presId="urn:microsoft.com/office/officeart/2005/8/layout/orgChart1"/>
    <dgm:cxn modelId="{F23BC2D6-25C9-489A-8A73-FBD4B6DF3C4D}" type="presParOf" srcId="{C318CF85-F3B2-4D0D-A0F4-F121F285A9CA}" destId="{140D5FD0-FB42-4790-832C-1D1ED821791B}" srcOrd="0" destOrd="0" presId="urn:microsoft.com/office/officeart/2005/8/layout/orgChart1"/>
    <dgm:cxn modelId="{E62E137E-46F7-48AC-9A83-F58B976CD676}" type="presParOf" srcId="{140D5FD0-FB42-4790-832C-1D1ED821791B}" destId="{D3C2CF91-8107-48A8-8D74-4B62EF1C7D33}" srcOrd="0" destOrd="0" presId="urn:microsoft.com/office/officeart/2005/8/layout/orgChart1"/>
    <dgm:cxn modelId="{A964523A-E1BF-440F-9AA3-6B0CEC61066D}" type="presParOf" srcId="{140D5FD0-FB42-4790-832C-1D1ED821791B}" destId="{AC9F2F20-97B4-40A2-BBEF-496F77C56B05}" srcOrd="1" destOrd="0" presId="urn:microsoft.com/office/officeart/2005/8/layout/orgChart1"/>
    <dgm:cxn modelId="{77B6C0D5-0A6E-4060-87C6-410F3D8339E8}" type="presParOf" srcId="{C318CF85-F3B2-4D0D-A0F4-F121F285A9CA}" destId="{499E7F8D-031F-47D9-990D-DF4A6F145966}" srcOrd="1" destOrd="0" presId="urn:microsoft.com/office/officeart/2005/8/layout/orgChart1"/>
    <dgm:cxn modelId="{30BDE918-2C37-4DCB-9F05-696237F18338}" type="presParOf" srcId="{C318CF85-F3B2-4D0D-A0F4-F121F285A9CA}" destId="{CCC16D8E-0B9A-4465-8977-DBCF1738CC9A}"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C8401B0-247F-47CA-81E4-3BCC3D9CE57C}" type="doc">
      <dgm:prSet loTypeId="urn:microsoft.com/office/officeart/2005/8/layout/venn1" loCatId="relationship" qsTypeId="urn:microsoft.com/office/officeart/2005/8/quickstyle/simple3" qsCatId="simple" csTypeId="urn:microsoft.com/office/officeart/2005/8/colors/accent1_2" csCatId="accent1"/>
      <dgm:spPr/>
      <dgm:t>
        <a:bodyPr/>
        <a:lstStyle/>
        <a:p>
          <a:endParaRPr lang="tr-TR"/>
        </a:p>
      </dgm:t>
    </dgm:pt>
    <dgm:pt modelId="{26391CE9-92FD-43A6-A30B-28FD8D155BE8}">
      <dgm:prSet/>
      <dgm:spPr/>
      <dgm:t>
        <a:bodyPr/>
        <a:lstStyle/>
        <a:p>
          <a:pPr rtl="0"/>
          <a:r>
            <a:rPr lang="tr-TR" dirty="0" smtClean="0"/>
            <a:t>Smith tarafından yapılan bir araştırmada ise kişilerin hemcinslerine karşı geliştirdikleri empati, karşı cinse karşı geliştirilen empatiden daha yüksek çıkmıştır. (Smith, 1996)</a:t>
          </a:r>
          <a:endParaRPr lang="tr-TR" dirty="0"/>
        </a:p>
      </dgm:t>
    </dgm:pt>
    <dgm:pt modelId="{3277A8D8-7702-47FC-97A9-FD28DFB2217D}" type="parTrans" cxnId="{F24457B7-E92C-460C-9298-75D99C4826F8}">
      <dgm:prSet/>
      <dgm:spPr/>
      <dgm:t>
        <a:bodyPr/>
        <a:lstStyle/>
        <a:p>
          <a:endParaRPr lang="tr-TR"/>
        </a:p>
      </dgm:t>
    </dgm:pt>
    <dgm:pt modelId="{12A732BD-E9D4-4B96-B9AC-E72E0D30D809}" type="sibTrans" cxnId="{F24457B7-E92C-460C-9298-75D99C4826F8}">
      <dgm:prSet/>
      <dgm:spPr/>
      <dgm:t>
        <a:bodyPr/>
        <a:lstStyle/>
        <a:p>
          <a:endParaRPr lang="tr-TR"/>
        </a:p>
      </dgm:t>
    </dgm:pt>
    <dgm:pt modelId="{AE884F18-E0F1-446D-9EC3-D5BBE77B4D1E}" type="pres">
      <dgm:prSet presAssocID="{5C8401B0-247F-47CA-81E4-3BCC3D9CE57C}" presName="compositeShape" presStyleCnt="0">
        <dgm:presLayoutVars>
          <dgm:chMax val="7"/>
          <dgm:dir/>
          <dgm:resizeHandles val="exact"/>
        </dgm:presLayoutVars>
      </dgm:prSet>
      <dgm:spPr/>
    </dgm:pt>
    <dgm:pt modelId="{96758D54-73B8-41AA-8DC2-95D448839F00}" type="pres">
      <dgm:prSet presAssocID="{26391CE9-92FD-43A6-A30B-28FD8D155BE8}" presName="circ1TxSh" presStyleLbl="vennNode1" presStyleIdx="0" presStyleCnt="1"/>
      <dgm:spPr/>
    </dgm:pt>
  </dgm:ptLst>
  <dgm:cxnLst>
    <dgm:cxn modelId="{8F6CC52B-E2D6-45C5-B18C-E0A06301E401}" type="presOf" srcId="{5C8401B0-247F-47CA-81E4-3BCC3D9CE57C}" destId="{AE884F18-E0F1-446D-9EC3-D5BBE77B4D1E}" srcOrd="0" destOrd="0" presId="urn:microsoft.com/office/officeart/2005/8/layout/venn1"/>
    <dgm:cxn modelId="{C5F35038-379A-48F1-A436-65C571E6ECF2}" type="presOf" srcId="{26391CE9-92FD-43A6-A30B-28FD8D155BE8}" destId="{96758D54-73B8-41AA-8DC2-95D448839F00}" srcOrd="0" destOrd="0" presId="urn:microsoft.com/office/officeart/2005/8/layout/venn1"/>
    <dgm:cxn modelId="{F24457B7-E92C-460C-9298-75D99C4826F8}" srcId="{5C8401B0-247F-47CA-81E4-3BCC3D9CE57C}" destId="{26391CE9-92FD-43A6-A30B-28FD8D155BE8}" srcOrd="0" destOrd="0" parTransId="{3277A8D8-7702-47FC-97A9-FD28DFB2217D}" sibTransId="{12A732BD-E9D4-4B96-B9AC-E72E0D30D809}"/>
    <dgm:cxn modelId="{D6E1F8F7-16DD-46E8-950B-34C77708F9D8}" type="presParOf" srcId="{AE884F18-E0F1-446D-9EC3-D5BBE77B4D1E}" destId="{96758D54-73B8-41AA-8DC2-95D448839F00}" srcOrd="0"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7560FFF-8423-4C65-A859-230F065E720E}" type="doc">
      <dgm:prSet loTypeId="urn:microsoft.com/office/officeart/2005/8/layout/hList1" loCatId="list" qsTypeId="urn:microsoft.com/office/officeart/2005/8/quickstyle/simple4" qsCatId="simple" csTypeId="urn:microsoft.com/office/officeart/2005/8/colors/accent1_2" csCatId="accent1"/>
      <dgm:spPr/>
      <dgm:t>
        <a:bodyPr/>
        <a:lstStyle/>
        <a:p>
          <a:endParaRPr lang="tr-TR"/>
        </a:p>
      </dgm:t>
    </dgm:pt>
    <dgm:pt modelId="{E7C60329-24F8-46CB-9426-517A9E3C1363}">
      <dgm:prSet/>
      <dgm:spPr/>
      <dgm:t>
        <a:bodyPr/>
        <a:lstStyle/>
        <a:p>
          <a:pPr rtl="0"/>
          <a:r>
            <a:rPr lang="tr-TR" dirty="0" smtClean="0"/>
            <a:t>Araştırmacılar, insanların zihinlerinde kurdukları empati ile, karşılarındaki kişiye ilettikleri empati arasında farklılık bulunduğunu belirtmektedirler. Yani karşıdaki insanın düşünceleri doğru anlaşılsa bile ifade etmekte güçlükle karşılaşıp, doğru ifadeyi verememe durumu görülebilir. </a:t>
          </a:r>
          <a:endParaRPr lang="tr-TR" dirty="0"/>
        </a:p>
      </dgm:t>
    </dgm:pt>
    <dgm:pt modelId="{23E92C75-FA66-4F1E-B1C2-8A78AF3FA627}" type="parTrans" cxnId="{AD6F507E-28E5-425D-9824-C646211D2B6A}">
      <dgm:prSet/>
      <dgm:spPr/>
      <dgm:t>
        <a:bodyPr/>
        <a:lstStyle/>
        <a:p>
          <a:endParaRPr lang="tr-TR"/>
        </a:p>
      </dgm:t>
    </dgm:pt>
    <dgm:pt modelId="{915BBF89-C36F-4343-B497-A19957C10E75}" type="sibTrans" cxnId="{AD6F507E-28E5-425D-9824-C646211D2B6A}">
      <dgm:prSet/>
      <dgm:spPr/>
      <dgm:t>
        <a:bodyPr/>
        <a:lstStyle/>
        <a:p>
          <a:endParaRPr lang="tr-TR"/>
        </a:p>
      </dgm:t>
    </dgm:pt>
    <dgm:pt modelId="{60ABBD6B-C45F-4FC4-8C92-0CE849A35B77}" type="pres">
      <dgm:prSet presAssocID="{C7560FFF-8423-4C65-A859-230F065E720E}" presName="Name0" presStyleCnt="0">
        <dgm:presLayoutVars>
          <dgm:dir/>
          <dgm:animLvl val="lvl"/>
          <dgm:resizeHandles val="exact"/>
        </dgm:presLayoutVars>
      </dgm:prSet>
      <dgm:spPr/>
    </dgm:pt>
    <dgm:pt modelId="{615B8969-E821-42D2-A2A5-495532FCC089}" type="pres">
      <dgm:prSet presAssocID="{E7C60329-24F8-46CB-9426-517A9E3C1363}" presName="composite" presStyleCnt="0"/>
      <dgm:spPr/>
    </dgm:pt>
    <dgm:pt modelId="{BBB1E0D6-EF8F-4FAB-87DD-18AE6C034D1F}" type="pres">
      <dgm:prSet presAssocID="{E7C60329-24F8-46CB-9426-517A9E3C1363}" presName="parTx" presStyleLbl="alignNode1" presStyleIdx="0" presStyleCnt="1">
        <dgm:presLayoutVars>
          <dgm:chMax val="0"/>
          <dgm:chPref val="0"/>
          <dgm:bulletEnabled val="1"/>
        </dgm:presLayoutVars>
      </dgm:prSet>
      <dgm:spPr/>
    </dgm:pt>
    <dgm:pt modelId="{4DB458CD-7E27-4997-BE50-A8F111F4CCE0}" type="pres">
      <dgm:prSet presAssocID="{E7C60329-24F8-46CB-9426-517A9E3C1363}" presName="desTx" presStyleLbl="alignAccFollowNode1" presStyleIdx="0" presStyleCnt="1">
        <dgm:presLayoutVars>
          <dgm:bulletEnabled val="1"/>
        </dgm:presLayoutVars>
      </dgm:prSet>
      <dgm:spPr/>
    </dgm:pt>
  </dgm:ptLst>
  <dgm:cxnLst>
    <dgm:cxn modelId="{AD6F507E-28E5-425D-9824-C646211D2B6A}" srcId="{C7560FFF-8423-4C65-A859-230F065E720E}" destId="{E7C60329-24F8-46CB-9426-517A9E3C1363}" srcOrd="0" destOrd="0" parTransId="{23E92C75-FA66-4F1E-B1C2-8A78AF3FA627}" sibTransId="{915BBF89-C36F-4343-B497-A19957C10E75}"/>
    <dgm:cxn modelId="{5981571F-253D-46D9-BD57-3A4F48D662AA}" type="presOf" srcId="{C7560FFF-8423-4C65-A859-230F065E720E}" destId="{60ABBD6B-C45F-4FC4-8C92-0CE849A35B77}" srcOrd="0" destOrd="0" presId="urn:microsoft.com/office/officeart/2005/8/layout/hList1"/>
    <dgm:cxn modelId="{984C450E-D80C-4B53-93F3-1AF48C0825E0}" type="presOf" srcId="{E7C60329-24F8-46CB-9426-517A9E3C1363}" destId="{BBB1E0D6-EF8F-4FAB-87DD-18AE6C034D1F}" srcOrd="0" destOrd="0" presId="urn:microsoft.com/office/officeart/2005/8/layout/hList1"/>
    <dgm:cxn modelId="{B02D7969-8D46-497D-BFBD-2A49091CA10B}" type="presParOf" srcId="{60ABBD6B-C45F-4FC4-8C92-0CE849A35B77}" destId="{615B8969-E821-42D2-A2A5-495532FCC089}" srcOrd="0" destOrd="0" presId="urn:microsoft.com/office/officeart/2005/8/layout/hList1"/>
    <dgm:cxn modelId="{DFB46DB7-453B-43B7-896A-303A7B2C658E}" type="presParOf" srcId="{615B8969-E821-42D2-A2A5-495532FCC089}" destId="{BBB1E0D6-EF8F-4FAB-87DD-18AE6C034D1F}" srcOrd="0" destOrd="0" presId="urn:microsoft.com/office/officeart/2005/8/layout/hList1"/>
    <dgm:cxn modelId="{1184D2AB-F52F-46AD-A452-8E9B29EC3B5C}" type="presParOf" srcId="{615B8969-E821-42D2-A2A5-495532FCC089}" destId="{4DB458CD-7E27-4997-BE50-A8F111F4CCE0}"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D285F35-399C-4E4D-801F-0FFFDACA664E}" type="doc">
      <dgm:prSet loTypeId="urn:microsoft.com/office/officeart/2005/8/layout/target3" loCatId="relationship" qsTypeId="urn:microsoft.com/office/officeart/2005/8/quickstyle/simple3" qsCatId="simple" csTypeId="urn:microsoft.com/office/officeart/2005/8/colors/accent1_2" csCatId="accent1"/>
      <dgm:spPr/>
      <dgm:t>
        <a:bodyPr/>
        <a:lstStyle/>
        <a:p>
          <a:endParaRPr lang="tr-TR"/>
        </a:p>
      </dgm:t>
    </dgm:pt>
    <dgm:pt modelId="{A32210F2-7F50-4086-B668-6C3BFD54A6CB}">
      <dgm:prSet/>
      <dgm:spPr/>
      <dgm:t>
        <a:bodyPr/>
        <a:lstStyle/>
        <a:p>
          <a:pPr rtl="0"/>
          <a:r>
            <a:rPr lang="tr-TR" smtClean="0"/>
            <a:t>Sempati (birlikte duygulanım), bir şeyi birlikte yaşama ve hissetme, başkasının duygularını paylaşma ve göz önüne alma demektir. </a:t>
          </a:r>
          <a:endParaRPr lang="tr-TR"/>
        </a:p>
      </dgm:t>
    </dgm:pt>
    <dgm:pt modelId="{7736E8D7-B3D8-4EC5-97E8-A9232031CAE6}" type="parTrans" cxnId="{0B835FAD-DBA4-4707-989B-B5ABF0DAFE55}">
      <dgm:prSet/>
      <dgm:spPr/>
      <dgm:t>
        <a:bodyPr/>
        <a:lstStyle/>
        <a:p>
          <a:endParaRPr lang="tr-TR"/>
        </a:p>
      </dgm:t>
    </dgm:pt>
    <dgm:pt modelId="{5CE9BD7D-41AE-4636-A0CA-BACB404B1714}" type="sibTrans" cxnId="{0B835FAD-DBA4-4707-989B-B5ABF0DAFE55}">
      <dgm:prSet/>
      <dgm:spPr/>
      <dgm:t>
        <a:bodyPr/>
        <a:lstStyle/>
        <a:p>
          <a:endParaRPr lang="tr-TR"/>
        </a:p>
      </dgm:t>
    </dgm:pt>
    <dgm:pt modelId="{DC3BAEE9-A219-4A5E-9E90-C6C9FBE4A4F4}">
      <dgm:prSet/>
      <dgm:spPr/>
      <dgm:t>
        <a:bodyPr/>
        <a:lstStyle/>
        <a:p>
          <a:pPr rtl="0"/>
          <a:r>
            <a:rPr lang="tr-TR" smtClean="0"/>
            <a:t>Sempati, belli bir nedene dayanmadan ve iyice tanımadan bir insanın bir başkasına doğrudan doğruya eğilim duyması, ilgi göstermesi, yaşamış olduğu tecrübelere katılmasıdır.</a:t>
          </a:r>
          <a:endParaRPr lang="tr-TR"/>
        </a:p>
      </dgm:t>
    </dgm:pt>
    <dgm:pt modelId="{25B488FB-9297-4820-A442-9A78AD63079A}" type="parTrans" cxnId="{F4DAF9F3-9055-4760-A837-2DF39EF2B02D}">
      <dgm:prSet/>
      <dgm:spPr/>
      <dgm:t>
        <a:bodyPr/>
        <a:lstStyle/>
        <a:p>
          <a:endParaRPr lang="tr-TR"/>
        </a:p>
      </dgm:t>
    </dgm:pt>
    <dgm:pt modelId="{1B279F3E-DEC3-4497-B110-F97122D770A5}" type="sibTrans" cxnId="{F4DAF9F3-9055-4760-A837-2DF39EF2B02D}">
      <dgm:prSet/>
      <dgm:spPr/>
      <dgm:t>
        <a:bodyPr/>
        <a:lstStyle/>
        <a:p>
          <a:endParaRPr lang="tr-TR"/>
        </a:p>
      </dgm:t>
    </dgm:pt>
    <dgm:pt modelId="{EC4BEF62-66A8-4382-AF48-EF024D61FE32}" type="pres">
      <dgm:prSet presAssocID="{6D285F35-399C-4E4D-801F-0FFFDACA664E}" presName="Name0" presStyleCnt="0">
        <dgm:presLayoutVars>
          <dgm:chMax val="7"/>
          <dgm:dir/>
          <dgm:animLvl val="lvl"/>
          <dgm:resizeHandles val="exact"/>
        </dgm:presLayoutVars>
      </dgm:prSet>
      <dgm:spPr/>
    </dgm:pt>
    <dgm:pt modelId="{D42A825A-93D4-47C4-86B8-E47A4E93B509}" type="pres">
      <dgm:prSet presAssocID="{A32210F2-7F50-4086-B668-6C3BFD54A6CB}" presName="circle1" presStyleLbl="node1" presStyleIdx="0" presStyleCnt="2"/>
      <dgm:spPr/>
    </dgm:pt>
    <dgm:pt modelId="{5AA8A24A-1C44-4F37-95C8-E594DFD77E9E}" type="pres">
      <dgm:prSet presAssocID="{A32210F2-7F50-4086-B668-6C3BFD54A6CB}" presName="space" presStyleCnt="0"/>
      <dgm:spPr/>
    </dgm:pt>
    <dgm:pt modelId="{36FBF5C1-1F08-49E1-AA2F-35AEC8CF6101}" type="pres">
      <dgm:prSet presAssocID="{A32210F2-7F50-4086-B668-6C3BFD54A6CB}" presName="rect1" presStyleLbl="alignAcc1" presStyleIdx="0" presStyleCnt="2"/>
      <dgm:spPr/>
    </dgm:pt>
    <dgm:pt modelId="{297EDD07-217C-4638-90E9-00868F7834AA}" type="pres">
      <dgm:prSet presAssocID="{DC3BAEE9-A219-4A5E-9E90-C6C9FBE4A4F4}" presName="vertSpace2" presStyleLbl="node1" presStyleIdx="0" presStyleCnt="2"/>
      <dgm:spPr/>
    </dgm:pt>
    <dgm:pt modelId="{0A4C78E2-E03F-4E2D-9933-231E1E000D00}" type="pres">
      <dgm:prSet presAssocID="{DC3BAEE9-A219-4A5E-9E90-C6C9FBE4A4F4}" presName="circle2" presStyleLbl="node1" presStyleIdx="1" presStyleCnt="2"/>
      <dgm:spPr/>
    </dgm:pt>
    <dgm:pt modelId="{5EEB8DFE-EBA3-4845-9A53-9A418307CE0D}" type="pres">
      <dgm:prSet presAssocID="{DC3BAEE9-A219-4A5E-9E90-C6C9FBE4A4F4}" presName="rect2" presStyleLbl="alignAcc1" presStyleIdx="1" presStyleCnt="2"/>
      <dgm:spPr/>
    </dgm:pt>
    <dgm:pt modelId="{9B097CD7-5F0C-4704-8326-802B074B303D}" type="pres">
      <dgm:prSet presAssocID="{A32210F2-7F50-4086-B668-6C3BFD54A6CB}" presName="rect1ParTxNoCh" presStyleLbl="alignAcc1" presStyleIdx="1" presStyleCnt="2">
        <dgm:presLayoutVars>
          <dgm:chMax val="1"/>
          <dgm:bulletEnabled val="1"/>
        </dgm:presLayoutVars>
      </dgm:prSet>
      <dgm:spPr/>
    </dgm:pt>
    <dgm:pt modelId="{272C3099-E630-4BB7-A725-EB2E42EAD868}" type="pres">
      <dgm:prSet presAssocID="{DC3BAEE9-A219-4A5E-9E90-C6C9FBE4A4F4}" presName="rect2ParTxNoCh" presStyleLbl="alignAcc1" presStyleIdx="1" presStyleCnt="2">
        <dgm:presLayoutVars>
          <dgm:chMax val="1"/>
          <dgm:bulletEnabled val="1"/>
        </dgm:presLayoutVars>
      </dgm:prSet>
      <dgm:spPr/>
    </dgm:pt>
  </dgm:ptLst>
  <dgm:cxnLst>
    <dgm:cxn modelId="{7BC94267-DF6B-4766-BA49-23E084974AAD}" type="presOf" srcId="{A32210F2-7F50-4086-B668-6C3BFD54A6CB}" destId="{36FBF5C1-1F08-49E1-AA2F-35AEC8CF6101}" srcOrd="0" destOrd="0" presId="urn:microsoft.com/office/officeart/2005/8/layout/target3"/>
    <dgm:cxn modelId="{78C8B56C-F4CF-49EB-9EA3-B8968C02645E}" type="presOf" srcId="{DC3BAEE9-A219-4A5E-9E90-C6C9FBE4A4F4}" destId="{5EEB8DFE-EBA3-4845-9A53-9A418307CE0D}" srcOrd="0" destOrd="0" presId="urn:microsoft.com/office/officeart/2005/8/layout/target3"/>
    <dgm:cxn modelId="{8F6160F4-92F2-4F88-AAAD-C3B32B33886B}" type="presOf" srcId="{DC3BAEE9-A219-4A5E-9E90-C6C9FBE4A4F4}" destId="{272C3099-E630-4BB7-A725-EB2E42EAD868}" srcOrd="1" destOrd="0" presId="urn:microsoft.com/office/officeart/2005/8/layout/target3"/>
    <dgm:cxn modelId="{0B835FAD-DBA4-4707-989B-B5ABF0DAFE55}" srcId="{6D285F35-399C-4E4D-801F-0FFFDACA664E}" destId="{A32210F2-7F50-4086-B668-6C3BFD54A6CB}" srcOrd="0" destOrd="0" parTransId="{7736E8D7-B3D8-4EC5-97E8-A9232031CAE6}" sibTransId="{5CE9BD7D-41AE-4636-A0CA-BACB404B1714}"/>
    <dgm:cxn modelId="{E45F95E3-7CB3-4FFA-AF46-61D1E066D987}" type="presOf" srcId="{A32210F2-7F50-4086-B668-6C3BFD54A6CB}" destId="{9B097CD7-5F0C-4704-8326-802B074B303D}" srcOrd="1" destOrd="0" presId="urn:microsoft.com/office/officeart/2005/8/layout/target3"/>
    <dgm:cxn modelId="{256D3E6B-9A13-4038-B988-F2D6CD1EB885}" type="presOf" srcId="{6D285F35-399C-4E4D-801F-0FFFDACA664E}" destId="{EC4BEF62-66A8-4382-AF48-EF024D61FE32}" srcOrd="0" destOrd="0" presId="urn:microsoft.com/office/officeart/2005/8/layout/target3"/>
    <dgm:cxn modelId="{F4DAF9F3-9055-4760-A837-2DF39EF2B02D}" srcId="{6D285F35-399C-4E4D-801F-0FFFDACA664E}" destId="{DC3BAEE9-A219-4A5E-9E90-C6C9FBE4A4F4}" srcOrd="1" destOrd="0" parTransId="{25B488FB-9297-4820-A442-9A78AD63079A}" sibTransId="{1B279F3E-DEC3-4497-B110-F97122D770A5}"/>
    <dgm:cxn modelId="{2069215E-DC71-426C-8B82-194DF0D9E41E}" type="presParOf" srcId="{EC4BEF62-66A8-4382-AF48-EF024D61FE32}" destId="{D42A825A-93D4-47C4-86B8-E47A4E93B509}" srcOrd="0" destOrd="0" presId="urn:microsoft.com/office/officeart/2005/8/layout/target3"/>
    <dgm:cxn modelId="{4E622F1B-779C-4639-80F7-9570D9642910}" type="presParOf" srcId="{EC4BEF62-66A8-4382-AF48-EF024D61FE32}" destId="{5AA8A24A-1C44-4F37-95C8-E594DFD77E9E}" srcOrd="1" destOrd="0" presId="urn:microsoft.com/office/officeart/2005/8/layout/target3"/>
    <dgm:cxn modelId="{8378A08F-27CB-4F6E-8B89-411DB08A455A}" type="presParOf" srcId="{EC4BEF62-66A8-4382-AF48-EF024D61FE32}" destId="{36FBF5C1-1F08-49E1-AA2F-35AEC8CF6101}" srcOrd="2" destOrd="0" presId="urn:microsoft.com/office/officeart/2005/8/layout/target3"/>
    <dgm:cxn modelId="{ED0034CB-C907-4358-8986-30A2E005E187}" type="presParOf" srcId="{EC4BEF62-66A8-4382-AF48-EF024D61FE32}" destId="{297EDD07-217C-4638-90E9-00868F7834AA}" srcOrd="3" destOrd="0" presId="urn:microsoft.com/office/officeart/2005/8/layout/target3"/>
    <dgm:cxn modelId="{711E106E-39BD-4699-BDDB-0759FEDA1C87}" type="presParOf" srcId="{EC4BEF62-66A8-4382-AF48-EF024D61FE32}" destId="{0A4C78E2-E03F-4E2D-9933-231E1E000D00}" srcOrd="4" destOrd="0" presId="urn:microsoft.com/office/officeart/2005/8/layout/target3"/>
    <dgm:cxn modelId="{312440BE-CF6E-486F-85F7-E42AD83DC1D9}" type="presParOf" srcId="{EC4BEF62-66A8-4382-AF48-EF024D61FE32}" destId="{5EEB8DFE-EBA3-4845-9A53-9A418307CE0D}" srcOrd="5" destOrd="0" presId="urn:microsoft.com/office/officeart/2005/8/layout/target3"/>
    <dgm:cxn modelId="{42A4B4C6-F624-42A3-9BF6-9B156C5D4A22}" type="presParOf" srcId="{EC4BEF62-66A8-4382-AF48-EF024D61FE32}" destId="{9B097CD7-5F0C-4704-8326-802B074B303D}" srcOrd="6" destOrd="0" presId="urn:microsoft.com/office/officeart/2005/8/layout/target3"/>
    <dgm:cxn modelId="{13951298-77A1-4856-8E04-53E9A1E98CB0}" type="presParOf" srcId="{EC4BEF62-66A8-4382-AF48-EF024D61FE32}" destId="{272C3099-E630-4BB7-A725-EB2E42EAD868}" srcOrd="7"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A299C65-C6F0-46F2-A71C-D7DE900C5E5A}" type="doc">
      <dgm:prSet loTypeId="urn:microsoft.com/office/officeart/2005/8/layout/vList2" loCatId="list" qsTypeId="urn:microsoft.com/office/officeart/2005/8/quickstyle/simple3" qsCatId="simple" csTypeId="urn:microsoft.com/office/officeart/2005/8/colors/accent1_2" csCatId="accent1"/>
      <dgm:spPr/>
      <dgm:t>
        <a:bodyPr/>
        <a:lstStyle/>
        <a:p>
          <a:endParaRPr lang="tr-TR"/>
        </a:p>
      </dgm:t>
    </dgm:pt>
    <dgm:pt modelId="{41116C39-B6D7-43E7-9FAE-6F437BA851D3}">
      <dgm:prSet/>
      <dgm:spPr/>
      <dgm:t>
        <a:bodyPr/>
        <a:lstStyle/>
        <a:p>
          <a:pPr rtl="0"/>
          <a:r>
            <a:rPr lang="tr-TR" smtClean="0"/>
            <a:t>Bu iki kavramın birbiriyle karıştırılma nedeni, her ikisin de başkalarının duygularına gösterilen bir tepkiyi ifade etmesidir. Bir kimseye sempati duymak, o kimsenin sahip olduğu duygu ve düşüncelerin aynısına sahip olmaya çalışmak demektir. Sempati beslenen kişiyle birlikte acı çekilir ya da sevinç duyulur. </a:t>
          </a:r>
          <a:endParaRPr lang="tr-TR"/>
        </a:p>
      </dgm:t>
    </dgm:pt>
    <dgm:pt modelId="{69DCA0F0-BF9B-4121-AA27-C16F8EACA75A}" type="parTrans" cxnId="{135AE803-C327-4F0E-A638-31913F4CF36D}">
      <dgm:prSet/>
      <dgm:spPr/>
      <dgm:t>
        <a:bodyPr/>
        <a:lstStyle/>
        <a:p>
          <a:endParaRPr lang="tr-TR"/>
        </a:p>
      </dgm:t>
    </dgm:pt>
    <dgm:pt modelId="{53B6A537-494C-40D1-BA07-737816588CC4}" type="sibTrans" cxnId="{135AE803-C327-4F0E-A638-31913F4CF36D}">
      <dgm:prSet/>
      <dgm:spPr/>
      <dgm:t>
        <a:bodyPr/>
        <a:lstStyle/>
        <a:p>
          <a:endParaRPr lang="tr-TR"/>
        </a:p>
      </dgm:t>
    </dgm:pt>
    <dgm:pt modelId="{ACA41C34-A427-47C9-AAD1-FF8DE2D954E8}" type="pres">
      <dgm:prSet presAssocID="{4A299C65-C6F0-46F2-A71C-D7DE900C5E5A}" presName="linear" presStyleCnt="0">
        <dgm:presLayoutVars>
          <dgm:animLvl val="lvl"/>
          <dgm:resizeHandles val="exact"/>
        </dgm:presLayoutVars>
      </dgm:prSet>
      <dgm:spPr/>
    </dgm:pt>
    <dgm:pt modelId="{056BADC7-0036-437B-9876-01D594C1FF4E}" type="pres">
      <dgm:prSet presAssocID="{41116C39-B6D7-43E7-9FAE-6F437BA851D3}" presName="parentText" presStyleLbl="node1" presStyleIdx="0" presStyleCnt="1">
        <dgm:presLayoutVars>
          <dgm:chMax val="0"/>
          <dgm:bulletEnabled val="1"/>
        </dgm:presLayoutVars>
      </dgm:prSet>
      <dgm:spPr/>
    </dgm:pt>
  </dgm:ptLst>
  <dgm:cxnLst>
    <dgm:cxn modelId="{E384A57B-4AC3-4C32-909D-9C6B5CBFA961}" type="presOf" srcId="{4A299C65-C6F0-46F2-A71C-D7DE900C5E5A}" destId="{ACA41C34-A427-47C9-AAD1-FF8DE2D954E8}" srcOrd="0" destOrd="0" presId="urn:microsoft.com/office/officeart/2005/8/layout/vList2"/>
    <dgm:cxn modelId="{135AE803-C327-4F0E-A638-31913F4CF36D}" srcId="{4A299C65-C6F0-46F2-A71C-D7DE900C5E5A}" destId="{41116C39-B6D7-43E7-9FAE-6F437BA851D3}" srcOrd="0" destOrd="0" parTransId="{69DCA0F0-BF9B-4121-AA27-C16F8EACA75A}" sibTransId="{53B6A537-494C-40D1-BA07-737816588CC4}"/>
    <dgm:cxn modelId="{715769DC-C3EE-489E-A25D-C7F1CECB0230}" type="presOf" srcId="{41116C39-B6D7-43E7-9FAE-6F437BA851D3}" destId="{056BADC7-0036-437B-9876-01D594C1FF4E}" srcOrd="0" destOrd="0" presId="urn:microsoft.com/office/officeart/2005/8/layout/vList2"/>
    <dgm:cxn modelId="{C2C30EBE-67DC-4279-A5BE-70A60B18456B}" type="presParOf" srcId="{ACA41C34-A427-47C9-AAD1-FF8DE2D954E8}" destId="{056BADC7-0036-437B-9876-01D594C1FF4E}"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35AA3F-FE3B-43B3-9870-80D670EFADC1}">
      <dsp:nvSpPr>
        <dsp:cNvPr id="0" name=""/>
        <dsp:cNvSpPr/>
      </dsp:nvSpPr>
      <dsp:spPr>
        <a:xfrm>
          <a:off x="205740" y="545192"/>
          <a:ext cx="5074920" cy="5074919"/>
        </a:xfrm>
        <a:prstGeom prst="ellipse">
          <a:avLst/>
        </a:prstGeom>
        <a:gradFill rotWithShape="0">
          <a:gsLst>
            <a:gs pos="0">
              <a:schemeClr val="accent1">
                <a:alpha val="50000"/>
                <a:hueOff val="0"/>
                <a:satOff val="0"/>
                <a:lumOff val="0"/>
                <a:alphaOff val="0"/>
                <a:lumMod val="110000"/>
                <a:satMod val="105000"/>
                <a:tint val="67000"/>
              </a:schemeClr>
            </a:gs>
            <a:gs pos="50000">
              <a:schemeClr val="accent1">
                <a:alpha val="50000"/>
                <a:hueOff val="0"/>
                <a:satOff val="0"/>
                <a:lumOff val="0"/>
                <a:alphaOff val="0"/>
                <a:lumMod val="105000"/>
                <a:satMod val="103000"/>
                <a:tint val="73000"/>
              </a:schemeClr>
            </a:gs>
            <a:gs pos="100000">
              <a:schemeClr val="accent1">
                <a:alpha val="5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977900" rtl="0">
            <a:lnSpc>
              <a:spcPct val="90000"/>
            </a:lnSpc>
            <a:spcBef>
              <a:spcPct val="0"/>
            </a:spcBef>
            <a:spcAft>
              <a:spcPct val="35000"/>
            </a:spcAft>
          </a:pPr>
          <a:r>
            <a:rPr lang="tr-TR" sz="2200" kern="1200" smtClean="0"/>
            <a:t>Yine empati; diğer kişinin yerine kendini koymak ve diğer kişinin hislerinin nasıl olduğunu kavramaktır. (Ernest 1971) </a:t>
          </a:r>
          <a:endParaRPr lang="tr-TR" sz="2200" kern="1200"/>
        </a:p>
      </dsp:txBody>
      <dsp:txXfrm>
        <a:off x="914399" y="1143634"/>
        <a:ext cx="2926080" cy="3878035"/>
      </dsp:txXfrm>
    </dsp:sp>
    <dsp:sp modelId="{CA57C0CB-72B1-4E16-BCFF-63D911A4F789}">
      <dsp:nvSpPr>
        <dsp:cNvPr id="0" name=""/>
        <dsp:cNvSpPr/>
      </dsp:nvSpPr>
      <dsp:spPr>
        <a:xfrm>
          <a:off x="3863340" y="545192"/>
          <a:ext cx="5074920" cy="5074919"/>
        </a:xfrm>
        <a:prstGeom prst="ellipse">
          <a:avLst/>
        </a:prstGeom>
        <a:gradFill rotWithShape="0">
          <a:gsLst>
            <a:gs pos="0">
              <a:schemeClr val="accent1">
                <a:alpha val="50000"/>
                <a:hueOff val="0"/>
                <a:satOff val="0"/>
                <a:lumOff val="0"/>
                <a:alphaOff val="0"/>
                <a:lumMod val="110000"/>
                <a:satMod val="105000"/>
                <a:tint val="67000"/>
              </a:schemeClr>
            </a:gs>
            <a:gs pos="50000">
              <a:schemeClr val="accent1">
                <a:alpha val="50000"/>
                <a:hueOff val="0"/>
                <a:satOff val="0"/>
                <a:lumOff val="0"/>
                <a:alphaOff val="0"/>
                <a:lumMod val="105000"/>
                <a:satMod val="103000"/>
                <a:tint val="73000"/>
              </a:schemeClr>
            </a:gs>
            <a:gs pos="100000">
              <a:schemeClr val="accent1">
                <a:alpha val="5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977900" rtl="0">
            <a:lnSpc>
              <a:spcPct val="90000"/>
            </a:lnSpc>
            <a:spcBef>
              <a:spcPct val="0"/>
            </a:spcBef>
            <a:spcAft>
              <a:spcPct val="35000"/>
            </a:spcAft>
          </a:pPr>
          <a:r>
            <a:rPr lang="tr-TR" sz="2200" kern="1200" smtClean="0"/>
            <a:t>Başka bir tanımda empati; diğer kişinin rahatlamasını beraberinde getiren, diğer kişi odaklı duygusal cevap olarak tanımlanmıştır (Schultz, 2001). Bunun sonucunda kişi, kendisine empati kurulduğunda kendisini rahatlamış hisseder.</a:t>
          </a:r>
          <a:endParaRPr lang="tr-TR" sz="2200" kern="1200"/>
        </a:p>
      </dsp:txBody>
      <dsp:txXfrm>
        <a:off x="5303520" y="1143634"/>
        <a:ext cx="2926080" cy="387803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57626B-8F11-4BA4-B7F5-A54BF37428F4}">
      <dsp:nvSpPr>
        <dsp:cNvPr id="0" name=""/>
        <dsp:cNvSpPr/>
      </dsp:nvSpPr>
      <dsp:spPr>
        <a:xfrm>
          <a:off x="568432" y="4417"/>
          <a:ext cx="7319690" cy="1785573"/>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3020" tIns="16510" rIns="0" bIns="16510" numCol="1" spcCol="1270" anchor="ctr" anchorCtr="0">
          <a:noAutofit/>
        </a:bodyPr>
        <a:lstStyle/>
        <a:p>
          <a:pPr lvl="0" algn="ctr" defTabSz="1155700" rtl="0">
            <a:lnSpc>
              <a:spcPct val="90000"/>
            </a:lnSpc>
            <a:spcBef>
              <a:spcPct val="0"/>
            </a:spcBef>
            <a:spcAft>
              <a:spcPct val="35000"/>
            </a:spcAft>
          </a:pPr>
          <a:r>
            <a:rPr lang="tr-TR" sz="2600" kern="1200" smtClean="0"/>
            <a:t>Duygusal zekası gelişmiş bir insanın empati kurmada başarılı olduğu söylenilebilir (Jude, 2001). </a:t>
          </a:r>
          <a:endParaRPr lang="tr-TR" sz="2600" kern="1200"/>
        </a:p>
      </dsp:txBody>
      <dsp:txXfrm>
        <a:off x="1461219" y="4417"/>
        <a:ext cx="5534117" cy="1785573"/>
      </dsp:txXfrm>
    </dsp:sp>
    <dsp:sp modelId="{9A0927D3-D28E-4CDB-B4C2-D8C64936B5A4}">
      <dsp:nvSpPr>
        <dsp:cNvPr id="0" name=""/>
        <dsp:cNvSpPr/>
      </dsp:nvSpPr>
      <dsp:spPr>
        <a:xfrm>
          <a:off x="568432" y="2039970"/>
          <a:ext cx="7337188" cy="1785573"/>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3020" tIns="16510" rIns="0" bIns="16510" numCol="1" spcCol="1270" anchor="ctr" anchorCtr="0">
          <a:noAutofit/>
        </a:bodyPr>
        <a:lstStyle/>
        <a:p>
          <a:pPr lvl="0" algn="ctr" defTabSz="1155700" rtl="0">
            <a:lnSpc>
              <a:spcPct val="90000"/>
            </a:lnSpc>
            <a:spcBef>
              <a:spcPct val="0"/>
            </a:spcBef>
            <a:spcAft>
              <a:spcPct val="35000"/>
            </a:spcAft>
          </a:pPr>
          <a:r>
            <a:rPr lang="tr-TR" sz="2600" kern="1200" smtClean="0"/>
            <a:t>Bilindiği üzere duygusal zeka bir insanın kendi duygularının bilincinde olması, diğer insanların duygularının bilincinde olması ve davranışlarında bu unsuru dikkate almasıdır.</a:t>
          </a:r>
          <a:endParaRPr lang="tr-TR" sz="2600" kern="1200"/>
        </a:p>
      </dsp:txBody>
      <dsp:txXfrm>
        <a:off x="1461219" y="2039970"/>
        <a:ext cx="5551615" cy="1785573"/>
      </dsp:txXfrm>
    </dsp:sp>
    <dsp:sp modelId="{EBDCDA85-B354-4B03-AA0D-FE96BB9E69E6}">
      <dsp:nvSpPr>
        <dsp:cNvPr id="0" name=""/>
        <dsp:cNvSpPr/>
      </dsp:nvSpPr>
      <dsp:spPr>
        <a:xfrm>
          <a:off x="568432" y="4075524"/>
          <a:ext cx="7504095" cy="1785573"/>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3020" tIns="16510" rIns="0" bIns="16510" numCol="1" spcCol="1270" anchor="ctr" anchorCtr="0">
          <a:noAutofit/>
        </a:bodyPr>
        <a:lstStyle/>
        <a:p>
          <a:pPr lvl="0" algn="ctr" defTabSz="1155700" rtl="0">
            <a:lnSpc>
              <a:spcPct val="90000"/>
            </a:lnSpc>
            <a:spcBef>
              <a:spcPct val="0"/>
            </a:spcBef>
            <a:spcAft>
              <a:spcPct val="35000"/>
            </a:spcAft>
          </a:pPr>
          <a:r>
            <a:rPr lang="tr-TR" sz="2600" kern="1200" smtClean="0"/>
            <a:t>Duygusal zekası gelişmiş bir insanın empati kurmada başarılı olması güçlü bir ihtimaldir.</a:t>
          </a:r>
          <a:endParaRPr lang="tr-TR" sz="2600" kern="1200"/>
        </a:p>
      </dsp:txBody>
      <dsp:txXfrm>
        <a:off x="1461219" y="4075524"/>
        <a:ext cx="5718522" cy="178557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C2CF91-8107-48A8-8D74-4B62EF1C7D33}">
      <dsp:nvSpPr>
        <dsp:cNvPr id="0" name=""/>
        <dsp:cNvSpPr/>
      </dsp:nvSpPr>
      <dsp:spPr>
        <a:xfrm>
          <a:off x="1054" y="773044"/>
          <a:ext cx="8638850" cy="4319425"/>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0320" tIns="20320" rIns="20320" bIns="20320" numCol="1" spcCol="1270" anchor="ctr" anchorCtr="0">
          <a:noAutofit/>
        </a:bodyPr>
        <a:lstStyle/>
        <a:p>
          <a:pPr lvl="0" algn="ctr" defTabSz="1422400" rtl="0">
            <a:lnSpc>
              <a:spcPct val="90000"/>
            </a:lnSpc>
            <a:spcBef>
              <a:spcPct val="0"/>
            </a:spcBef>
            <a:spcAft>
              <a:spcPct val="35000"/>
            </a:spcAft>
          </a:pPr>
          <a:r>
            <a:rPr lang="tr-TR" sz="3200" kern="1200" smtClean="0"/>
            <a:t>Bellous ise empati kurmanın ne derece zor bir beceri olduğunu anlatabilmek için şu ifadelere yer vermiştir; “Empati içerisinde diğer kişinin söylediklerinin altında yatan yaşantıyı ve deneyimi anlamaya çalışma çabası bulunmaktadır. Bir insanın başına gelen olay diğer insanın başına gelmemiştir ve bu durumda o insan diğer kişiyi anlamaya çalışmaktadır. Bu durum oldukça zor bir iştir.” (Bellous, 2001)</a:t>
          </a:r>
          <a:endParaRPr lang="tr-TR" sz="3200" kern="1200"/>
        </a:p>
      </dsp:txBody>
      <dsp:txXfrm>
        <a:off x="1054" y="773044"/>
        <a:ext cx="8638850" cy="431942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758D54-73B8-41AA-8DC2-95D448839F00}">
      <dsp:nvSpPr>
        <dsp:cNvPr id="0" name=""/>
        <dsp:cNvSpPr/>
      </dsp:nvSpPr>
      <dsp:spPr>
        <a:xfrm>
          <a:off x="17748" y="0"/>
          <a:ext cx="5760639" cy="5760639"/>
        </a:xfrm>
        <a:prstGeom prst="ellipse">
          <a:avLst/>
        </a:prstGeom>
        <a:gradFill rotWithShape="0">
          <a:gsLst>
            <a:gs pos="0">
              <a:schemeClr val="accent1">
                <a:alpha val="50000"/>
                <a:hueOff val="0"/>
                <a:satOff val="0"/>
                <a:lumOff val="0"/>
                <a:alphaOff val="0"/>
                <a:lumMod val="110000"/>
                <a:satMod val="105000"/>
                <a:tint val="67000"/>
              </a:schemeClr>
            </a:gs>
            <a:gs pos="50000">
              <a:schemeClr val="accent1">
                <a:alpha val="50000"/>
                <a:hueOff val="0"/>
                <a:satOff val="0"/>
                <a:lumOff val="0"/>
                <a:alphaOff val="0"/>
                <a:lumMod val="105000"/>
                <a:satMod val="103000"/>
                <a:tint val="73000"/>
              </a:schemeClr>
            </a:gs>
            <a:gs pos="100000">
              <a:schemeClr val="accent1">
                <a:alpha val="5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377950" rtl="0">
            <a:lnSpc>
              <a:spcPct val="90000"/>
            </a:lnSpc>
            <a:spcBef>
              <a:spcPct val="0"/>
            </a:spcBef>
            <a:spcAft>
              <a:spcPct val="35000"/>
            </a:spcAft>
          </a:pPr>
          <a:r>
            <a:rPr lang="tr-TR" sz="3100" kern="1200" dirty="0" smtClean="0"/>
            <a:t>Smith tarafından yapılan bir araştırmada ise kişilerin hemcinslerine karşı geliştirdikleri empati, karşı cinse karşı geliştirilen empatiden daha yüksek çıkmıştır. (Smith, 1996)</a:t>
          </a:r>
          <a:endParaRPr lang="tr-TR" sz="3100" kern="1200" dirty="0"/>
        </a:p>
      </dsp:txBody>
      <dsp:txXfrm>
        <a:off x="861374" y="843626"/>
        <a:ext cx="4073387" cy="407338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B1E0D6-EF8F-4FAB-87DD-18AE6C034D1F}">
      <dsp:nvSpPr>
        <dsp:cNvPr id="0" name=""/>
        <dsp:cNvSpPr/>
      </dsp:nvSpPr>
      <dsp:spPr>
        <a:xfrm>
          <a:off x="0" y="545040"/>
          <a:ext cx="8291264" cy="3165024"/>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220472" tIns="125984" rIns="220472" bIns="125984" numCol="1" spcCol="1270" anchor="ctr" anchorCtr="0">
          <a:noAutofit/>
        </a:bodyPr>
        <a:lstStyle/>
        <a:p>
          <a:pPr lvl="0" algn="ctr" defTabSz="1377950" rtl="0">
            <a:lnSpc>
              <a:spcPct val="90000"/>
            </a:lnSpc>
            <a:spcBef>
              <a:spcPct val="0"/>
            </a:spcBef>
            <a:spcAft>
              <a:spcPct val="35000"/>
            </a:spcAft>
          </a:pPr>
          <a:r>
            <a:rPr lang="tr-TR" sz="3100" kern="1200" dirty="0" smtClean="0"/>
            <a:t>Araştırmacılar, insanların zihinlerinde kurdukları empati ile, karşılarındaki kişiye ilettikleri empati arasında farklılık bulunduğunu belirtmektedirler. Yani karşıdaki insanın düşünceleri doğru anlaşılsa bile ifade etmekte güçlükle karşılaşıp, doğru ifadeyi verememe durumu görülebilir. </a:t>
          </a:r>
          <a:endParaRPr lang="tr-TR" sz="3100" kern="1200" dirty="0"/>
        </a:p>
      </dsp:txBody>
      <dsp:txXfrm>
        <a:off x="0" y="545040"/>
        <a:ext cx="8291264" cy="3165024"/>
      </dsp:txXfrm>
    </dsp:sp>
    <dsp:sp modelId="{4DB458CD-7E27-4997-BE50-A8F111F4CCE0}">
      <dsp:nvSpPr>
        <dsp:cNvPr id="0" name=""/>
        <dsp:cNvSpPr/>
      </dsp:nvSpPr>
      <dsp:spPr>
        <a:xfrm>
          <a:off x="0" y="3710064"/>
          <a:ext cx="8291264" cy="1361520"/>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2A825A-93D4-47C4-86B8-E47A4E93B509}">
      <dsp:nvSpPr>
        <dsp:cNvPr id="0" name=""/>
        <dsp:cNvSpPr/>
      </dsp:nvSpPr>
      <dsp:spPr>
        <a:xfrm>
          <a:off x="0" y="455682"/>
          <a:ext cx="5098166" cy="5098166"/>
        </a:xfrm>
        <a:prstGeom prst="pie">
          <a:avLst>
            <a:gd name="adj1" fmla="val 5400000"/>
            <a:gd name="adj2" fmla="val 16200000"/>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36FBF5C1-1F08-49E1-AA2F-35AEC8CF6101}">
      <dsp:nvSpPr>
        <dsp:cNvPr id="0" name=""/>
        <dsp:cNvSpPr/>
      </dsp:nvSpPr>
      <dsp:spPr>
        <a:xfrm>
          <a:off x="2549083" y="455682"/>
          <a:ext cx="5947860" cy="5098166"/>
        </a:xfrm>
        <a:prstGeom prst="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lvl="0" algn="ctr" defTabSz="1200150" rtl="0">
            <a:lnSpc>
              <a:spcPct val="90000"/>
            </a:lnSpc>
            <a:spcBef>
              <a:spcPct val="0"/>
            </a:spcBef>
            <a:spcAft>
              <a:spcPct val="35000"/>
            </a:spcAft>
          </a:pPr>
          <a:r>
            <a:rPr lang="tr-TR" sz="2700" kern="1200" smtClean="0"/>
            <a:t>Sempati (birlikte duygulanım), bir şeyi birlikte yaşama ve hissetme, başkasının duygularını paylaşma ve göz önüne alma demektir. </a:t>
          </a:r>
          <a:endParaRPr lang="tr-TR" sz="2700" kern="1200"/>
        </a:p>
      </dsp:txBody>
      <dsp:txXfrm>
        <a:off x="2549083" y="455682"/>
        <a:ext cx="5947860" cy="2421629"/>
      </dsp:txXfrm>
    </dsp:sp>
    <dsp:sp modelId="{0A4C78E2-E03F-4E2D-9933-231E1E000D00}">
      <dsp:nvSpPr>
        <dsp:cNvPr id="0" name=""/>
        <dsp:cNvSpPr/>
      </dsp:nvSpPr>
      <dsp:spPr>
        <a:xfrm>
          <a:off x="1338268" y="2877311"/>
          <a:ext cx="2421629" cy="2421629"/>
        </a:xfrm>
        <a:prstGeom prst="pie">
          <a:avLst>
            <a:gd name="adj1" fmla="val 5400000"/>
            <a:gd name="adj2" fmla="val 16200000"/>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5EEB8DFE-EBA3-4845-9A53-9A418307CE0D}">
      <dsp:nvSpPr>
        <dsp:cNvPr id="0" name=""/>
        <dsp:cNvSpPr/>
      </dsp:nvSpPr>
      <dsp:spPr>
        <a:xfrm>
          <a:off x="2549083" y="2877311"/>
          <a:ext cx="5947860" cy="2421629"/>
        </a:xfrm>
        <a:prstGeom prst="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lvl="0" algn="ctr" defTabSz="1200150" rtl="0">
            <a:lnSpc>
              <a:spcPct val="90000"/>
            </a:lnSpc>
            <a:spcBef>
              <a:spcPct val="0"/>
            </a:spcBef>
            <a:spcAft>
              <a:spcPct val="35000"/>
            </a:spcAft>
          </a:pPr>
          <a:r>
            <a:rPr lang="tr-TR" sz="2700" kern="1200" smtClean="0"/>
            <a:t>Sempati, belli bir nedene dayanmadan ve iyice tanımadan bir insanın bir başkasına doğrudan doğruya eğilim duyması, ilgi göstermesi, yaşamış olduğu tecrübelere katılmasıdır.</a:t>
          </a:r>
          <a:endParaRPr lang="tr-TR" sz="2700" kern="1200"/>
        </a:p>
      </dsp:txBody>
      <dsp:txXfrm>
        <a:off x="2549083" y="2877311"/>
        <a:ext cx="5947860" cy="242162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6BADC7-0036-437B-9876-01D594C1FF4E}">
      <dsp:nvSpPr>
        <dsp:cNvPr id="0" name=""/>
        <dsp:cNvSpPr/>
      </dsp:nvSpPr>
      <dsp:spPr>
        <a:xfrm>
          <a:off x="0" y="212720"/>
          <a:ext cx="8640960" cy="5335199"/>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44780" tIns="144780" rIns="144780" bIns="144780" numCol="1" spcCol="1270" anchor="ctr" anchorCtr="0">
          <a:noAutofit/>
        </a:bodyPr>
        <a:lstStyle/>
        <a:p>
          <a:pPr lvl="0" algn="l" defTabSz="1689100" rtl="0">
            <a:lnSpc>
              <a:spcPct val="90000"/>
            </a:lnSpc>
            <a:spcBef>
              <a:spcPct val="0"/>
            </a:spcBef>
            <a:spcAft>
              <a:spcPct val="35000"/>
            </a:spcAft>
          </a:pPr>
          <a:r>
            <a:rPr lang="tr-TR" sz="3800" kern="1200" smtClean="0"/>
            <a:t>Bu iki kavramın birbiriyle karıştırılma nedeni, her ikisin de başkalarının duygularına gösterilen bir tepkiyi ifade etmesidir. Bir kimseye sempati duymak, o kimsenin sahip olduğu duygu ve düşüncelerin aynısına sahip olmaya çalışmak demektir. Sempati beslenen kişiyle birlikte acı çekilir ya da sevinç duyulur. </a:t>
          </a:r>
          <a:endParaRPr lang="tr-TR" sz="3800" kern="1200"/>
        </a:p>
      </dsp:txBody>
      <dsp:txXfrm>
        <a:off x="260443" y="473163"/>
        <a:ext cx="8120074" cy="4814313"/>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 xmlns:a16="http://schemas.microsoft.com/office/drawing/2014/main"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 xmlns:a16="http://schemas.microsoft.com/office/drawing/2014/main"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pPr/>
              <a:t>06.11.2020</a:t>
            </a:fld>
            <a:endParaRPr lang="tr-TR"/>
          </a:p>
        </p:txBody>
      </p:sp>
      <p:sp>
        <p:nvSpPr>
          <p:cNvPr id="4" name="Alt Bilgi Yer Tutucusu 3">
            <a:extLst>
              <a:ext uri="{FF2B5EF4-FFF2-40B4-BE49-F238E27FC236}">
                <a16:creationId xmlns="" xmlns:a16="http://schemas.microsoft.com/office/drawing/2014/main"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 xmlns:a16="http://schemas.microsoft.com/office/drawing/2014/main"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pPr/>
              <a:t>‹#›</a:t>
            </a:fld>
            <a:endParaRPr lang="tr-TR"/>
          </a:p>
        </p:txBody>
      </p:sp>
    </p:spTree>
    <p:extLst>
      <p:ext uri="{BB962C8B-B14F-4D97-AF65-F5344CB8AC3E}">
        <p14:creationId xmlns:p14="http://schemas.microsoft.com/office/powerpoint/2010/main" val="122757358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7487D298-1B85-4809-8876-81D3304E2AC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smtClean="0"/>
              <a:t>Asıl başlık stili için tıklatın</a:t>
            </a:r>
            <a:endParaRPr lang="tr-TR"/>
          </a:p>
        </p:txBody>
      </p:sp>
      <p:sp>
        <p:nvSpPr>
          <p:cNvPr id="3" name="Alt Başlık 2">
            <a:extLst>
              <a:ext uri="{FF2B5EF4-FFF2-40B4-BE49-F238E27FC236}">
                <a16:creationId xmlns="" xmlns:a16="http://schemas.microsoft.com/office/drawing/2014/main"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a:extLst>
              <a:ext uri="{FF2B5EF4-FFF2-40B4-BE49-F238E27FC236}">
                <a16:creationId xmlns="" xmlns:a16="http://schemas.microsoft.com/office/drawing/2014/main"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p14="http://schemas.microsoft.com/office/powerpoint/2010/main"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9B78E955-A148-4354-AE04-7503133F735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42D4F82A-8FE9-41CF-A790-97BBBD58FF37}"/>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 xmlns:a16="http://schemas.microsoft.com/office/drawing/2014/main" id="{16F19FC7-2638-4BB7-A0CC-8A82FB887288}"/>
              </a:ext>
            </a:extLst>
          </p:cNvPr>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 xmlns:a16="http://schemas.microsoft.com/office/drawing/2014/main"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p14="http://schemas.microsoft.com/office/powerpoint/2010/main"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44F11540-A512-4E5B-A3F1-95331763FF8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smtClean="0"/>
              <a:t>Asıl başlık stili için tıklatın</a:t>
            </a:r>
            <a:endParaRPr lang="tr-TR"/>
          </a:p>
        </p:txBody>
      </p:sp>
      <p:sp>
        <p:nvSpPr>
          <p:cNvPr id="3" name="Metin Yer Tutucusu 2">
            <a:extLst>
              <a:ext uri="{FF2B5EF4-FFF2-40B4-BE49-F238E27FC236}">
                <a16:creationId xmlns="" xmlns:a16="http://schemas.microsoft.com/office/drawing/2014/main"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smtClean="0"/>
              <a:t>Asıl metin stillerini düzenlemek için tıklatın</a:t>
            </a:r>
          </a:p>
        </p:txBody>
      </p:sp>
      <p:sp>
        <p:nvSpPr>
          <p:cNvPr id="4" name="Veri Yer Tutucusu 3">
            <a:extLst>
              <a:ext uri="{FF2B5EF4-FFF2-40B4-BE49-F238E27FC236}">
                <a16:creationId xmlns="" xmlns:a16="http://schemas.microsoft.com/office/drawing/2014/main"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p14="http://schemas.microsoft.com/office/powerpoint/2010/main"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CCAFC7C3-4533-4FB6-8C78-99A4DB9E3D7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30FE0336-BADE-47BD-BE6A-990E6F66DC40}"/>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 xmlns:a16="http://schemas.microsoft.com/office/drawing/2014/main" id="{3F923556-F8E4-4F08-A1F2-94F024C0FCA6}"/>
              </a:ext>
            </a:extLst>
          </p:cNvPr>
          <p:cNvSpPr>
            <a:spLocks noGrp="1"/>
          </p:cNvSpPr>
          <p:nvPr>
            <p:ph sz="half" idx="1"/>
          </p:nvPr>
        </p:nvSpPr>
        <p:spPr>
          <a:xfrm>
            <a:off x="457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a:extLst>
              <a:ext uri="{FF2B5EF4-FFF2-40B4-BE49-F238E27FC236}">
                <a16:creationId xmlns="" xmlns:a16="http://schemas.microsoft.com/office/drawing/2014/main" id="{A3FB7E4D-A16F-488A-B333-8301C72390D0}"/>
              </a:ext>
            </a:extLst>
          </p:cNvPr>
          <p:cNvSpPr>
            <a:spLocks noGrp="1"/>
          </p:cNvSpPr>
          <p:nvPr>
            <p:ph sz="half" idx="2"/>
          </p:nvPr>
        </p:nvSpPr>
        <p:spPr>
          <a:xfrm>
            <a:off x="4648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a:extLst>
              <a:ext uri="{FF2B5EF4-FFF2-40B4-BE49-F238E27FC236}">
                <a16:creationId xmlns="" xmlns:a16="http://schemas.microsoft.com/office/drawing/2014/main"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p14="http://schemas.microsoft.com/office/powerpoint/2010/main"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 xmlns:a16="http://schemas.microsoft.com/office/drawing/2014/main" id="{050BA558-371F-47B7-8FA6-502B03CDF3F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75389893-28F9-455C-A1FC-27E27109A98A}"/>
              </a:ext>
            </a:extLst>
          </p:cNvPr>
          <p:cNvSpPr>
            <a:spLocks noGrp="1"/>
          </p:cNvSpPr>
          <p:nvPr>
            <p:ph type="title"/>
          </p:nvPr>
        </p:nvSpPr>
        <p:spPr>
          <a:xfrm>
            <a:off x="630238" y="365125"/>
            <a:ext cx="7886700" cy="1325563"/>
          </a:xfrm>
        </p:spPr>
        <p:txBody>
          <a:bodyPr/>
          <a:lstStyle/>
          <a:p>
            <a:r>
              <a:rPr lang="tr-TR" smtClean="0"/>
              <a:t>Asıl başlık stili için tıklatın</a:t>
            </a:r>
            <a:endParaRPr lang="tr-TR"/>
          </a:p>
        </p:txBody>
      </p:sp>
      <p:sp>
        <p:nvSpPr>
          <p:cNvPr id="3" name="Metin Yer Tutucusu 2">
            <a:extLst>
              <a:ext uri="{FF2B5EF4-FFF2-40B4-BE49-F238E27FC236}">
                <a16:creationId xmlns="" xmlns:a16="http://schemas.microsoft.com/office/drawing/2014/main"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a:extLst>
              <a:ext uri="{FF2B5EF4-FFF2-40B4-BE49-F238E27FC236}">
                <a16:creationId xmlns="" xmlns:a16="http://schemas.microsoft.com/office/drawing/2014/main" id="{B7A13075-96FD-4858-A466-15ABF643609F}"/>
              </a:ext>
            </a:extLst>
          </p:cNvPr>
          <p:cNvSpPr>
            <a:spLocks noGrp="1"/>
          </p:cNvSpPr>
          <p:nvPr>
            <p:ph sz="half" idx="2"/>
          </p:nvPr>
        </p:nvSpPr>
        <p:spPr>
          <a:xfrm>
            <a:off x="630238" y="2505075"/>
            <a:ext cx="386873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a:extLst>
              <a:ext uri="{FF2B5EF4-FFF2-40B4-BE49-F238E27FC236}">
                <a16:creationId xmlns="" xmlns:a16="http://schemas.microsoft.com/office/drawing/2014/main"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a:extLst>
              <a:ext uri="{FF2B5EF4-FFF2-40B4-BE49-F238E27FC236}">
                <a16:creationId xmlns="" xmlns:a16="http://schemas.microsoft.com/office/drawing/2014/main" id="{087132E1-2F48-4174-8193-87E5C0AE16F1}"/>
              </a:ext>
            </a:extLst>
          </p:cNvPr>
          <p:cNvSpPr>
            <a:spLocks noGrp="1"/>
          </p:cNvSpPr>
          <p:nvPr>
            <p:ph sz="quarter" idx="4"/>
          </p:nvPr>
        </p:nvSpPr>
        <p:spPr>
          <a:xfrm>
            <a:off x="4629150" y="2505075"/>
            <a:ext cx="38877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a:extLst>
              <a:ext uri="{FF2B5EF4-FFF2-40B4-BE49-F238E27FC236}">
                <a16:creationId xmlns="" xmlns:a16="http://schemas.microsoft.com/office/drawing/2014/main"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 xmlns:a16="http://schemas.microsoft.com/office/drawing/2014/main"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 xmlns:a16="http://schemas.microsoft.com/office/drawing/2014/main"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p14="http://schemas.microsoft.com/office/powerpoint/2010/main"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C1FB983A-9774-46FC-AB7D-63F42A520EF6}"/>
              </a:ext>
            </a:extLst>
          </p:cNvPr>
          <p:cNvSpPr>
            <a:spLocks noGrp="1"/>
          </p:cNvSpPr>
          <p:nvPr>
            <p:ph type="title"/>
          </p:nvPr>
        </p:nvSpPr>
        <p:spPr/>
        <p:txBody>
          <a:bodyPr/>
          <a:lstStyle/>
          <a:p>
            <a:r>
              <a:rPr lang="tr-TR" smtClean="0"/>
              <a:t>Asıl başlık stili için tıklatın</a:t>
            </a:r>
            <a:endParaRPr lang="tr-TR"/>
          </a:p>
        </p:txBody>
      </p:sp>
      <p:sp>
        <p:nvSpPr>
          <p:cNvPr id="3" name="Veri Yer Tutucusu 2">
            <a:extLst>
              <a:ext uri="{FF2B5EF4-FFF2-40B4-BE49-F238E27FC236}">
                <a16:creationId xmlns="" xmlns:a16="http://schemas.microsoft.com/office/drawing/2014/main"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 xmlns:a16="http://schemas.microsoft.com/office/drawing/2014/main"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 xmlns:a16="http://schemas.microsoft.com/office/drawing/2014/main"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 xmlns:a16="http://schemas.microsoft.com/office/drawing/2014/main" id="{B104AD21-30E9-4A01-8166-A5EE38AE7162}"/>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 xmlns:a16="http://schemas.microsoft.com/office/drawing/2014/main" id="{60EF2FE9-5B91-4E83-A174-050677E2DBA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Veri Yer Tutucusu 1">
            <a:extLst>
              <a:ext uri="{FF2B5EF4-FFF2-40B4-BE49-F238E27FC236}">
                <a16:creationId xmlns="" xmlns:a16="http://schemas.microsoft.com/office/drawing/2014/main"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 xmlns:a16="http://schemas.microsoft.com/office/drawing/2014/main"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 xmlns:a16="http://schemas.microsoft.com/office/drawing/2014/main"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p14="http://schemas.microsoft.com/office/powerpoint/2010/main"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2F46E11D-82FC-4A81-B285-A43A1849538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İçerik Yer Tutucusu 2">
            <a:extLst>
              <a:ext uri="{FF2B5EF4-FFF2-40B4-BE49-F238E27FC236}">
                <a16:creationId xmlns="" xmlns:a16="http://schemas.microsoft.com/office/drawing/2014/main"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a:extLst>
              <a:ext uri="{FF2B5EF4-FFF2-40B4-BE49-F238E27FC236}">
                <a16:creationId xmlns="" xmlns:a16="http://schemas.microsoft.com/office/drawing/2014/main"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 xmlns:a16="http://schemas.microsoft.com/office/drawing/2014/main"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p14="http://schemas.microsoft.com/office/powerpoint/2010/main"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DA90758A-5C1B-417F-A445-9333CC1F7BA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Resim Yer Tutucusu 2">
            <a:extLst>
              <a:ext uri="{FF2B5EF4-FFF2-40B4-BE49-F238E27FC236}">
                <a16:creationId xmlns="" xmlns:a16="http://schemas.microsoft.com/office/drawing/2014/main"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tr-TR"/>
          </a:p>
        </p:txBody>
      </p:sp>
      <p:sp>
        <p:nvSpPr>
          <p:cNvPr id="4" name="Metin Yer Tutucusu 3">
            <a:extLst>
              <a:ext uri="{FF2B5EF4-FFF2-40B4-BE49-F238E27FC236}">
                <a16:creationId xmlns="" xmlns:a16="http://schemas.microsoft.com/office/drawing/2014/main"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 xmlns:a16="http://schemas.microsoft.com/office/drawing/2014/main"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p14="http://schemas.microsoft.com/office/powerpoint/2010/main"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88F26E1D-B5D5-467D-A732-7F9CA8F46E2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2D9801B3-D8C9-443D-AFA1-C8E352C699AD}"/>
              </a:ext>
            </a:extLst>
          </p:cNvPr>
          <p:cNvSpPr>
            <a:spLocks noGrp="1"/>
          </p:cNvSpPr>
          <p:nvPr>
            <p:ph type="title"/>
          </p:nvPr>
        </p:nvSpPr>
        <p:spPr/>
        <p:txBody>
          <a:bodyPr/>
          <a:lstStyle/>
          <a:p>
            <a:r>
              <a:rPr lang="tr-TR" smtClean="0"/>
              <a:t>Asıl başlık stili için tıklatın</a:t>
            </a:r>
            <a:endParaRPr lang="tr-TR"/>
          </a:p>
        </p:txBody>
      </p:sp>
      <p:sp>
        <p:nvSpPr>
          <p:cNvPr id="3" name="Dikey Metin Yer Tutucusu 2">
            <a:extLst>
              <a:ext uri="{FF2B5EF4-FFF2-40B4-BE49-F238E27FC236}">
                <a16:creationId xmlns="" xmlns:a16="http://schemas.microsoft.com/office/drawing/2014/main" id="{9212BA58-6D5E-45A1-8BB2-B58B764336DF}"/>
              </a:ext>
            </a:extLst>
          </p:cNvPr>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 xmlns:a16="http://schemas.microsoft.com/office/drawing/2014/main"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p14="http://schemas.microsoft.com/office/powerpoint/2010/main"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5C8FEA4F-139E-4BFA-9857-260A0F744E7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Dikey Başlık 1">
            <a:extLst>
              <a:ext uri="{FF2B5EF4-FFF2-40B4-BE49-F238E27FC236}">
                <a16:creationId xmlns="" xmlns:a16="http://schemas.microsoft.com/office/drawing/2014/main" id="{F60D4DFA-8B07-484B-89F1-D97C917C1B9D}"/>
              </a:ext>
            </a:extLst>
          </p:cNvPr>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a:extLst>
              <a:ext uri="{FF2B5EF4-FFF2-40B4-BE49-F238E27FC236}">
                <a16:creationId xmlns="" xmlns:a16="http://schemas.microsoft.com/office/drawing/2014/main" id="{6407E197-D18E-4AAA-98CB-38D89A2A056D}"/>
              </a:ext>
            </a:extLst>
          </p:cNvPr>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 xmlns:a16="http://schemas.microsoft.com/office/drawing/2014/main"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p14="http://schemas.microsoft.com/office/powerpoint/2010/main" val="3247843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 xmlns:a16="http://schemas.microsoft.com/office/drawing/2014/main"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 xmlns:a16="http://schemas.microsoft.com/office/drawing/2014/main"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 xmlns:a16="http://schemas.microsoft.com/office/drawing/2014/main"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 xmlns:a16="http://schemas.microsoft.com/office/drawing/2014/main"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 xmlns:a16="http://schemas.microsoft.com/office/drawing/2014/main"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10.jp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8.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34.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sunu kapak">
            <a:extLst>
              <a:ext uri="{FF2B5EF4-FFF2-40B4-BE49-F238E27FC236}">
                <a16:creationId xmlns="" xmlns:a16="http://schemas.microsoft.com/office/drawing/2014/main" id="{95F6E267-728F-4FB0-8651-BFFD2B0EC16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7012"/>
            <a:ext cx="9392574" cy="6850988"/>
          </a:xfrm>
          <a:prstGeom prst="rect">
            <a:avLst/>
          </a:prstGeom>
          <a:noFill/>
          <a:extLst>
            <a:ext uri="{909E8E84-426E-40DD-AFC4-6F175D3DCCD1}">
              <a14:hiddenFill xmlns:a14="http://schemas.microsoft.com/office/drawing/2010/main">
                <a:solidFill>
                  <a:srgbClr val="FFFFFF"/>
                </a:solidFill>
              </a14:hiddenFill>
            </a:ext>
          </a:extLst>
        </p:spPr>
      </p:pic>
      <p:sp>
        <p:nvSpPr>
          <p:cNvPr id="4104" name="Rectangle 8">
            <a:extLst>
              <a:ext uri="{FF2B5EF4-FFF2-40B4-BE49-F238E27FC236}">
                <a16:creationId xmlns="" xmlns:a16="http://schemas.microsoft.com/office/drawing/2014/main" id="{F38C432D-5372-448E-9829-E0F45631D439}"/>
              </a:ext>
            </a:extLst>
          </p:cNvPr>
          <p:cNvSpPr>
            <a:spLocks noGrp="1" noChangeArrowheads="1"/>
          </p:cNvSpPr>
          <p:nvPr>
            <p:ph type="subTitle" idx="1"/>
          </p:nvPr>
        </p:nvSpPr>
        <p:spPr>
          <a:xfrm>
            <a:off x="3275856" y="3162300"/>
            <a:ext cx="5868144" cy="533400"/>
          </a:xfrm>
        </p:spPr>
        <p:txBody>
          <a:bodyPr/>
          <a:lstStyle/>
          <a:p>
            <a:pPr>
              <a:lnSpc>
                <a:spcPct val="90000"/>
              </a:lnSpc>
            </a:pPr>
            <a:r>
              <a:rPr lang="tr-TR" altLang="tr-TR" sz="2800" b="1" dirty="0" smtClean="0"/>
              <a:t>HALK SAĞLIĞI HEMŞİRELİĞİ ANA BİLİM DALI </a:t>
            </a:r>
            <a:endParaRPr lang="tr-TR" altLang="tr-TR" sz="2800" b="1" dirty="0"/>
          </a:p>
        </p:txBody>
      </p:sp>
      <p:sp>
        <p:nvSpPr>
          <p:cNvPr id="6" name="Rectangle 8">
            <a:extLst>
              <a:ext uri="{FF2B5EF4-FFF2-40B4-BE49-F238E27FC236}">
                <a16:creationId xmlns="" xmlns:a16="http://schemas.microsoft.com/office/drawing/2014/main" id="{40919079-B759-42A8-9F3B-9A1143AB97DE}"/>
              </a:ext>
            </a:extLst>
          </p:cNvPr>
          <p:cNvSpPr txBox="1">
            <a:spLocks noChangeArrowheads="1"/>
          </p:cNvSpPr>
          <p:nvPr/>
        </p:nvSpPr>
        <p:spPr bwMode="auto">
          <a:xfrm>
            <a:off x="2411760" y="1143000"/>
            <a:ext cx="6840760" cy="6298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dirty="0" smtClean="0"/>
              <a:t>OMÜ YÜKSEK LİSANSÜSTÜ EĞİTİM ENSTİTÜSÜ</a:t>
            </a:r>
            <a:endParaRPr lang="tr-TR" altLang="tr-TR" sz="3200" b="1" dirty="0"/>
          </a:p>
        </p:txBody>
      </p:sp>
      <p:sp>
        <p:nvSpPr>
          <p:cNvPr id="7" name="Rectangle 8">
            <a:extLst>
              <a:ext uri="{FF2B5EF4-FFF2-40B4-BE49-F238E27FC236}">
                <a16:creationId xmlns="" xmlns:a16="http://schemas.microsoft.com/office/drawing/2014/main" id="{FA81E1F3-CB27-487C-8780-092A73586388}"/>
              </a:ext>
            </a:extLst>
          </p:cNvPr>
          <p:cNvSpPr txBox="1">
            <a:spLocks noChangeArrowheads="1"/>
          </p:cNvSpPr>
          <p:nvPr/>
        </p:nvSpPr>
        <p:spPr bwMode="auto">
          <a:xfrm>
            <a:off x="3048000" y="47244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b="1" i="1" dirty="0" smtClean="0"/>
              <a:t>HEMŞİRELİKTE KAVRAMSAL ÖĞELER</a:t>
            </a:r>
            <a:endParaRPr lang="tr-TR" altLang="tr-TR" b="1" i="1" dirty="0"/>
          </a:p>
        </p:txBody>
      </p:sp>
      <p:sp>
        <p:nvSpPr>
          <p:cNvPr id="8" name="Rectangle 8">
            <a:extLst>
              <a:ext uri="{FF2B5EF4-FFF2-40B4-BE49-F238E27FC236}">
                <a16:creationId xmlns="" xmlns:a16="http://schemas.microsoft.com/office/drawing/2014/main" id="{2B89DD1B-66F7-4797-94FB-C51343EB1C18}"/>
              </a:ext>
            </a:extLst>
          </p:cNvPr>
          <p:cNvSpPr txBox="1">
            <a:spLocks noChangeArrowheads="1"/>
          </p:cNvSpPr>
          <p:nvPr/>
        </p:nvSpPr>
        <p:spPr bwMode="auto">
          <a:xfrm>
            <a:off x="3048000" y="5334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2000" b="1" i="1" dirty="0" smtClean="0">
                <a:solidFill>
                  <a:schemeClr val="bg1">
                    <a:lumMod val="50000"/>
                  </a:schemeClr>
                </a:solidFill>
              </a:rPr>
              <a:t>Doçent Birsen ALTAY</a:t>
            </a:r>
            <a:endParaRPr lang="tr-TR" altLang="tr-TR" sz="2000" b="1" i="1" dirty="0">
              <a:solidFill>
                <a:schemeClr val="bg1">
                  <a:lumMod val="50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 xmlns:a16="http://schemas.microsoft.com/office/drawing/2014/main" id="{A280B79D-0B02-41AA-A0CB-21D933491A35}"/>
              </a:ext>
            </a:extLst>
          </p:cNvPr>
          <p:cNvSpPr>
            <a:spLocks noGrp="1" noChangeArrowheads="1"/>
          </p:cNvSpPr>
          <p:nvPr>
            <p:ph type="ctrTitle"/>
          </p:nvPr>
        </p:nvSpPr>
        <p:spPr>
          <a:xfrm>
            <a:off x="685800" y="1143000"/>
            <a:ext cx="7772400" cy="1470025"/>
          </a:xfrm>
        </p:spPr>
        <p:txBody>
          <a:bodyPr anchor="ctr"/>
          <a:lstStyle/>
          <a:p>
            <a:r>
              <a:rPr lang="tr-TR" altLang="tr-TR" sz="4400" b="1" dirty="0" smtClean="0"/>
              <a:t>EMPATİ VE SEMPATİ</a:t>
            </a:r>
            <a:endParaRPr lang="tr-TR" altLang="tr-TR" sz="4400" b="1" dirty="0"/>
          </a:p>
        </p:txBody>
      </p:sp>
      <p:sp>
        <p:nvSpPr>
          <p:cNvPr id="6147" name="Rectangle 3">
            <a:extLst>
              <a:ext uri="{FF2B5EF4-FFF2-40B4-BE49-F238E27FC236}">
                <a16:creationId xmlns="" xmlns:a16="http://schemas.microsoft.com/office/drawing/2014/main" id="{F905258F-F96C-4DD7-B132-3E7AE9EEAAA2}"/>
              </a:ext>
            </a:extLst>
          </p:cNvPr>
          <p:cNvSpPr>
            <a:spLocks noGrp="1" noChangeArrowheads="1"/>
          </p:cNvSpPr>
          <p:nvPr>
            <p:ph type="subTitle" idx="1"/>
          </p:nvPr>
        </p:nvSpPr>
        <p:spPr>
          <a:xfrm>
            <a:off x="3635896" y="3789041"/>
            <a:ext cx="1872208" cy="576064"/>
          </a:xfrm>
        </p:spPr>
        <p:txBody>
          <a:bodyPr/>
          <a:lstStyle/>
          <a:p>
            <a:r>
              <a:rPr lang="tr-TR" altLang="tr-TR" sz="2800" i="1" dirty="0" smtClean="0"/>
              <a:t>Hafta-3</a:t>
            </a:r>
            <a:endParaRPr lang="tr-TR" altLang="tr-TR" sz="2800" i="1" dirty="0"/>
          </a:p>
        </p:txBody>
      </p:sp>
      <p:pic>
        <p:nvPicPr>
          <p:cNvPr id="6148" name="Picture 4" descr="sunu">
            <a:extLst>
              <a:ext uri="{FF2B5EF4-FFF2-40B4-BE49-F238E27FC236}">
                <a16:creationId xmlns="" xmlns:a16="http://schemas.microsoft.com/office/drawing/2014/main" id="{571ECC9D-3C97-4A2E-A8AA-BEBCE23FD8E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a:extLst>
              <a:ext uri="{FF2B5EF4-FFF2-40B4-BE49-F238E27FC236}">
                <a16:creationId xmlns="" xmlns:a16="http://schemas.microsoft.com/office/drawing/2014/main" id="{5CECEE48-2E7C-42F7-BDD0-3BE516D175F6}"/>
              </a:ext>
            </a:extLst>
          </p:cNvPr>
          <p:cNvSpPr txBox="1">
            <a:spLocks noChangeArrowheads="1"/>
          </p:cNvSpPr>
          <p:nvPr/>
        </p:nvSpPr>
        <p:spPr bwMode="auto">
          <a:xfrm>
            <a:off x="1638300" y="5049180"/>
            <a:ext cx="5867400" cy="6840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tr-TR" altLang="tr-TR" sz="3200" i="1" dirty="0" err="1" smtClean="0"/>
              <a:t>Kübranur</a:t>
            </a:r>
            <a:r>
              <a:rPr lang="tr-TR" altLang="tr-TR" sz="3200" i="1" dirty="0" smtClean="0"/>
              <a:t> BERBER </a:t>
            </a:r>
            <a:endParaRPr lang="tr-TR" altLang="tr-TR" sz="3200" i="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20A398E2-9251-4F0A-83EC-B91919805ECF}"/>
              </a:ext>
            </a:extLst>
          </p:cNvPr>
          <p:cNvSpPr>
            <a:spLocks noGrp="1"/>
          </p:cNvSpPr>
          <p:nvPr>
            <p:ph type="title"/>
          </p:nvPr>
        </p:nvSpPr>
        <p:spPr>
          <a:xfrm>
            <a:off x="107504" y="188640"/>
            <a:ext cx="8784976" cy="576064"/>
          </a:xfrm>
        </p:spPr>
        <p:txBody>
          <a:bodyPr/>
          <a:lstStyle/>
          <a:p>
            <a:r>
              <a:rPr lang="tr-TR" b="1" dirty="0" smtClean="0"/>
              <a:t>EMPATİNİN FARKLI TANIMLARI</a:t>
            </a:r>
            <a:r>
              <a:rPr lang="tr-TR" dirty="0" smtClean="0"/>
              <a:t> </a:t>
            </a:r>
            <a:endParaRPr lang="tr-TR" dirty="0"/>
          </a:p>
        </p:txBody>
      </p:sp>
      <p:sp>
        <p:nvSpPr>
          <p:cNvPr id="3" name="İçerik Yer Tutucusu 2">
            <a:extLst>
              <a:ext uri="{FF2B5EF4-FFF2-40B4-BE49-F238E27FC236}">
                <a16:creationId xmlns="" xmlns:a16="http://schemas.microsoft.com/office/drawing/2014/main" id="{F7AA1610-AF3A-45AE-A608-F083657FC4A3}"/>
              </a:ext>
            </a:extLst>
          </p:cNvPr>
          <p:cNvSpPr>
            <a:spLocks noGrp="1"/>
          </p:cNvSpPr>
          <p:nvPr>
            <p:ph idx="1"/>
          </p:nvPr>
        </p:nvSpPr>
        <p:spPr>
          <a:xfrm>
            <a:off x="107504" y="908720"/>
            <a:ext cx="8928992" cy="3312368"/>
          </a:xfrm>
        </p:spPr>
        <p:txBody>
          <a:bodyPr/>
          <a:lstStyle/>
          <a:p>
            <a:r>
              <a:rPr lang="tr-TR" dirty="0"/>
              <a:t>Empati terimi sosyolojik olarak </a:t>
            </a:r>
            <a:r>
              <a:rPr lang="tr-TR" dirty="0" smtClean="0"/>
              <a:t>diğer </a:t>
            </a:r>
            <a:r>
              <a:rPr lang="tr-TR" dirty="0"/>
              <a:t>kişinin rolünü alma, estetikte içten hissetmek ve </a:t>
            </a:r>
            <a:r>
              <a:rPr lang="tr-TR" dirty="0" err="1"/>
              <a:t>psikoanalizmde</a:t>
            </a:r>
            <a:r>
              <a:rPr lang="tr-TR" dirty="0"/>
              <a:t> tanımlama çabası olarak sunulur. (</a:t>
            </a:r>
            <a:r>
              <a:rPr lang="tr-TR" dirty="0" err="1"/>
              <a:t>Katz</a:t>
            </a:r>
            <a:r>
              <a:rPr lang="tr-TR" dirty="0"/>
              <a:t>, 1963) </a:t>
            </a:r>
            <a:endParaRPr lang="tr-TR" dirty="0" smtClean="0"/>
          </a:p>
          <a:p>
            <a:r>
              <a:rPr lang="tr-TR" dirty="0" smtClean="0"/>
              <a:t>Empati diğer </a:t>
            </a:r>
            <a:r>
              <a:rPr lang="tr-TR" dirty="0"/>
              <a:t>kişinin duygularını paylaşmak olarak tanımlanabilir. (</a:t>
            </a:r>
            <a:r>
              <a:rPr lang="tr-TR" dirty="0" err="1"/>
              <a:t>Stotland</a:t>
            </a:r>
            <a:r>
              <a:rPr lang="tr-TR" dirty="0"/>
              <a:t>, </a:t>
            </a:r>
            <a:r>
              <a:rPr lang="tr-TR" dirty="0" smtClean="0"/>
              <a:t>1971)</a:t>
            </a:r>
            <a:endParaRPr lang="tr-TR" dirty="0"/>
          </a:p>
        </p:txBody>
      </p:sp>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6056" y="3907055"/>
            <a:ext cx="3602360" cy="2399726"/>
          </a:xfrm>
          <a:prstGeom prst="rect">
            <a:avLst/>
          </a:prstGeom>
        </p:spPr>
      </p:pic>
    </p:spTree>
    <p:extLst>
      <p:ext uri="{BB962C8B-B14F-4D97-AF65-F5344CB8AC3E}">
        <p14:creationId xmlns:p14="http://schemas.microsoft.com/office/powerpoint/2010/main" val="21950038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79512" y="188640"/>
            <a:ext cx="8964488" cy="6048672"/>
          </a:xfrm>
        </p:spPr>
        <p:txBody>
          <a:bodyPr/>
          <a:lstStyle/>
          <a:p>
            <a:pPr>
              <a:buFont typeface="Arial" panose="020B0604020202020204" pitchFamily="34" charset="0"/>
              <a:buChar char="•"/>
            </a:pPr>
            <a:r>
              <a:rPr lang="tr-TR" dirty="0" smtClean="0"/>
              <a:t>Benzer </a:t>
            </a:r>
            <a:r>
              <a:rPr lang="tr-TR" dirty="0"/>
              <a:t>bir tanımda empati; bir insanın diğer insanın </a:t>
            </a:r>
            <a:r>
              <a:rPr lang="tr-TR" dirty="0" smtClean="0"/>
              <a:t>hislerini </a:t>
            </a:r>
            <a:r>
              <a:rPr lang="tr-TR" dirty="0"/>
              <a:t>anlayabilmesi ve bunu onunla paylaşabilme yeteneğidir. (Nancy, 2001) </a:t>
            </a:r>
            <a:endParaRPr lang="tr-TR" dirty="0" smtClean="0"/>
          </a:p>
          <a:p>
            <a:pPr>
              <a:buFont typeface="Arial" panose="020B0604020202020204" pitchFamily="34" charset="0"/>
              <a:buChar char="•"/>
            </a:pPr>
            <a:endParaRPr lang="tr-TR" dirty="0"/>
          </a:p>
          <a:p>
            <a:pPr>
              <a:buFont typeface="Arial" panose="020B0604020202020204" pitchFamily="34" charset="0"/>
              <a:buChar char="•"/>
            </a:pPr>
            <a:endParaRPr lang="tr-TR" dirty="0" smtClean="0"/>
          </a:p>
          <a:p>
            <a:pPr>
              <a:buFont typeface="Arial" panose="020B0604020202020204" pitchFamily="34" charset="0"/>
              <a:buChar char="•"/>
            </a:pPr>
            <a:endParaRPr lang="tr-TR" dirty="0"/>
          </a:p>
          <a:p>
            <a:pPr>
              <a:buFont typeface="Arial" panose="020B0604020202020204" pitchFamily="34" charset="0"/>
              <a:buChar char="•"/>
            </a:pPr>
            <a:endParaRPr lang="tr-TR" dirty="0" smtClean="0"/>
          </a:p>
          <a:p>
            <a:pPr>
              <a:buFont typeface="Arial" panose="020B0604020202020204" pitchFamily="34" charset="0"/>
              <a:buChar char="•"/>
            </a:pPr>
            <a:endParaRPr lang="tr-TR" dirty="0" smtClean="0"/>
          </a:p>
          <a:p>
            <a:pPr>
              <a:buFont typeface="Arial" panose="020B0604020202020204" pitchFamily="34" charset="0"/>
              <a:buChar char="•"/>
            </a:pPr>
            <a:r>
              <a:rPr lang="tr-TR" dirty="0" smtClean="0"/>
              <a:t>Başka </a:t>
            </a:r>
            <a:r>
              <a:rPr lang="tr-TR" dirty="0"/>
              <a:t>bir kaynakta empati, </a:t>
            </a:r>
            <a:r>
              <a:rPr lang="tr-TR" dirty="0" smtClean="0"/>
              <a:t>birinin </a:t>
            </a:r>
            <a:r>
              <a:rPr lang="tr-TR" dirty="0"/>
              <a:t>hislerini sezmek, düşüncelerini, güdülerini isteyerek anlamaktır. (</a:t>
            </a:r>
            <a:r>
              <a:rPr lang="tr-TR" dirty="0" err="1"/>
              <a:t>Cotton</a:t>
            </a:r>
            <a:r>
              <a:rPr lang="tr-TR" dirty="0"/>
              <a:t>, 2001</a:t>
            </a:r>
            <a:r>
              <a:rPr lang="tr-TR" dirty="0" smtClean="0"/>
              <a:t>)</a:t>
            </a:r>
            <a:endParaRPr lang="tr-TR" dirty="0" smtClean="0"/>
          </a:p>
          <a:p>
            <a:endParaRPr lang="tr-TR" dirty="0"/>
          </a:p>
        </p:txBody>
      </p:sp>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63688" y="1747416"/>
            <a:ext cx="5403124" cy="3005488"/>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3573016"/>
            <a:ext cx="9036496" cy="2232248"/>
          </a:xfrm>
        </p:spPr>
        <p:txBody>
          <a:bodyPr anchor="t"/>
          <a:lstStyle/>
          <a:p>
            <a:r>
              <a:rPr lang="tr-TR" dirty="0"/>
              <a:t>Empati, diğer kişi ile birlikte hissetme hareketidir. Bir insan empati kurarken kendi düşüncelerini, analizlerini ve işlerini bir kenara koyarak diğer kişiyi anlamaya ve diğer kişi ile birlikte hissetmeye başlar. (</a:t>
            </a:r>
            <a:r>
              <a:rPr lang="tr-TR" dirty="0" err="1"/>
              <a:t>Bellous</a:t>
            </a:r>
            <a:r>
              <a:rPr lang="tr-TR" dirty="0"/>
              <a:t>, 2001) </a:t>
            </a:r>
          </a:p>
          <a:p>
            <a:endParaRPr lang="tr-TR" dirty="0"/>
          </a:p>
        </p:txBody>
      </p:sp>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46290" y="332656"/>
            <a:ext cx="5941217" cy="2952328"/>
          </a:xfrm>
          <a:prstGeom prst="rect">
            <a:avLst/>
          </a:prstGeom>
        </p:spPr>
      </p:pic>
    </p:spTree>
    <p:extLst>
      <p:ext uri="{BB962C8B-B14F-4D97-AF65-F5344CB8AC3E}">
        <p14:creationId xmlns:p14="http://schemas.microsoft.com/office/powerpoint/2010/main" val="36087567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İçerik Yer Tutucusu 1"/>
          <p:cNvGraphicFramePr>
            <a:graphicFrameLocks noGrp="1"/>
          </p:cNvGraphicFramePr>
          <p:nvPr>
            <p:ph idx="1"/>
            <p:extLst>
              <p:ext uri="{D42A27DB-BD31-4B8C-83A1-F6EECF244321}">
                <p14:modId xmlns:p14="http://schemas.microsoft.com/office/powerpoint/2010/main" val="3162276637"/>
              </p:ext>
            </p:extLst>
          </p:nvPr>
        </p:nvGraphicFramePr>
        <p:xfrm>
          <a:off x="0" y="0"/>
          <a:ext cx="9144000" cy="61653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79512" y="188641"/>
            <a:ext cx="8856984" cy="3240359"/>
          </a:xfrm>
        </p:spPr>
        <p:style>
          <a:lnRef idx="2">
            <a:schemeClr val="accent1"/>
          </a:lnRef>
          <a:fillRef idx="1">
            <a:schemeClr val="lt1"/>
          </a:fillRef>
          <a:effectRef idx="0">
            <a:schemeClr val="accent1"/>
          </a:effectRef>
          <a:fontRef idx="minor">
            <a:schemeClr val="dk1"/>
          </a:fontRef>
        </p:style>
        <p:txBody>
          <a:bodyPr/>
          <a:lstStyle/>
          <a:p>
            <a:r>
              <a:rPr lang="tr-TR" dirty="0"/>
              <a:t>Empati kavram olarak bir insanın kendisini diğer insanın yerine koyması, onun </a:t>
            </a:r>
            <a:r>
              <a:rPr lang="tr-TR" dirty="0" smtClean="0"/>
              <a:t>düşüncelerini </a:t>
            </a:r>
            <a:r>
              <a:rPr lang="tr-TR" dirty="0"/>
              <a:t>ve duygularını </a:t>
            </a:r>
            <a:r>
              <a:rPr lang="tr-TR" dirty="0" smtClean="0"/>
              <a:t>doğru </a:t>
            </a:r>
            <a:r>
              <a:rPr lang="tr-TR" dirty="0"/>
              <a:t>olarak algılamasıdır. Bir insan empati kurmaya başladığında kendi düşüncelerini, bir kenara bırakarak ilgisini </a:t>
            </a:r>
            <a:r>
              <a:rPr lang="tr-TR" dirty="0" smtClean="0"/>
              <a:t>diğer </a:t>
            </a:r>
            <a:r>
              <a:rPr lang="tr-TR" dirty="0"/>
              <a:t>insanı anlamaya </a:t>
            </a:r>
            <a:r>
              <a:rPr lang="tr-TR" dirty="0" smtClean="0"/>
              <a:t>verir.</a:t>
            </a:r>
            <a:endParaRPr lang="tr-TR" dirty="0"/>
          </a:p>
        </p:txBody>
      </p:sp>
      <p:pic>
        <p:nvPicPr>
          <p:cNvPr id="4" name="Resim 3"/>
          <p:cNvPicPr>
            <a:picLocks noChangeAspect="1"/>
          </p:cNvPicPr>
          <p:nvPr/>
        </p:nvPicPr>
        <p:blipFill rotWithShape="1">
          <a:blip r:embed="rId2" cstate="print">
            <a:extLst>
              <a:ext uri="{28A0092B-C50C-407E-A947-70E740481C1C}">
                <a14:useLocalDpi xmlns:a14="http://schemas.microsoft.com/office/drawing/2010/main" val="0"/>
              </a:ext>
            </a:extLst>
          </a:blip>
          <a:srcRect b="14115"/>
          <a:stretch/>
        </p:blipFill>
        <p:spPr>
          <a:xfrm>
            <a:off x="1763688" y="3573016"/>
            <a:ext cx="5598616" cy="2512379"/>
          </a:xfrm>
          <a:prstGeom prst="rect">
            <a:avLst/>
          </a:prstGeom>
        </p:spPr>
        <p:style>
          <a:lnRef idx="2">
            <a:schemeClr val="accent1"/>
          </a:lnRef>
          <a:fillRef idx="1">
            <a:schemeClr val="lt1"/>
          </a:fillRef>
          <a:effectRef idx="0">
            <a:schemeClr val="accent1"/>
          </a:effectRef>
          <a:fontRef idx="minor">
            <a:schemeClr val="dk1"/>
          </a:fontRef>
        </p:style>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07504" y="188640"/>
            <a:ext cx="8928992" cy="6048672"/>
          </a:xfrm>
        </p:spPr>
        <p:txBody>
          <a:bodyPr/>
          <a:lstStyle/>
          <a:p>
            <a:r>
              <a:rPr lang="tr-TR" dirty="0"/>
              <a:t>Yine empati; </a:t>
            </a:r>
            <a:r>
              <a:rPr lang="tr-TR" dirty="0" smtClean="0"/>
              <a:t>diğer </a:t>
            </a:r>
            <a:r>
              <a:rPr lang="tr-TR" dirty="0"/>
              <a:t>insanın davranışlarını ve hislerini, hayal gücünü kullanma yolu ile tam olarak anlama </a:t>
            </a:r>
            <a:r>
              <a:rPr lang="tr-TR" dirty="0" smtClean="0"/>
              <a:t>yeteneği </a:t>
            </a:r>
            <a:r>
              <a:rPr lang="tr-TR" dirty="0"/>
              <a:t>ya da işlemidir. Bunun tam olarak anlamı; </a:t>
            </a:r>
            <a:r>
              <a:rPr lang="tr-TR" dirty="0" smtClean="0"/>
              <a:t>diğer </a:t>
            </a:r>
            <a:r>
              <a:rPr lang="tr-TR" dirty="0"/>
              <a:t>insanın acılarını, sevinçlerini, korkularını kısacası duygularını, kendini </a:t>
            </a:r>
            <a:r>
              <a:rPr lang="tr-TR" dirty="0" smtClean="0"/>
              <a:t>diğer </a:t>
            </a:r>
            <a:r>
              <a:rPr lang="tr-TR" dirty="0"/>
              <a:t>insanın yerine koyarak anlayabilme </a:t>
            </a:r>
            <a:r>
              <a:rPr lang="tr-TR" dirty="0" smtClean="0"/>
              <a:t>yeteneğidir (</a:t>
            </a:r>
            <a:r>
              <a:rPr lang="tr-TR" dirty="0" err="1" smtClean="0"/>
              <a:t>Winnet</a:t>
            </a:r>
            <a:r>
              <a:rPr lang="tr-TR" dirty="0" smtClean="0"/>
              <a:t> </a:t>
            </a:r>
            <a:r>
              <a:rPr lang="tr-TR" dirty="0"/>
              <a:t>2001</a:t>
            </a:r>
            <a:r>
              <a:rPr lang="tr-TR" dirty="0" smtClean="0"/>
              <a:t>). </a:t>
            </a:r>
          </a:p>
          <a:p>
            <a:r>
              <a:rPr lang="tr-TR" dirty="0" smtClean="0"/>
              <a:t>Carl </a:t>
            </a:r>
            <a:r>
              <a:rPr lang="tr-TR" dirty="0" err="1" smtClean="0"/>
              <a:t>Rogers’a</a:t>
            </a:r>
            <a:r>
              <a:rPr lang="tr-TR" dirty="0" smtClean="0"/>
              <a:t> </a:t>
            </a:r>
            <a:r>
              <a:rPr lang="tr-TR" dirty="0"/>
              <a:t>göre </a:t>
            </a:r>
            <a:r>
              <a:rPr lang="tr-TR" dirty="0" err="1"/>
              <a:t>empatik</a:t>
            </a:r>
            <a:r>
              <a:rPr lang="tr-TR" dirty="0"/>
              <a:t> olmak ya da empatinin oluşması, empati kuran kişinin sanki </a:t>
            </a:r>
            <a:r>
              <a:rPr lang="tr-TR" dirty="0" smtClean="0"/>
              <a:t>diğer </a:t>
            </a:r>
            <a:r>
              <a:rPr lang="tr-TR" dirty="0"/>
              <a:t>kişi imiş gibi, </a:t>
            </a:r>
            <a:r>
              <a:rPr lang="tr-TR" dirty="0" smtClean="0"/>
              <a:t>diğer </a:t>
            </a:r>
            <a:r>
              <a:rPr lang="tr-TR" dirty="0"/>
              <a:t>kişinin iç dünyasını </a:t>
            </a:r>
            <a:r>
              <a:rPr lang="tr-TR" dirty="0" smtClean="0"/>
              <a:t>doğru </a:t>
            </a:r>
            <a:r>
              <a:rPr lang="tr-TR" dirty="0"/>
              <a:t>olarak </a:t>
            </a:r>
            <a:r>
              <a:rPr lang="tr-TR" dirty="0" smtClean="0"/>
              <a:t>anlayabilmesidir (Cotton,2001).</a:t>
            </a:r>
            <a:endParaRPr lang="tr-TR" dirty="0"/>
          </a:p>
          <a:p>
            <a:endParaRPr lang="tr-T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07504" y="3861048"/>
            <a:ext cx="9036496" cy="2376264"/>
          </a:xfrm>
        </p:spPr>
        <p:txBody>
          <a:bodyPr/>
          <a:lstStyle/>
          <a:p>
            <a:r>
              <a:rPr lang="tr-TR" sz="2800" dirty="0" err="1"/>
              <a:t>Empatik</a:t>
            </a:r>
            <a:r>
              <a:rPr lang="tr-TR" sz="2800" dirty="0"/>
              <a:t> anlayış geliştirmek bir insanın diğer insanı, hem toplumun değerlerine göre değerlendirmemesini, hem de kendi değerlerine göre değerlendirmemesini gerektirir. </a:t>
            </a:r>
            <a:r>
              <a:rPr lang="tr-TR" sz="2800" dirty="0" err="1"/>
              <a:t>Empatik</a:t>
            </a:r>
            <a:r>
              <a:rPr lang="tr-TR" sz="2800" dirty="0"/>
              <a:t> anlayışta karşıdaki insanı anlamak için karşıdaki insanın değerleri kullanılır.</a:t>
            </a:r>
          </a:p>
          <a:p>
            <a:endParaRPr lang="tr-TR"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35696" y="16396"/>
            <a:ext cx="5610200" cy="364663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07504" y="548681"/>
            <a:ext cx="8928992" cy="4608512"/>
          </a:xfrm>
        </p:spPr>
        <p:style>
          <a:lnRef idx="2">
            <a:schemeClr val="accent1"/>
          </a:lnRef>
          <a:fillRef idx="1">
            <a:schemeClr val="lt1"/>
          </a:fillRef>
          <a:effectRef idx="0">
            <a:schemeClr val="accent1"/>
          </a:effectRef>
          <a:fontRef idx="minor">
            <a:schemeClr val="dk1"/>
          </a:fontRef>
        </p:style>
        <p:txBody>
          <a:bodyPr/>
          <a:lstStyle/>
          <a:p>
            <a:r>
              <a:rPr lang="tr-TR" dirty="0"/>
              <a:t>Empatinin içeriğini duygusal ve bilişsel olarak açıklamak mümkündür. Bu noktada empatinin tanımı hem duygusal hem de bilişsel olarak yapılacak olursa; Duygusal empati, diğer kişinin hislerine sempati ile yaklaşarak, onun hisleri ile derin bir şekilde ilişki kurmaktır. Bilişsel empati ise, bir kişinin diğer kişinin hislerini deneyimlemeksizin, onun hislerini tanıyabilme </a:t>
            </a:r>
            <a:r>
              <a:rPr lang="tr-TR" dirty="0" smtClean="0"/>
              <a:t>yeteneğidir</a:t>
            </a:r>
            <a:r>
              <a:rPr lang="tr-TR" dirty="0"/>
              <a:t>. (</a:t>
            </a:r>
            <a:r>
              <a:rPr lang="tr-TR" dirty="0" err="1"/>
              <a:t>Guttman</a:t>
            </a:r>
            <a:r>
              <a:rPr lang="tr-TR" dirty="0"/>
              <a:t>, 2001)</a:t>
            </a:r>
          </a:p>
          <a:p>
            <a:endParaRPr lang="tr-T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İçerik Yer Tutucusu 1"/>
          <p:cNvGraphicFramePr>
            <a:graphicFrameLocks noGrp="1"/>
          </p:cNvGraphicFramePr>
          <p:nvPr>
            <p:ph idx="1"/>
            <p:extLst>
              <p:ext uri="{D42A27DB-BD31-4B8C-83A1-F6EECF244321}">
                <p14:modId xmlns:p14="http://schemas.microsoft.com/office/powerpoint/2010/main" val="1151346925"/>
              </p:ext>
            </p:extLst>
          </p:nvPr>
        </p:nvGraphicFramePr>
        <p:xfrm>
          <a:off x="179512" y="260648"/>
          <a:ext cx="8640960" cy="58655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07504" y="188640"/>
            <a:ext cx="4104456" cy="6048672"/>
          </a:xfrm>
        </p:spPr>
        <p:txBody>
          <a:bodyPr/>
          <a:lstStyle/>
          <a:p>
            <a:pPr marL="0" indent="0">
              <a:buNone/>
            </a:pPr>
            <a:r>
              <a:rPr lang="tr-TR" dirty="0"/>
              <a:t>Ayrıca, </a:t>
            </a:r>
            <a:r>
              <a:rPr lang="tr-TR" dirty="0" err="1"/>
              <a:t>Hoffman</a:t>
            </a:r>
            <a:r>
              <a:rPr lang="tr-TR" dirty="0"/>
              <a:t> empatinin oluşma sürecini şu şekilde açıklamıştır. Bir kişi kendi hisleri ve yaşantısını bir kenara belli bir süre için bırakıyor ve </a:t>
            </a:r>
            <a:r>
              <a:rPr lang="tr-TR" dirty="0" smtClean="0"/>
              <a:t>diğer </a:t>
            </a:r>
            <a:r>
              <a:rPr lang="tr-TR" dirty="0"/>
              <a:t>kişinin yaşantısı ve hisleri ile daha fazla </a:t>
            </a:r>
            <a:r>
              <a:rPr lang="tr-TR" dirty="0" smtClean="0"/>
              <a:t>ilgilenmeye başlıyor. </a:t>
            </a:r>
            <a:endParaRPr lang="tr-TR"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04749" y="1245585"/>
            <a:ext cx="5039252" cy="3191527"/>
          </a:xfrm>
          <a:prstGeom prst="rect">
            <a:avLst/>
          </a:prstGeom>
          <a:ln>
            <a:noFill/>
          </a:ln>
          <a:effectLst>
            <a:softEdge rad="112500"/>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p:cNvGraphicFramePr>
            <a:graphicFrameLocks noGrp="1"/>
          </p:cNvGraphicFramePr>
          <p:nvPr>
            <p:ph idx="1"/>
            <p:extLst>
              <p:ext uri="{D42A27DB-BD31-4B8C-83A1-F6EECF244321}">
                <p14:modId xmlns:p14="http://schemas.microsoft.com/office/powerpoint/2010/main" val="2490200506"/>
              </p:ext>
            </p:extLst>
          </p:nvPr>
        </p:nvGraphicFramePr>
        <p:xfrm>
          <a:off x="179512" y="260648"/>
          <a:ext cx="8640960" cy="58655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0" y="476672"/>
            <a:ext cx="8964488" cy="504056"/>
          </a:xfrm>
        </p:spPr>
        <p:txBody>
          <a:bodyPr/>
          <a:lstStyle/>
          <a:p>
            <a:r>
              <a:rPr lang="tr-TR" dirty="0"/>
              <a:t>EMPATİ KAVRAMININ </a:t>
            </a:r>
            <a:r>
              <a:rPr lang="tr-TR" dirty="0" smtClean="0"/>
              <a:t>ÖĞELERİ</a:t>
            </a:r>
            <a:r>
              <a:rPr lang="tr-TR" dirty="0"/>
              <a:t/>
            </a:r>
            <a:br>
              <a:rPr lang="tr-TR" dirty="0"/>
            </a:br>
            <a:endParaRPr lang="tr-TR" dirty="0"/>
          </a:p>
        </p:txBody>
      </p:sp>
      <p:sp>
        <p:nvSpPr>
          <p:cNvPr id="3" name="2 İçerik Yer Tutucusu"/>
          <p:cNvSpPr>
            <a:spLocks noGrp="1"/>
          </p:cNvSpPr>
          <p:nvPr>
            <p:ph idx="1"/>
          </p:nvPr>
        </p:nvSpPr>
        <p:spPr>
          <a:xfrm>
            <a:off x="251520" y="1052736"/>
            <a:ext cx="8568952" cy="5073427"/>
          </a:xfrm>
        </p:spPr>
        <p:txBody>
          <a:bodyPr/>
          <a:lstStyle/>
          <a:p>
            <a:r>
              <a:rPr lang="tr-TR" dirty="0" smtClean="0"/>
              <a:t>Katı bir nitelik taşımadan genel hatlarıyla bi</a:t>
            </a:r>
            <a:r>
              <a:rPr lang="tr-TR" dirty="0" smtClean="0"/>
              <a:t>r tanım yapmak gerekirse; </a:t>
            </a:r>
            <a:r>
              <a:rPr lang="tr-TR" dirty="0"/>
              <a:t>b</a:t>
            </a:r>
            <a:r>
              <a:rPr lang="tr-TR" dirty="0" smtClean="0"/>
              <a:t>ir </a:t>
            </a:r>
            <a:r>
              <a:rPr lang="tr-TR" dirty="0"/>
              <a:t>kişinin kendisini karşıdaki kişinin yerine koyarak olaylara onun bakış açısıyla bakması, o kişinin duygularını ve düşüncelerini </a:t>
            </a:r>
            <a:r>
              <a:rPr lang="tr-TR" dirty="0" smtClean="0"/>
              <a:t>doğru </a:t>
            </a:r>
            <a:r>
              <a:rPr lang="tr-TR" dirty="0"/>
              <a:t>olarak anlaması, hissetmesi ve bu durumu ona iletmesi sürecine empati adı </a:t>
            </a:r>
            <a:r>
              <a:rPr lang="tr-TR" dirty="0" smtClean="0"/>
              <a:t>verilir</a:t>
            </a:r>
            <a:r>
              <a:rPr lang="tr-TR" dirty="0"/>
              <a:t> </a:t>
            </a:r>
            <a:r>
              <a:rPr lang="tr-TR" dirty="0" smtClean="0"/>
              <a:t>(Dökmen</a:t>
            </a:r>
            <a:r>
              <a:rPr lang="tr-TR" dirty="0"/>
              <a:t>, 1997</a:t>
            </a:r>
            <a:r>
              <a:rPr lang="tr-TR" dirty="0" smtClean="0"/>
              <a:t>). </a:t>
            </a:r>
            <a:r>
              <a:rPr lang="tr-TR" dirty="0"/>
              <a:t>Bu tanım üç temel </a:t>
            </a:r>
            <a:r>
              <a:rPr lang="tr-TR" dirty="0" smtClean="0"/>
              <a:t>öğeden </a:t>
            </a:r>
            <a:r>
              <a:rPr lang="tr-TR" dirty="0"/>
              <a:t>oluşmaktadır.</a:t>
            </a:r>
            <a:endParaRPr lang="tr-T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07504" y="260649"/>
            <a:ext cx="8928992" cy="5184576"/>
          </a:xfrm>
        </p:spPr>
        <p:style>
          <a:lnRef idx="2">
            <a:schemeClr val="dk1"/>
          </a:lnRef>
          <a:fillRef idx="1">
            <a:schemeClr val="lt1"/>
          </a:fillRef>
          <a:effectRef idx="0">
            <a:schemeClr val="dk1"/>
          </a:effectRef>
          <a:fontRef idx="minor">
            <a:schemeClr val="dk1"/>
          </a:fontRef>
        </p:style>
        <p:txBody>
          <a:bodyPr/>
          <a:lstStyle/>
          <a:p>
            <a:pPr marL="514350" indent="-514350">
              <a:buFont typeface="+mj-lt"/>
              <a:buAutoNum type="arabicParenR"/>
            </a:pPr>
            <a:r>
              <a:rPr lang="tr-TR" dirty="0" smtClean="0"/>
              <a:t>Empati </a:t>
            </a:r>
            <a:r>
              <a:rPr lang="tr-TR" dirty="0"/>
              <a:t>kuracak kişi kendisini karşısındakinin yerine koymalı, olaylara onun bakış açısıyla bakmalıdır. Bu varsayıma göre </a:t>
            </a:r>
            <a:r>
              <a:rPr lang="tr-TR" dirty="0" smtClean="0"/>
              <a:t>eğer </a:t>
            </a:r>
            <a:r>
              <a:rPr lang="tr-TR" dirty="0"/>
              <a:t>bir insan </a:t>
            </a:r>
            <a:r>
              <a:rPr lang="tr-TR" dirty="0" smtClean="0"/>
              <a:t>diğer </a:t>
            </a:r>
            <a:r>
              <a:rPr lang="tr-TR" dirty="0"/>
              <a:t>insanı anlamak istiyorsa, dünyaya onun bakış tarzıyla bakmalı, olayları onun gibi algılamaya ve yaşamaya çalışması gerekir. Bunu gerçekleştirmek için de empati kurulmak istenilen kişinin rolüne girilmeli onun yerine geçerek olaylara adeta onun gözlüklerinden bakmak gerekmektedir. </a:t>
            </a:r>
            <a:endParaRPr lang="tr-T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51520" y="332657"/>
            <a:ext cx="8496944" cy="5184576"/>
          </a:xfrm>
        </p:spPr>
        <p:style>
          <a:lnRef idx="2">
            <a:schemeClr val="dk1"/>
          </a:lnRef>
          <a:fillRef idx="1">
            <a:schemeClr val="lt1"/>
          </a:fillRef>
          <a:effectRef idx="0">
            <a:schemeClr val="dk1"/>
          </a:effectRef>
          <a:fontRef idx="minor">
            <a:schemeClr val="dk1"/>
          </a:fontRef>
        </p:style>
        <p:txBody>
          <a:bodyPr/>
          <a:lstStyle/>
          <a:p>
            <a:r>
              <a:rPr lang="tr-TR" dirty="0"/>
              <a:t>Empati kişinin kendi dünyasından çıkıp karşısındakinin dünyasına girmeyi </a:t>
            </a:r>
            <a:r>
              <a:rPr lang="tr-TR" dirty="0" smtClean="0"/>
              <a:t>gerektirir</a:t>
            </a:r>
            <a:r>
              <a:rPr lang="tr-TR" dirty="0"/>
              <a:t> </a:t>
            </a:r>
            <a:r>
              <a:rPr lang="tr-TR" dirty="0" smtClean="0"/>
              <a:t>(</a:t>
            </a:r>
            <a:r>
              <a:rPr lang="tr-TR" dirty="0" err="1" smtClean="0"/>
              <a:t>Ashwort</a:t>
            </a:r>
            <a:r>
              <a:rPr lang="tr-TR" dirty="0"/>
              <a:t>, </a:t>
            </a:r>
            <a:r>
              <a:rPr lang="tr-TR" dirty="0" smtClean="0"/>
              <a:t>2000). Karşıdaki </a:t>
            </a:r>
            <a:r>
              <a:rPr lang="tr-TR" dirty="0"/>
              <a:t>kişinin rolüne girerek empati </a:t>
            </a:r>
            <a:r>
              <a:rPr lang="tr-TR" dirty="0" smtClean="0"/>
              <a:t>kurulduğunda</a:t>
            </a:r>
            <a:r>
              <a:rPr lang="tr-TR" dirty="0"/>
              <a:t>, o kişinin rolünde kısa bir süre kalınmalı, daha sonra da bu kişinin rolünden çıkılarak kişinin kendi yerine geçmesi gerekmektedir. Aksi takdirde empati kurulmuş sayılmaz. Karşıdaki kişiyle özdeşim kurmak veya ona sempati duymak, empatiden farklıdır.</a:t>
            </a:r>
            <a:endParaRPr lang="tr-T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79512" y="1052736"/>
            <a:ext cx="8640960" cy="3672408"/>
          </a:xfrm>
        </p:spPr>
        <p:style>
          <a:lnRef idx="2">
            <a:schemeClr val="dk1"/>
          </a:lnRef>
          <a:fillRef idx="1">
            <a:schemeClr val="lt1"/>
          </a:fillRef>
          <a:effectRef idx="0">
            <a:schemeClr val="dk1"/>
          </a:effectRef>
          <a:fontRef idx="minor">
            <a:schemeClr val="dk1"/>
          </a:fontRef>
        </p:style>
        <p:txBody>
          <a:bodyPr/>
          <a:lstStyle/>
          <a:p>
            <a:pPr marL="0" indent="0">
              <a:buNone/>
            </a:pPr>
            <a:r>
              <a:rPr lang="tr-TR" dirty="0" smtClean="0"/>
              <a:t>2) </a:t>
            </a:r>
            <a:r>
              <a:rPr lang="tr-TR" dirty="0"/>
              <a:t>Empatinin kurulabilmesi için, karşıdaki insanın duygu ve düşüncelerini </a:t>
            </a:r>
            <a:r>
              <a:rPr lang="tr-TR" dirty="0" smtClean="0"/>
              <a:t>doğru </a:t>
            </a:r>
            <a:r>
              <a:rPr lang="tr-TR" dirty="0"/>
              <a:t>olarak anlamak gerekmektedir. Karşıdaki insanın rolüne girerek onun ne </a:t>
            </a:r>
            <a:r>
              <a:rPr lang="tr-TR" dirty="0" smtClean="0"/>
              <a:t>düşündüğünün </a:t>
            </a:r>
            <a:r>
              <a:rPr lang="tr-TR" dirty="0"/>
              <a:t>anlaşılması bilişsel </a:t>
            </a:r>
            <a:r>
              <a:rPr lang="tr-TR" dirty="0" smtClean="0"/>
              <a:t>bir </a:t>
            </a:r>
            <a:r>
              <a:rPr lang="tr-TR" dirty="0"/>
              <a:t>etkinlik, karşıdaki insanın hissettiklerinin aynısını hissetmek ise duygusal bir etkinlik olmaktadır. </a:t>
            </a:r>
            <a:endParaRPr lang="tr-T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116633"/>
            <a:ext cx="8856984" cy="3600400"/>
          </a:xfrm>
        </p:spPr>
        <p:style>
          <a:lnRef idx="2">
            <a:schemeClr val="dk1"/>
          </a:lnRef>
          <a:fillRef idx="1">
            <a:schemeClr val="lt1"/>
          </a:fillRef>
          <a:effectRef idx="0">
            <a:schemeClr val="dk1"/>
          </a:effectRef>
          <a:fontRef idx="minor">
            <a:schemeClr val="dk1"/>
          </a:fontRef>
        </p:style>
        <p:txBody>
          <a:bodyPr/>
          <a:lstStyle/>
          <a:p>
            <a:r>
              <a:rPr lang="tr-TR" dirty="0"/>
              <a:t>Bazı araştırmacılar empatinin bilişsel yönünü bazı araştırmacılar ise empatinin duygusal yönünü vurgulamaktadırlar. Fakat </a:t>
            </a:r>
            <a:r>
              <a:rPr lang="tr-TR" dirty="0" smtClean="0"/>
              <a:t>çoğunun </a:t>
            </a:r>
            <a:r>
              <a:rPr lang="tr-TR" dirty="0"/>
              <a:t>üzerinde uzlaştığı görüş empatinin hem duygusal hem de bilişsel yönünün </a:t>
            </a:r>
            <a:r>
              <a:rPr lang="tr-TR" dirty="0" smtClean="0"/>
              <a:t>bulunduğudur</a:t>
            </a:r>
            <a:r>
              <a:rPr lang="tr-TR" dirty="0"/>
              <a:t>. Empatinin bileşenleri hem duygusal hem de bilişseldir. (</a:t>
            </a:r>
            <a:r>
              <a:rPr lang="tr-TR" dirty="0" err="1"/>
              <a:t>İckes</a:t>
            </a:r>
            <a:r>
              <a:rPr lang="tr-TR" dirty="0"/>
              <a:t>, 1997)</a:t>
            </a:r>
            <a:endParaRPr lang="tr-TR"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77905" y="3717032"/>
            <a:ext cx="4480654" cy="2527548"/>
          </a:xfrm>
          <a:prstGeom prst="rect">
            <a:avLst/>
          </a:prstGeom>
          <a:ln>
            <a:noFill/>
          </a:ln>
          <a:effectLst>
            <a:softEdge rad="112500"/>
          </a:effectLst>
        </p:spPr>
      </p:pic>
    </p:spTree>
    <p:extLst>
      <p:ext uri="{BB962C8B-B14F-4D97-AF65-F5344CB8AC3E}">
        <p14:creationId xmlns:p14="http://schemas.microsoft.com/office/powerpoint/2010/main" val="38809521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9512" y="188641"/>
            <a:ext cx="8784976" cy="5616623"/>
          </a:xfrm>
        </p:spPr>
        <p:style>
          <a:lnRef idx="2">
            <a:schemeClr val="dk1"/>
          </a:lnRef>
          <a:fillRef idx="1">
            <a:schemeClr val="lt1"/>
          </a:fillRef>
          <a:effectRef idx="0">
            <a:schemeClr val="dk1"/>
          </a:effectRef>
          <a:fontRef idx="minor">
            <a:schemeClr val="dk1"/>
          </a:fontRef>
        </p:style>
        <p:txBody>
          <a:bodyPr/>
          <a:lstStyle/>
          <a:p>
            <a:r>
              <a:rPr lang="tr-TR" dirty="0" err="1" smtClean="0"/>
              <a:t>Murray</a:t>
            </a:r>
            <a:r>
              <a:rPr lang="tr-TR" dirty="0" smtClean="0"/>
              <a:t> </a:t>
            </a:r>
            <a:r>
              <a:rPr lang="tr-TR" dirty="0"/>
              <a:t>(1998) tarafından yapılan bir araştırmaya göre kadınlar erkeklere göre empati kurmada daha başarılıdırlar. Bununla birlikte erkekler de </a:t>
            </a:r>
            <a:r>
              <a:rPr lang="tr-TR" dirty="0" smtClean="0"/>
              <a:t>eğitim </a:t>
            </a:r>
            <a:r>
              <a:rPr lang="tr-TR" dirty="0"/>
              <a:t>alma yolu ile empati kurmada kadınlar kadar başarılı olabilirler. </a:t>
            </a:r>
            <a:endParaRPr lang="tr-TR" dirty="0" smtClean="0"/>
          </a:p>
          <a:p>
            <a:r>
              <a:rPr lang="tr-TR" dirty="0" smtClean="0"/>
              <a:t>Yine diğer </a:t>
            </a:r>
            <a:r>
              <a:rPr lang="tr-TR" dirty="0"/>
              <a:t>bir </a:t>
            </a:r>
            <a:r>
              <a:rPr lang="tr-TR" dirty="0" smtClean="0"/>
              <a:t>araştırmada </a:t>
            </a:r>
            <a:r>
              <a:rPr lang="tr-TR" dirty="0"/>
              <a:t>empati kurmada kadınlar daha </a:t>
            </a:r>
            <a:r>
              <a:rPr lang="tr-TR" dirty="0" smtClean="0"/>
              <a:t>başarılıdırlar (özellikle </a:t>
            </a:r>
            <a:r>
              <a:rPr lang="tr-TR" dirty="0"/>
              <a:t>de duygusal </a:t>
            </a:r>
            <a:r>
              <a:rPr lang="tr-TR" dirty="0" smtClean="0"/>
              <a:t>olarak). </a:t>
            </a:r>
          </a:p>
          <a:p>
            <a:r>
              <a:rPr lang="tr-TR" dirty="0" smtClean="0"/>
              <a:t>Yine </a:t>
            </a:r>
            <a:r>
              <a:rPr lang="tr-TR" dirty="0"/>
              <a:t>aynı araştırmaya göre gençler çocuklara göre, yetişkinler ise gençlere göre empati kurmada daha başarılıdırlar. (</a:t>
            </a:r>
            <a:r>
              <a:rPr lang="tr-TR" dirty="0" err="1"/>
              <a:t>Cotton</a:t>
            </a:r>
            <a:r>
              <a:rPr lang="tr-TR" dirty="0"/>
              <a:t>, 2001)</a:t>
            </a:r>
            <a:endParaRPr lang="tr-TR" dirty="0"/>
          </a:p>
        </p:txBody>
      </p:sp>
    </p:spTree>
    <p:extLst>
      <p:ext uri="{BB962C8B-B14F-4D97-AF65-F5344CB8AC3E}">
        <p14:creationId xmlns:p14="http://schemas.microsoft.com/office/powerpoint/2010/main" val="41439848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İçerik Yer Tutucusu 9"/>
          <p:cNvGraphicFramePr>
            <a:graphicFrameLocks noGrp="1"/>
          </p:cNvGraphicFramePr>
          <p:nvPr>
            <p:ph idx="1"/>
            <p:extLst>
              <p:ext uri="{D42A27DB-BD31-4B8C-83A1-F6EECF244321}">
                <p14:modId xmlns:p14="http://schemas.microsoft.com/office/powerpoint/2010/main" val="3406131742"/>
              </p:ext>
            </p:extLst>
          </p:nvPr>
        </p:nvGraphicFramePr>
        <p:xfrm>
          <a:off x="0" y="332656"/>
          <a:ext cx="5796136" cy="57606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 name="Resim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590876" y="116632"/>
            <a:ext cx="3517256" cy="1896559"/>
          </a:xfrm>
          <a:prstGeom prst="rect">
            <a:avLst/>
          </a:prstGeom>
        </p:spPr>
      </p:pic>
    </p:spTree>
    <p:extLst>
      <p:ext uri="{BB962C8B-B14F-4D97-AF65-F5344CB8AC3E}">
        <p14:creationId xmlns:p14="http://schemas.microsoft.com/office/powerpoint/2010/main" val="36802285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1520" y="1052736"/>
            <a:ext cx="8568952" cy="3672408"/>
          </a:xfrm>
        </p:spPr>
        <p:style>
          <a:lnRef idx="2">
            <a:schemeClr val="accent2"/>
          </a:lnRef>
          <a:fillRef idx="1">
            <a:schemeClr val="lt1"/>
          </a:fillRef>
          <a:effectRef idx="0">
            <a:schemeClr val="accent2"/>
          </a:effectRef>
          <a:fontRef idx="minor">
            <a:schemeClr val="dk1"/>
          </a:fontRef>
        </p:style>
        <p:txBody>
          <a:bodyPr/>
          <a:lstStyle/>
          <a:p>
            <a:pPr marL="0" indent="0">
              <a:buNone/>
            </a:pPr>
            <a:r>
              <a:rPr lang="tr-TR" dirty="0" smtClean="0"/>
              <a:t>3) Empati </a:t>
            </a:r>
            <a:r>
              <a:rPr lang="tr-TR" dirty="0"/>
              <a:t>tanımındaki son </a:t>
            </a:r>
            <a:r>
              <a:rPr lang="tr-TR" dirty="0" smtClean="0"/>
              <a:t>öğe </a:t>
            </a:r>
            <a:r>
              <a:rPr lang="tr-TR" dirty="0"/>
              <a:t>ise empati kuran kişinin zihninde oluşan </a:t>
            </a:r>
            <a:r>
              <a:rPr lang="tr-TR" dirty="0" smtClean="0"/>
              <a:t>empati anlayışının, </a:t>
            </a:r>
            <a:r>
              <a:rPr lang="tr-TR" dirty="0"/>
              <a:t>karşıdaki kişiye iletilmesi davranışıdır. Karşıdaki kişinin duyguları ve düşünceleri tam olarak anlaşılsa bile, </a:t>
            </a:r>
            <a:r>
              <a:rPr lang="tr-TR" dirty="0" smtClean="0"/>
              <a:t>eğer </a:t>
            </a:r>
            <a:r>
              <a:rPr lang="tr-TR" dirty="0"/>
              <a:t>anlaşılan karşıdaki kişiye bildirilmez ise empati süreci eksik kalmış olmaktadır. </a:t>
            </a:r>
            <a:endParaRPr lang="tr-TR" dirty="0"/>
          </a:p>
        </p:txBody>
      </p:sp>
    </p:spTree>
    <p:extLst>
      <p:ext uri="{BB962C8B-B14F-4D97-AF65-F5344CB8AC3E}">
        <p14:creationId xmlns:p14="http://schemas.microsoft.com/office/powerpoint/2010/main" val="7330802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p:cNvGraphicFramePr>
            <a:graphicFrameLocks noGrp="1"/>
          </p:cNvGraphicFramePr>
          <p:nvPr>
            <p:ph idx="1"/>
            <p:extLst>
              <p:ext uri="{D42A27DB-BD31-4B8C-83A1-F6EECF244321}">
                <p14:modId xmlns:p14="http://schemas.microsoft.com/office/powerpoint/2010/main" val="1953238690"/>
              </p:ext>
            </p:extLst>
          </p:nvPr>
        </p:nvGraphicFramePr>
        <p:xfrm>
          <a:off x="395536" y="332657"/>
          <a:ext cx="8291264" cy="56166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327386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10" y="332656"/>
            <a:ext cx="9153610" cy="5428313"/>
          </a:xfrm>
          <a:prstGeom prst="rect">
            <a:avLst/>
          </a:prstGeom>
          <a:ln>
            <a:noFill/>
          </a:ln>
          <a:effectLst>
            <a:outerShdw blurRad="292100" dist="139700" dir="2700000" algn="tl" rotWithShape="0">
              <a:srgbClr val="333333">
                <a:alpha val="65000"/>
              </a:srgbClr>
            </a:outerShdw>
          </a:effectLst>
        </p:spPr>
      </p:pic>
      <p:sp>
        <p:nvSpPr>
          <p:cNvPr id="3" name="İçerik Yer Tutucusu 2"/>
          <p:cNvSpPr>
            <a:spLocks noGrp="1"/>
          </p:cNvSpPr>
          <p:nvPr>
            <p:ph idx="1"/>
          </p:nvPr>
        </p:nvSpPr>
        <p:spPr>
          <a:xfrm>
            <a:off x="1115616" y="692696"/>
            <a:ext cx="7571184" cy="5068273"/>
          </a:xfrm>
        </p:spPr>
        <p:txBody>
          <a:bodyPr/>
          <a:lstStyle/>
          <a:p>
            <a:r>
              <a:rPr lang="tr-TR" sz="3600" dirty="0">
                <a:solidFill>
                  <a:schemeClr val="bg1"/>
                </a:solidFill>
              </a:rPr>
              <a:t>Empati kişilerarası ilişkilerde ve sosyal etkileşimde kritik bir rol oynamaktadır. Son yıllarda sosyal psikoloji, gelişimsel bilim ve bilişsel </a:t>
            </a:r>
            <a:r>
              <a:rPr lang="tr-TR" sz="3600" dirty="0" err="1">
                <a:solidFill>
                  <a:schemeClr val="bg1"/>
                </a:solidFill>
              </a:rPr>
              <a:t>nörobilim</a:t>
            </a:r>
            <a:r>
              <a:rPr lang="tr-TR" sz="3600" dirty="0">
                <a:solidFill>
                  <a:schemeClr val="bg1"/>
                </a:solidFill>
              </a:rPr>
              <a:t> dahil olmak üzere çeşitli akademik alanlarda empati bir ilgi alanı haline gelmiştir (</a:t>
            </a:r>
            <a:r>
              <a:rPr lang="tr-TR" sz="3600" dirty="0" err="1">
                <a:solidFill>
                  <a:schemeClr val="bg1"/>
                </a:solidFill>
              </a:rPr>
              <a:t>Decety</a:t>
            </a:r>
            <a:r>
              <a:rPr lang="tr-TR" sz="3600" dirty="0">
                <a:solidFill>
                  <a:schemeClr val="bg1"/>
                </a:solidFill>
              </a:rPr>
              <a:t> ve </a:t>
            </a:r>
            <a:r>
              <a:rPr lang="tr-TR" sz="3600" dirty="0" err="1">
                <a:solidFill>
                  <a:schemeClr val="bg1"/>
                </a:solidFill>
              </a:rPr>
              <a:t>Moriguchi</a:t>
            </a:r>
            <a:r>
              <a:rPr lang="tr-TR" sz="3600" dirty="0">
                <a:solidFill>
                  <a:schemeClr val="bg1"/>
                </a:solidFill>
              </a:rPr>
              <a:t>, 2007).</a:t>
            </a:r>
          </a:p>
          <a:p>
            <a:endParaRPr lang="tr-TR" dirty="0"/>
          </a:p>
        </p:txBody>
      </p:sp>
    </p:spTree>
    <p:extLst>
      <p:ext uri="{BB962C8B-B14F-4D97-AF65-F5344CB8AC3E}">
        <p14:creationId xmlns:p14="http://schemas.microsoft.com/office/powerpoint/2010/main" val="8057063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1520" y="260648"/>
            <a:ext cx="8640960" cy="5616625"/>
          </a:xfrm>
        </p:spPr>
        <p:style>
          <a:lnRef idx="2">
            <a:schemeClr val="accent2"/>
          </a:lnRef>
          <a:fillRef idx="1">
            <a:schemeClr val="lt1"/>
          </a:fillRef>
          <a:effectRef idx="0">
            <a:schemeClr val="accent2"/>
          </a:effectRef>
          <a:fontRef idx="minor">
            <a:schemeClr val="dk1"/>
          </a:fontRef>
        </p:style>
        <p:txBody>
          <a:bodyPr/>
          <a:lstStyle/>
          <a:p>
            <a:r>
              <a:rPr lang="tr-TR" dirty="0"/>
              <a:t>Kendisine empati kurulan ve empati ile yaklaşılan kişi kendisini anlaşılmış ve rahatlamış hisseder. Bu noktada </a:t>
            </a:r>
            <a:r>
              <a:rPr lang="tr-TR" dirty="0" smtClean="0"/>
              <a:t>diğer </a:t>
            </a:r>
            <a:r>
              <a:rPr lang="tr-TR" dirty="0"/>
              <a:t>insana karşı güven duymaya ve kendi dünyasını daha </a:t>
            </a:r>
            <a:r>
              <a:rPr lang="tr-TR" dirty="0" smtClean="0"/>
              <a:t>fazla </a:t>
            </a:r>
            <a:r>
              <a:rPr lang="tr-TR" dirty="0"/>
              <a:t>açmaya başlar. Empati kurmanın ilişkilerdeki olumlu yönü ise budur. Empati kurmanın </a:t>
            </a:r>
            <a:r>
              <a:rPr lang="tr-TR" dirty="0" smtClean="0"/>
              <a:t>uzağında </a:t>
            </a:r>
            <a:r>
              <a:rPr lang="tr-TR" dirty="0"/>
              <a:t>olan bir insan ise yaşamı anlamakta güçlüklerle karşılaşması muhtemeldir. Yaşamı </a:t>
            </a:r>
            <a:r>
              <a:rPr lang="tr-TR" dirty="0" smtClean="0"/>
              <a:t>diğer </a:t>
            </a:r>
            <a:r>
              <a:rPr lang="tr-TR" dirty="0"/>
              <a:t>insanların gözü ile </a:t>
            </a:r>
            <a:r>
              <a:rPr lang="tr-TR" dirty="0" smtClean="0"/>
              <a:t>göremediğinden</a:t>
            </a:r>
            <a:r>
              <a:rPr lang="tr-TR" dirty="0"/>
              <a:t>, kendi bakış açısına takılıp kalabilir.</a:t>
            </a:r>
          </a:p>
          <a:p>
            <a:endParaRPr lang="tr-TR" dirty="0"/>
          </a:p>
        </p:txBody>
      </p:sp>
    </p:spTree>
    <p:extLst>
      <p:ext uri="{BB962C8B-B14F-4D97-AF65-F5344CB8AC3E}">
        <p14:creationId xmlns:p14="http://schemas.microsoft.com/office/powerpoint/2010/main" val="13784650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51520" y="116632"/>
            <a:ext cx="8435280" cy="792088"/>
          </a:xfrm>
        </p:spPr>
        <p:txBody>
          <a:bodyPr/>
          <a:lstStyle/>
          <a:p>
            <a:r>
              <a:rPr lang="tr-TR" dirty="0" smtClean="0"/>
              <a:t>SEMPATİ </a:t>
            </a:r>
            <a:endParaRPr lang="tr-TR" dirty="0"/>
          </a:p>
        </p:txBody>
      </p:sp>
      <p:sp>
        <p:nvSpPr>
          <p:cNvPr id="3" name="İçerik Yer Tutucusu 2"/>
          <p:cNvSpPr>
            <a:spLocks noGrp="1"/>
          </p:cNvSpPr>
          <p:nvPr>
            <p:ph idx="1"/>
          </p:nvPr>
        </p:nvSpPr>
        <p:spPr>
          <a:xfrm>
            <a:off x="107504" y="980728"/>
            <a:ext cx="4608512" cy="5145435"/>
          </a:xfrm>
        </p:spPr>
        <p:txBody>
          <a:bodyPr/>
          <a:lstStyle/>
          <a:p>
            <a:r>
              <a:rPr lang="tr-TR" dirty="0"/>
              <a:t>Eski Yunancadaki “</a:t>
            </a:r>
            <a:r>
              <a:rPr lang="tr-TR" dirty="0" err="1"/>
              <a:t>sympatheia</a:t>
            </a:r>
            <a:r>
              <a:rPr lang="tr-TR" dirty="0"/>
              <a:t>” teriminden İngilizceye “</a:t>
            </a:r>
            <a:r>
              <a:rPr lang="tr-TR" dirty="0" err="1"/>
              <a:t>sympathy</a:t>
            </a:r>
            <a:r>
              <a:rPr lang="tr-TR" dirty="0"/>
              <a:t>” olarak aktarılan terimin kelime anlamı, “birisiyle birlikte acı çekmek ya </a:t>
            </a:r>
            <a:r>
              <a:rPr lang="tr-TR" dirty="0" smtClean="0"/>
              <a:t>da sevinmektir”(Dökmen</a:t>
            </a:r>
            <a:r>
              <a:rPr lang="tr-TR" dirty="0"/>
              <a:t>, 2005: 139). </a:t>
            </a: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44008" y="856928"/>
            <a:ext cx="4272880" cy="4272880"/>
          </a:xfrm>
          <a:prstGeom prst="rect">
            <a:avLst/>
          </a:prstGeom>
        </p:spPr>
      </p:pic>
    </p:spTree>
    <p:extLst>
      <p:ext uri="{BB962C8B-B14F-4D97-AF65-F5344CB8AC3E}">
        <p14:creationId xmlns:p14="http://schemas.microsoft.com/office/powerpoint/2010/main" val="8788584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32511"/>
            <a:ext cx="9143999" cy="4792979"/>
          </a:xfrm>
          <a:prstGeom prst="rect">
            <a:avLst/>
          </a:prstGeom>
        </p:spPr>
      </p:pic>
      <p:sp>
        <p:nvSpPr>
          <p:cNvPr id="3" name="İçerik Yer Tutucusu 2"/>
          <p:cNvSpPr>
            <a:spLocks noGrp="1"/>
          </p:cNvSpPr>
          <p:nvPr>
            <p:ph idx="1"/>
          </p:nvPr>
        </p:nvSpPr>
        <p:spPr>
          <a:xfrm>
            <a:off x="1187624" y="1412776"/>
            <a:ext cx="6696744" cy="4713387"/>
          </a:xfrm>
        </p:spPr>
        <p:txBody>
          <a:bodyPr/>
          <a:lstStyle/>
          <a:p>
            <a:r>
              <a:rPr lang="tr-TR" sz="3600" dirty="0">
                <a:solidFill>
                  <a:schemeClr val="bg1"/>
                </a:solidFill>
              </a:rPr>
              <a:t>Bir bireye sempati duymak demek, onun sahip olduğu duygu ve düşüncelerin aynısına sahip olmak demektir. Birey, karşısındaki kişiye sempati duyuyorsa, onunla birlikte acı çekmekte ya da sevinmektedir.</a:t>
            </a:r>
          </a:p>
        </p:txBody>
      </p:sp>
    </p:spTree>
    <p:extLst>
      <p:ext uri="{BB962C8B-B14F-4D97-AF65-F5344CB8AC3E}">
        <p14:creationId xmlns:p14="http://schemas.microsoft.com/office/powerpoint/2010/main" val="35325829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p:cNvGraphicFramePr>
            <a:graphicFrameLocks noGrp="1"/>
          </p:cNvGraphicFramePr>
          <p:nvPr>
            <p:ph idx="1"/>
            <p:extLst>
              <p:ext uri="{D42A27DB-BD31-4B8C-83A1-F6EECF244321}">
                <p14:modId xmlns:p14="http://schemas.microsoft.com/office/powerpoint/2010/main" val="3713598693"/>
              </p:ext>
            </p:extLst>
          </p:nvPr>
        </p:nvGraphicFramePr>
        <p:xfrm>
          <a:off x="395536" y="116632"/>
          <a:ext cx="8496944" cy="60095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725955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2636912"/>
            <a:ext cx="8712968" cy="3240361"/>
          </a:xfrm>
        </p:spPr>
        <p:txBody>
          <a:bodyPr/>
          <a:lstStyle/>
          <a:p>
            <a:r>
              <a:rPr lang="tr-TR" dirty="0"/>
              <a:t>Sempati, gizemli ruhsal bağlara dayanan, iyileştirici sırlı bir güçtür. Kendini başkasının yerine koymak suretiyle belli eğilimleri anlayabilme yetisidir. Başkalarını anlayabilme faaliyetini destekleyen önemli bir duygudur. İnsanlar arasındaki çekim ve yakınlaşmadır</a:t>
            </a:r>
            <a:r>
              <a:rPr lang="tr-TR" dirty="0" smtClean="0"/>
              <a:t>.</a:t>
            </a:r>
            <a:endParaRPr lang="tr-TR" dirty="0"/>
          </a:p>
        </p:txBody>
      </p:sp>
      <p:pic>
        <p:nvPicPr>
          <p:cNvPr id="6" name="Resim 5"/>
          <p:cNvPicPr>
            <a:picLocks noChangeAspect="1"/>
          </p:cNvPicPr>
          <p:nvPr/>
        </p:nvPicPr>
        <p:blipFill rotWithShape="1">
          <a:blip r:embed="rId2">
            <a:extLst>
              <a:ext uri="{28A0092B-C50C-407E-A947-70E740481C1C}">
                <a14:useLocalDpi xmlns:a14="http://schemas.microsoft.com/office/drawing/2010/main" val="0"/>
              </a:ext>
            </a:extLst>
          </a:blip>
          <a:srcRect b="10351"/>
          <a:stretch/>
        </p:blipFill>
        <p:spPr>
          <a:xfrm>
            <a:off x="2509168" y="116632"/>
            <a:ext cx="3192016" cy="2325069"/>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33339724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0"/>
            <a:ext cx="5688632" cy="6126163"/>
          </a:xfrm>
        </p:spPr>
        <p:txBody>
          <a:bodyPr/>
          <a:lstStyle/>
          <a:p>
            <a:r>
              <a:rPr lang="tr-TR" dirty="0"/>
              <a:t>Sempati başkalarının sevincini, üzüntü ve acılarını paylaşma, karşılaştıkları güçlükleri ve cesaret kırıcı olayları hissedebilme, bu gibi durumlarda onlara katılmadır. Sempati duyduğumuz kişi acı çekiyorsa biz de acı çekeriz, seviniyorsa biz de seviniriz. Sempati duyduğumuz kişilerle özdeşleşebiliriz.</a:t>
            </a:r>
            <a:endParaRPr lang="tr-TR"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57850" y="908720"/>
            <a:ext cx="3486150" cy="3305175"/>
          </a:xfrm>
          <a:prstGeom prst="rect">
            <a:avLst/>
          </a:prstGeom>
        </p:spPr>
      </p:pic>
    </p:spTree>
    <p:extLst>
      <p:ext uri="{BB962C8B-B14F-4D97-AF65-F5344CB8AC3E}">
        <p14:creationId xmlns:p14="http://schemas.microsoft.com/office/powerpoint/2010/main" val="18978060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23528" y="476673"/>
            <a:ext cx="8363272" cy="5112568"/>
          </a:xfrm>
        </p:spPr>
        <p:style>
          <a:lnRef idx="1">
            <a:schemeClr val="accent5"/>
          </a:lnRef>
          <a:fillRef idx="2">
            <a:schemeClr val="accent5"/>
          </a:fillRef>
          <a:effectRef idx="1">
            <a:schemeClr val="accent5"/>
          </a:effectRef>
          <a:fontRef idx="minor">
            <a:schemeClr val="dk1"/>
          </a:fontRef>
        </p:style>
        <p:txBody>
          <a:bodyPr/>
          <a:lstStyle/>
          <a:p>
            <a:r>
              <a:rPr lang="tr-TR" dirty="0"/>
              <a:t>Bireyi, insanlığa ve topluma bağlayan, başkalarına iyi yaklaşmaktan ve onlar için fedakârlık yapmaktan haz duymasını sağlayan duyguların başında sempati gelir. Sempati sayesinde başkalarının eylemlerini genel </a:t>
            </a:r>
            <a:r>
              <a:rPr lang="tr-TR" dirty="0" smtClean="0"/>
              <a:t>olarak iyiliğe </a:t>
            </a:r>
            <a:r>
              <a:rPr lang="tr-TR" dirty="0"/>
              <a:t>yaptığı etki ile tartabilme alışkanlığı kazanırız. Kendi eylemlerimizi de artık bu ölçüye göre yargılarız. Kendimize nasıl davranılmasını istiyorsak, başkalarına da öyle davranmayı öğreniriz.</a:t>
            </a:r>
            <a:endParaRPr lang="tr-TR" dirty="0"/>
          </a:p>
        </p:txBody>
      </p:sp>
    </p:spTree>
    <p:extLst>
      <p:ext uri="{BB962C8B-B14F-4D97-AF65-F5344CB8AC3E}">
        <p14:creationId xmlns:p14="http://schemas.microsoft.com/office/powerpoint/2010/main" val="24523840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260648"/>
            <a:ext cx="8579296" cy="3312367"/>
          </a:xfrm>
        </p:spPr>
        <p:txBody>
          <a:bodyPr/>
          <a:lstStyle/>
          <a:p>
            <a:r>
              <a:rPr lang="tr-TR" dirty="0"/>
              <a:t>Sempati sayesinde başkalarının eylemlerini genel olarak iyiliğe yaptığı etki ile tartabilme alışkanlığı kazanırız. Kendi eylemlerimizi de artık bu ölçüye göre </a:t>
            </a:r>
            <a:r>
              <a:rPr lang="tr-TR" dirty="0" smtClean="0"/>
              <a:t>yargılarız.</a:t>
            </a:r>
            <a:r>
              <a:rPr lang="tr-TR" baseline="30000" dirty="0" smtClean="0"/>
              <a:t>1</a:t>
            </a:r>
            <a:r>
              <a:rPr lang="tr-TR" dirty="0" smtClean="0"/>
              <a:t> </a:t>
            </a:r>
          </a:p>
          <a:p>
            <a:r>
              <a:rPr lang="tr-TR" dirty="0" smtClean="0"/>
              <a:t>Kendimize </a:t>
            </a:r>
            <a:r>
              <a:rPr lang="tr-TR" dirty="0"/>
              <a:t>nasıl davranılmasını istiyorsak, başkalarına da öyle davranmayı </a:t>
            </a:r>
            <a:r>
              <a:rPr lang="tr-TR" dirty="0" smtClean="0"/>
              <a:t>öğreniriz.</a:t>
            </a:r>
            <a:r>
              <a:rPr lang="tr-TR" baseline="30000" dirty="0" smtClean="0"/>
              <a:t>2</a:t>
            </a:r>
            <a:endParaRPr lang="tr-TR" baseline="30000" dirty="0"/>
          </a:p>
          <a:p>
            <a:endParaRPr lang="tr-TR" dirty="0"/>
          </a:p>
        </p:txBody>
      </p:sp>
      <p:cxnSp>
        <p:nvCxnSpPr>
          <p:cNvPr id="5" name="Düz Bağlayıcı 4"/>
          <p:cNvCxnSpPr/>
          <p:nvPr/>
        </p:nvCxnSpPr>
        <p:spPr>
          <a:xfrm>
            <a:off x="0" y="5157192"/>
            <a:ext cx="91440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Metin kutusu 7"/>
          <p:cNvSpPr txBox="1"/>
          <p:nvPr/>
        </p:nvSpPr>
        <p:spPr>
          <a:xfrm>
            <a:off x="0" y="5258816"/>
            <a:ext cx="9036496" cy="923330"/>
          </a:xfrm>
          <a:prstGeom prst="rect">
            <a:avLst/>
          </a:prstGeom>
          <a:noFill/>
        </p:spPr>
        <p:txBody>
          <a:bodyPr wrap="square" rtlCol="0">
            <a:spAutoFit/>
          </a:bodyPr>
          <a:lstStyle/>
          <a:p>
            <a:r>
              <a:rPr lang="tr-TR" baseline="30000" dirty="0" smtClean="0"/>
              <a:t>1</a:t>
            </a:r>
            <a:r>
              <a:rPr lang="tr-TR" dirty="0" smtClean="0"/>
              <a:t>Bedia </a:t>
            </a:r>
            <a:r>
              <a:rPr lang="tr-TR" dirty="0"/>
              <a:t>Akarsu, Mutluluk Ahlâkı, İnkılâp Kitabevi, İstanbul, 1998, s. </a:t>
            </a:r>
            <a:r>
              <a:rPr lang="tr-TR" dirty="0" smtClean="0"/>
              <a:t>167</a:t>
            </a:r>
          </a:p>
          <a:p>
            <a:r>
              <a:rPr lang="tr-TR" baseline="30000" dirty="0" smtClean="0"/>
              <a:t>2</a:t>
            </a:r>
            <a:r>
              <a:rPr lang="tr-TR" dirty="0" smtClean="0"/>
              <a:t>Yaşar </a:t>
            </a:r>
            <a:r>
              <a:rPr lang="tr-TR" dirty="0" err="1"/>
              <a:t>Fersahoğlu</a:t>
            </a:r>
            <a:r>
              <a:rPr lang="tr-TR" dirty="0"/>
              <a:t>, Din Eğitim ve Öğretiminde Duygu Eğitimi, Marifet Yayınları, İstanbul, 1998, s. 30</a:t>
            </a:r>
            <a:endParaRPr lang="tr-TR" dirty="0"/>
          </a:p>
        </p:txBody>
      </p:sp>
    </p:spTree>
    <p:extLst>
      <p:ext uri="{BB962C8B-B14F-4D97-AF65-F5344CB8AC3E}">
        <p14:creationId xmlns:p14="http://schemas.microsoft.com/office/powerpoint/2010/main" val="15973196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116632"/>
            <a:ext cx="9036496" cy="792088"/>
          </a:xfrm>
        </p:spPr>
        <p:txBody>
          <a:bodyPr anchor="t"/>
          <a:lstStyle/>
          <a:p>
            <a:r>
              <a:rPr lang="tr-TR" sz="3200" dirty="0"/>
              <a:t>EMPATİ İLE SEMPATİNİN BENZERLİK VE FARKLILIKLARI</a:t>
            </a:r>
            <a:r>
              <a:rPr lang="tr-TR" dirty="0"/>
              <a:t/>
            </a:r>
            <a:br>
              <a:rPr lang="tr-TR" dirty="0"/>
            </a:br>
            <a:endParaRPr lang="tr-TR" dirty="0"/>
          </a:p>
        </p:txBody>
      </p:sp>
      <p:sp>
        <p:nvSpPr>
          <p:cNvPr id="3" name="İçerik Yer Tutucusu 2"/>
          <p:cNvSpPr>
            <a:spLocks noGrp="1"/>
          </p:cNvSpPr>
          <p:nvPr>
            <p:ph idx="1"/>
          </p:nvPr>
        </p:nvSpPr>
        <p:spPr>
          <a:xfrm>
            <a:off x="107504" y="1196753"/>
            <a:ext cx="8928992" cy="2808312"/>
          </a:xfrm>
        </p:spPr>
        <p:txBody>
          <a:bodyPr/>
          <a:lstStyle/>
          <a:p>
            <a:r>
              <a:rPr lang="tr-TR" dirty="0"/>
              <a:t>Günlük dilde empati ve sempati kavramları birbirine karışabilmektedir. Günlük dilimizde sempati </a:t>
            </a:r>
            <a:r>
              <a:rPr lang="tr-TR" dirty="0" smtClean="0"/>
              <a:t>sözcüğünün </a:t>
            </a:r>
            <a:r>
              <a:rPr lang="tr-TR" dirty="0"/>
              <a:t>sıklıkla kullanılıyor olmasına karşın empati henüz konuşma dilimize girmemiştir. (Dökmen, 1997)</a:t>
            </a:r>
            <a:endParaRPr lang="tr-TR"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7704" y="3717032"/>
            <a:ext cx="4766930" cy="2534417"/>
          </a:xfrm>
          <a:prstGeom prst="rect">
            <a:avLst/>
          </a:prstGeom>
          <a:ln>
            <a:noFill/>
          </a:ln>
          <a:effectLst>
            <a:softEdge rad="112500"/>
          </a:effectLst>
        </p:spPr>
      </p:pic>
    </p:spTree>
    <p:extLst>
      <p:ext uri="{BB962C8B-B14F-4D97-AF65-F5344CB8AC3E}">
        <p14:creationId xmlns:p14="http://schemas.microsoft.com/office/powerpoint/2010/main" val="15353114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p:cNvGraphicFramePr>
            <a:graphicFrameLocks noGrp="1"/>
          </p:cNvGraphicFramePr>
          <p:nvPr>
            <p:ph idx="1"/>
            <p:extLst>
              <p:ext uri="{D42A27DB-BD31-4B8C-83A1-F6EECF244321}">
                <p14:modId xmlns:p14="http://schemas.microsoft.com/office/powerpoint/2010/main" val="1098440935"/>
              </p:ext>
            </p:extLst>
          </p:nvPr>
        </p:nvGraphicFramePr>
        <p:xfrm>
          <a:off x="251520" y="260649"/>
          <a:ext cx="8640960" cy="57606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253386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188640"/>
            <a:ext cx="4176464" cy="5976664"/>
          </a:xfrm>
        </p:spPr>
        <p:txBody>
          <a:bodyPr/>
          <a:lstStyle/>
          <a:p>
            <a:r>
              <a:rPr lang="tr-TR" dirty="0"/>
              <a:t>Oysa empati kurulurken, esas olan karşıdaki kişinin duygu ve düşüncelerini anlamaktır. Empati duyguların anlaşıldığı, sempati ise, duyguların paylaşıldığı bir yaklaşımı ifade eder.</a:t>
            </a:r>
          </a:p>
          <a:p>
            <a:endParaRPr lang="tr-TR"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1920" y="98748"/>
            <a:ext cx="5199665" cy="2682180"/>
          </a:xfrm>
          <a:prstGeom prst="rect">
            <a:avLst/>
          </a:prstGeom>
        </p:spPr>
      </p:pic>
    </p:spTree>
    <p:extLst>
      <p:ext uri="{BB962C8B-B14F-4D97-AF65-F5344CB8AC3E}">
        <p14:creationId xmlns:p14="http://schemas.microsoft.com/office/powerpoint/2010/main" val="4136714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9512" y="260648"/>
            <a:ext cx="8856984" cy="5865515"/>
          </a:xfrm>
        </p:spPr>
        <p:txBody>
          <a:bodyPr/>
          <a:lstStyle/>
          <a:p>
            <a:pPr>
              <a:buFont typeface="Wingdings" panose="05000000000000000000" pitchFamily="2" charset="2"/>
              <a:buChar char="ü"/>
            </a:pPr>
            <a:r>
              <a:rPr lang="tr-TR" dirty="0"/>
              <a:t>Empatide kişi </a:t>
            </a:r>
            <a:r>
              <a:rPr lang="tr-TR" dirty="0" smtClean="0"/>
              <a:t>diğer </a:t>
            </a:r>
            <a:r>
              <a:rPr lang="tr-TR" dirty="0"/>
              <a:t>insanı anlamak için bir araçtır ve empati kuran asla kimlik kaybına </a:t>
            </a:r>
            <a:r>
              <a:rPr lang="tr-TR" dirty="0" smtClean="0"/>
              <a:t>uğramaz</a:t>
            </a:r>
            <a:r>
              <a:rPr lang="tr-TR" dirty="0"/>
              <a:t>. </a:t>
            </a:r>
            <a:r>
              <a:rPr lang="tr-TR" dirty="0" smtClean="0"/>
              <a:t>Diğer </a:t>
            </a:r>
            <a:r>
              <a:rPr lang="tr-TR" dirty="0"/>
              <a:t>yandan sempati kurmada ise </a:t>
            </a:r>
            <a:r>
              <a:rPr lang="tr-TR" dirty="0" smtClean="0"/>
              <a:t>diğer </a:t>
            </a:r>
            <a:r>
              <a:rPr lang="tr-TR" dirty="0"/>
              <a:t>kişi ile birliktelik önemlidir kendilik bilinci artmak yerine azalır. </a:t>
            </a:r>
            <a:endParaRPr lang="tr-TR" dirty="0" smtClean="0"/>
          </a:p>
          <a:p>
            <a:pPr>
              <a:buFont typeface="Wingdings" panose="05000000000000000000" pitchFamily="2" charset="2"/>
              <a:buChar char="ü"/>
            </a:pPr>
            <a:r>
              <a:rPr lang="tr-TR" dirty="0" smtClean="0"/>
              <a:t>Empatide </a:t>
            </a:r>
            <a:r>
              <a:rPr lang="tr-TR" dirty="0"/>
              <a:t>kişi </a:t>
            </a:r>
            <a:r>
              <a:rPr lang="tr-TR" dirty="0" smtClean="0"/>
              <a:t>diğeriymiş </a:t>
            </a:r>
            <a:r>
              <a:rPr lang="tr-TR" dirty="0"/>
              <a:t>gibi davranır. Sempatide ise </a:t>
            </a:r>
            <a:r>
              <a:rPr lang="tr-TR" dirty="0" smtClean="0"/>
              <a:t>diğeri </a:t>
            </a:r>
            <a:r>
              <a:rPr lang="tr-TR" dirty="0"/>
              <a:t>gibi olmak esastır</a:t>
            </a:r>
            <a:r>
              <a:rPr lang="tr-TR" dirty="0" smtClean="0"/>
              <a:t>.</a:t>
            </a:r>
          </a:p>
          <a:p>
            <a:pPr>
              <a:buFont typeface="Wingdings" panose="05000000000000000000" pitchFamily="2" charset="2"/>
              <a:buChar char="ü"/>
            </a:pPr>
            <a:r>
              <a:rPr lang="tr-TR" dirty="0" smtClean="0"/>
              <a:t>Empatinin </a:t>
            </a:r>
            <a:r>
              <a:rPr lang="tr-TR" dirty="0"/>
              <a:t>amacı anlamaktır. Sempatinin amacı ise </a:t>
            </a:r>
            <a:r>
              <a:rPr lang="tr-TR" dirty="0" smtClean="0"/>
              <a:t>diğer </a:t>
            </a:r>
            <a:r>
              <a:rPr lang="tr-TR" dirty="0"/>
              <a:t>kişi gibi olabilmektir. </a:t>
            </a:r>
            <a:endParaRPr lang="tr-TR" dirty="0" smtClean="0"/>
          </a:p>
          <a:p>
            <a:pPr>
              <a:buFont typeface="Wingdings" panose="05000000000000000000" pitchFamily="2" charset="2"/>
              <a:buChar char="ü"/>
            </a:pPr>
            <a:r>
              <a:rPr lang="tr-TR" dirty="0" smtClean="0"/>
              <a:t>Özet </a:t>
            </a:r>
            <a:r>
              <a:rPr lang="tr-TR" dirty="0"/>
              <a:t>olarak empati bilmenin yoludur, sempati ise </a:t>
            </a:r>
            <a:r>
              <a:rPr lang="tr-TR" dirty="0" smtClean="0"/>
              <a:t>bağlantı </a:t>
            </a:r>
            <a:r>
              <a:rPr lang="tr-TR" dirty="0"/>
              <a:t>kurmanın yoludur. (</a:t>
            </a:r>
            <a:r>
              <a:rPr lang="tr-TR" dirty="0" err="1"/>
              <a:t>Wishpe</a:t>
            </a:r>
            <a:r>
              <a:rPr lang="tr-TR" dirty="0"/>
              <a:t>, 1991)</a:t>
            </a:r>
            <a:endParaRPr lang="tr-TR" dirty="0"/>
          </a:p>
        </p:txBody>
      </p:sp>
    </p:spTree>
    <p:extLst>
      <p:ext uri="{BB962C8B-B14F-4D97-AF65-F5344CB8AC3E}">
        <p14:creationId xmlns:p14="http://schemas.microsoft.com/office/powerpoint/2010/main" val="9458821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3501008"/>
            <a:ext cx="9144000" cy="2917379"/>
          </a:xfrm>
        </p:spPr>
        <p:txBody>
          <a:bodyPr/>
          <a:lstStyle/>
          <a:p>
            <a:pPr>
              <a:buFont typeface="Wingdings" panose="05000000000000000000" pitchFamily="2" charset="2"/>
              <a:buChar char="ü"/>
            </a:pPr>
            <a:r>
              <a:rPr lang="tr-TR" sz="2800" dirty="0"/>
              <a:t>Empati kurulurken bir kişi kendisini </a:t>
            </a:r>
            <a:r>
              <a:rPr lang="tr-TR" sz="2800" dirty="0" smtClean="0"/>
              <a:t>diğer </a:t>
            </a:r>
            <a:r>
              <a:rPr lang="tr-TR" sz="2800" dirty="0"/>
              <a:t>kişinin yerine koyar, sempatinin kurulmasında ise bir kişi </a:t>
            </a:r>
            <a:r>
              <a:rPr lang="tr-TR" sz="2800" dirty="0" smtClean="0"/>
              <a:t>diğer </a:t>
            </a:r>
            <a:r>
              <a:rPr lang="tr-TR" sz="2800" dirty="0"/>
              <a:t>kişiye eşlik eder. </a:t>
            </a:r>
            <a:endParaRPr lang="tr-TR" sz="2800" dirty="0" smtClean="0"/>
          </a:p>
          <a:p>
            <a:pPr>
              <a:buFont typeface="Wingdings" panose="05000000000000000000" pitchFamily="2" charset="2"/>
              <a:buChar char="ü"/>
            </a:pPr>
            <a:r>
              <a:rPr lang="tr-TR" sz="2800" dirty="0" smtClean="0"/>
              <a:t>Bir kişiye </a:t>
            </a:r>
            <a:r>
              <a:rPr lang="tr-TR" sz="2800" dirty="0"/>
              <a:t>neler </a:t>
            </a:r>
            <a:r>
              <a:rPr lang="tr-TR" sz="2800" dirty="0" smtClean="0"/>
              <a:t>olduğunu </a:t>
            </a:r>
            <a:r>
              <a:rPr lang="tr-TR" sz="2800" dirty="0"/>
              <a:t>bilmek bizi empati kurmaya götürürken, </a:t>
            </a:r>
            <a:r>
              <a:rPr lang="tr-TR" sz="2800" dirty="0"/>
              <a:t>o</a:t>
            </a:r>
            <a:r>
              <a:rPr lang="tr-TR" sz="2800" dirty="0" smtClean="0"/>
              <a:t> </a:t>
            </a:r>
            <a:r>
              <a:rPr lang="tr-TR" sz="2800" dirty="0"/>
              <a:t>kişi ile aynı yaşantıyı deneyimliyor olmak bizi sempatiye götürür. (</a:t>
            </a:r>
            <a:r>
              <a:rPr lang="tr-TR" sz="2800" dirty="0" err="1"/>
              <a:t>Allison</a:t>
            </a:r>
            <a:r>
              <a:rPr lang="tr-TR" sz="2800" dirty="0"/>
              <a:t>, 2001)</a:t>
            </a:r>
            <a:endParaRPr lang="tr-TR" sz="2800"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09839" y="0"/>
            <a:ext cx="6700995" cy="3501008"/>
          </a:xfrm>
          <a:prstGeom prst="rect">
            <a:avLst/>
          </a:prstGeom>
        </p:spPr>
      </p:pic>
    </p:spTree>
    <p:extLst>
      <p:ext uri="{BB962C8B-B14F-4D97-AF65-F5344CB8AC3E}">
        <p14:creationId xmlns:p14="http://schemas.microsoft.com/office/powerpoint/2010/main" val="35984406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1520" y="260648"/>
            <a:ext cx="8712968" cy="5865515"/>
          </a:xfrm>
        </p:spPr>
        <p:txBody>
          <a:bodyPr/>
          <a:lstStyle/>
          <a:p>
            <a:pPr>
              <a:buFont typeface="Wingdings" panose="05000000000000000000" pitchFamily="2" charset="2"/>
              <a:buChar char="ü"/>
            </a:pPr>
            <a:r>
              <a:rPr lang="tr-TR" dirty="0"/>
              <a:t>Empati </a:t>
            </a:r>
            <a:r>
              <a:rPr lang="tr-TR" dirty="0" smtClean="0"/>
              <a:t>diğer </a:t>
            </a:r>
            <a:r>
              <a:rPr lang="tr-TR" dirty="0"/>
              <a:t>insanın hislerine girmektir. Sempati ise </a:t>
            </a:r>
            <a:r>
              <a:rPr lang="tr-TR" dirty="0" smtClean="0"/>
              <a:t>diğer </a:t>
            </a:r>
            <a:r>
              <a:rPr lang="tr-TR" dirty="0"/>
              <a:t>kişi ile aynı hislere sahip olmaktır. </a:t>
            </a:r>
            <a:endParaRPr lang="tr-TR" dirty="0" smtClean="0"/>
          </a:p>
          <a:p>
            <a:pPr>
              <a:buFont typeface="Wingdings" panose="05000000000000000000" pitchFamily="2" charset="2"/>
              <a:buChar char="ü"/>
            </a:pPr>
            <a:r>
              <a:rPr lang="tr-TR" dirty="0" smtClean="0"/>
              <a:t>Sempati diğer </a:t>
            </a:r>
            <a:r>
              <a:rPr lang="tr-TR" dirty="0"/>
              <a:t>kişi için üzüntü duymaktır. Empati ise </a:t>
            </a:r>
            <a:r>
              <a:rPr lang="tr-TR" dirty="0" smtClean="0"/>
              <a:t>diğer </a:t>
            </a:r>
            <a:r>
              <a:rPr lang="tr-TR" dirty="0"/>
              <a:t>kişi ile </a:t>
            </a:r>
            <a:r>
              <a:rPr lang="tr-TR" dirty="0" smtClean="0"/>
              <a:t>bağlantı </a:t>
            </a:r>
            <a:r>
              <a:rPr lang="tr-TR" dirty="0"/>
              <a:t>kurmaktır. </a:t>
            </a:r>
            <a:endParaRPr lang="tr-TR" dirty="0" smtClean="0"/>
          </a:p>
          <a:p>
            <a:pPr>
              <a:buFont typeface="Wingdings" panose="05000000000000000000" pitchFamily="2" charset="2"/>
              <a:buChar char="ü"/>
            </a:pPr>
            <a:r>
              <a:rPr lang="tr-TR" dirty="0" smtClean="0"/>
              <a:t>Olgular </a:t>
            </a:r>
            <a:r>
              <a:rPr lang="tr-TR" dirty="0"/>
              <a:t>ve olaylar sempatik olabilirler. İnsanlar ise </a:t>
            </a:r>
            <a:r>
              <a:rPr lang="tr-TR" dirty="0" err="1"/>
              <a:t>empatik</a:t>
            </a:r>
            <a:r>
              <a:rPr lang="tr-TR" dirty="0"/>
              <a:t> olabilir. (</a:t>
            </a:r>
            <a:r>
              <a:rPr lang="tr-TR" dirty="0" err="1"/>
              <a:t>Magsig</a:t>
            </a:r>
            <a:r>
              <a:rPr lang="tr-TR" dirty="0"/>
              <a:t>, 2001) </a:t>
            </a:r>
            <a:endParaRPr lang="tr-TR" dirty="0" smtClean="0"/>
          </a:p>
          <a:p>
            <a:pPr>
              <a:buFont typeface="Wingdings" panose="05000000000000000000" pitchFamily="2" charset="2"/>
              <a:buChar char="ü"/>
            </a:pPr>
            <a:r>
              <a:rPr lang="tr-TR" dirty="0" smtClean="0"/>
              <a:t>Sempati </a:t>
            </a:r>
            <a:r>
              <a:rPr lang="tr-TR" dirty="0"/>
              <a:t>iletişim kurulan insana duygusal bir karşılık vermeyi gerektirirken empati için böyle bir zorunluluk bulunmamaktadır. </a:t>
            </a:r>
            <a:endParaRPr lang="tr-TR" dirty="0"/>
          </a:p>
        </p:txBody>
      </p:sp>
    </p:spTree>
    <p:extLst>
      <p:ext uri="{BB962C8B-B14F-4D97-AF65-F5344CB8AC3E}">
        <p14:creationId xmlns:p14="http://schemas.microsoft.com/office/powerpoint/2010/main" val="24381851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116633"/>
            <a:ext cx="8928992" cy="2736304"/>
          </a:xfrm>
        </p:spPr>
        <p:txBody>
          <a:bodyPr/>
          <a:lstStyle/>
          <a:p>
            <a:pPr>
              <a:buFont typeface="Wingdings" panose="05000000000000000000" pitchFamily="2" charset="2"/>
              <a:buChar char="ü"/>
            </a:pPr>
            <a:r>
              <a:rPr lang="tr-TR" dirty="0"/>
              <a:t>Sempati olmadığında insanlar </a:t>
            </a:r>
            <a:r>
              <a:rPr lang="tr-TR" dirty="0" smtClean="0"/>
              <a:t>diğer </a:t>
            </a:r>
            <a:r>
              <a:rPr lang="tr-TR" dirty="0"/>
              <a:t>insanlardan haberdar olamazlar ya da </a:t>
            </a:r>
            <a:r>
              <a:rPr lang="tr-TR" dirty="0" smtClean="0"/>
              <a:t>diğer </a:t>
            </a:r>
            <a:r>
              <a:rPr lang="tr-TR" dirty="0"/>
              <a:t>insanlarla iletişim kuramazlar. Empati olmadığında ise </a:t>
            </a:r>
            <a:r>
              <a:rPr lang="tr-TR" dirty="0" smtClean="0"/>
              <a:t>diğer </a:t>
            </a:r>
            <a:r>
              <a:rPr lang="tr-TR" dirty="0"/>
              <a:t>insanların yaptığı şeyler </a:t>
            </a:r>
            <a:r>
              <a:rPr lang="tr-TR" dirty="0" smtClean="0"/>
              <a:t>anlaşılamaz. </a:t>
            </a:r>
            <a:r>
              <a:rPr lang="tr-TR" dirty="0"/>
              <a:t>(</a:t>
            </a:r>
            <a:r>
              <a:rPr lang="tr-TR" dirty="0" err="1"/>
              <a:t>Graves</a:t>
            </a:r>
            <a:r>
              <a:rPr lang="tr-TR" dirty="0"/>
              <a:t>, 1999) </a:t>
            </a:r>
            <a:endParaRPr lang="tr-TR" dirty="0"/>
          </a:p>
        </p:txBody>
      </p:sp>
      <p:pic>
        <p:nvPicPr>
          <p:cNvPr id="4" name="Resim 3"/>
          <p:cNvPicPr>
            <a:picLocks noChangeAspect="1"/>
          </p:cNvPicPr>
          <p:nvPr/>
        </p:nvPicPr>
        <p:blipFill rotWithShape="1">
          <a:blip r:embed="rId2">
            <a:extLst>
              <a:ext uri="{28A0092B-C50C-407E-A947-70E740481C1C}">
                <a14:useLocalDpi xmlns:a14="http://schemas.microsoft.com/office/drawing/2010/main" val="0"/>
              </a:ext>
            </a:extLst>
          </a:blip>
          <a:srcRect b="12653"/>
          <a:stretch/>
        </p:blipFill>
        <p:spPr>
          <a:xfrm>
            <a:off x="107504" y="2891532"/>
            <a:ext cx="7315200" cy="336118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1210768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220072" y="188641"/>
            <a:ext cx="3816424" cy="4680520"/>
          </a:xfrm>
        </p:spPr>
        <p:style>
          <a:lnRef idx="2">
            <a:schemeClr val="accent2"/>
          </a:lnRef>
          <a:fillRef idx="1">
            <a:schemeClr val="lt1"/>
          </a:fillRef>
          <a:effectRef idx="0">
            <a:schemeClr val="accent2"/>
          </a:effectRef>
          <a:fontRef idx="minor">
            <a:schemeClr val="dk1"/>
          </a:fontRef>
        </p:style>
        <p:txBody>
          <a:bodyPr/>
          <a:lstStyle/>
          <a:p>
            <a:pPr marL="0" indent="0">
              <a:buNone/>
            </a:pPr>
            <a:r>
              <a:rPr lang="tr-TR" dirty="0"/>
              <a:t>Empati kurmak sempati kurmaktan daha zordur. Çünkü empati kuran kişi kendi önyargılarını ve zanlarını bir kenara bırakmalıdır. (</a:t>
            </a:r>
            <a:r>
              <a:rPr lang="tr-TR" dirty="0" err="1"/>
              <a:t>Graves</a:t>
            </a:r>
            <a:r>
              <a:rPr lang="tr-TR" dirty="0"/>
              <a:t>, 1999)</a:t>
            </a:r>
            <a:endParaRPr lang="tr-TR" dirty="0"/>
          </a:p>
        </p:txBody>
      </p:sp>
      <p:pic>
        <p:nvPicPr>
          <p:cNvPr id="5" name="Resi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412" y="2591420"/>
            <a:ext cx="4778055" cy="3717035"/>
          </a:xfrm>
          <a:prstGeom prst="rect">
            <a:avLst/>
          </a:prstGeom>
        </p:spPr>
      </p:pic>
    </p:spTree>
    <p:extLst>
      <p:ext uri="{BB962C8B-B14F-4D97-AF65-F5344CB8AC3E}">
        <p14:creationId xmlns:p14="http://schemas.microsoft.com/office/powerpoint/2010/main" val="17129973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1520" y="836711"/>
            <a:ext cx="8640960" cy="4032449"/>
          </a:xfrm>
        </p:spPr>
        <p:style>
          <a:lnRef idx="1">
            <a:schemeClr val="accent1"/>
          </a:lnRef>
          <a:fillRef idx="2">
            <a:schemeClr val="accent1"/>
          </a:fillRef>
          <a:effectRef idx="1">
            <a:schemeClr val="accent1"/>
          </a:effectRef>
          <a:fontRef idx="minor">
            <a:schemeClr val="dk1"/>
          </a:fontRef>
        </p:style>
        <p:txBody>
          <a:bodyPr/>
          <a:lstStyle/>
          <a:p>
            <a:r>
              <a:rPr lang="tr-TR" dirty="0"/>
              <a:t>Empati, sempatinin başlangıç yolu olup, bireyler arası ilişkilerin olumlu yönde seyretmesine katkıda bulunur. </a:t>
            </a:r>
            <a:r>
              <a:rPr lang="tr-TR" dirty="0" err="1"/>
              <a:t>Empatik</a:t>
            </a:r>
            <a:r>
              <a:rPr lang="tr-TR" dirty="0"/>
              <a:t> cümleler, “…hissediyor olmalısın” tarzında “sen” vurgusunu taşır. Sempatik cümlelerde ise, “ben”, ve “benim” vurgusu hissedilir. Örneğin, yakınını kaybetmiş bir kimseye, “bunu duyduğuma çok üzüldüm” </a:t>
            </a:r>
            <a:r>
              <a:rPr lang="tr-TR" dirty="0" smtClean="0"/>
              <a:t>denir.</a:t>
            </a:r>
            <a:r>
              <a:rPr lang="tr-TR" baseline="30000" dirty="0" smtClean="0"/>
              <a:t>1</a:t>
            </a:r>
            <a:r>
              <a:rPr lang="tr-TR" dirty="0" smtClean="0"/>
              <a:t> </a:t>
            </a:r>
            <a:endParaRPr lang="tr-TR" dirty="0"/>
          </a:p>
        </p:txBody>
      </p:sp>
      <p:cxnSp>
        <p:nvCxnSpPr>
          <p:cNvPr id="5" name="Düz Bağlayıcı 4"/>
          <p:cNvCxnSpPr/>
          <p:nvPr/>
        </p:nvCxnSpPr>
        <p:spPr>
          <a:xfrm>
            <a:off x="0" y="5373216"/>
            <a:ext cx="9144000" cy="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sp>
        <p:nvSpPr>
          <p:cNvPr id="6" name="Metin kutusu 5"/>
          <p:cNvSpPr txBox="1"/>
          <p:nvPr/>
        </p:nvSpPr>
        <p:spPr>
          <a:xfrm>
            <a:off x="0" y="5517232"/>
            <a:ext cx="9144000" cy="646331"/>
          </a:xfrm>
          <a:prstGeom prst="rect">
            <a:avLst/>
          </a:prstGeom>
          <a:noFill/>
        </p:spPr>
        <p:txBody>
          <a:bodyPr wrap="square" rtlCol="0">
            <a:spAutoFit/>
          </a:bodyPr>
          <a:lstStyle/>
          <a:p>
            <a:r>
              <a:rPr lang="tr-TR" baseline="30000" dirty="0" smtClean="0"/>
              <a:t>1</a:t>
            </a:r>
            <a:r>
              <a:rPr lang="tr-TR" dirty="0" smtClean="0"/>
              <a:t>Steven </a:t>
            </a:r>
            <a:r>
              <a:rPr lang="tr-TR" dirty="0"/>
              <a:t>J. </a:t>
            </a:r>
            <a:r>
              <a:rPr lang="tr-TR" dirty="0" err="1"/>
              <a:t>Stein</a:t>
            </a:r>
            <a:r>
              <a:rPr lang="tr-TR" dirty="0"/>
              <a:t>, </a:t>
            </a:r>
            <a:r>
              <a:rPr lang="tr-TR" dirty="0" err="1"/>
              <a:t>Howard</a:t>
            </a:r>
            <a:r>
              <a:rPr lang="tr-TR" dirty="0"/>
              <a:t> E. </a:t>
            </a:r>
            <a:r>
              <a:rPr lang="tr-TR" dirty="0" err="1"/>
              <a:t>Book</a:t>
            </a:r>
            <a:r>
              <a:rPr lang="tr-TR" dirty="0"/>
              <a:t>, Duygusal Zekâ ve Başarının Sırrı, (Çev. Müjde Işık), Özgür Yayınları, İstanbul, 2003, s. 140; Aytaç, </a:t>
            </a:r>
            <a:r>
              <a:rPr lang="tr-TR" dirty="0" err="1"/>
              <a:t>a.g.e</a:t>
            </a:r>
            <a:r>
              <a:rPr lang="tr-TR" dirty="0"/>
              <a:t>., s. 174</a:t>
            </a:r>
            <a:r>
              <a:rPr lang="tr-TR" dirty="0" smtClean="0"/>
              <a:t>.</a:t>
            </a:r>
            <a:endParaRPr lang="tr-TR" dirty="0"/>
          </a:p>
        </p:txBody>
      </p:sp>
    </p:spTree>
    <p:extLst>
      <p:ext uri="{BB962C8B-B14F-4D97-AF65-F5344CB8AC3E}">
        <p14:creationId xmlns:p14="http://schemas.microsoft.com/office/powerpoint/2010/main" val="30751069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7504" y="116632"/>
            <a:ext cx="3672408" cy="504056"/>
          </a:xfrm>
        </p:spPr>
        <p:txBody>
          <a:bodyPr/>
          <a:lstStyle/>
          <a:p>
            <a:r>
              <a:rPr lang="tr-TR" dirty="0" smtClean="0"/>
              <a:t>KAYNAKÇA</a:t>
            </a:r>
            <a:endParaRPr lang="tr-TR" dirty="0"/>
          </a:p>
        </p:txBody>
      </p:sp>
      <p:sp>
        <p:nvSpPr>
          <p:cNvPr id="3" name="İçerik Yer Tutucusu 2"/>
          <p:cNvSpPr>
            <a:spLocks noGrp="1"/>
          </p:cNvSpPr>
          <p:nvPr>
            <p:ph idx="1"/>
          </p:nvPr>
        </p:nvSpPr>
        <p:spPr>
          <a:xfrm>
            <a:off x="0" y="692696"/>
            <a:ext cx="8964488" cy="5433467"/>
          </a:xfrm>
        </p:spPr>
        <p:txBody>
          <a:bodyPr/>
          <a:lstStyle/>
          <a:p>
            <a:r>
              <a:rPr lang="tr-TR" sz="2000" dirty="0" smtClean="0"/>
              <a:t>Sayar, K. (2006), </a:t>
            </a:r>
            <a:r>
              <a:rPr lang="tr-TR" sz="2000" i="1" dirty="0" smtClean="0"/>
              <a:t>Vakfetmek</a:t>
            </a:r>
            <a:r>
              <a:rPr lang="tr-TR" sz="2000" i="1" dirty="0"/>
              <a:t>: Empati Duygusunun Psikolojik </a:t>
            </a:r>
            <a:r>
              <a:rPr lang="tr-TR" sz="2000" i="1" dirty="0" smtClean="0"/>
              <a:t>Dayanakları</a:t>
            </a:r>
            <a:r>
              <a:rPr lang="tr-TR" sz="2000" dirty="0" smtClean="0"/>
              <a:t>. Vakıflar Dergisi Özel Sayısı. (s.46-49).</a:t>
            </a:r>
          </a:p>
          <a:p>
            <a:r>
              <a:rPr lang="tr-TR" sz="2000" dirty="0" smtClean="0"/>
              <a:t>Ersoy, E., F. </a:t>
            </a:r>
            <a:r>
              <a:rPr lang="tr-TR" sz="2000" dirty="0" err="1" smtClean="0"/>
              <a:t>Köşger</a:t>
            </a:r>
            <a:r>
              <a:rPr lang="tr-TR" sz="2000" dirty="0"/>
              <a:t> (2016), </a:t>
            </a:r>
            <a:r>
              <a:rPr lang="tr-TR" sz="2000" i="1" dirty="0"/>
              <a:t>Empati: Tanımı ve Önemi</a:t>
            </a:r>
            <a:r>
              <a:rPr lang="tr-TR" sz="2000" dirty="0"/>
              <a:t>. Osmangazi Tıp </a:t>
            </a:r>
            <a:r>
              <a:rPr lang="tr-TR" sz="2000" dirty="0" smtClean="0"/>
              <a:t>Dergisi, 38 </a:t>
            </a:r>
            <a:r>
              <a:rPr lang="tr-TR" sz="2000" dirty="0"/>
              <a:t>(2</a:t>
            </a:r>
            <a:r>
              <a:rPr lang="tr-TR" sz="2000" dirty="0" smtClean="0"/>
              <a:t>), 9-17.</a:t>
            </a:r>
          </a:p>
          <a:p>
            <a:r>
              <a:rPr lang="tr-TR" sz="2000" dirty="0" smtClean="0"/>
              <a:t>Gülseren, Ş. </a:t>
            </a:r>
            <a:r>
              <a:rPr lang="tr-TR" sz="2000" dirty="0"/>
              <a:t>(2001), </a:t>
            </a:r>
            <a:r>
              <a:rPr lang="tr-TR" sz="2000" i="1" dirty="0" err="1"/>
              <a:t>Eşduyum</a:t>
            </a:r>
            <a:r>
              <a:rPr lang="tr-TR" sz="2000" i="1" dirty="0"/>
              <a:t> (Empati): </a:t>
            </a:r>
            <a:r>
              <a:rPr lang="tr-TR" sz="2000" i="1" dirty="0" smtClean="0"/>
              <a:t>Tanım</a:t>
            </a:r>
            <a:r>
              <a:rPr lang="tr-TR" sz="2000" i="1" dirty="0"/>
              <a:t>ı</a:t>
            </a:r>
            <a:r>
              <a:rPr lang="tr-TR" sz="2000" i="1" dirty="0" smtClean="0"/>
              <a:t> </a:t>
            </a:r>
            <a:r>
              <a:rPr lang="tr-TR" sz="2000" i="1" dirty="0"/>
              <a:t>ve </a:t>
            </a:r>
            <a:r>
              <a:rPr lang="tr-TR" sz="2000" i="1" dirty="0" smtClean="0"/>
              <a:t>Kullanımı </a:t>
            </a:r>
            <a:r>
              <a:rPr lang="tr-TR" sz="2000" i="1" dirty="0"/>
              <a:t>Üzerine Bir Gözden Geçirme</a:t>
            </a:r>
            <a:r>
              <a:rPr lang="tr-TR" sz="2000" dirty="0"/>
              <a:t>. Türk Psikiyatri Dergisi, </a:t>
            </a:r>
            <a:r>
              <a:rPr lang="tr-TR" sz="2000" dirty="0" smtClean="0"/>
              <a:t>12(2), 133-145</a:t>
            </a:r>
          </a:p>
          <a:p>
            <a:r>
              <a:rPr lang="tr-TR" sz="2000" dirty="0" smtClean="0"/>
              <a:t>Yıldız, İ. </a:t>
            </a:r>
            <a:r>
              <a:rPr lang="tr-TR" sz="2000" dirty="0"/>
              <a:t>(2019), </a:t>
            </a:r>
            <a:r>
              <a:rPr lang="tr-TR" sz="2000" i="1" dirty="0" smtClean="0"/>
              <a:t>Hemşirelerin Empati Becerilerinin Değerlendirilmesi</a:t>
            </a:r>
            <a:r>
              <a:rPr lang="tr-TR" sz="2000" dirty="0"/>
              <a:t>. </a:t>
            </a:r>
            <a:r>
              <a:rPr lang="tr-TR" sz="2000" dirty="0" smtClean="0"/>
              <a:t>Hemşirelik Anabilim Dalı Hemşirelik Yüksek Lisans Programı. </a:t>
            </a:r>
          </a:p>
          <a:p>
            <a:r>
              <a:rPr lang="tr-TR" sz="2000" dirty="0" smtClean="0"/>
              <a:t>Kasapoğlu, A. </a:t>
            </a:r>
            <a:r>
              <a:rPr lang="tr-TR" sz="2000" dirty="0"/>
              <a:t>(2006), </a:t>
            </a:r>
            <a:r>
              <a:rPr lang="tr-TR" sz="2000" i="1" dirty="0" smtClean="0"/>
              <a:t>Empati Ve Sempati Olgusuna Vurgu Yapan Bazı Ayetler. </a:t>
            </a:r>
            <a:r>
              <a:rPr lang="tr-TR" sz="2000" dirty="0" err="1" smtClean="0"/>
              <a:t>Bilimname</a:t>
            </a:r>
            <a:r>
              <a:rPr lang="tr-TR" sz="2000" dirty="0"/>
              <a:t> X. 2006/1, </a:t>
            </a:r>
            <a:r>
              <a:rPr lang="tr-TR" sz="2000" dirty="0" smtClean="0"/>
              <a:t>33-61</a:t>
            </a:r>
          </a:p>
          <a:p>
            <a:r>
              <a:rPr lang="tr-TR" sz="2000" dirty="0" smtClean="0"/>
              <a:t>Ağırman, C. (2006), </a:t>
            </a:r>
            <a:r>
              <a:rPr lang="tr-TR" sz="2000" i="1" dirty="0" smtClean="0"/>
              <a:t>İdeal Bir Davranış Biçimi Olarak Empati Ve Hadislerde Empati Örnekleri</a:t>
            </a:r>
            <a:r>
              <a:rPr lang="tr-TR" sz="2000" dirty="0" smtClean="0"/>
              <a:t>. C.Ü. İlahiyat Fakültesi Dergisi, 2, 23-53 </a:t>
            </a:r>
          </a:p>
          <a:p>
            <a:r>
              <a:rPr lang="tr-TR" sz="2000" dirty="0" smtClean="0"/>
              <a:t>Başer, D. (vd.). (2019), </a:t>
            </a:r>
            <a:r>
              <a:rPr lang="tr-TR" sz="2000" i="1" dirty="0"/>
              <a:t>Empati Kavramına </a:t>
            </a:r>
            <a:r>
              <a:rPr lang="tr-TR" sz="2000" i="1" dirty="0" err="1"/>
              <a:t>Bauman</a:t>
            </a:r>
            <a:r>
              <a:rPr lang="tr-TR" sz="2000" i="1" dirty="0"/>
              <a:t> Çerçevesinden Bir </a:t>
            </a:r>
            <a:r>
              <a:rPr lang="tr-TR" sz="2000" i="1" dirty="0"/>
              <a:t>Bakış.</a:t>
            </a:r>
            <a:r>
              <a:rPr lang="tr-TR" sz="2000" dirty="0"/>
              <a:t> OPUS Uluslararası Toplum Araştırmaları </a:t>
            </a:r>
            <a:r>
              <a:rPr lang="tr-TR" sz="2000" dirty="0" smtClean="0"/>
              <a:t>Dergisi, 13(19), 2323-2344</a:t>
            </a:r>
          </a:p>
          <a:p>
            <a:r>
              <a:rPr lang="tr-TR" sz="2000" dirty="0" smtClean="0"/>
              <a:t>Özbek, M. </a:t>
            </a:r>
            <a:r>
              <a:rPr lang="tr-TR" sz="2000" dirty="0"/>
              <a:t>(2005), </a:t>
            </a:r>
            <a:r>
              <a:rPr lang="tr-TR" sz="2000" i="1" dirty="0" smtClean="0"/>
              <a:t>İnsan İlişkilerinde Empatinin Yeri Ve Önemi</a:t>
            </a:r>
            <a:r>
              <a:rPr lang="tr-TR" sz="2000" dirty="0" smtClean="0"/>
              <a:t>. Sosyal Siyaset Konferansları Dergisi, (s.568-587)</a:t>
            </a:r>
            <a:endParaRPr lang="tr-TR" sz="2000" dirty="0"/>
          </a:p>
          <a:p>
            <a:endParaRPr lang="tr-TR" sz="2000" dirty="0"/>
          </a:p>
        </p:txBody>
      </p:sp>
    </p:spTree>
    <p:extLst>
      <p:ext uri="{BB962C8B-B14F-4D97-AF65-F5344CB8AC3E}">
        <p14:creationId xmlns:p14="http://schemas.microsoft.com/office/powerpoint/2010/main" val="673771310"/>
      </p:ext>
    </p:extLst>
  </p:cSld>
  <p:clrMapOvr>
    <a:masterClrMapping/>
  </p:clrMapOvr>
</p:sld>
</file>

<file path=ppt/theme/theme1.xml><?xml version="1.0" encoding="utf-8"?>
<a:theme xmlns:a="http://schemas.openxmlformats.org/drawingml/2006/main" name="boş">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Sunu1" id="{8726E870-6B55-4993-B173-C1955522032C}" vid="{39669771-7DC0-4038-AD34-67DC5E4A088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boş</Template>
  <TotalTime>264</TotalTime>
  <Words>2036</Words>
  <Application>Microsoft Office PowerPoint</Application>
  <PresentationFormat>Ekran Gösterisi (4:3)</PresentationFormat>
  <Paragraphs>83</Paragraphs>
  <Slides>41</Slides>
  <Notes>0</Notes>
  <HiddenSlides>0</HiddenSlides>
  <MMClips>0</MMClips>
  <ScaleCrop>false</ScaleCrop>
  <HeadingPairs>
    <vt:vector size="4" baseType="variant">
      <vt:variant>
        <vt:lpstr>Tema</vt:lpstr>
      </vt:variant>
      <vt:variant>
        <vt:i4>1</vt:i4>
      </vt:variant>
      <vt:variant>
        <vt:lpstr>Slayt Başlıkları</vt:lpstr>
      </vt:variant>
      <vt:variant>
        <vt:i4>41</vt:i4>
      </vt:variant>
    </vt:vector>
  </HeadingPairs>
  <TitlesOfParts>
    <vt:vector size="42" baseType="lpstr">
      <vt:lpstr>boş</vt:lpstr>
      <vt:lpstr>PowerPoint Sunusu</vt:lpstr>
      <vt:lpstr>EMPATİ VE SEMPATİ</vt:lpstr>
      <vt:lpstr>EMPATİNİN FARKLI TANIMLARI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EMPATİ KAVRAMININ ÖĞELERİ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SEMPATİ </vt:lpstr>
      <vt:lpstr>PowerPoint Sunusu</vt:lpstr>
      <vt:lpstr>PowerPoint Sunusu</vt:lpstr>
      <vt:lpstr>PowerPoint Sunusu</vt:lpstr>
      <vt:lpstr>PowerPoint Sunusu</vt:lpstr>
      <vt:lpstr>PowerPoint Sunusu</vt:lpstr>
      <vt:lpstr>PowerPoint Sunusu</vt:lpstr>
      <vt:lpstr>EMPATİ İLE SEMPATİNİN BENZERLİK VE FARKLILIKLARI </vt:lpstr>
      <vt:lpstr>PowerPoint Sunusu</vt:lpstr>
      <vt:lpstr>PowerPoint Sunusu</vt:lpstr>
      <vt:lpstr>PowerPoint Sunusu</vt:lpstr>
      <vt:lpstr>PowerPoint Sunusu</vt:lpstr>
      <vt:lpstr>PowerPoint Sunusu</vt:lpstr>
      <vt:lpstr>PowerPoint Sunusu</vt:lpstr>
      <vt:lpstr>PowerPoint Sunusu</vt:lpstr>
      <vt:lpstr>PowerPoint Sunusu</vt:lpstr>
      <vt:lpstr>KAYNAKÇA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ilhan</dc:creator>
  <cp:lastModifiedBy>ASUS</cp:lastModifiedBy>
  <cp:revision>24</cp:revision>
  <cp:lastPrinted>1601-01-01T00:00:00Z</cp:lastPrinted>
  <dcterms:created xsi:type="dcterms:W3CDTF">2020-03-23T09:25:09Z</dcterms:created>
  <dcterms:modified xsi:type="dcterms:W3CDTF">2020-11-06T23:42:13Z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