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0"/>
  </p:handoutMasterIdLst>
  <p:sldIdLst>
    <p:sldId id="256" r:id="rId2"/>
    <p:sldId id="257" r:id="rId3"/>
    <p:sldId id="272" r:id="rId4"/>
    <p:sldId id="279" r:id="rId5"/>
    <p:sldId id="333" r:id="rId6"/>
    <p:sldId id="334" r:id="rId7"/>
    <p:sldId id="335" r:id="rId8"/>
    <p:sldId id="282" r:id="rId9"/>
    <p:sldId id="283" r:id="rId10"/>
    <p:sldId id="336" r:id="rId11"/>
    <p:sldId id="285" r:id="rId12"/>
    <p:sldId id="286" r:id="rId13"/>
    <p:sldId id="337" r:id="rId14"/>
    <p:sldId id="338" r:id="rId15"/>
    <p:sldId id="288" r:id="rId16"/>
    <p:sldId id="339" r:id="rId17"/>
    <p:sldId id="290" r:id="rId18"/>
    <p:sldId id="314" r:id="rId19"/>
    <p:sldId id="340" r:id="rId20"/>
    <p:sldId id="341" r:id="rId21"/>
    <p:sldId id="293" r:id="rId22"/>
    <p:sldId id="342" r:id="rId23"/>
    <p:sldId id="343" r:id="rId24"/>
    <p:sldId id="344" r:id="rId25"/>
    <p:sldId id="296" r:id="rId26"/>
    <p:sldId id="316" r:id="rId27"/>
    <p:sldId id="297" r:id="rId28"/>
    <p:sldId id="298" r:id="rId29"/>
    <p:sldId id="317" r:id="rId30"/>
    <p:sldId id="299" r:id="rId31"/>
    <p:sldId id="318" r:id="rId32"/>
    <p:sldId id="319" r:id="rId33"/>
    <p:sldId id="320" r:id="rId34"/>
    <p:sldId id="321" r:id="rId35"/>
    <p:sldId id="322" r:id="rId36"/>
    <p:sldId id="304" r:id="rId37"/>
    <p:sldId id="323" r:id="rId38"/>
    <p:sldId id="324" r:id="rId39"/>
    <p:sldId id="325" r:id="rId40"/>
    <p:sldId id="326" r:id="rId41"/>
    <p:sldId id="327" r:id="rId42"/>
    <p:sldId id="328" r:id="rId43"/>
    <p:sldId id="329" r:id="rId44"/>
    <p:sldId id="330" r:id="rId45"/>
    <p:sldId id="331" r:id="rId46"/>
    <p:sldId id="332" r:id="rId47"/>
    <p:sldId id="346" r:id="rId48"/>
    <p:sldId id="311" r:id="rId4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7" autoAdjust="0"/>
  </p:normalViewPr>
  <p:slideViewPr>
    <p:cSldViewPr>
      <p:cViewPr varScale="1">
        <p:scale>
          <a:sx n="74" d="100"/>
          <a:sy n="74" d="100"/>
        </p:scale>
        <p:origin x="12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682516-99C8-4A17-9B6B-9CF11A513CC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BC3C0497-9413-417E-9146-2B9D00D9A7F7}">
      <dgm:prSet/>
      <dgm:spPr>
        <a:solidFill>
          <a:schemeClr val="accent2">
            <a:lumMod val="60000"/>
            <a:lumOff val="40000"/>
          </a:schemeClr>
        </a:solidFill>
      </dgm:spPr>
      <dgm:t>
        <a:bodyPr/>
        <a:lstStyle/>
        <a:p>
          <a:pPr algn="ctr" rtl="0"/>
          <a:r>
            <a:rPr lang="tr-TR" dirty="0"/>
            <a:t>Dünyada ve Türkiye'deki Mevcut Sağlık Sisteminde Halk Sağlığı Hemşiresinin Yeri Ve Önemi</a:t>
          </a:r>
        </a:p>
      </dgm:t>
    </dgm:pt>
    <dgm:pt modelId="{47837DE6-B48B-46F4-859B-F5CD3CA00BBE}" type="parTrans" cxnId="{7EBBCA39-BE65-4971-985B-07AE15BC5825}">
      <dgm:prSet/>
      <dgm:spPr/>
      <dgm:t>
        <a:bodyPr/>
        <a:lstStyle/>
        <a:p>
          <a:endParaRPr lang="tr-TR"/>
        </a:p>
      </dgm:t>
    </dgm:pt>
    <dgm:pt modelId="{3392595A-549B-4FEC-923E-80B5D9B97E48}" type="sibTrans" cxnId="{7EBBCA39-BE65-4971-985B-07AE15BC5825}">
      <dgm:prSet/>
      <dgm:spPr/>
      <dgm:t>
        <a:bodyPr/>
        <a:lstStyle/>
        <a:p>
          <a:endParaRPr lang="tr-TR"/>
        </a:p>
      </dgm:t>
    </dgm:pt>
    <dgm:pt modelId="{359E958D-B09F-42EF-8607-5754C13C385F}" type="pres">
      <dgm:prSet presAssocID="{B5682516-99C8-4A17-9B6B-9CF11A513CC5}" presName="linear" presStyleCnt="0">
        <dgm:presLayoutVars>
          <dgm:animLvl val="lvl"/>
          <dgm:resizeHandles val="exact"/>
        </dgm:presLayoutVars>
      </dgm:prSet>
      <dgm:spPr/>
      <dgm:t>
        <a:bodyPr/>
        <a:lstStyle/>
        <a:p>
          <a:endParaRPr lang="tr-TR"/>
        </a:p>
      </dgm:t>
    </dgm:pt>
    <dgm:pt modelId="{512B370C-B9B2-48A7-BBF6-6A58ED4DE2B9}" type="pres">
      <dgm:prSet presAssocID="{BC3C0497-9413-417E-9146-2B9D00D9A7F7}" presName="parentText" presStyleLbl="node1" presStyleIdx="0" presStyleCnt="1">
        <dgm:presLayoutVars>
          <dgm:chMax val="0"/>
          <dgm:bulletEnabled val="1"/>
        </dgm:presLayoutVars>
      </dgm:prSet>
      <dgm:spPr/>
      <dgm:t>
        <a:bodyPr/>
        <a:lstStyle/>
        <a:p>
          <a:endParaRPr lang="tr-TR"/>
        </a:p>
      </dgm:t>
    </dgm:pt>
  </dgm:ptLst>
  <dgm:cxnLst>
    <dgm:cxn modelId="{7EBBCA39-BE65-4971-985B-07AE15BC5825}" srcId="{B5682516-99C8-4A17-9B6B-9CF11A513CC5}" destId="{BC3C0497-9413-417E-9146-2B9D00D9A7F7}" srcOrd="0" destOrd="0" parTransId="{47837DE6-B48B-46F4-859B-F5CD3CA00BBE}" sibTransId="{3392595A-549B-4FEC-923E-80B5D9B97E48}"/>
    <dgm:cxn modelId="{6ECDABD6-A0C2-4E6C-AC96-02D05BD3AA8A}" type="presOf" srcId="{B5682516-99C8-4A17-9B6B-9CF11A513CC5}" destId="{359E958D-B09F-42EF-8607-5754C13C385F}" srcOrd="0" destOrd="0" presId="urn:microsoft.com/office/officeart/2005/8/layout/vList2"/>
    <dgm:cxn modelId="{CE32E66E-93B2-4B37-BD73-E8AFE30A48B6}" type="presOf" srcId="{BC3C0497-9413-417E-9146-2B9D00D9A7F7}" destId="{512B370C-B9B2-48A7-BBF6-6A58ED4DE2B9}" srcOrd="0" destOrd="0" presId="urn:microsoft.com/office/officeart/2005/8/layout/vList2"/>
    <dgm:cxn modelId="{4E37E83C-8D78-4034-ACC2-02ABE5BF49E8}" type="presParOf" srcId="{359E958D-B09F-42EF-8607-5754C13C385F}" destId="{512B370C-B9B2-48A7-BBF6-6A58ED4DE2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A379A4-44D5-4A11-BC5F-A918383BBD0A}" type="doc">
      <dgm:prSet loTypeId="urn:microsoft.com/office/officeart/2005/8/layout/vList2" loCatId="list" qsTypeId="urn:microsoft.com/office/officeart/2005/8/quickstyle/3d5" qsCatId="3D" csTypeId="urn:microsoft.com/office/officeart/2005/8/colors/colorful1" csCatId="colorful" phldr="1"/>
      <dgm:spPr/>
      <dgm:t>
        <a:bodyPr/>
        <a:lstStyle/>
        <a:p>
          <a:endParaRPr lang="tr-TR"/>
        </a:p>
      </dgm:t>
    </dgm:pt>
    <dgm:pt modelId="{BC9FFDFE-1192-4118-8153-FEA01F16A304}">
      <dgm:prSet/>
      <dgm:spPr/>
      <dgm:t>
        <a:bodyPr/>
        <a:lstStyle/>
        <a:p>
          <a:r>
            <a:rPr lang="tr-TR" dirty="0"/>
            <a:t>2)Ülkelerde Halk Sağlığı  Hemşireliği</a:t>
          </a:r>
        </a:p>
      </dgm:t>
    </dgm:pt>
    <dgm:pt modelId="{C78101DE-FEA8-4501-9434-A193E02795FF}" type="parTrans" cxnId="{37F6DEDC-70DC-4D7C-9DF5-8EE332137590}">
      <dgm:prSet/>
      <dgm:spPr/>
      <dgm:t>
        <a:bodyPr/>
        <a:lstStyle/>
        <a:p>
          <a:endParaRPr lang="tr-TR"/>
        </a:p>
      </dgm:t>
    </dgm:pt>
    <dgm:pt modelId="{ABF55DE4-89B1-4221-85AF-34E588C1BFDB}" type="sibTrans" cxnId="{37F6DEDC-70DC-4D7C-9DF5-8EE332137590}">
      <dgm:prSet/>
      <dgm:spPr/>
      <dgm:t>
        <a:bodyPr/>
        <a:lstStyle/>
        <a:p>
          <a:endParaRPr lang="tr-TR"/>
        </a:p>
      </dgm:t>
    </dgm:pt>
    <dgm:pt modelId="{FB2E3BB2-6334-40D8-BB2B-D7036D01FCBB}" type="pres">
      <dgm:prSet presAssocID="{50A379A4-44D5-4A11-BC5F-A918383BBD0A}" presName="linear" presStyleCnt="0">
        <dgm:presLayoutVars>
          <dgm:animLvl val="lvl"/>
          <dgm:resizeHandles val="exact"/>
        </dgm:presLayoutVars>
      </dgm:prSet>
      <dgm:spPr/>
      <dgm:t>
        <a:bodyPr/>
        <a:lstStyle/>
        <a:p>
          <a:endParaRPr lang="tr-TR"/>
        </a:p>
      </dgm:t>
    </dgm:pt>
    <dgm:pt modelId="{17822F98-6A88-4C05-B156-746A2343E9D9}" type="pres">
      <dgm:prSet presAssocID="{BC9FFDFE-1192-4118-8153-FEA01F16A304}" presName="parentText" presStyleLbl="node1" presStyleIdx="0" presStyleCnt="1">
        <dgm:presLayoutVars>
          <dgm:chMax val="0"/>
          <dgm:bulletEnabled val="1"/>
        </dgm:presLayoutVars>
      </dgm:prSet>
      <dgm:spPr/>
      <dgm:t>
        <a:bodyPr/>
        <a:lstStyle/>
        <a:p>
          <a:endParaRPr lang="tr-TR"/>
        </a:p>
      </dgm:t>
    </dgm:pt>
  </dgm:ptLst>
  <dgm:cxnLst>
    <dgm:cxn modelId="{3E695D00-3845-41DF-8546-C790675DA701}" type="presOf" srcId="{BC9FFDFE-1192-4118-8153-FEA01F16A304}" destId="{17822F98-6A88-4C05-B156-746A2343E9D9}" srcOrd="0" destOrd="0" presId="urn:microsoft.com/office/officeart/2005/8/layout/vList2"/>
    <dgm:cxn modelId="{37F6DEDC-70DC-4D7C-9DF5-8EE332137590}" srcId="{50A379A4-44D5-4A11-BC5F-A918383BBD0A}" destId="{BC9FFDFE-1192-4118-8153-FEA01F16A304}" srcOrd="0" destOrd="0" parTransId="{C78101DE-FEA8-4501-9434-A193E02795FF}" sibTransId="{ABF55DE4-89B1-4221-85AF-34E588C1BFDB}"/>
    <dgm:cxn modelId="{A3B5F4BE-DD80-4DB0-A59C-151A1BBE54BA}" type="presOf" srcId="{50A379A4-44D5-4A11-BC5F-A918383BBD0A}" destId="{FB2E3BB2-6334-40D8-BB2B-D7036D01FCBB}" srcOrd="0" destOrd="0" presId="urn:microsoft.com/office/officeart/2005/8/layout/vList2"/>
    <dgm:cxn modelId="{D275A92F-C302-4917-94CC-A95582381A01}" type="presParOf" srcId="{FB2E3BB2-6334-40D8-BB2B-D7036D01FCBB}" destId="{17822F98-6A88-4C05-B156-746A2343E9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B370C-B9B2-48A7-BBF6-6A58ED4DE2B9}">
      <dsp:nvSpPr>
        <dsp:cNvPr id="0" name=""/>
        <dsp:cNvSpPr/>
      </dsp:nvSpPr>
      <dsp:spPr>
        <a:xfrm>
          <a:off x="0" y="24237"/>
          <a:ext cx="7772400" cy="1421550"/>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tr-TR" sz="2700" kern="1200" dirty="0"/>
            <a:t>Dünyada ve Türkiye'deki Mevcut Sağlık Sisteminde Halk Sağlığı Hemşiresinin Yeri Ve Önemi</a:t>
          </a:r>
        </a:p>
      </dsp:txBody>
      <dsp:txXfrm>
        <a:off x="69394" y="93631"/>
        <a:ext cx="7633612" cy="1282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8.11.2020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1928802"/>
            <a:ext cx="6096000" cy="928694"/>
          </a:xfrm>
        </p:spPr>
        <p:txBody>
          <a:bodyPr/>
          <a:lstStyle/>
          <a:p>
            <a:pPr>
              <a:lnSpc>
                <a:spcPct val="90000"/>
              </a:lnSpc>
            </a:pPr>
            <a:endParaRPr lang="tr-TR" altLang="tr-TR" sz="3200" b="1" dirty="0"/>
          </a:p>
          <a:p>
            <a:pPr>
              <a:lnSpc>
                <a:spcPct val="90000"/>
              </a:lnSpc>
            </a:pPr>
            <a:r>
              <a:rPr lang="tr-TR" altLang="tr-TR" sz="3200" b="1" dirty="0"/>
              <a:t>HALK SAĞLIĞI HEMŞİRELİĞİ</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3048000" y="785794"/>
            <a:ext cx="6096000" cy="107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LİSANSÜSTÜ </a:t>
            </a:r>
            <a:r>
              <a:rPr lang="tr-TR" altLang="tr-TR" sz="3200" b="1"/>
              <a:t>EĞİTİM ENSTİTÜSÜ</a:t>
            </a:r>
            <a:endParaRPr lang="tr-TR" altLang="tr-TR" sz="3200" b="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28189" y="4941168"/>
            <a:ext cx="60960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2000" dirty="0" err="1"/>
              <a:t>Doç.Dr.Birsen</a:t>
            </a:r>
            <a:r>
              <a:rPr lang="tr-TR" sz="2000" dirty="0"/>
              <a:t> ALTAY</a:t>
            </a:r>
          </a:p>
          <a:p>
            <a:pPr>
              <a:lnSpc>
                <a:spcPct val="90000"/>
              </a:lnSpc>
            </a:pPr>
            <a:r>
              <a:rPr lang="tr-TR" sz="2000"/>
              <a:t>EMRE </a:t>
            </a:r>
            <a:r>
              <a:rPr lang="tr-TR" sz="2000" smtClean="0"/>
              <a:t>ŞENGÜN</a:t>
            </a:r>
            <a:endParaRPr lang="tr-TR"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extLst>
              <p:ext uri="{D42A27DB-BD31-4B8C-83A1-F6EECF244321}">
                <p14:modId xmlns:p14="http://schemas.microsoft.com/office/powerpoint/2010/main" val="4147495203"/>
              </p:ext>
            </p:extLst>
          </p:nvPr>
        </p:nvGraphicFramePr>
        <p:xfrm>
          <a:off x="685800" y="1143000"/>
          <a:ext cx="7772400" cy="147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491880" y="3573017"/>
            <a:ext cx="2520280" cy="792088"/>
          </a:xfrm>
        </p:spPr>
        <p:txBody>
          <a:bodyPr/>
          <a:lstStyle/>
          <a:p>
            <a:r>
              <a:rPr lang="tr-TR" altLang="tr-TR" sz="3600" i="1" dirty="0"/>
              <a:t>Hafta-3</a:t>
            </a:r>
          </a:p>
          <a:p>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31844"/>
            <a:ext cx="9144000" cy="6349483"/>
          </a:xfrm>
        </p:spPr>
        <p:txBody>
          <a:bodyPr/>
          <a:lstStyle/>
          <a:p>
            <a:pPr>
              <a:buNone/>
            </a:pPr>
            <a:r>
              <a:rPr lang="tr-TR" dirty="0"/>
              <a:t>                      </a:t>
            </a:r>
          </a:p>
          <a:p>
            <a:pPr algn="ctr">
              <a:buNone/>
            </a:pPr>
            <a:r>
              <a:rPr lang="tr-TR" b="1" dirty="0"/>
              <a:t>İÇİNDEKİLER</a:t>
            </a:r>
          </a:p>
          <a:p>
            <a:pPr marL="457200" indent="-457200">
              <a:buNone/>
            </a:pPr>
            <a:r>
              <a:rPr lang="tr-TR" sz="2400" b="1" dirty="0"/>
              <a:t>1.  </a:t>
            </a:r>
            <a:r>
              <a:rPr lang="tr-TR" sz="2400" dirty="0"/>
              <a:t>Halk Sağlığı Hemşireliği Uygulamaların Temel</a:t>
            </a:r>
            <a:r>
              <a:rPr lang="tr-TR" sz="2400" b="1" dirty="0"/>
              <a:t>i</a:t>
            </a:r>
            <a:endParaRPr lang="tr-TR" sz="2400" dirty="0"/>
          </a:p>
          <a:p>
            <a:pPr marL="457200" indent="-457200">
              <a:buNone/>
            </a:pPr>
            <a:r>
              <a:rPr lang="tr-TR" sz="2400" b="1" dirty="0"/>
              <a:t>2.  </a:t>
            </a:r>
            <a:r>
              <a:rPr lang="tr-TR" sz="2400" dirty="0"/>
              <a:t>Ülkelerde Halk Sağlığı Hemşireliği</a:t>
            </a:r>
          </a:p>
          <a:p>
            <a:pPr marL="457200" indent="-457200">
              <a:buNone/>
            </a:pPr>
            <a:r>
              <a:rPr lang="tr-TR" sz="2400" dirty="0"/>
              <a:t>      </a:t>
            </a:r>
            <a:r>
              <a:rPr lang="tr-TR" sz="2400" b="1" dirty="0"/>
              <a:t>2.1</a:t>
            </a:r>
            <a:r>
              <a:rPr lang="tr-TR" sz="2400" dirty="0"/>
              <a:t> İngiltere’de Halk Sağlığı Hemşireliği</a:t>
            </a:r>
          </a:p>
          <a:p>
            <a:pPr>
              <a:buNone/>
            </a:pPr>
            <a:r>
              <a:rPr lang="tr-TR" sz="2400" dirty="0"/>
              <a:t>      </a:t>
            </a:r>
            <a:r>
              <a:rPr lang="tr-TR" sz="2400" b="1" dirty="0"/>
              <a:t>2.2 </a:t>
            </a:r>
            <a:r>
              <a:rPr lang="tr-TR" sz="2400" dirty="0"/>
              <a:t>İrlanda’da Halk Sağlığı Hemşireliği</a:t>
            </a:r>
          </a:p>
          <a:p>
            <a:pPr>
              <a:buNone/>
            </a:pPr>
            <a:r>
              <a:rPr lang="tr-TR" sz="2400" dirty="0"/>
              <a:t>      </a:t>
            </a:r>
            <a:r>
              <a:rPr lang="tr-TR" sz="2400" b="1" dirty="0"/>
              <a:t>2.3 </a:t>
            </a:r>
            <a:r>
              <a:rPr lang="tr-TR" sz="2400" dirty="0"/>
              <a:t>İsveç'te Halk Sağlığı Hemşireliği </a:t>
            </a:r>
          </a:p>
          <a:p>
            <a:pPr>
              <a:buNone/>
            </a:pPr>
            <a:r>
              <a:rPr lang="tr-TR" sz="2400" dirty="0"/>
              <a:t>      </a:t>
            </a:r>
            <a:r>
              <a:rPr lang="tr-TR" sz="2400" b="1" dirty="0"/>
              <a:t>2.4</a:t>
            </a:r>
            <a:r>
              <a:rPr lang="tr-TR" sz="2400" dirty="0"/>
              <a:t> Kanada'da Halk Sağlığı Hemşireliği</a:t>
            </a:r>
          </a:p>
          <a:p>
            <a:pPr>
              <a:buNone/>
            </a:pPr>
            <a:r>
              <a:rPr lang="tr-TR" sz="2400" dirty="0"/>
              <a:t>      </a:t>
            </a:r>
            <a:r>
              <a:rPr lang="tr-TR" sz="2400" b="1" dirty="0"/>
              <a:t>2.5 </a:t>
            </a:r>
            <a:r>
              <a:rPr lang="tr-TR" sz="2400" dirty="0"/>
              <a:t>Amerika'da Halk Sağlığı Hemşireliği</a:t>
            </a:r>
            <a:endParaRPr lang="tr-TR" sz="2400" b="1" dirty="0"/>
          </a:p>
          <a:p>
            <a:pPr>
              <a:buNone/>
            </a:pPr>
            <a:r>
              <a:rPr lang="tr-TR" sz="2400" b="1" dirty="0"/>
              <a:t>      2.6 </a:t>
            </a:r>
            <a:r>
              <a:rPr lang="tr-TR" sz="2400" dirty="0"/>
              <a:t>Güney Afrika'da Halk Sağlığı Hemşireliği</a:t>
            </a:r>
            <a:endParaRPr lang="tr-TR" sz="2400" b="1" dirty="0"/>
          </a:p>
          <a:p>
            <a:pPr>
              <a:buNone/>
            </a:pPr>
            <a:r>
              <a:rPr lang="tr-TR" sz="2400" b="1" dirty="0"/>
              <a:t>      2.7 </a:t>
            </a:r>
            <a:r>
              <a:rPr lang="tr-TR" sz="2400" dirty="0"/>
              <a:t>Kore'de Halk Sağlığı Hemşireliği</a:t>
            </a:r>
            <a:endParaRPr lang="tr-TR" sz="2400" b="1" dirty="0"/>
          </a:p>
          <a:p>
            <a:pPr marL="457200" indent="-457200">
              <a:buNone/>
            </a:pPr>
            <a:r>
              <a:rPr lang="tr-TR" sz="2400" b="1" dirty="0"/>
              <a:t>3.  </a:t>
            </a:r>
            <a:r>
              <a:rPr lang="tr-TR" sz="2400" dirty="0"/>
              <a:t>Ülkemizde Halk Sağlığı Hemşireliği</a:t>
            </a:r>
          </a:p>
          <a:p>
            <a:pPr>
              <a:buNone/>
            </a:pPr>
            <a:r>
              <a:rPr lang="tr-TR" sz="2400" b="1" dirty="0"/>
              <a:t>4.  </a:t>
            </a:r>
            <a:r>
              <a:rPr lang="tr-TR" sz="2400" dirty="0"/>
              <a:t>Halk Sağlığı Hemşireliğinin Geleceği</a:t>
            </a:r>
          </a:p>
          <a:p>
            <a:pPr>
              <a:buNone/>
            </a:pPr>
            <a:endParaRPr lang="tr-TR" sz="2400" dirty="0"/>
          </a:p>
          <a:p>
            <a:pPr>
              <a:buNone/>
            </a:pP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0AD7530-473B-4FC8-AB24-85E1B1E7B53E}"/>
              </a:ext>
            </a:extLst>
          </p:cNvPr>
          <p:cNvSpPr>
            <a:spLocks noGrp="1"/>
          </p:cNvSpPr>
          <p:nvPr>
            <p:ph type="title"/>
          </p:nvPr>
        </p:nvSpPr>
        <p:spPr/>
        <p:txBody>
          <a:bodyPr/>
          <a:lstStyle/>
          <a:p>
            <a:r>
              <a:rPr lang="tr-TR" sz="3200" b="1" dirty="0">
                <a:solidFill>
                  <a:srgbClr val="FF0000"/>
                </a:solidFill>
              </a:rPr>
              <a:t>1.Halk Sağlığı Hemşireliği Uygulamaların Temeli</a:t>
            </a:r>
          </a:p>
        </p:txBody>
      </p:sp>
      <p:sp>
        <p:nvSpPr>
          <p:cNvPr id="3" name="İçerik Yer Tutucusu 2">
            <a:extLst>
              <a:ext uri="{FF2B5EF4-FFF2-40B4-BE49-F238E27FC236}">
                <a16:creationId xmlns:a16="http://schemas.microsoft.com/office/drawing/2014/main" xmlns="" id="{EEA7B42A-E61E-4007-84E0-D84CCA69F0AD}"/>
              </a:ext>
            </a:extLst>
          </p:cNvPr>
          <p:cNvSpPr>
            <a:spLocks noGrp="1"/>
          </p:cNvSpPr>
          <p:nvPr>
            <p:ph idx="1"/>
          </p:nvPr>
        </p:nvSpPr>
        <p:spPr/>
        <p:txBody>
          <a:bodyPr/>
          <a:lstStyle/>
          <a:p>
            <a:r>
              <a:rPr lang="tr-TR" sz="2400" dirty="0"/>
              <a:t>Halk sağlığı hemşireliği geleneksel olarak bir hastalık ve hastalıkların yönetiminin ötesinde, toplumsal kalkınma ve halkın sağlığını geliştirmek gibi sağlık gereksinimlerinden sorumludur(Van </a:t>
            </a:r>
            <a:r>
              <a:rPr lang="tr-TR" sz="2400" dirty="0" err="1"/>
              <a:t>Loon</a:t>
            </a:r>
            <a:r>
              <a:rPr lang="tr-TR" sz="2400" dirty="0"/>
              <a:t> 2007).</a:t>
            </a:r>
          </a:p>
          <a:p>
            <a:r>
              <a:rPr lang="tr-TR" sz="2400" dirty="0"/>
              <a:t>Birinci basamak sağlık hizmetlerinde çalışan sağlık çalışanları genellikle fiziksel, biyolojik  ve </a:t>
            </a:r>
            <a:r>
              <a:rPr lang="tr-TR" sz="2400" dirty="0" err="1"/>
              <a:t>sosya</a:t>
            </a:r>
            <a:r>
              <a:rPr lang="tr-TR" sz="2400" dirty="0"/>
              <a:t>-kültürel çevreye odaklanmaktadır ve böylece diğer sağlık kurumları ve hastanelerin bakış açısından bu yönüyle ayrılmaktadır(</a:t>
            </a:r>
            <a:r>
              <a:rPr lang="tr-TR" sz="2400" dirty="0" err="1"/>
              <a:t>Nigenda</a:t>
            </a:r>
            <a:r>
              <a:rPr lang="tr-TR" sz="2400" dirty="0"/>
              <a:t> ve ark 2012).</a:t>
            </a:r>
          </a:p>
          <a:p>
            <a:endParaRPr lang="tr-TR" sz="2400" dirty="0"/>
          </a:p>
        </p:txBody>
      </p:sp>
    </p:spTree>
    <p:extLst>
      <p:ext uri="{BB962C8B-B14F-4D97-AF65-F5344CB8AC3E}">
        <p14:creationId xmlns:p14="http://schemas.microsoft.com/office/powerpoint/2010/main" val="3992118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1.Halk Sağlığı Hemşireliği Uygulamaların Temeli</a:t>
            </a:r>
            <a:endParaRPr lang="tr-TR" dirty="0"/>
          </a:p>
        </p:txBody>
      </p:sp>
      <p:sp>
        <p:nvSpPr>
          <p:cNvPr id="3" name="İçerik Yer Tutucusu 2"/>
          <p:cNvSpPr>
            <a:spLocks noGrp="1"/>
          </p:cNvSpPr>
          <p:nvPr>
            <p:ph idx="1"/>
          </p:nvPr>
        </p:nvSpPr>
        <p:spPr/>
        <p:txBody>
          <a:bodyPr/>
          <a:lstStyle/>
          <a:p>
            <a:pPr marL="0" lvl="0" indent="0">
              <a:buNone/>
            </a:pPr>
            <a:r>
              <a:rPr lang="tr-TR" sz="2400" dirty="0">
                <a:solidFill>
                  <a:srgbClr val="000000"/>
                </a:solidFill>
              </a:rPr>
              <a:t>Halk sağlığı hemşireliğinin toplum odaklı uygulamalarının halk sağlığının iyileştirilmesinde önceliğinde yüksektir(</a:t>
            </a:r>
            <a:r>
              <a:rPr lang="tr-TR" sz="2400" dirty="0" err="1">
                <a:solidFill>
                  <a:srgbClr val="000000"/>
                </a:solidFill>
              </a:rPr>
              <a:t>Canadian</a:t>
            </a:r>
            <a:r>
              <a:rPr lang="tr-TR" sz="2400" dirty="0">
                <a:solidFill>
                  <a:srgbClr val="000000"/>
                </a:solidFill>
              </a:rPr>
              <a:t> </a:t>
            </a:r>
            <a:r>
              <a:rPr lang="tr-TR" sz="2400" dirty="0" err="1">
                <a:solidFill>
                  <a:srgbClr val="000000"/>
                </a:solidFill>
              </a:rPr>
              <a:t>Public</a:t>
            </a:r>
            <a:r>
              <a:rPr lang="tr-TR" sz="2400" dirty="0">
                <a:solidFill>
                  <a:srgbClr val="000000"/>
                </a:solidFill>
              </a:rPr>
              <a:t> </a:t>
            </a:r>
            <a:r>
              <a:rPr lang="tr-TR" sz="2400" dirty="0" err="1">
                <a:solidFill>
                  <a:srgbClr val="000000"/>
                </a:solidFill>
              </a:rPr>
              <a:t>Health</a:t>
            </a:r>
            <a:r>
              <a:rPr lang="tr-TR" sz="2400" dirty="0">
                <a:solidFill>
                  <a:srgbClr val="000000"/>
                </a:solidFill>
              </a:rPr>
              <a:t> </a:t>
            </a:r>
            <a:r>
              <a:rPr lang="tr-TR" sz="2400" dirty="0" err="1">
                <a:solidFill>
                  <a:srgbClr val="000000"/>
                </a:solidFill>
              </a:rPr>
              <a:t>Association</a:t>
            </a:r>
            <a:r>
              <a:rPr lang="tr-TR" sz="2400" dirty="0">
                <a:solidFill>
                  <a:srgbClr val="000000"/>
                </a:solidFill>
              </a:rPr>
              <a:t> 2010).</a:t>
            </a:r>
          </a:p>
          <a:p>
            <a:pPr marL="0" lvl="0" indent="0">
              <a:buNone/>
            </a:pPr>
            <a:endParaRPr lang="tr-TR" sz="2400" dirty="0">
              <a:solidFill>
                <a:srgbClr val="000000"/>
              </a:solidFill>
            </a:endParaRPr>
          </a:p>
          <a:p>
            <a:pPr marL="0" lvl="0" indent="0">
              <a:buNone/>
            </a:pPr>
            <a:r>
              <a:rPr lang="tr-TR" sz="2400" dirty="0">
                <a:solidFill>
                  <a:srgbClr val="000000"/>
                </a:solidFill>
              </a:rPr>
              <a:t>Toplum odaklı olduğundan toplumun üyeleri ile birlikte çalışmakta ve bireylerin sağlık gereksinimlerini göz önünde bulundurur(</a:t>
            </a:r>
            <a:r>
              <a:rPr lang="tr-TR" sz="2400" dirty="0" err="1">
                <a:solidFill>
                  <a:srgbClr val="000000"/>
                </a:solidFill>
              </a:rPr>
              <a:t>Nigenda</a:t>
            </a:r>
            <a:r>
              <a:rPr lang="tr-TR" sz="2400" dirty="0">
                <a:solidFill>
                  <a:srgbClr val="000000"/>
                </a:solidFill>
              </a:rPr>
              <a:t> ve ark 2010).</a:t>
            </a:r>
          </a:p>
          <a:p>
            <a:endParaRPr lang="tr-TR" dirty="0"/>
          </a:p>
        </p:txBody>
      </p:sp>
    </p:spTree>
    <p:extLst>
      <p:ext uri="{BB962C8B-B14F-4D97-AF65-F5344CB8AC3E}">
        <p14:creationId xmlns:p14="http://schemas.microsoft.com/office/powerpoint/2010/main" val="479535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1.Halk Sağlığı Hemşireliği Uygulamaların Temeli</a:t>
            </a:r>
            <a:endParaRPr lang="tr-TR" dirty="0"/>
          </a:p>
        </p:txBody>
      </p:sp>
      <p:sp>
        <p:nvSpPr>
          <p:cNvPr id="3" name="İçerik Yer Tutucusu 2"/>
          <p:cNvSpPr>
            <a:spLocks noGrp="1"/>
          </p:cNvSpPr>
          <p:nvPr>
            <p:ph idx="1"/>
          </p:nvPr>
        </p:nvSpPr>
        <p:spPr/>
        <p:txBody>
          <a:bodyPr/>
          <a:lstStyle/>
          <a:p>
            <a:pPr marL="0" lvl="0" indent="0">
              <a:buNone/>
            </a:pPr>
            <a:r>
              <a:rPr lang="tr-TR" sz="2400" dirty="0">
                <a:solidFill>
                  <a:srgbClr val="000000"/>
                </a:solidFill>
              </a:rPr>
              <a:t>Toplum odaklı halk sağlığı hemşireliğinde anahtar ilkeler</a:t>
            </a:r>
          </a:p>
          <a:p>
            <a:pPr lvl="0"/>
            <a:r>
              <a:rPr lang="tr-TR" sz="2400" dirty="0">
                <a:solidFill>
                  <a:srgbClr val="000000"/>
                </a:solidFill>
              </a:rPr>
              <a:t>Toplumu ve onun sağlık gereksinimi bilme</a:t>
            </a:r>
          </a:p>
          <a:p>
            <a:pPr lvl="0"/>
            <a:r>
              <a:rPr lang="tr-TR" sz="2400" dirty="0">
                <a:solidFill>
                  <a:srgbClr val="000000"/>
                </a:solidFill>
              </a:rPr>
              <a:t>En çok gereksinimi olanlara erişilebilir hizmet sunma</a:t>
            </a:r>
          </a:p>
          <a:p>
            <a:pPr lvl="0"/>
            <a:r>
              <a:rPr lang="tr-TR" sz="2400" dirty="0">
                <a:solidFill>
                  <a:srgbClr val="000000"/>
                </a:solidFill>
              </a:rPr>
              <a:t>Gereksinimlerini karşılamak için diğer kurumlarla işbirliği içinde çalışmak</a:t>
            </a:r>
          </a:p>
          <a:p>
            <a:pPr lvl="0"/>
            <a:r>
              <a:rPr lang="tr-TR" sz="2400" dirty="0">
                <a:solidFill>
                  <a:srgbClr val="000000"/>
                </a:solidFill>
              </a:rPr>
              <a:t>Toplumun üyelerini sürece katmak</a:t>
            </a:r>
          </a:p>
          <a:p>
            <a:pPr lvl="0"/>
            <a:r>
              <a:rPr lang="tr-TR" sz="2400" dirty="0">
                <a:solidFill>
                  <a:srgbClr val="000000"/>
                </a:solidFill>
              </a:rPr>
              <a:t>Kanıt temelli uygulamaları destekleme(</a:t>
            </a:r>
            <a:r>
              <a:rPr lang="tr-TR" sz="2400" dirty="0" err="1">
                <a:solidFill>
                  <a:srgbClr val="000000"/>
                </a:solidFill>
              </a:rPr>
              <a:t>Poulton</a:t>
            </a:r>
            <a:r>
              <a:rPr lang="tr-TR" sz="2400" dirty="0">
                <a:solidFill>
                  <a:srgbClr val="000000"/>
                </a:solidFill>
              </a:rPr>
              <a:t> 2009)</a:t>
            </a:r>
          </a:p>
          <a:p>
            <a:pPr lvl="0"/>
            <a:endParaRPr lang="tr-TR" dirty="0">
              <a:solidFill>
                <a:srgbClr val="000000"/>
              </a:solidFill>
            </a:endParaRPr>
          </a:p>
          <a:p>
            <a:endParaRPr lang="tr-TR" dirty="0"/>
          </a:p>
        </p:txBody>
      </p:sp>
    </p:spTree>
    <p:extLst>
      <p:ext uri="{BB962C8B-B14F-4D97-AF65-F5344CB8AC3E}">
        <p14:creationId xmlns:p14="http://schemas.microsoft.com/office/powerpoint/2010/main" val="1088668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1.Halk Sağlığı Hemşireliği Uygulamaların Temeli</a:t>
            </a:r>
            <a:endParaRPr lang="tr-TR" dirty="0"/>
          </a:p>
        </p:txBody>
      </p:sp>
      <p:sp>
        <p:nvSpPr>
          <p:cNvPr id="3" name="İçerik Yer Tutucusu 2"/>
          <p:cNvSpPr>
            <a:spLocks noGrp="1"/>
          </p:cNvSpPr>
          <p:nvPr>
            <p:ph idx="1"/>
          </p:nvPr>
        </p:nvSpPr>
        <p:spPr/>
        <p:txBody>
          <a:bodyPr/>
          <a:lstStyle/>
          <a:p>
            <a:pPr marL="0" lvl="0" indent="0">
              <a:buNone/>
            </a:pPr>
            <a:r>
              <a:rPr lang="tr-TR" sz="2400" dirty="0">
                <a:solidFill>
                  <a:srgbClr val="000000"/>
                </a:solidFill>
              </a:rPr>
              <a:t>Bir çok ülkede halk sağlığı hemşirelerinin ortak noktası :</a:t>
            </a:r>
          </a:p>
          <a:p>
            <a:pPr lvl="0"/>
            <a:r>
              <a:rPr lang="tr-TR" sz="2400" dirty="0">
                <a:solidFill>
                  <a:srgbClr val="000000"/>
                </a:solidFill>
              </a:rPr>
              <a:t>Uzun çalışma yıllarına bağlı olarak iş gücü olgunluğu</a:t>
            </a:r>
          </a:p>
          <a:p>
            <a:pPr lvl="0"/>
            <a:r>
              <a:rPr lang="tr-TR" sz="2400" dirty="0">
                <a:solidFill>
                  <a:srgbClr val="000000"/>
                </a:solidFill>
              </a:rPr>
              <a:t>Hizmet sundukları toplum ile derin kökler ve güçlü ilişkiler geliştirmeleri</a:t>
            </a:r>
          </a:p>
          <a:p>
            <a:pPr lvl="0"/>
            <a:endParaRPr lang="tr-TR" sz="2400" dirty="0">
              <a:solidFill>
                <a:srgbClr val="000000"/>
              </a:solidFill>
            </a:endParaRPr>
          </a:p>
          <a:p>
            <a:pPr marL="0" lvl="0" indent="0">
              <a:buNone/>
            </a:pPr>
            <a:r>
              <a:rPr lang="tr-TR" sz="2400" dirty="0">
                <a:solidFill>
                  <a:srgbClr val="000000"/>
                </a:solidFill>
              </a:rPr>
              <a:t>  Hemşirelerin sosyal olarak algılanan birincil işlevi:</a:t>
            </a:r>
          </a:p>
          <a:p>
            <a:pPr lvl="0"/>
            <a:r>
              <a:rPr lang="tr-TR" sz="2400" dirty="0">
                <a:solidFill>
                  <a:srgbClr val="000000"/>
                </a:solidFill>
              </a:rPr>
              <a:t>Diğer sağlık çalışanlarına kıyasla sağlıklı ve hasta bireylerle daha yakın ve uzun süreli bir ilişki içinde olmaları nedeniyle </a:t>
            </a:r>
            <a:r>
              <a:rPr lang="tr-TR" sz="2400" u="sng" dirty="0">
                <a:solidFill>
                  <a:srgbClr val="000000"/>
                </a:solidFill>
              </a:rPr>
              <a:t>gizlilik</a:t>
            </a:r>
            <a:r>
              <a:rPr lang="tr-TR" sz="2400" dirty="0">
                <a:solidFill>
                  <a:srgbClr val="000000"/>
                </a:solidFill>
              </a:rPr>
              <a:t> , </a:t>
            </a:r>
            <a:r>
              <a:rPr lang="tr-TR" sz="2400" u="sng" dirty="0">
                <a:solidFill>
                  <a:srgbClr val="000000"/>
                </a:solidFill>
              </a:rPr>
              <a:t>sadakat </a:t>
            </a:r>
            <a:r>
              <a:rPr lang="tr-TR" sz="2400" dirty="0">
                <a:solidFill>
                  <a:srgbClr val="000000"/>
                </a:solidFill>
              </a:rPr>
              <a:t>ve </a:t>
            </a:r>
            <a:r>
              <a:rPr lang="tr-TR" sz="2400" u="sng" dirty="0">
                <a:solidFill>
                  <a:srgbClr val="000000"/>
                </a:solidFill>
              </a:rPr>
              <a:t>tutarlılık</a:t>
            </a:r>
            <a:r>
              <a:rPr lang="tr-TR" sz="2400" dirty="0">
                <a:solidFill>
                  <a:srgbClr val="000000"/>
                </a:solidFill>
              </a:rPr>
              <a:t> çalışmalarıdır (</a:t>
            </a:r>
            <a:r>
              <a:rPr lang="tr-TR" sz="2400" dirty="0" err="1">
                <a:solidFill>
                  <a:srgbClr val="000000"/>
                </a:solidFill>
              </a:rPr>
              <a:t>Nigenda</a:t>
            </a:r>
            <a:r>
              <a:rPr lang="tr-TR" sz="2400" dirty="0">
                <a:solidFill>
                  <a:srgbClr val="000000"/>
                </a:solidFill>
              </a:rPr>
              <a:t> ve ark 2010).</a:t>
            </a:r>
          </a:p>
          <a:p>
            <a:endParaRPr lang="tr-TR" dirty="0"/>
          </a:p>
        </p:txBody>
      </p:sp>
    </p:spTree>
    <p:extLst>
      <p:ext uri="{BB962C8B-B14F-4D97-AF65-F5344CB8AC3E}">
        <p14:creationId xmlns:p14="http://schemas.microsoft.com/office/powerpoint/2010/main" val="555195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yagram 7">
            <a:extLst>
              <a:ext uri="{FF2B5EF4-FFF2-40B4-BE49-F238E27FC236}">
                <a16:creationId xmlns:a16="http://schemas.microsoft.com/office/drawing/2014/main" xmlns="" id="{577FA09E-FFC1-4DCC-837B-C2FAABE8FEDA}"/>
              </a:ext>
            </a:extLst>
          </p:cNvPr>
          <p:cNvGraphicFramePr/>
          <p:nvPr>
            <p:extLst>
              <p:ext uri="{D42A27DB-BD31-4B8C-83A1-F6EECF244321}">
                <p14:modId xmlns:p14="http://schemas.microsoft.com/office/powerpoint/2010/main" val="602819626"/>
              </p:ext>
            </p:extLst>
          </p:nvPr>
        </p:nvGraphicFramePr>
        <p:xfrm>
          <a:off x="323528" y="2492896"/>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4999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E8D5AC9-061E-4DBD-B70B-77C7746DBA2E}"/>
              </a:ext>
            </a:extLst>
          </p:cNvPr>
          <p:cNvSpPr>
            <a:spLocks noGrp="1"/>
          </p:cNvSpPr>
          <p:nvPr>
            <p:ph type="title"/>
          </p:nvPr>
        </p:nvSpPr>
        <p:spPr/>
        <p:txBody>
          <a:bodyPr/>
          <a:lstStyle/>
          <a:p>
            <a:r>
              <a:rPr lang="tr-TR" sz="3200" b="1" dirty="0">
                <a:solidFill>
                  <a:srgbClr val="FF0000"/>
                </a:solidFill>
              </a:rPr>
              <a:t>2.1.İngiltere'de Halk Sağlığı Hemşireliği </a:t>
            </a:r>
          </a:p>
        </p:txBody>
      </p:sp>
      <p:sp>
        <p:nvSpPr>
          <p:cNvPr id="3" name="İçerik Yer Tutucusu 2">
            <a:extLst>
              <a:ext uri="{FF2B5EF4-FFF2-40B4-BE49-F238E27FC236}">
                <a16:creationId xmlns:a16="http://schemas.microsoft.com/office/drawing/2014/main" xmlns="" id="{41561745-8192-46F5-9640-D794DC848359}"/>
              </a:ext>
            </a:extLst>
          </p:cNvPr>
          <p:cNvSpPr>
            <a:spLocks noGrp="1"/>
          </p:cNvSpPr>
          <p:nvPr>
            <p:ph idx="1"/>
          </p:nvPr>
        </p:nvSpPr>
        <p:spPr/>
        <p:txBody>
          <a:bodyPr/>
          <a:lstStyle/>
          <a:p>
            <a:r>
              <a:rPr lang="tr-TR" sz="2400" dirty="0"/>
              <a:t>Halk sağlığı hemşireliğinin modern anlamda kuruluşu 19. yy olmuştur.</a:t>
            </a:r>
          </a:p>
          <a:p>
            <a:r>
              <a:rPr lang="tr-TR" sz="2400" dirty="0"/>
              <a:t>Halk sağlığı hemşireliğinin gelişiminde en önemli etkiyi İngiltere yapmıştır.</a:t>
            </a:r>
          </a:p>
          <a:p>
            <a:r>
              <a:rPr lang="tr-TR" sz="2400" dirty="0"/>
              <a:t>İngiltere’de halk sağlığı hemşirelerinin rolleri son 150 yıldır tarih içinde farklı noktalardaki belirli bir ihtiyaca yanıt olarak gelişme göstermiştir.</a:t>
            </a:r>
          </a:p>
          <a:p>
            <a:r>
              <a:rPr lang="tr-TR" sz="2400" dirty="0"/>
              <a:t>Bugün İngiltere’ de hemşireler lisans ya da  lisansüstü düzeyde eğitimleri tamamladıktan sonra halk sağlığı hemşiresi olarak çalışabilirler.</a:t>
            </a:r>
          </a:p>
          <a:p>
            <a:endParaRPr lang="tr-TR" sz="2400" dirty="0"/>
          </a:p>
        </p:txBody>
      </p:sp>
    </p:spTree>
    <p:extLst>
      <p:ext uri="{BB962C8B-B14F-4D97-AF65-F5344CB8AC3E}">
        <p14:creationId xmlns:p14="http://schemas.microsoft.com/office/powerpoint/2010/main" val="3536923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2.1.İngiltere'de Halk Sağlığı Hemşireliği </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İngiltere hükümeti, sağlıktaki eşitsizlikleri azaltma ve düşük gelirli aileler için erken müdahale desteği sunmak için kendi stratejisinin bir parçası olarak 2015 yılına kadar 4200 yerde eğitim için sağlık ziyaretçileri görevlendirmiştir.(Hemingway ve ark 2013)</a:t>
            </a:r>
          </a:p>
          <a:p>
            <a:pPr lvl="0"/>
            <a:endParaRPr lang="tr-TR" sz="2400" dirty="0">
              <a:solidFill>
                <a:srgbClr val="000000"/>
              </a:solidFill>
            </a:endParaRPr>
          </a:p>
          <a:p>
            <a:pPr lvl="0"/>
            <a:r>
              <a:rPr lang="tr-TR" sz="2400" dirty="0">
                <a:solidFill>
                  <a:srgbClr val="000000"/>
                </a:solidFill>
              </a:rPr>
              <a:t>Hemşireliği düzenleyici bir kurum olan United </a:t>
            </a:r>
            <a:r>
              <a:rPr lang="tr-TR" sz="2400" dirty="0" err="1">
                <a:solidFill>
                  <a:srgbClr val="000000"/>
                </a:solidFill>
              </a:rPr>
              <a:t>Kingdom</a:t>
            </a:r>
            <a:r>
              <a:rPr lang="tr-TR" sz="2400" dirty="0">
                <a:solidFill>
                  <a:srgbClr val="000000"/>
                </a:solidFill>
              </a:rPr>
              <a:t> Central </a:t>
            </a:r>
            <a:r>
              <a:rPr lang="tr-TR" sz="2400" dirty="0" err="1">
                <a:solidFill>
                  <a:srgbClr val="000000"/>
                </a:solidFill>
              </a:rPr>
              <a:t>Council</a:t>
            </a:r>
            <a:r>
              <a:rPr lang="tr-TR" sz="2400" dirty="0">
                <a:solidFill>
                  <a:srgbClr val="000000"/>
                </a:solidFill>
              </a:rPr>
              <a:t> </a:t>
            </a:r>
            <a:r>
              <a:rPr lang="tr-TR" sz="2400" dirty="0" err="1">
                <a:solidFill>
                  <a:srgbClr val="000000"/>
                </a:solidFill>
              </a:rPr>
              <a:t>for</a:t>
            </a:r>
            <a:r>
              <a:rPr lang="tr-TR" sz="2400" dirty="0">
                <a:solidFill>
                  <a:srgbClr val="000000"/>
                </a:solidFill>
              </a:rPr>
              <a:t> </a:t>
            </a:r>
            <a:r>
              <a:rPr lang="tr-TR" sz="2400" dirty="0" err="1">
                <a:solidFill>
                  <a:srgbClr val="000000"/>
                </a:solidFill>
              </a:rPr>
              <a:t>Nursing,Midwifery</a:t>
            </a:r>
            <a:r>
              <a:rPr lang="tr-TR" sz="2400" dirty="0">
                <a:solidFill>
                  <a:srgbClr val="000000"/>
                </a:solidFill>
              </a:rPr>
              <a:t> </a:t>
            </a:r>
            <a:r>
              <a:rPr lang="tr-TR" sz="2400" dirty="0" err="1">
                <a:solidFill>
                  <a:srgbClr val="000000"/>
                </a:solidFill>
              </a:rPr>
              <a:t>and</a:t>
            </a:r>
            <a:r>
              <a:rPr lang="tr-TR" sz="2400" dirty="0">
                <a:solidFill>
                  <a:srgbClr val="000000"/>
                </a:solidFill>
              </a:rPr>
              <a:t> </a:t>
            </a:r>
            <a:r>
              <a:rPr lang="tr-TR" sz="2400" dirty="0" err="1">
                <a:solidFill>
                  <a:srgbClr val="000000"/>
                </a:solidFill>
              </a:rPr>
              <a:t>Healt</a:t>
            </a:r>
            <a:r>
              <a:rPr lang="tr-TR" sz="2400" dirty="0">
                <a:solidFill>
                  <a:srgbClr val="000000"/>
                </a:solidFill>
              </a:rPr>
              <a:t> </a:t>
            </a:r>
            <a:r>
              <a:rPr lang="tr-TR" sz="2400" dirty="0" err="1">
                <a:solidFill>
                  <a:srgbClr val="000000"/>
                </a:solidFill>
              </a:rPr>
              <a:t>Visiting</a:t>
            </a:r>
            <a:r>
              <a:rPr lang="tr-TR" sz="2400" dirty="0">
                <a:solidFill>
                  <a:srgbClr val="000000"/>
                </a:solidFill>
              </a:rPr>
              <a:t> (UKCC) tarafından 1944 yılında 8 halk sağlığı hemşireliği unvanı onaylanmıştır. Bunlar :</a:t>
            </a:r>
          </a:p>
          <a:p>
            <a:endParaRPr lang="tr-TR" dirty="0"/>
          </a:p>
        </p:txBody>
      </p:sp>
    </p:spTree>
    <p:extLst>
      <p:ext uri="{BB962C8B-B14F-4D97-AF65-F5344CB8AC3E}">
        <p14:creationId xmlns:p14="http://schemas.microsoft.com/office/powerpoint/2010/main" val="3371578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xmlns="" id="{2FED834A-9508-4942-A561-DE0712A3B02C}"/>
              </a:ext>
            </a:extLst>
          </p:cNvPr>
          <p:cNvPicPr>
            <a:picLocks noChangeAspect="1"/>
          </p:cNvPicPr>
          <p:nvPr/>
        </p:nvPicPr>
        <p:blipFill>
          <a:blip r:embed="rId2"/>
          <a:stretch>
            <a:fillRect/>
          </a:stretch>
        </p:blipFill>
        <p:spPr>
          <a:xfrm>
            <a:off x="-3516" y="14537"/>
            <a:ext cx="9144000" cy="5862736"/>
          </a:xfrm>
          <a:prstGeom prst="rect">
            <a:avLst/>
          </a:prstGeom>
        </p:spPr>
      </p:pic>
    </p:spTree>
    <p:extLst>
      <p:ext uri="{BB962C8B-B14F-4D97-AF65-F5344CB8AC3E}">
        <p14:creationId xmlns:p14="http://schemas.microsoft.com/office/powerpoint/2010/main" val="388033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00CEC45-DAB1-44FD-AFBC-932613F90B98}"/>
              </a:ext>
            </a:extLst>
          </p:cNvPr>
          <p:cNvSpPr>
            <a:spLocks noGrp="1"/>
          </p:cNvSpPr>
          <p:nvPr>
            <p:ph type="title"/>
          </p:nvPr>
        </p:nvSpPr>
        <p:spPr/>
        <p:txBody>
          <a:bodyPr/>
          <a:lstStyle/>
          <a:p>
            <a:r>
              <a:rPr lang="tr-TR" sz="3200" b="1" dirty="0">
                <a:solidFill>
                  <a:srgbClr val="FF0000"/>
                </a:solidFill>
              </a:rPr>
              <a:t>2.2. İrlanda'da Halk Sağlığı Hemşireliği</a:t>
            </a:r>
          </a:p>
        </p:txBody>
      </p:sp>
      <p:sp>
        <p:nvSpPr>
          <p:cNvPr id="3" name="İçerik Yer Tutucusu 2">
            <a:extLst>
              <a:ext uri="{FF2B5EF4-FFF2-40B4-BE49-F238E27FC236}">
                <a16:creationId xmlns:a16="http://schemas.microsoft.com/office/drawing/2014/main" xmlns="" id="{912B7DAC-B4DB-4AE2-A8B0-0AEA2414C179}"/>
              </a:ext>
            </a:extLst>
          </p:cNvPr>
          <p:cNvSpPr>
            <a:spLocks noGrp="1"/>
          </p:cNvSpPr>
          <p:nvPr>
            <p:ph idx="1"/>
          </p:nvPr>
        </p:nvSpPr>
        <p:spPr/>
        <p:txBody>
          <a:bodyPr/>
          <a:lstStyle/>
          <a:p>
            <a:r>
              <a:rPr lang="tr-TR" sz="2400" dirty="0"/>
              <a:t>Halk sağlığı hemşireleri lisans derecesine sahip olup; ebelik ve çocuk bakımından, kronik hastalık yönetimi ve terminal bakıma kadar pek çok alanda çalışabilir. (</a:t>
            </a:r>
            <a:r>
              <a:rPr lang="tr-TR" sz="2400" dirty="0" err="1"/>
              <a:t>Hemingvvay</a:t>
            </a:r>
            <a:r>
              <a:rPr lang="tr-TR" sz="2400" dirty="0"/>
              <a:t> ve ark. 2013)</a:t>
            </a:r>
          </a:p>
          <a:p>
            <a:r>
              <a:rPr lang="tr-TR" sz="2400" dirty="0"/>
              <a:t>İrlanda’ da yapılan araştırmalar halk sağlığı hemşireliğinin beşikten mezara tüm yaştaki insanlara bakım veren çok amaçlı hemşireler olduklarını ileri sürmektedir.</a:t>
            </a:r>
          </a:p>
        </p:txBody>
      </p:sp>
      <p:pic>
        <p:nvPicPr>
          <p:cNvPr id="4" name="Picture 4" descr="Beşikten Mezara Hayatımızın Her Alanında | İslam ve İhsan">
            <a:extLst>
              <a:ext uri="{FF2B5EF4-FFF2-40B4-BE49-F238E27FC236}">
                <a16:creationId xmlns:a16="http://schemas.microsoft.com/office/drawing/2014/main" xmlns="" id="{4B806174-8D28-428C-9267-4CD97E4421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221089"/>
            <a:ext cx="4139953"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335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2.2. İrlanda'da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İrlanda hükümeti 2001 yılında ikinci sağlık stratejisini başlatmıştır ve bunla birlikte daha iyi finanse edilen ve daha duyarlı sağlık sistemi hedeflemektedir.</a:t>
            </a:r>
          </a:p>
          <a:p>
            <a:pPr lvl="0"/>
            <a:endParaRPr lang="tr-TR" sz="2800" dirty="0">
              <a:solidFill>
                <a:srgbClr val="000000"/>
              </a:solidFill>
            </a:endParaRPr>
          </a:p>
          <a:p>
            <a:pPr lvl="0"/>
            <a:r>
              <a:rPr lang="tr-TR" sz="2800" dirty="0">
                <a:solidFill>
                  <a:srgbClr val="000000"/>
                </a:solidFill>
              </a:rPr>
              <a:t>Mevcut halk sağlığı hemşireliği hizmeti 2500 kişiye bir halk sağlığı hemşiresi tarafından sunulmaktadır</a:t>
            </a:r>
          </a:p>
          <a:p>
            <a:endParaRPr lang="tr-TR" dirty="0"/>
          </a:p>
        </p:txBody>
      </p:sp>
    </p:spTree>
    <p:extLst>
      <p:ext uri="{BB962C8B-B14F-4D97-AF65-F5344CB8AC3E}">
        <p14:creationId xmlns:p14="http://schemas.microsoft.com/office/powerpoint/2010/main" val="762739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2.2. İrlanda'da Halk Sağlığı Hemşireliği</a:t>
            </a:r>
            <a:endParaRPr lang="tr-TR" dirty="0"/>
          </a:p>
        </p:txBody>
      </p:sp>
      <p:sp>
        <p:nvSpPr>
          <p:cNvPr id="3" name="İçerik Yer Tutucusu 2"/>
          <p:cNvSpPr>
            <a:spLocks noGrp="1"/>
          </p:cNvSpPr>
          <p:nvPr>
            <p:ph idx="1"/>
          </p:nvPr>
        </p:nvSpPr>
        <p:spPr/>
        <p:txBody>
          <a:bodyPr/>
          <a:lstStyle/>
          <a:p>
            <a:pPr marL="0" lvl="0" indent="0">
              <a:buNone/>
            </a:pPr>
            <a:r>
              <a:rPr lang="tr-TR" sz="2400" dirty="0">
                <a:solidFill>
                  <a:srgbClr val="000000"/>
                </a:solidFill>
              </a:rPr>
              <a:t>İrlanda'da da halk sağlığı hemşirelerin çalışma iş yükü son on yıl içinde şu nedenlerden dolayı artmıştır ;</a:t>
            </a:r>
          </a:p>
          <a:p>
            <a:pPr lvl="0"/>
            <a:r>
              <a:rPr lang="tr-TR" sz="2400" dirty="0" err="1">
                <a:solidFill>
                  <a:srgbClr val="000000"/>
                </a:solidFill>
              </a:rPr>
              <a:t>sosyodemografik</a:t>
            </a:r>
            <a:r>
              <a:rPr lang="tr-TR" sz="2400" dirty="0">
                <a:solidFill>
                  <a:srgbClr val="000000"/>
                </a:solidFill>
              </a:rPr>
              <a:t> profil değişimi</a:t>
            </a:r>
          </a:p>
          <a:p>
            <a:pPr lvl="0"/>
            <a:r>
              <a:rPr lang="tr-TR" sz="2400" dirty="0">
                <a:solidFill>
                  <a:srgbClr val="000000"/>
                </a:solidFill>
              </a:rPr>
              <a:t>sığınmacı sayısında artış</a:t>
            </a:r>
          </a:p>
          <a:p>
            <a:pPr lvl="0"/>
            <a:r>
              <a:rPr lang="tr-TR" sz="2400" dirty="0">
                <a:solidFill>
                  <a:srgbClr val="000000"/>
                </a:solidFill>
              </a:rPr>
              <a:t>doğurganlıktaki artış</a:t>
            </a:r>
          </a:p>
          <a:p>
            <a:pPr lvl="0"/>
            <a:r>
              <a:rPr lang="tr-TR" sz="2400" dirty="0">
                <a:solidFill>
                  <a:srgbClr val="000000"/>
                </a:solidFill>
              </a:rPr>
              <a:t>farklı kültürlerden gelme</a:t>
            </a:r>
          </a:p>
          <a:p>
            <a:endParaRPr lang="tr-TR" dirty="0"/>
          </a:p>
        </p:txBody>
      </p:sp>
    </p:spTree>
    <p:extLst>
      <p:ext uri="{BB962C8B-B14F-4D97-AF65-F5344CB8AC3E}">
        <p14:creationId xmlns:p14="http://schemas.microsoft.com/office/powerpoint/2010/main" val="2052556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F6E0001-6957-4C7E-A17C-DE23CDC1F31B}"/>
              </a:ext>
            </a:extLst>
          </p:cNvPr>
          <p:cNvSpPr>
            <a:spLocks noGrp="1"/>
          </p:cNvSpPr>
          <p:nvPr>
            <p:ph type="title"/>
          </p:nvPr>
        </p:nvSpPr>
        <p:spPr/>
        <p:txBody>
          <a:bodyPr/>
          <a:lstStyle/>
          <a:p>
            <a:r>
              <a:rPr lang="tr-TR" sz="3200" b="1" dirty="0">
                <a:solidFill>
                  <a:srgbClr val="FF0000"/>
                </a:solidFill>
              </a:rPr>
              <a:t>2.3.İsveç'te Halk Sağlığı Hemşireliği </a:t>
            </a:r>
          </a:p>
        </p:txBody>
      </p:sp>
      <p:sp>
        <p:nvSpPr>
          <p:cNvPr id="3" name="İçerik Yer Tutucusu 2">
            <a:extLst>
              <a:ext uri="{FF2B5EF4-FFF2-40B4-BE49-F238E27FC236}">
                <a16:creationId xmlns:a16="http://schemas.microsoft.com/office/drawing/2014/main" xmlns="" id="{08BFFC7B-6697-4CA1-A1A2-8A50D0F73431}"/>
              </a:ext>
            </a:extLst>
          </p:cNvPr>
          <p:cNvSpPr>
            <a:spLocks noGrp="1"/>
          </p:cNvSpPr>
          <p:nvPr>
            <p:ph idx="1"/>
          </p:nvPr>
        </p:nvSpPr>
        <p:spPr/>
        <p:txBody>
          <a:bodyPr/>
          <a:lstStyle/>
          <a:p>
            <a:r>
              <a:rPr lang="tr-TR" sz="2400" dirty="0"/>
              <a:t>İsveç’te halk sağlığı veya bölge hemşiresi (</a:t>
            </a:r>
            <a:r>
              <a:rPr lang="tr-TR" sz="2400" dirty="0" err="1"/>
              <a:t>District</a:t>
            </a:r>
            <a:r>
              <a:rPr lang="tr-TR" sz="2400" dirty="0"/>
              <a:t> </a:t>
            </a:r>
            <a:r>
              <a:rPr lang="tr-TR" sz="2400" dirty="0" err="1"/>
              <a:t>Nursing</a:t>
            </a:r>
            <a:r>
              <a:rPr lang="tr-TR" sz="2400" dirty="0"/>
              <a:t>) olarak çalışmak isteyen tüm hemşireler; 1-2 yıl lisanslı hemşire olarak klinik deneyimin ardından, mezuniyet sonrası diploma, yüksek lisans ya da lisansüstü düzeyde bir uzmanlığı tamamlamak zorundadır.</a:t>
            </a:r>
          </a:p>
          <a:p>
            <a:r>
              <a:rPr lang="tr-TR" sz="2400" dirty="0"/>
              <a:t>Halk sağlığı ve bölge hemşireleri yetişkinler ve yaşlılara yönelik hizmet sunarken, okul hemşiresi ise 6 yaş ve üzeri çocuklar ve aileleri ile toplum içinde çalışır.</a:t>
            </a:r>
          </a:p>
        </p:txBody>
      </p:sp>
    </p:spTree>
    <p:extLst>
      <p:ext uri="{BB962C8B-B14F-4D97-AF65-F5344CB8AC3E}">
        <p14:creationId xmlns:p14="http://schemas.microsoft.com/office/powerpoint/2010/main" val="417611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2.3.İsveç'te Halk Sağlığı Hemşireliği </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Genel olarak, halk sağlığı hemşireleri ve bölge hemşireleri İsveç'te bir coğrafi alan içinde büyük ölçüde sağlığı geliştirme ve hastalıkları önlemeye özgü programlar içinde çalışsalar da, sorumlu oldukları bölgenin sağlık bakım hizmetlerindeki değişikliklere bağlı olarak görev alanları değişebilir.</a:t>
            </a:r>
          </a:p>
          <a:p>
            <a:pPr lvl="0"/>
            <a:endParaRPr lang="tr-TR" sz="2400" dirty="0">
              <a:solidFill>
                <a:srgbClr val="000000"/>
              </a:solidFill>
            </a:endParaRPr>
          </a:p>
          <a:p>
            <a:pPr lvl="0"/>
            <a:r>
              <a:rPr lang="tr-TR" sz="2400" dirty="0">
                <a:solidFill>
                  <a:srgbClr val="000000"/>
                </a:solidFill>
              </a:rPr>
              <a:t>Örneğin; cerrahi kliniklerinde çalışan hemşireler ihtiyaç halinde farklı alanlara kaydırılırken, sadece okul hemşirelerinin kendi uzmanlık alanları içinde istihdam edilmelerine özen gösterilmektedir. (</a:t>
            </a:r>
            <a:r>
              <a:rPr lang="tr-TR" sz="2400" dirty="0" err="1">
                <a:solidFill>
                  <a:srgbClr val="000000"/>
                </a:solidFill>
              </a:rPr>
              <a:t>Hemingvvay</a:t>
            </a:r>
            <a:r>
              <a:rPr lang="tr-TR" sz="2400" dirty="0">
                <a:solidFill>
                  <a:srgbClr val="000000"/>
                </a:solidFill>
              </a:rPr>
              <a:t> ve ark.2013)</a:t>
            </a:r>
            <a:endParaRPr lang="tr-TR" dirty="0"/>
          </a:p>
        </p:txBody>
      </p:sp>
    </p:spTree>
    <p:extLst>
      <p:ext uri="{BB962C8B-B14F-4D97-AF65-F5344CB8AC3E}">
        <p14:creationId xmlns:p14="http://schemas.microsoft.com/office/powerpoint/2010/main" val="774158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CC1D6D1-253F-442E-BF3B-476D04F80794}"/>
              </a:ext>
            </a:extLst>
          </p:cNvPr>
          <p:cNvSpPr>
            <a:spLocks noGrp="1"/>
          </p:cNvSpPr>
          <p:nvPr>
            <p:ph type="title"/>
          </p:nvPr>
        </p:nvSpPr>
        <p:spPr/>
        <p:txBody>
          <a:bodyPr/>
          <a:lstStyle/>
          <a:p>
            <a:r>
              <a:rPr lang="tr-TR" sz="3200" b="1" dirty="0">
                <a:solidFill>
                  <a:srgbClr val="FF0000"/>
                </a:solidFill>
              </a:rPr>
              <a:t>2.4.Kanada'da Halk Sağlığı Hemşireliği</a:t>
            </a:r>
          </a:p>
        </p:txBody>
      </p:sp>
      <p:sp>
        <p:nvSpPr>
          <p:cNvPr id="3" name="İçerik Yer Tutucusu 2">
            <a:extLst>
              <a:ext uri="{FF2B5EF4-FFF2-40B4-BE49-F238E27FC236}">
                <a16:creationId xmlns:a16="http://schemas.microsoft.com/office/drawing/2014/main" xmlns="" id="{D5B25489-5898-457F-A6EF-FCCCE5DB3D85}"/>
              </a:ext>
            </a:extLst>
          </p:cNvPr>
          <p:cNvSpPr>
            <a:spLocks noGrp="1"/>
          </p:cNvSpPr>
          <p:nvPr>
            <p:ph idx="1"/>
          </p:nvPr>
        </p:nvSpPr>
        <p:spPr/>
        <p:txBody>
          <a:bodyPr/>
          <a:lstStyle/>
          <a:p>
            <a:r>
              <a:rPr lang="tr-TR" sz="2400" dirty="0"/>
              <a:t>Kanadalı halk sağlığı hemşireleri, lisans derecesine sahip olup; okullar, gençlik merkezleri, toplum sağlığı merkezleri, alternatif tıp merkezleri ,güzellik merkezlerinde nüfusun sağlığını geliştirme programlarının uygulanmasında çalışırlar.</a:t>
            </a:r>
            <a:r>
              <a:rPr lang="es-ES" sz="2400" dirty="0"/>
              <a:t>(Hemingvvay ve ark. 2013).</a:t>
            </a:r>
            <a:endParaRPr lang="tr-TR" sz="2400" dirty="0"/>
          </a:p>
        </p:txBody>
      </p:sp>
    </p:spTree>
    <p:extLst>
      <p:ext uri="{BB962C8B-B14F-4D97-AF65-F5344CB8AC3E}">
        <p14:creationId xmlns:p14="http://schemas.microsoft.com/office/powerpoint/2010/main" val="3413893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2.4.Kanada'da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Kanada'nın federal, eyalet ve bölgesel yönetimleri; kentsel, kırsal veya uzak bölgelerde yaşayan Kanadalı vatandaşları için halk sağlığı bakım hizmetlerinin ulaştırılması ve yönetiminden sorumludur. </a:t>
            </a:r>
          </a:p>
          <a:p>
            <a:pPr lvl="0"/>
            <a:endParaRPr lang="tr-TR" sz="2400" dirty="0">
              <a:solidFill>
                <a:srgbClr val="000000"/>
              </a:solidFill>
            </a:endParaRPr>
          </a:p>
          <a:p>
            <a:pPr lvl="0"/>
            <a:r>
              <a:rPr lang="tr-TR" sz="2400" dirty="0">
                <a:solidFill>
                  <a:srgbClr val="000000"/>
                </a:solidFill>
              </a:rPr>
              <a:t>Kanada halk sağlığı hemşirelerinin sağlığı geliştirme uygulama standartları, birey, aile ve toplumun sağlığını koruma, geliştirme ve hastalıkları önlenme üzerine odaklıdır.</a:t>
            </a:r>
          </a:p>
          <a:p>
            <a:pPr lvl="0"/>
            <a:endParaRPr lang="tr-TR" sz="2400" dirty="0">
              <a:solidFill>
                <a:srgbClr val="000000"/>
              </a:solidFill>
            </a:endParaRPr>
          </a:p>
          <a:p>
            <a:endParaRPr lang="tr-TR" dirty="0"/>
          </a:p>
        </p:txBody>
      </p:sp>
    </p:spTree>
    <p:extLst>
      <p:ext uri="{BB962C8B-B14F-4D97-AF65-F5344CB8AC3E}">
        <p14:creationId xmlns:p14="http://schemas.microsoft.com/office/powerpoint/2010/main" val="381805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2.4.Kanada'da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Kanada’da yapılan nitel bir çalışmada hemşireler halk sağlığı hemşireliği konusundaki rollerin belirsiz ve yeterince tanımlanmamış olduğunu, </a:t>
            </a:r>
          </a:p>
          <a:p>
            <a:pPr lvl="0"/>
            <a:r>
              <a:rPr lang="tr-TR" sz="2400" dirty="0">
                <a:solidFill>
                  <a:srgbClr val="000000"/>
                </a:solidFill>
              </a:rPr>
              <a:t>başka disiplinlerin kendi yerlerini almalarından endişe duyduklarını, </a:t>
            </a:r>
          </a:p>
          <a:p>
            <a:pPr lvl="0"/>
            <a:r>
              <a:rPr lang="tr-TR" sz="2400" dirty="0">
                <a:solidFill>
                  <a:srgbClr val="000000"/>
                </a:solidFill>
              </a:rPr>
              <a:t>finansal kaynakların daha çok hasta bakımı ve giderek daha da ağırlaşan hastaların tedavisine odaklandığını, </a:t>
            </a:r>
          </a:p>
          <a:p>
            <a:pPr lvl="0"/>
            <a:r>
              <a:rPr lang="tr-TR" sz="2400" dirty="0">
                <a:solidFill>
                  <a:srgbClr val="000000"/>
                </a:solidFill>
              </a:rPr>
              <a:t>hemşirelerin uygulama alanında tam kapasitelerinin altında çalıştığını belirtmişlerdir. </a:t>
            </a:r>
          </a:p>
        </p:txBody>
      </p:sp>
    </p:spTree>
    <p:extLst>
      <p:ext uri="{BB962C8B-B14F-4D97-AF65-F5344CB8AC3E}">
        <p14:creationId xmlns:p14="http://schemas.microsoft.com/office/powerpoint/2010/main" val="4064572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2.4.Kanada'da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Aynı çalışmada "Bir kriz içerisindeymişiz gibi geliyor, kendi kuyruğumuzun peşinde koşuyoruz ve rollerimiz giderek daha da </a:t>
            </a:r>
            <a:r>
              <a:rPr lang="tr-TR" sz="2400" dirty="0" err="1">
                <a:solidFill>
                  <a:srgbClr val="000000"/>
                </a:solidFill>
              </a:rPr>
              <a:t>tanımsızlaşıyor</a:t>
            </a:r>
            <a:r>
              <a:rPr lang="tr-TR" sz="2400" dirty="0">
                <a:solidFill>
                  <a:srgbClr val="000000"/>
                </a:solidFill>
              </a:rPr>
              <a:t>", "insanları etkilemeliyiz; onları savunmalıyız. </a:t>
            </a:r>
          </a:p>
          <a:p>
            <a:pPr lvl="0"/>
            <a:r>
              <a:rPr lang="tr-TR" sz="2400" dirty="0">
                <a:solidFill>
                  <a:srgbClr val="000000"/>
                </a:solidFill>
              </a:rPr>
              <a:t>Bunun için izne ihtiyacımız yok; sadece yapmamız gerekeni yapmalıyız" gibi ifadeler kullanmışlar. (</a:t>
            </a:r>
            <a:r>
              <a:rPr lang="tr-TR" sz="2400" dirty="0" err="1">
                <a:solidFill>
                  <a:srgbClr val="000000"/>
                </a:solidFill>
              </a:rPr>
              <a:t>Schofield</a:t>
            </a:r>
            <a:r>
              <a:rPr lang="tr-TR" sz="2400" dirty="0">
                <a:solidFill>
                  <a:srgbClr val="000000"/>
                </a:solidFill>
              </a:rPr>
              <a:t> ve ark. 2011)</a:t>
            </a:r>
          </a:p>
          <a:p>
            <a:endParaRPr lang="tr-TR" dirty="0"/>
          </a:p>
        </p:txBody>
      </p:sp>
    </p:spTree>
    <p:extLst>
      <p:ext uri="{BB962C8B-B14F-4D97-AF65-F5344CB8AC3E}">
        <p14:creationId xmlns:p14="http://schemas.microsoft.com/office/powerpoint/2010/main" val="60492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E166451-A587-4F06-80F8-A52EE31E30B6}"/>
              </a:ext>
            </a:extLst>
          </p:cNvPr>
          <p:cNvSpPr>
            <a:spLocks noGrp="1"/>
          </p:cNvSpPr>
          <p:nvPr>
            <p:ph type="title"/>
          </p:nvPr>
        </p:nvSpPr>
        <p:spPr/>
        <p:txBody>
          <a:bodyPr/>
          <a:lstStyle/>
          <a:p>
            <a:r>
              <a:rPr lang="tr-TR" sz="3200" b="1" dirty="0">
                <a:solidFill>
                  <a:srgbClr val="FF0000"/>
                </a:solidFill>
              </a:rPr>
              <a:t>2.5. Amerika'da Halk Sağlığı Hemşireliği</a:t>
            </a:r>
          </a:p>
        </p:txBody>
      </p:sp>
      <p:sp>
        <p:nvSpPr>
          <p:cNvPr id="3" name="İçerik Yer Tutucusu 2">
            <a:extLst>
              <a:ext uri="{FF2B5EF4-FFF2-40B4-BE49-F238E27FC236}">
                <a16:creationId xmlns:a16="http://schemas.microsoft.com/office/drawing/2014/main" xmlns="" id="{9284821F-AD6A-4E9A-94E4-210543F84583}"/>
              </a:ext>
            </a:extLst>
          </p:cNvPr>
          <p:cNvSpPr>
            <a:spLocks noGrp="1"/>
          </p:cNvSpPr>
          <p:nvPr>
            <p:ph idx="1"/>
          </p:nvPr>
        </p:nvSpPr>
        <p:spPr>
          <a:xfrm>
            <a:off x="457200" y="1340768"/>
            <a:ext cx="8229600" cy="4785395"/>
          </a:xfrm>
        </p:spPr>
        <p:txBody>
          <a:bodyPr/>
          <a:lstStyle/>
          <a:p>
            <a:r>
              <a:rPr lang="tr-TR" sz="2400" dirty="0" err="1"/>
              <a:t>Pan</a:t>
            </a:r>
            <a:r>
              <a:rPr lang="tr-TR" sz="2400" dirty="0"/>
              <a:t> Amerikan Sağlık Örgütü (PAHO 2001) halk sağlığı hemşiresini, en az lise düzeyinde eğitim alan veya bir kamu kuruluşunda halk sağlığı alanında anlaşmalı bir programda çalışan kişi olarak tanımlamıştır.</a:t>
            </a:r>
          </a:p>
          <a:p>
            <a:endParaRPr lang="tr-TR" sz="2400" dirty="0"/>
          </a:p>
          <a:p>
            <a:r>
              <a:rPr lang="tr-TR" sz="2400" dirty="0"/>
              <a:t>Amerika genelinde henüz üzerinde uzlaşılan bir halk sağlığı hemşireliği  tanımı, eğitim gereksinimleri, yeterlilikleri, halk sağlığı hemşireliği fonksiyonlarının olmaması dikkat çekmektedir.</a:t>
            </a:r>
          </a:p>
        </p:txBody>
      </p:sp>
    </p:spTree>
    <p:extLst>
      <p:ext uri="{BB962C8B-B14F-4D97-AF65-F5344CB8AC3E}">
        <p14:creationId xmlns:p14="http://schemas.microsoft.com/office/powerpoint/2010/main" val="3677262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2.5. Amerika'da Halk Sağlığı Hemşireliği</a:t>
            </a:r>
            <a:endParaRPr lang="tr-TR" dirty="0"/>
          </a:p>
        </p:txBody>
      </p:sp>
      <p:sp>
        <p:nvSpPr>
          <p:cNvPr id="3" name="İçerik Yer Tutucusu 2"/>
          <p:cNvSpPr>
            <a:spLocks noGrp="1"/>
          </p:cNvSpPr>
          <p:nvPr>
            <p:ph idx="1"/>
          </p:nvPr>
        </p:nvSpPr>
        <p:spPr>
          <a:xfrm>
            <a:off x="457200" y="1340768"/>
            <a:ext cx="8229600" cy="4785395"/>
          </a:xfrm>
        </p:spPr>
        <p:txBody>
          <a:bodyPr/>
          <a:lstStyle/>
          <a:p>
            <a:pPr lvl="0"/>
            <a:r>
              <a:rPr lang="tr-TR" sz="2400" dirty="0">
                <a:solidFill>
                  <a:srgbClr val="000000"/>
                </a:solidFill>
              </a:rPr>
              <a:t>ANA halk sağlığı hemşiresinin lisans derecesinden daha az bir eğitim almasına karşı çıkmaktadır. </a:t>
            </a:r>
          </a:p>
          <a:p>
            <a:pPr lvl="0"/>
            <a:r>
              <a:rPr lang="tr-TR" sz="2400" dirty="0">
                <a:solidFill>
                  <a:srgbClr val="000000"/>
                </a:solidFill>
              </a:rPr>
              <a:t>ANA hemşirelik lisans derecesinin halk sağlığı hemşireleri için, eğitimsel bir yeterlilik olduğunu ifade etmektedir. </a:t>
            </a:r>
          </a:p>
          <a:p>
            <a:pPr lvl="0"/>
            <a:endParaRPr lang="tr-TR" sz="2400" dirty="0">
              <a:solidFill>
                <a:srgbClr val="000000"/>
              </a:solidFill>
            </a:endParaRPr>
          </a:p>
          <a:p>
            <a:pPr lvl="0"/>
            <a:r>
              <a:rPr lang="tr-TR" sz="2400" dirty="0">
                <a:solidFill>
                  <a:srgbClr val="000000"/>
                </a:solidFill>
              </a:rPr>
              <a:t>Uygun eğitim seviyesinde olmayan hemşirelerin daha yüksek beceri (eleştirel düşünme, mesleki karar, karmaşık sağlık problemleri) isteyen pozisyonlarla başarılı olamayacağını ayrıca, yetersiz ya da uygun olmayan bu durumun bakım kalitesini etkileyeceğini vurgulamaktadır (</a:t>
            </a:r>
            <a:r>
              <a:rPr lang="tr-TR" sz="2400" dirty="0" err="1">
                <a:solidFill>
                  <a:srgbClr val="000000"/>
                </a:solidFill>
              </a:rPr>
              <a:t>Issel</a:t>
            </a:r>
            <a:r>
              <a:rPr lang="tr-TR" sz="2400" dirty="0">
                <a:solidFill>
                  <a:srgbClr val="000000"/>
                </a:solidFill>
              </a:rPr>
              <a:t> ve </a:t>
            </a:r>
            <a:r>
              <a:rPr lang="tr-TR" sz="2400" dirty="0" err="1">
                <a:solidFill>
                  <a:srgbClr val="000000"/>
                </a:solidFill>
              </a:rPr>
              <a:t>Bekemeier</a:t>
            </a:r>
            <a:r>
              <a:rPr lang="tr-TR" sz="2400" dirty="0">
                <a:solidFill>
                  <a:srgbClr val="000000"/>
                </a:solidFill>
              </a:rPr>
              <a:t> 2010).</a:t>
            </a:r>
          </a:p>
          <a:p>
            <a:endParaRPr lang="tr-TR" dirty="0"/>
          </a:p>
        </p:txBody>
      </p:sp>
    </p:spTree>
    <p:extLst>
      <p:ext uri="{BB962C8B-B14F-4D97-AF65-F5344CB8AC3E}">
        <p14:creationId xmlns:p14="http://schemas.microsoft.com/office/powerpoint/2010/main" val="3957991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2.5. Amerika'da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Amerika'da pek çok eyalette birinci basamakta sorumlu hemşireler ve yardımcı hemşireler bulunmaktadır. Yönetim veya araştırma pozisyonları için eğitilmiş uzman hemşirelerin sayıları oldukça düşüktür. </a:t>
            </a:r>
          </a:p>
          <a:p>
            <a:pPr lvl="0"/>
            <a:endParaRPr lang="tr-TR" sz="2400" dirty="0">
              <a:solidFill>
                <a:srgbClr val="000000"/>
              </a:solidFill>
            </a:endParaRPr>
          </a:p>
          <a:p>
            <a:pPr lvl="0"/>
            <a:r>
              <a:rPr lang="tr-TR" sz="2400" dirty="0">
                <a:solidFill>
                  <a:srgbClr val="000000"/>
                </a:solidFill>
              </a:rPr>
              <a:t>Bazı hemşirelerin eğitim seviyesi yüksek olmasına rağmen, eğitim seviyesi daha düşük olan hemşirelerle aynı roller yürütmektedirler (</a:t>
            </a:r>
            <a:r>
              <a:rPr lang="tr-TR" sz="2400" dirty="0" err="1">
                <a:solidFill>
                  <a:srgbClr val="000000"/>
                </a:solidFill>
              </a:rPr>
              <a:t>Nigenda</a:t>
            </a:r>
            <a:r>
              <a:rPr lang="tr-TR" sz="2400" dirty="0">
                <a:solidFill>
                  <a:srgbClr val="000000"/>
                </a:solidFill>
              </a:rPr>
              <a:t> ve ark. 2010).</a:t>
            </a:r>
          </a:p>
          <a:p>
            <a:endParaRPr lang="tr-TR" dirty="0"/>
          </a:p>
        </p:txBody>
      </p:sp>
    </p:spTree>
    <p:extLst>
      <p:ext uri="{BB962C8B-B14F-4D97-AF65-F5344CB8AC3E}">
        <p14:creationId xmlns:p14="http://schemas.microsoft.com/office/powerpoint/2010/main" val="3567554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2.5. Amerika'da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PAHO Amerika kıtasında 15 ülkede 10.000 kişi başına 25 sağlık çalışanı düştüğünü ve temel gereksinimi karşılamak için insan kaynağının yetersizliği ve toplum sağlığını korumak için hemşire eksikliğini vurgulamaktadır. </a:t>
            </a:r>
          </a:p>
          <a:p>
            <a:pPr lvl="0"/>
            <a:endParaRPr lang="tr-TR" sz="2400" dirty="0">
              <a:solidFill>
                <a:srgbClr val="000000"/>
              </a:solidFill>
            </a:endParaRPr>
          </a:p>
          <a:p>
            <a:pPr lvl="0"/>
            <a:r>
              <a:rPr lang="tr-TR" sz="2400" dirty="0">
                <a:solidFill>
                  <a:srgbClr val="000000"/>
                </a:solidFill>
              </a:rPr>
              <a:t>Amerika'da ise kayıtlı hemşireler (</a:t>
            </a:r>
            <a:r>
              <a:rPr lang="tr-TR" sz="2400" dirty="0" err="1">
                <a:solidFill>
                  <a:srgbClr val="000000"/>
                </a:solidFill>
              </a:rPr>
              <a:t>RNs</a:t>
            </a:r>
            <a:r>
              <a:rPr lang="tr-TR" sz="2400" dirty="0">
                <a:solidFill>
                  <a:srgbClr val="000000"/>
                </a:solidFill>
              </a:rPr>
              <a:t>) halk sağlığı işgücünün %25'ini oluşturmaktadırlar ve halk sağlığı sistemi işgücünün içerisinde en fazla nüfusa sahip olan gruptur (</a:t>
            </a:r>
            <a:r>
              <a:rPr lang="tr-TR" sz="2400" dirty="0" err="1">
                <a:solidFill>
                  <a:srgbClr val="000000"/>
                </a:solidFill>
              </a:rPr>
              <a:t>Issel</a:t>
            </a:r>
            <a:r>
              <a:rPr lang="tr-TR" sz="2400" dirty="0">
                <a:solidFill>
                  <a:srgbClr val="000000"/>
                </a:solidFill>
              </a:rPr>
              <a:t> ve </a:t>
            </a:r>
            <a:r>
              <a:rPr lang="tr-TR" sz="2400" dirty="0" err="1">
                <a:solidFill>
                  <a:srgbClr val="000000"/>
                </a:solidFill>
              </a:rPr>
              <a:t>Bekemeier</a:t>
            </a:r>
            <a:r>
              <a:rPr lang="tr-TR" sz="2400" dirty="0">
                <a:solidFill>
                  <a:srgbClr val="000000"/>
                </a:solidFill>
              </a:rPr>
              <a:t> 2010).</a:t>
            </a:r>
          </a:p>
        </p:txBody>
      </p:sp>
    </p:spTree>
    <p:extLst>
      <p:ext uri="{BB962C8B-B14F-4D97-AF65-F5344CB8AC3E}">
        <p14:creationId xmlns:p14="http://schemas.microsoft.com/office/powerpoint/2010/main" val="2112591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C78A7C6-91F6-4A45-95AE-12820B8B707F}"/>
              </a:ext>
            </a:extLst>
          </p:cNvPr>
          <p:cNvSpPr>
            <a:spLocks noGrp="1"/>
          </p:cNvSpPr>
          <p:nvPr>
            <p:ph type="title"/>
          </p:nvPr>
        </p:nvSpPr>
        <p:spPr>
          <a:xfrm>
            <a:off x="539552" y="476672"/>
            <a:ext cx="8114523" cy="1008112"/>
          </a:xfrm>
        </p:spPr>
        <p:txBody>
          <a:bodyPr/>
          <a:lstStyle/>
          <a:p>
            <a:r>
              <a:rPr lang="tr-TR" sz="3200" b="1" dirty="0">
                <a:solidFill>
                  <a:srgbClr val="FF0000"/>
                </a:solidFill>
              </a:rPr>
              <a:t>2.6.Güney Afrika'da Halk Sağlığı Hemşireliği</a:t>
            </a:r>
          </a:p>
        </p:txBody>
      </p:sp>
      <p:sp>
        <p:nvSpPr>
          <p:cNvPr id="3" name="İçerik Yer Tutucusu 2">
            <a:extLst>
              <a:ext uri="{FF2B5EF4-FFF2-40B4-BE49-F238E27FC236}">
                <a16:creationId xmlns:a16="http://schemas.microsoft.com/office/drawing/2014/main" xmlns="" id="{C0870AEF-2300-4B21-9FA1-B05CE9350DEE}"/>
              </a:ext>
            </a:extLst>
          </p:cNvPr>
          <p:cNvSpPr>
            <a:spLocks noGrp="1"/>
          </p:cNvSpPr>
          <p:nvPr>
            <p:ph idx="1"/>
          </p:nvPr>
        </p:nvSpPr>
        <p:spPr>
          <a:xfrm>
            <a:off x="424475" y="1988840"/>
            <a:ext cx="8229600" cy="4248472"/>
          </a:xfrm>
        </p:spPr>
        <p:txBody>
          <a:bodyPr/>
          <a:lstStyle/>
          <a:p>
            <a:r>
              <a:rPr lang="tr-TR" sz="2400" dirty="0"/>
              <a:t>Güney Afrika'da halk sağlığı hemşireleri , bir günde 200-300 hasta tarafından ziyaret edilen kasaba kliniklerinde uygulayıcı, klinik yöneticisi olarak çalışmaktadırlar.</a:t>
            </a:r>
          </a:p>
          <a:p>
            <a:endParaRPr lang="tr-TR" sz="2400" dirty="0"/>
          </a:p>
          <a:p>
            <a:r>
              <a:rPr lang="tr-TR" sz="2400" dirty="0"/>
              <a:t>Halk sağlığı hemşireleri genç hemşireleri ,sağlık geliştiricilerini ve gönüllülerini denetleme görevini üstlenmektedir.</a:t>
            </a:r>
          </a:p>
          <a:p>
            <a:endParaRPr lang="tr-TR" sz="2400" dirty="0"/>
          </a:p>
          <a:p>
            <a:endParaRPr lang="tr-TR" sz="2400" dirty="0"/>
          </a:p>
        </p:txBody>
      </p:sp>
    </p:spTree>
    <p:extLst>
      <p:ext uri="{BB962C8B-B14F-4D97-AF65-F5344CB8AC3E}">
        <p14:creationId xmlns:p14="http://schemas.microsoft.com/office/powerpoint/2010/main" val="1942800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2.6.Güney Afrika'da Halk Sağlığı Hemşireliği</a:t>
            </a:r>
            <a:endParaRPr lang="tr-TR" dirty="0"/>
          </a:p>
        </p:txBody>
      </p:sp>
      <p:sp>
        <p:nvSpPr>
          <p:cNvPr id="3" name="İçerik Yer Tutucusu 2"/>
          <p:cNvSpPr>
            <a:spLocks noGrp="1"/>
          </p:cNvSpPr>
          <p:nvPr>
            <p:ph idx="1"/>
          </p:nvPr>
        </p:nvSpPr>
        <p:spPr/>
        <p:txBody>
          <a:bodyPr/>
          <a:lstStyle/>
          <a:p>
            <a:pPr lvl="0"/>
            <a:endParaRPr lang="tr-TR" sz="2400" dirty="0">
              <a:solidFill>
                <a:srgbClr val="000000"/>
              </a:solidFill>
            </a:endParaRPr>
          </a:p>
          <a:p>
            <a:pPr lvl="0"/>
            <a:r>
              <a:rPr lang="tr-TR" sz="2400" dirty="0">
                <a:solidFill>
                  <a:srgbClr val="000000"/>
                </a:solidFill>
              </a:rPr>
              <a:t>Halk sağlığı hemşireleri kişilerin öyküsünü alarak ve fizik muayenesini yaparak, hekimin olmadığı yerlerde ilaçları reçetelendirme işlerini yürütürler</a:t>
            </a:r>
          </a:p>
          <a:p>
            <a:pPr lvl="0"/>
            <a:endParaRPr lang="tr-TR" sz="2400" dirty="0">
              <a:solidFill>
                <a:srgbClr val="000000"/>
              </a:solidFill>
            </a:endParaRPr>
          </a:p>
          <a:p>
            <a:pPr lvl="0"/>
            <a:r>
              <a:rPr lang="tr-TR" sz="2400" dirty="0">
                <a:solidFill>
                  <a:srgbClr val="000000"/>
                </a:solidFill>
              </a:rPr>
              <a:t>Bazı günlerde sağlık hizmeti sunabilmek için özel donanımlı bir araç ile seyahat ederler.</a:t>
            </a:r>
          </a:p>
          <a:p>
            <a:pPr lvl="0"/>
            <a:r>
              <a:rPr lang="tr-TR" sz="2400" dirty="0">
                <a:solidFill>
                  <a:srgbClr val="000000"/>
                </a:solidFill>
              </a:rPr>
              <a:t>Klinikle ilişkili kasaba komiteleri ile bir araya gelir ve işlerin planlanmasında rol oynarlar.</a:t>
            </a:r>
          </a:p>
          <a:p>
            <a:endParaRPr lang="tr-TR" dirty="0"/>
          </a:p>
        </p:txBody>
      </p:sp>
    </p:spTree>
    <p:extLst>
      <p:ext uri="{BB962C8B-B14F-4D97-AF65-F5344CB8AC3E}">
        <p14:creationId xmlns:p14="http://schemas.microsoft.com/office/powerpoint/2010/main" val="3141326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2FC110C-4F3F-40AF-AF21-1F0AA820AD67}"/>
              </a:ext>
            </a:extLst>
          </p:cNvPr>
          <p:cNvSpPr>
            <a:spLocks noGrp="1"/>
          </p:cNvSpPr>
          <p:nvPr>
            <p:ph type="title"/>
          </p:nvPr>
        </p:nvSpPr>
        <p:spPr>
          <a:xfrm>
            <a:off x="457200" y="0"/>
            <a:ext cx="8229600" cy="1052736"/>
          </a:xfrm>
        </p:spPr>
        <p:txBody>
          <a:bodyPr/>
          <a:lstStyle/>
          <a:p>
            <a:r>
              <a:rPr lang="tr-TR" sz="3200" b="1" dirty="0">
                <a:solidFill>
                  <a:srgbClr val="FF0000"/>
                </a:solidFill>
              </a:rPr>
              <a:t>2.7.Kore'de Halk Sağlığı Hemşireliği</a:t>
            </a:r>
          </a:p>
        </p:txBody>
      </p:sp>
      <p:sp>
        <p:nvSpPr>
          <p:cNvPr id="3" name="İçerik Yer Tutucusu 2">
            <a:extLst>
              <a:ext uri="{FF2B5EF4-FFF2-40B4-BE49-F238E27FC236}">
                <a16:creationId xmlns:a16="http://schemas.microsoft.com/office/drawing/2014/main" xmlns="" id="{4E341734-FA55-4172-8AB8-4F559E37FAAF}"/>
              </a:ext>
            </a:extLst>
          </p:cNvPr>
          <p:cNvSpPr>
            <a:spLocks noGrp="1"/>
          </p:cNvSpPr>
          <p:nvPr>
            <p:ph idx="1"/>
          </p:nvPr>
        </p:nvSpPr>
        <p:spPr>
          <a:xfrm>
            <a:off x="458485" y="1052736"/>
            <a:ext cx="8229600" cy="5184576"/>
          </a:xfrm>
        </p:spPr>
        <p:txBody>
          <a:bodyPr/>
          <a:lstStyle/>
          <a:p>
            <a:r>
              <a:rPr lang="tr-TR" sz="2400" dirty="0"/>
              <a:t>Koreli halk sağlığı hemşireleri, 3 yıl klinik deneyim veya lisans derecesine sahiptir.</a:t>
            </a:r>
          </a:p>
          <a:p>
            <a:r>
              <a:rPr lang="tr-TR" sz="2400" dirty="0"/>
              <a:t>Kore'nin kırsal bölgelerinde toplum sağlığı hemşire pratisyenleri yerel sağlık merkezlerinde çalışmaktadırlar.</a:t>
            </a:r>
          </a:p>
          <a:p>
            <a:r>
              <a:rPr lang="tr-TR" sz="2400" dirty="0"/>
              <a:t>Bu merkezlerde sağlık eğitimi, danışmanlık, hastalığın yönetimi, doğum öncesi ve sonrası bakım, bağışıklarına, okul sağlığı hizmetleri ve evde yaşlı bakımı hizmeti sunarlar.</a:t>
            </a:r>
          </a:p>
          <a:p>
            <a:r>
              <a:rPr lang="tr-TR" sz="2400" dirty="0"/>
              <a:t>Hemşireler birey, aile ve toplumun sorunlarını belirlemede toplumsal kaynakları kullanırlar.</a:t>
            </a:r>
          </a:p>
          <a:p>
            <a:r>
              <a:rPr lang="nn-NO" sz="2400" dirty="0"/>
              <a:t>Acil durumlarda herkes hemşireyi 24 saat arayabilir</a:t>
            </a:r>
            <a:r>
              <a:rPr lang="tr-TR" sz="2400" dirty="0"/>
              <a:t>.</a:t>
            </a:r>
          </a:p>
        </p:txBody>
      </p:sp>
    </p:spTree>
    <p:extLst>
      <p:ext uri="{BB962C8B-B14F-4D97-AF65-F5344CB8AC3E}">
        <p14:creationId xmlns:p14="http://schemas.microsoft.com/office/powerpoint/2010/main" val="432408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BC6B1DF-F1FC-4E33-9ABE-387813849D89}"/>
              </a:ext>
            </a:extLst>
          </p:cNvPr>
          <p:cNvSpPr>
            <a:spLocks noGrp="1"/>
          </p:cNvSpPr>
          <p:nvPr>
            <p:ph type="title"/>
          </p:nvPr>
        </p:nvSpPr>
        <p:spPr/>
        <p:txBody>
          <a:bodyPr/>
          <a:lstStyle/>
          <a:p>
            <a:r>
              <a:rPr lang="tr-TR" sz="3200" b="1" dirty="0">
                <a:solidFill>
                  <a:srgbClr val="FF0000"/>
                </a:solidFill>
              </a:rPr>
              <a:t>3.Ülkemizde Halk Sağlığı Hemşireliği</a:t>
            </a:r>
          </a:p>
        </p:txBody>
      </p:sp>
      <p:sp>
        <p:nvSpPr>
          <p:cNvPr id="3" name="İçerik Yer Tutucusu 2">
            <a:extLst>
              <a:ext uri="{FF2B5EF4-FFF2-40B4-BE49-F238E27FC236}">
                <a16:creationId xmlns:a16="http://schemas.microsoft.com/office/drawing/2014/main" xmlns="" id="{C491408C-26D1-4A77-9FBE-D73A62F7D853}"/>
              </a:ext>
            </a:extLst>
          </p:cNvPr>
          <p:cNvSpPr>
            <a:spLocks noGrp="1"/>
          </p:cNvSpPr>
          <p:nvPr>
            <p:ph idx="1"/>
          </p:nvPr>
        </p:nvSpPr>
        <p:spPr>
          <a:xfrm>
            <a:off x="457200" y="1417638"/>
            <a:ext cx="8229600" cy="4708525"/>
          </a:xfrm>
        </p:spPr>
        <p:txBody>
          <a:bodyPr/>
          <a:lstStyle/>
          <a:p>
            <a:pPr marL="0" indent="0">
              <a:buNone/>
            </a:pPr>
            <a:r>
              <a:rPr lang="tr-TR" sz="2400" dirty="0"/>
              <a:t>“Halk Sağlığı Hemşiresi” görev </a:t>
            </a:r>
            <a:r>
              <a:rPr lang="tr-TR" sz="2400" dirty="0" err="1"/>
              <a:t>ünvanı</a:t>
            </a:r>
            <a:r>
              <a:rPr lang="tr-TR" sz="2400" dirty="0"/>
              <a:t>, ilk defa 1963 yılında yürürlüğe giren 224 sayılı yasaya dayalı “Sağlık Hizmetlerinin Sosyalleştirildiği Bölgelerde Hizmetin Yürütülmesi Hakkında Yönerge” de yer almıştır.</a:t>
            </a:r>
          </a:p>
          <a:p>
            <a:pPr marL="0" indent="0">
              <a:buNone/>
            </a:pPr>
            <a:endParaRPr lang="tr-TR" sz="2400" dirty="0"/>
          </a:p>
          <a:p>
            <a:pPr marL="0" indent="0">
              <a:buNone/>
            </a:pPr>
            <a:r>
              <a:rPr lang="tr-TR" sz="2400" dirty="0"/>
              <a:t>Bu yönergede halk sağlığı hemşiresinin görev yetki ve sorumlulukları şu şekilde açıklanmıştır;</a:t>
            </a:r>
          </a:p>
          <a:p>
            <a:r>
              <a:rPr lang="tr-TR" sz="2400" dirty="0"/>
              <a:t>Halk sağlığı hemşiresi köy ebelerinin yardımı ile ana çocuk sağlığı ve aile planlaması hizmetlerini yürütür. Halk sağlığı hemşiresi köy ebelerini denetler ve onları hizmette eğitir, </a:t>
            </a:r>
          </a:p>
        </p:txBody>
      </p:sp>
    </p:spTree>
    <p:extLst>
      <p:ext uri="{BB962C8B-B14F-4D97-AF65-F5344CB8AC3E}">
        <p14:creationId xmlns:p14="http://schemas.microsoft.com/office/powerpoint/2010/main" val="152542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3.Ülkemizde Halk Sağlığı Hemşireliği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Halk sağlığı hemşiresi köy ebelerinin yaptıramadığı doğumlara gerekli müdahaleyi yapar.</a:t>
            </a:r>
          </a:p>
          <a:p>
            <a:pPr lvl="0"/>
            <a:r>
              <a:rPr lang="tr-TR" sz="2400" dirty="0">
                <a:solidFill>
                  <a:srgbClr val="000000"/>
                </a:solidFill>
              </a:rPr>
              <a:t>Topluma ve bireylere halk sağlığı ve toplum kalkınması konularında eğitim yapar,</a:t>
            </a:r>
          </a:p>
          <a:p>
            <a:pPr lvl="0"/>
            <a:r>
              <a:rPr lang="tr-TR" sz="2400" dirty="0">
                <a:solidFill>
                  <a:srgbClr val="000000"/>
                </a:solidFill>
              </a:rPr>
              <a:t>Halk sağlığı hemşiresi gezi programları içinde gittiği köylerde evde hasta izleme ve bakımında köy ebelerinin yapamadığı hizmetleri sağlar</a:t>
            </a:r>
          </a:p>
        </p:txBody>
      </p:sp>
    </p:spTree>
    <p:extLst>
      <p:ext uri="{BB962C8B-B14F-4D97-AF65-F5344CB8AC3E}">
        <p14:creationId xmlns:p14="http://schemas.microsoft.com/office/powerpoint/2010/main" val="4031000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A4F9955-9CBD-48E5-AA0B-63F0A093CE5A}"/>
              </a:ext>
            </a:extLst>
          </p:cNvPr>
          <p:cNvSpPr>
            <a:spLocks noGrp="1"/>
          </p:cNvSpPr>
          <p:nvPr>
            <p:ph idx="1"/>
          </p:nvPr>
        </p:nvSpPr>
        <p:spPr>
          <a:xfrm>
            <a:off x="323528" y="404664"/>
            <a:ext cx="8229600" cy="5472608"/>
          </a:xfrm>
        </p:spPr>
        <p:txBody>
          <a:bodyPr/>
          <a:lstStyle/>
          <a:p>
            <a:r>
              <a:rPr lang="tr-TR" b="1" dirty="0">
                <a:solidFill>
                  <a:srgbClr val="FF0000"/>
                </a:solidFill>
                <a:ea typeface="+mj-ea"/>
              </a:rPr>
              <a:t>3.Ülkemizde Halk Sağlığı Hemşireliği</a:t>
            </a:r>
            <a:endParaRPr lang="tr-TR" sz="2400" dirty="0"/>
          </a:p>
          <a:p>
            <a:endParaRPr lang="tr-TR" sz="2400" dirty="0"/>
          </a:p>
          <a:p>
            <a:endParaRPr lang="tr-TR" sz="2400" dirty="0"/>
          </a:p>
          <a:p>
            <a:r>
              <a:rPr lang="tr-TR" sz="2400" dirty="0"/>
              <a:t>Halk sağlığı hemşiresi özel programlar gereği yapılan gıda yardımlarının dağıtımını hekimin direktifine göre düzenler, ebenin yardımı ile dağıtır,</a:t>
            </a:r>
          </a:p>
          <a:p>
            <a:r>
              <a:rPr lang="tr-TR" sz="2400" dirty="0"/>
              <a:t>Kronik ve bulaşıcı hastalıkların bakımını sağlar</a:t>
            </a:r>
          </a:p>
          <a:p>
            <a:r>
              <a:rPr lang="tr-TR" sz="2400" dirty="0"/>
              <a:t>Gereken durumlarda ilk ve acil yardım yapar</a:t>
            </a:r>
          </a:p>
        </p:txBody>
      </p:sp>
    </p:spTree>
    <p:extLst>
      <p:ext uri="{BB962C8B-B14F-4D97-AF65-F5344CB8AC3E}">
        <p14:creationId xmlns:p14="http://schemas.microsoft.com/office/powerpoint/2010/main" val="3082898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342900" lvl="0" indent="-342900">
              <a:spcBef>
                <a:spcPct val="20000"/>
              </a:spcBef>
            </a:pPr>
            <a:r>
              <a:rPr lang="tr-TR" sz="3200" b="1" dirty="0">
                <a:solidFill>
                  <a:srgbClr val="FF0000"/>
                </a:solidFill>
                <a:ea typeface="+mn-ea"/>
              </a:rPr>
              <a:t>3. Ülkemizde Halk Sağlığı Hemşireliği</a:t>
            </a:r>
            <a:endParaRPr lang="tr-TR" sz="2400" dirty="0">
              <a:solidFill>
                <a:srgbClr val="000000"/>
              </a:solidFill>
              <a:ea typeface="+mn-ea"/>
            </a:endParaRPr>
          </a:p>
        </p:txBody>
      </p:sp>
      <p:sp>
        <p:nvSpPr>
          <p:cNvPr id="3" name="İçerik Yer Tutucusu 2"/>
          <p:cNvSpPr>
            <a:spLocks noGrp="1"/>
          </p:cNvSpPr>
          <p:nvPr>
            <p:ph idx="1"/>
          </p:nvPr>
        </p:nvSpPr>
        <p:spPr>
          <a:xfrm>
            <a:off x="457200" y="1417638"/>
            <a:ext cx="8229600" cy="4708525"/>
          </a:xfrm>
        </p:spPr>
        <p:txBody>
          <a:bodyPr/>
          <a:lstStyle/>
          <a:p>
            <a:pPr marL="0" lvl="0" indent="0">
              <a:buNone/>
            </a:pPr>
            <a:r>
              <a:rPr lang="tr-TR" sz="2400" dirty="0">
                <a:solidFill>
                  <a:srgbClr val="000000"/>
                </a:solidFill>
              </a:rPr>
              <a:t>Yönergede “halk sağlığı hemşiresi; ocak hekimine karşı sorumlu olarak ve köy ebelerinin yardımı ile ana ve çocuk sağlığı hemşirelik ve ebelik hizmetlerini yürütür” şeklinde belirtilmiştir. </a:t>
            </a:r>
          </a:p>
          <a:p>
            <a:pPr marL="0" lvl="0" indent="0">
              <a:buNone/>
            </a:pPr>
            <a:r>
              <a:rPr lang="tr-TR" sz="2400" dirty="0">
                <a:solidFill>
                  <a:srgbClr val="000000"/>
                </a:solidFill>
              </a:rPr>
              <a:t>Bu yönergede belirtilen Halk Sağlığı Hemşiresi </a:t>
            </a:r>
            <a:r>
              <a:rPr lang="tr-TR" sz="2400" dirty="0" err="1">
                <a:solidFill>
                  <a:srgbClr val="000000"/>
                </a:solidFill>
              </a:rPr>
              <a:t>ünvanı</a:t>
            </a:r>
            <a:r>
              <a:rPr lang="tr-TR" sz="2400" dirty="0">
                <a:solidFill>
                  <a:srgbClr val="000000"/>
                </a:solidFill>
              </a:rPr>
              <a:t> çalıştığı sağlık örgütünün özelliği nedeniyle verilmiş bir </a:t>
            </a:r>
            <a:r>
              <a:rPr lang="tr-TR" sz="2400" dirty="0" err="1">
                <a:solidFill>
                  <a:srgbClr val="000000"/>
                </a:solidFill>
              </a:rPr>
              <a:t>ünvandır</a:t>
            </a:r>
            <a:r>
              <a:rPr lang="tr-TR" sz="2400" dirty="0">
                <a:solidFill>
                  <a:srgbClr val="000000"/>
                </a:solidFill>
              </a:rPr>
              <a:t>. </a:t>
            </a:r>
          </a:p>
          <a:p>
            <a:pPr marL="0" lvl="0" indent="0">
              <a:buNone/>
            </a:pPr>
            <a:r>
              <a:rPr lang="tr-TR" sz="2400" dirty="0">
                <a:solidFill>
                  <a:srgbClr val="000000"/>
                </a:solidFill>
              </a:rPr>
              <a:t>Bir çok ülkede olduğu gibi, “Halk Sağlığı Hemşiresi” </a:t>
            </a:r>
            <a:r>
              <a:rPr lang="tr-TR" sz="2400" dirty="0" err="1">
                <a:solidFill>
                  <a:srgbClr val="000000"/>
                </a:solidFill>
              </a:rPr>
              <a:t>ünvanının</a:t>
            </a:r>
            <a:r>
              <a:rPr lang="tr-TR" sz="2400" dirty="0">
                <a:solidFill>
                  <a:srgbClr val="000000"/>
                </a:solidFill>
              </a:rPr>
              <a:t>, hemşirelikte lisans üstü eğitimle ya da sertifika programları ile kazandırılan bir unvan olması gerekmektedir.</a:t>
            </a:r>
            <a:r>
              <a:rPr lang="es-ES" sz="2400" dirty="0">
                <a:solidFill>
                  <a:srgbClr val="000000"/>
                </a:solidFill>
              </a:rPr>
              <a:t> </a:t>
            </a:r>
            <a:r>
              <a:rPr lang="tr-TR" sz="2400" dirty="0">
                <a:solidFill>
                  <a:srgbClr val="000000"/>
                </a:solidFill>
              </a:rPr>
              <a:t>(</a:t>
            </a:r>
            <a:r>
              <a:rPr lang="es-ES" sz="2400" dirty="0">
                <a:solidFill>
                  <a:srgbClr val="000000"/>
                </a:solidFill>
              </a:rPr>
              <a:t>Tuncel ve ark.1996, Aksayan ve ark.1998)</a:t>
            </a:r>
            <a:endParaRPr lang="tr-TR" sz="2400" dirty="0">
              <a:solidFill>
                <a:srgbClr val="000000"/>
              </a:solidFill>
            </a:endParaRPr>
          </a:p>
          <a:p>
            <a:endParaRPr lang="tr-TR" dirty="0"/>
          </a:p>
        </p:txBody>
      </p:sp>
    </p:spTree>
    <p:extLst>
      <p:ext uri="{BB962C8B-B14F-4D97-AF65-F5344CB8AC3E}">
        <p14:creationId xmlns:p14="http://schemas.microsoft.com/office/powerpoint/2010/main" val="1992832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78098"/>
          </a:xfrm>
        </p:spPr>
        <p:txBody>
          <a:bodyPr/>
          <a:lstStyle/>
          <a:p>
            <a:pPr marL="342900" lvl="0" indent="-342900">
              <a:spcBef>
                <a:spcPct val="20000"/>
              </a:spcBef>
            </a:pPr>
            <a:r>
              <a:rPr lang="tr-TR" sz="3200" b="1" dirty="0">
                <a:solidFill>
                  <a:srgbClr val="FF0000"/>
                </a:solidFill>
                <a:ea typeface="+mn-ea"/>
              </a:rPr>
              <a:t>3.Ülkemizde Halk Sağlığı Hemşireliği</a:t>
            </a:r>
            <a:endParaRPr lang="tr-TR" dirty="0"/>
          </a:p>
        </p:txBody>
      </p:sp>
      <p:sp>
        <p:nvSpPr>
          <p:cNvPr id="3" name="İçerik Yer Tutucusu 2"/>
          <p:cNvSpPr>
            <a:spLocks noGrp="1"/>
          </p:cNvSpPr>
          <p:nvPr>
            <p:ph idx="1"/>
          </p:nvPr>
        </p:nvSpPr>
        <p:spPr>
          <a:xfrm>
            <a:off x="457200" y="1484784"/>
            <a:ext cx="8229600" cy="4641379"/>
          </a:xfrm>
        </p:spPr>
        <p:txBody>
          <a:bodyPr/>
          <a:lstStyle/>
          <a:p>
            <a:pPr lvl="0"/>
            <a:r>
              <a:rPr lang="tr-TR" sz="2400" dirty="0">
                <a:solidFill>
                  <a:srgbClr val="000000"/>
                </a:solidFill>
              </a:rPr>
              <a:t>Uygulanan sağlık sistemi içinde halk sağlığı hemşiresinin görevini, ya sağlık ocakları ve sağlık evlerinde bakmakla yükümlü olduğu nüfusa doğrudan sağlık hizmeti götüren ebeler ya da sağlık ocakları ve sağlık grup başkanlıklarında görev alan hemşireler yerine getirmektedir (Kocaman 1985, Hanoğlu 1999).</a:t>
            </a:r>
          </a:p>
          <a:p>
            <a:pPr lvl="0"/>
            <a:endParaRPr lang="tr-TR" sz="2400" dirty="0">
              <a:solidFill>
                <a:srgbClr val="000000"/>
              </a:solidFill>
            </a:endParaRPr>
          </a:p>
          <a:p>
            <a:pPr lvl="0"/>
            <a:r>
              <a:rPr lang="tr-TR" sz="2400" dirty="0">
                <a:solidFill>
                  <a:srgbClr val="000000"/>
                </a:solidFill>
              </a:rPr>
              <a:t>Oysa ülkemizde 1955 yılından bu yana üniversitelerin Hemşirelik Yüksekokullarında halk sağlığı hemşireliği alanında lisans dersleri, yüksek lisans ve doktora programları yürütülmektedir.</a:t>
            </a:r>
          </a:p>
          <a:p>
            <a:endParaRPr lang="tr-TR" dirty="0"/>
          </a:p>
        </p:txBody>
      </p:sp>
    </p:spTree>
    <p:extLst>
      <p:ext uri="{BB962C8B-B14F-4D97-AF65-F5344CB8AC3E}">
        <p14:creationId xmlns:p14="http://schemas.microsoft.com/office/powerpoint/2010/main" val="1572178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3)Ülkemizde Halk Sağlığı Hemşireliği</a:t>
            </a:r>
            <a:endParaRPr lang="tr-TR" dirty="0"/>
          </a:p>
        </p:txBody>
      </p:sp>
      <p:sp>
        <p:nvSpPr>
          <p:cNvPr id="3" name="İçerik Yer Tutucusu 2"/>
          <p:cNvSpPr>
            <a:spLocks noGrp="1"/>
          </p:cNvSpPr>
          <p:nvPr>
            <p:ph idx="1"/>
          </p:nvPr>
        </p:nvSpPr>
        <p:spPr>
          <a:xfrm>
            <a:off x="457200" y="1844824"/>
            <a:ext cx="8229600" cy="4281339"/>
          </a:xfrm>
        </p:spPr>
        <p:txBody>
          <a:bodyPr/>
          <a:lstStyle/>
          <a:p>
            <a:pPr lvl="0"/>
            <a:r>
              <a:rPr lang="tr-TR" sz="2400" dirty="0">
                <a:solidFill>
                  <a:srgbClr val="000000"/>
                </a:solidFill>
              </a:rPr>
              <a:t>Ülkemizde 1980’li yıllarda başlayan Sağlık Reformu adı altındaki düzenlemeler ve son olarak Sağlıkta Dönüşüm Programı adı altındaki uygulamalar birinci basamak sağlık hizmetlerini Aile hekimliği modeli çerçevesinde ele almaktadır.</a:t>
            </a:r>
          </a:p>
          <a:p>
            <a:pPr lvl="0"/>
            <a:r>
              <a:rPr lang="tr-TR" sz="2400" dirty="0">
                <a:solidFill>
                  <a:srgbClr val="000000"/>
                </a:solidFill>
              </a:rPr>
              <a:t>Oysa bu uygulama, halk sağlığı felsefesine ters düşecek şekilde salt tedaviye yönelik olup, topluma yönelik koruyucu hizmetleri göz ardı etmektedir.</a:t>
            </a:r>
          </a:p>
          <a:p>
            <a:endParaRPr lang="tr-TR" dirty="0"/>
          </a:p>
        </p:txBody>
      </p:sp>
    </p:spTree>
    <p:extLst>
      <p:ext uri="{BB962C8B-B14F-4D97-AF65-F5344CB8AC3E}">
        <p14:creationId xmlns:p14="http://schemas.microsoft.com/office/powerpoint/2010/main" val="3872427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91264" cy="994122"/>
          </a:xfrm>
        </p:spPr>
        <p:txBody>
          <a:bodyPr/>
          <a:lstStyle/>
          <a:p>
            <a:r>
              <a:rPr lang="tr-TR" sz="3200" b="1" dirty="0">
                <a:solidFill>
                  <a:srgbClr val="FF0000"/>
                </a:solidFill>
              </a:rPr>
              <a:t>3.Ülkemizde Halk Sağlığı Hemşireliği</a:t>
            </a:r>
            <a:endParaRPr lang="tr-TR" dirty="0"/>
          </a:p>
        </p:txBody>
      </p:sp>
      <p:sp>
        <p:nvSpPr>
          <p:cNvPr id="3" name="İçerik Yer Tutucusu 2"/>
          <p:cNvSpPr>
            <a:spLocks noGrp="1"/>
          </p:cNvSpPr>
          <p:nvPr>
            <p:ph idx="1"/>
          </p:nvPr>
        </p:nvSpPr>
        <p:spPr>
          <a:xfrm>
            <a:off x="457200" y="1484784"/>
            <a:ext cx="8229600" cy="4641379"/>
          </a:xfrm>
        </p:spPr>
        <p:txBody>
          <a:bodyPr/>
          <a:lstStyle/>
          <a:p>
            <a:pPr lvl="0"/>
            <a:r>
              <a:rPr lang="tr-TR" sz="2400" dirty="0">
                <a:solidFill>
                  <a:srgbClr val="000000"/>
                </a:solidFill>
              </a:rPr>
              <a:t>Bu model; hizmet sunumunun nüfus tabanlı olmaması nedeniyle, düzenli sağlık kayıtlarının tutulması, bölgede sağlık hizmetlerinin planlanması, önceliklerin belirlenmesi gibi hizmet gerekliliklerini de karşılayamamaktadır.</a:t>
            </a:r>
          </a:p>
          <a:p>
            <a:pPr lvl="0"/>
            <a:endParaRPr lang="tr-TR" sz="2400" dirty="0">
              <a:solidFill>
                <a:srgbClr val="000000"/>
              </a:solidFill>
            </a:endParaRPr>
          </a:p>
          <a:p>
            <a:pPr lvl="0"/>
            <a:r>
              <a:rPr lang="tr-TR" sz="2400" dirty="0">
                <a:solidFill>
                  <a:srgbClr val="000000"/>
                </a:solidFill>
              </a:rPr>
              <a:t>Halk sağlığı hemşireliği açısından bakıldığında, aile hekimliği modeli ekip anlayışına aykırı, bireysel çalışan bir hekim olarak karşımıza çıkmaktadır.</a:t>
            </a:r>
          </a:p>
          <a:p>
            <a:pPr lvl="0"/>
            <a:endParaRPr lang="tr-TR" sz="2400" dirty="0">
              <a:solidFill>
                <a:srgbClr val="000000"/>
              </a:solidFill>
            </a:endParaRPr>
          </a:p>
          <a:p>
            <a:endParaRPr lang="tr-TR" dirty="0"/>
          </a:p>
        </p:txBody>
      </p:sp>
    </p:spTree>
    <p:extLst>
      <p:ext uri="{BB962C8B-B14F-4D97-AF65-F5344CB8AC3E}">
        <p14:creationId xmlns:p14="http://schemas.microsoft.com/office/powerpoint/2010/main" val="3433107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3.Ülkemizde Halk Sağlığı </a:t>
            </a:r>
            <a:r>
              <a:rPr lang="tr-TR" sz="3200" b="1" dirty="0" err="1">
                <a:solidFill>
                  <a:srgbClr val="FF0000"/>
                </a:solidFill>
              </a:rPr>
              <a:t>Hemşireli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Aile hekimi genellikle muayenehanesinde ya da evinde bireysel olarak çalışır. </a:t>
            </a:r>
          </a:p>
          <a:p>
            <a:pPr lvl="0"/>
            <a:r>
              <a:rPr lang="tr-TR" sz="2400" dirty="0">
                <a:solidFill>
                  <a:srgbClr val="000000"/>
                </a:solidFill>
              </a:rPr>
              <a:t>Bu modelde belirtildiği şekliyle, aile hekimi yanında “yardımcı” olarak bir hemşire çalıştırabilmektedir. </a:t>
            </a:r>
          </a:p>
          <a:p>
            <a:pPr lvl="0"/>
            <a:endParaRPr lang="tr-TR" sz="2400" dirty="0">
              <a:solidFill>
                <a:srgbClr val="000000"/>
              </a:solidFill>
            </a:endParaRPr>
          </a:p>
          <a:p>
            <a:pPr lvl="0"/>
            <a:r>
              <a:rPr lang="tr-TR" sz="2400" dirty="0">
                <a:solidFill>
                  <a:srgbClr val="000000"/>
                </a:solidFill>
              </a:rPr>
              <a:t>Bu noktada, hemşirenin sadece hekime bağımlı olarak, sınırlı işlevleri yerine getirecek bir yardımcı eleman olarak görülmesi düşündürücüdür (Sağlıkta Dönüşüm Programı 2004). </a:t>
            </a:r>
          </a:p>
          <a:p>
            <a:endParaRPr lang="tr-TR" dirty="0"/>
          </a:p>
        </p:txBody>
      </p:sp>
    </p:spTree>
    <p:extLst>
      <p:ext uri="{BB962C8B-B14F-4D97-AF65-F5344CB8AC3E}">
        <p14:creationId xmlns:p14="http://schemas.microsoft.com/office/powerpoint/2010/main" val="2799514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B720A46-C252-42A3-8CBE-D9D1C315EAC9}"/>
              </a:ext>
            </a:extLst>
          </p:cNvPr>
          <p:cNvSpPr>
            <a:spLocks noGrp="1"/>
          </p:cNvSpPr>
          <p:nvPr>
            <p:ph type="title"/>
          </p:nvPr>
        </p:nvSpPr>
        <p:spPr/>
        <p:txBody>
          <a:bodyPr/>
          <a:lstStyle/>
          <a:p>
            <a:r>
              <a:rPr lang="tr-TR" sz="3200" b="1" dirty="0">
                <a:solidFill>
                  <a:srgbClr val="FF0000"/>
                </a:solidFill>
              </a:rPr>
              <a:t>4.Halk Sağlığı Hemşireliğinin Geleceği</a:t>
            </a:r>
          </a:p>
        </p:txBody>
      </p:sp>
      <p:sp>
        <p:nvSpPr>
          <p:cNvPr id="3" name="İçerik Yer Tutucusu 2">
            <a:extLst>
              <a:ext uri="{FF2B5EF4-FFF2-40B4-BE49-F238E27FC236}">
                <a16:creationId xmlns:a16="http://schemas.microsoft.com/office/drawing/2014/main" xmlns="" id="{6039228B-48A8-4DD6-8F70-644C9CFBD718}"/>
              </a:ext>
            </a:extLst>
          </p:cNvPr>
          <p:cNvSpPr>
            <a:spLocks noGrp="1"/>
          </p:cNvSpPr>
          <p:nvPr>
            <p:ph idx="1"/>
          </p:nvPr>
        </p:nvSpPr>
        <p:spPr/>
        <p:txBody>
          <a:bodyPr/>
          <a:lstStyle/>
          <a:p>
            <a:r>
              <a:rPr lang="tr-TR" sz="2400" dirty="0"/>
              <a:t>Toplumları etkileyen ekonomik, çevresel, teknolojik ve sosyal değişiklikler sağlık alanında da etkili olmaktadır. (</a:t>
            </a:r>
            <a:r>
              <a:rPr lang="tr-TR" sz="2400" dirty="0" err="1"/>
              <a:t>Anderson</a:t>
            </a:r>
            <a:r>
              <a:rPr lang="tr-TR" sz="2400" dirty="0"/>
              <a:t> 2002).</a:t>
            </a:r>
          </a:p>
          <a:p>
            <a:r>
              <a:rPr lang="tr-TR" sz="2400" dirty="0"/>
              <a:t>Toplumların değişen yaşam biçimleri, aile yapıları, kadınların iş gücüne daha etkili katılımı, kırsal alandan kentlere göçler, gelir dağılımındaki eşitsizlikler gibi pek çok ekonomik ve sosyal faktörler belirlenmiş sağlık ihtiyaçlarının dışında yeni sağlık sorunlarını ve ihtiyaçlarını da ortaya çıkarmaktadır. (Thomas 2003)</a:t>
            </a:r>
          </a:p>
          <a:p>
            <a:endParaRPr lang="tr-TR" sz="2400" dirty="0"/>
          </a:p>
          <a:p>
            <a:endParaRPr lang="tr-TR" sz="2400" dirty="0"/>
          </a:p>
        </p:txBody>
      </p:sp>
    </p:spTree>
    <p:extLst>
      <p:ext uri="{BB962C8B-B14F-4D97-AF65-F5344CB8AC3E}">
        <p14:creationId xmlns:p14="http://schemas.microsoft.com/office/powerpoint/2010/main" val="1414092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a:xfrm>
            <a:off x="457200" y="1417638"/>
            <a:ext cx="8229600" cy="4708525"/>
          </a:xfrm>
        </p:spPr>
        <p:txBody>
          <a:bodyPr/>
          <a:lstStyle/>
          <a:p>
            <a:pPr lvl="0"/>
            <a:r>
              <a:rPr lang="tr-TR" sz="2400" dirty="0">
                <a:solidFill>
                  <a:srgbClr val="000000"/>
                </a:solidFill>
              </a:rPr>
              <a:t>Toplumsal alandaki yeni sağlık ihtiyaçlarına, 164 hizmet alanında yanıt verilebilmesi beraberinde sağlık hizmetlerinde değişimi getirirken, bu değişim sağlık ekibi içinde önemli bir yere sahip halk sağlığı hemşirelerini de doğrudan etkilemektedir.</a:t>
            </a:r>
          </a:p>
          <a:p>
            <a:pPr lvl="0"/>
            <a:r>
              <a:rPr lang="tr-TR" sz="2400" dirty="0">
                <a:solidFill>
                  <a:srgbClr val="000000"/>
                </a:solidFill>
              </a:rPr>
              <a:t>Günümüzde genel olarak kabul gören sağlık hizmet anlayışı, öncelikle toplumun sağlık düzeyinin yükseltilmesi bu kapsamda koruyucu sağlık, erken tanı ve tedavi hizmetlerine ağırlık verilmesi olarak ifade edilmektedir.</a:t>
            </a:r>
          </a:p>
          <a:p>
            <a:pPr lvl="0"/>
            <a:endParaRPr lang="tr-TR" sz="2400" dirty="0">
              <a:solidFill>
                <a:srgbClr val="000000"/>
              </a:solidFill>
            </a:endParaRPr>
          </a:p>
        </p:txBody>
      </p:sp>
    </p:spTree>
    <p:extLst>
      <p:ext uri="{BB962C8B-B14F-4D97-AF65-F5344CB8AC3E}">
        <p14:creationId xmlns:p14="http://schemas.microsoft.com/office/powerpoint/2010/main" val="1948393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Toplum sağlığının geliştirilmesinde benimsenecek yaklaşımlar, Dünya Sağlık Örgütü’nün herkese sağlık eyleminin bir parçası olarak 1986 yılında Kanada’nın </a:t>
            </a:r>
            <a:r>
              <a:rPr lang="tr-TR" sz="2400" dirty="0" err="1">
                <a:solidFill>
                  <a:srgbClr val="000000"/>
                </a:solidFill>
              </a:rPr>
              <a:t>Ottawa</a:t>
            </a:r>
            <a:r>
              <a:rPr lang="tr-TR" sz="2400" dirty="0">
                <a:solidFill>
                  <a:srgbClr val="000000"/>
                </a:solidFill>
              </a:rPr>
              <a:t> şehrinde düzenlediği </a:t>
            </a:r>
            <a:r>
              <a:rPr lang="tr-TR" sz="2400" dirty="0" err="1">
                <a:solidFill>
                  <a:srgbClr val="000000"/>
                </a:solidFill>
              </a:rPr>
              <a:t>I.Uluslararası</a:t>
            </a:r>
            <a:r>
              <a:rPr lang="tr-TR" sz="2400" dirty="0">
                <a:solidFill>
                  <a:srgbClr val="000000"/>
                </a:solidFill>
              </a:rPr>
              <a:t> Sağlığın Geliştirilmesi </a:t>
            </a:r>
            <a:r>
              <a:rPr lang="tr-TR" sz="2400" dirty="0" err="1">
                <a:solidFill>
                  <a:srgbClr val="000000"/>
                </a:solidFill>
              </a:rPr>
              <a:t>Konferansın’da</a:t>
            </a:r>
            <a:r>
              <a:rPr lang="tr-TR" sz="2400" dirty="0">
                <a:solidFill>
                  <a:srgbClr val="000000"/>
                </a:solidFill>
              </a:rPr>
              <a:t> kısaca özetlenmiştir.</a:t>
            </a:r>
          </a:p>
        </p:txBody>
      </p:sp>
    </p:spTree>
    <p:extLst>
      <p:ext uri="{BB962C8B-B14F-4D97-AF65-F5344CB8AC3E}">
        <p14:creationId xmlns:p14="http://schemas.microsoft.com/office/powerpoint/2010/main" val="1620600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Buna göre; sağlık hizmetlerinin sunumunda, toplumla işbirliğinin güçlendirilmesi, destekleyici bir çevrenin yaratılması, kişisel becerilerin geliştirilmesi temel yaklaşımlar olarak ele alınırken, sağlık çalışanlarının özellikle de hemşirelerin toplum sağlığının savunucusu ve değişimin aracısı olmaları gerektiği önemle vurgulanmıştır. (</a:t>
            </a:r>
            <a:r>
              <a:rPr lang="tr-TR" sz="2400" dirty="0" err="1">
                <a:solidFill>
                  <a:srgbClr val="000000"/>
                </a:solidFill>
              </a:rPr>
              <a:t>Lemon</a:t>
            </a:r>
            <a:r>
              <a:rPr lang="tr-TR" sz="2400" dirty="0">
                <a:solidFill>
                  <a:srgbClr val="000000"/>
                </a:solidFill>
              </a:rPr>
              <a:t> Projesi Bölüm I 1998)</a:t>
            </a:r>
            <a:endParaRPr lang="tr-TR" dirty="0">
              <a:solidFill>
                <a:srgbClr val="000000"/>
              </a:solidFill>
            </a:endParaRPr>
          </a:p>
          <a:p>
            <a:endParaRPr lang="tr-TR" dirty="0"/>
          </a:p>
        </p:txBody>
      </p:sp>
    </p:spTree>
    <p:extLst>
      <p:ext uri="{BB962C8B-B14F-4D97-AF65-F5344CB8AC3E}">
        <p14:creationId xmlns:p14="http://schemas.microsoft.com/office/powerpoint/2010/main" val="2223818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Tüm bu yaklaşımlar doğrultusunda, 21. yüzyılda halk sağlığı hemşirelerinin rol ve fonksiyonlarında da değişimin yaşanması gerektiği kaçınılmaz olmaktadır.</a:t>
            </a:r>
          </a:p>
          <a:p>
            <a:pPr lvl="0"/>
            <a:endParaRPr lang="tr-TR" sz="2400" dirty="0">
              <a:solidFill>
                <a:srgbClr val="000000"/>
              </a:solidFill>
            </a:endParaRPr>
          </a:p>
          <a:p>
            <a:pPr lvl="0"/>
            <a:r>
              <a:rPr lang="tr-TR" sz="2400" dirty="0">
                <a:solidFill>
                  <a:srgbClr val="000000"/>
                </a:solidFill>
              </a:rPr>
              <a:t>Toplumla çalışan hemşireler, değişen sağlık bakım ihtiyaçları karşısında, eğitim, danışmanlık, savunuculuk, liderlik ve araştırma fonksiyonlarını daha etkili ve geniş kapsamlı olarak yerine getirmek zorundadır</a:t>
            </a:r>
            <a:endParaRPr lang="tr-TR" dirty="0"/>
          </a:p>
        </p:txBody>
      </p:sp>
    </p:spTree>
    <p:extLst>
      <p:ext uri="{BB962C8B-B14F-4D97-AF65-F5344CB8AC3E}">
        <p14:creationId xmlns:p14="http://schemas.microsoft.com/office/powerpoint/2010/main" val="3727340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Sağlıklı beslenme, egzersiz, günlük yaşamın dengeli ve stressiz hale getirilmesi, alışkanlık yapan maddelerden kaçınma gibi konuları içeren sağlığın geliştirilmesi çalışmalarında eğitim ve danışmanlık yapan hemşireler bu yolla bireylerde sağlık bilinci gelişmesinde rehberlik etmektedir.</a:t>
            </a:r>
          </a:p>
          <a:p>
            <a:endParaRPr lang="tr-TR" dirty="0"/>
          </a:p>
        </p:txBody>
      </p:sp>
    </p:spTree>
    <p:extLst>
      <p:ext uri="{BB962C8B-B14F-4D97-AF65-F5344CB8AC3E}">
        <p14:creationId xmlns:p14="http://schemas.microsoft.com/office/powerpoint/2010/main" val="3792764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a:xfrm>
            <a:off x="457200" y="1417638"/>
            <a:ext cx="8229600" cy="4708525"/>
          </a:xfrm>
        </p:spPr>
        <p:txBody>
          <a:bodyPr/>
          <a:lstStyle/>
          <a:p>
            <a:pPr lvl="0"/>
            <a:r>
              <a:rPr lang="tr-TR" sz="2400" dirty="0">
                <a:solidFill>
                  <a:srgbClr val="000000"/>
                </a:solidFill>
              </a:rPr>
              <a:t>Kişilerde sağlık bilinci gelişmesi sonucu daha sağlıklı davranışlar ve daha sağlıklı yaşam koşullarını arama isteğinin ortaya çıkar.</a:t>
            </a:r>
          </a:p>
          <a:p>
            <a:pPr lvl="0"/>
            <a:r>
              <a:rPr lang="tr-TR" sz="2400" dirty="0">
                <a:solidFill>
                  <a:srgbClr val="000000"/>
                </a:solidFill>
              </a:rPr>
              <a:t>Halk sağlığı hemşireleri toplum sağlığını etkileyen her türlü konu ile yakından ilgilenirken, bu konuların çözümünde kendi rol ve fonksiyonlarını geniş bir bakış açısı ile değerlendirmelidir</a:t>
            </a:r>
            <a:endParaRPr lang="tr-TR" dirty="0"/>
          </a:p>
        </p:txBody>
      </p:sp>
    </p:spTree>
    <p:extLst>
      <p:ext uri="{BB962C8B-B14F-4D97-AF65-F5344CB8AC3E}">
        <p14:creationId xmlns:p14="http://schemas.microsoft.com/office/powerpoint/2010/main" val="1806132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Örneğin, günümüzde öncelikli sorunlar içerisinde yer alan, çevre sorunlarına yönelik yaklaşımlar çerçevesinde, halk sağlığı hemşireleri bireysel olarak, kitle iletişim araçlarını kullanarak, halk eğitimleri düzenleyerek çevre ve sağlık arasındaki ilişkiyi dile getirip, toplumu çevrenin korunması konusunda bilinçlendirebilir, duyarlı hale getirebilirler. </a:t>
            </a:r>
          </a:p>
        </p:txBody>
      </p:sp>
    </p:spTree>
    <p:extLst>
      <p:ext uri="{BB962C8B-B14F-4D97-AF65-F5344CB8AC3E}">
        <p14:creationId xmlns:p14="http://schemas.microsoft.com/office/powerpoint/2010/main" val="253298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Ayrıca yerel gazetelere yazılar yazarak, politikacılarla iletişim kurarak çevre ile ilgili konuların toplumda gündeme getirilmesine, tartışılmasına olanak sağlayabilirler.</a:t>
            </a:r>
          </a:p>
          <a:p>
            <a:pPr lvl="0"/>
            <a:endParaRPr lang="tr-TR" sz="2400" dirty="0">
              <a:solidFill>
                <a:srgbClr val="000000"/>
              </a:solidFill>
            </a:endParaRPr>
          </a:p>
          <a:p>
            <a:pPr lvl="0"/>
            <a:r>
              <a:rPr lang="tr-TR" sz="2400" dirty="0">
                <a:solidFill>
                  <a:srgbClr val="000000"/>
                </a:solidFill>
              </a:rPr>
              <a:t>Sonuç olarak; Bu yüzyılın başından beri </a:t>
            </a:r>
            <a:r>
              <a:rPr lang="tr-TR" sz="2400" dirty="0" err="1">
                <a:solidFill>
                  <a:srgbClr val="000000"/>
                </a:solidFill>
              </a:rPr>
              <a:t>varolan</a:t>
            </a:r>
            <a:r>
              <a:rPr lang="tr-TR" sz="2400" dirty="0">
                <a:solidFill>
                  <a:srgbClr val="000000"/>
                </a:solidFill>
              </a:rPr>
              <a:t> halk sağlığı hemşireliğinin gelecekteki çizgisini dünyadaki demografik değişiklikler, sosyal ve politik eğilimler belirleyecektir.</a:t>
            </a:r>
          </a:p>
          <a:p>
            <a:endParaRPr lang="tr-TR" dirty="0"/>
          </a:p>
        </p:txBody>
      </p:sp>
    </p:spTree>
    <p:extLst>
      <p:ext uri="{BB962C8B-B14F-4D97-AF65-F5344CB8AC3E}">
        <p14:creationId xmlns:p14="http://schemas.microsoft.com/office/powerpoint/2010/main" val="2566405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4.Halk Sağlığı Hemşireliğinin Geleceği</a:t>
            </a:r>
            <a:endParaRPr lang="tr-TR" dirty="0"/>
          </a:p>
        </p:txBody>
      </p:sp>
      <p:sp>
        <p:nvSpPr>
          <p:cNvPr id="3" name="İçerik Yer Tutucusu 2"/>
          <p:cNvSpPr>
            <a:spLocks noGrp="1"/>
          </p:cNvSpPr>
          <p:nvPr>
            <p:ph idx="1"/>
          </p:nvPr>
        </p:nvSpPr>
        <p:spPr/>
        <p:txBody>
          <a:bodyPr/>
          <a:lstStyle/>
          <a:p>
            <a:pPr lvl="0"/>
            <a:r>
              <a:rPr lang="tr-TR" sz="2400" dirty="0">
                <a:solidFill>
                  <a:srgbClr val="000000"/>
                </a:solidFill>
              </a:rPr>
              <a:t>Dünya nüfusunun hızla arttığı, artan nüfusun sosyal ve ekonomik kalkınmayı tehdit ettiği, işsizlik, iç ve dış göçler, alt yapı hizmetlerinden yoksun çarpık kentleşme, beslenme yetersizliği, ana ve çocuk ölümlerinin çoğunlukla önlenebilir hastalıklardan olduğu, çevre sorunlarının artan bir biçimde sağlığı tehdit eder boyutlara ulaştığı, kronik sağlık sorunları nedeniyle tıbbi bakımın maliyetinin arttığı çağımızda halk sağlığı hemşireliğinin önemi tartışılamaz.</a:t>
            </a:r>
          </a:p>
          <a:p>
            <a:endParaRPr lang="tr-TR" dirty="0"/>
          </a:p>
        </p:txBody>
      </p:sp>
    </p:spTree>
    <p:extLst>
      <p:ext uri="{BB962C8B-B14F-4D97-AF65-F5344CB8AC3E}">
        <p14:creationId xmlns:p14="http://schemas.microsoft.com/office/powerpoint/2010/main" val="1202513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4. Halk Sağlığı Hemşireliğinin Geleceği</a:t>
            </a:r>
            <a:endParaRPr lang="tr-TR" dirty="0"/>
          </a:p>
        </p:txBody>
      </p:sp>
      <p:sp>
        <p:nvSpPr>
          <p:cNvPr id="3" name="İçerik Yer Tutucusu 2"/>
          <p:cNvSpPr>
            <a:spLocks noGrp="1"/>
          </p:cNvSpPr>
          <p:nvPr>
            <p:ph idx="1"/>
          </p:nvPr>
        </p:nvSpPr>
        <p:spPr/>
        <p:txBody>
          <a:bodyPr anchor="ctr"/>
          <a:lstStyle/>
          <a:p>
            <a:pPr lvl="0"/>
            <a:r>
              <a:rPr lang="tr-TR" sz="2400" dirty="0">
                <a:solidFill>
                  <a:srgbClr val="000000"/>
                </a:solidFill>
              </a:rPr>
              <a:t>O halde; 21. yüzyılda halk sağlığı hemşireleri, geçmişteki ve şimdiki bilgilerini kullanarak, değişimleri göz önüne alarak gelecek için gerçekçi bir plan yapmalı, kendi statülerini ve uygulamadaki etkinliklerini arttırmanın anahtarını ellerinde tutarak, yeni bir yaklaşımla düşündüklerini gerçekleştirmelidirler.</a:t>
            </a:r>
          </a:p>
          <a:p>
            <a:endParaRPr lang="tr-TR" dirty="0"/>
          </a:p>
        </p:txBody>
      </p:sp>
    </p:spTree>
    <p:extLst>
      <p:ext uri="{BB962C8B-B14F-4D97-AF65-F5344CB8AC3E}">
        <p14:creationId xmlns:p14="http://schemas.microsoft.com/office/powerpoint/2010/main" val="3245554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xmlns="" id="{1815A78B-0ECD-4F1E-A14D-21666DC47805}"/>
              </a:ext>
            </a:extLst>
          </p:cNvPr>
          <p:cNvSpPr txBox="1"/>
          <p:nvPr/>
        </p:nvSpPr>
        <p:spPr>
          <a:xfrm>
            <a:off x="287016" y="2687645"/>
            <a:ext cx="8856984" cy="707886"/>
          </a:xfrm>
          <a:prstGeom prst="rect">
            <a:avLst/>
          </a:prstGeom>
          <a:noFill/>
        </p:spPr>
        <p:txBody>
          <a:bodyPr wrap="square" rtlCol="0">
            <a:spAutoFit/>
          </a:bodyPr>
          <a:lstStyle/>
          <a:p>
            <a:r>
              <a:rPr lang="tr-TR" sz="4000" dirty="0">
                <a:solidFill>
                  <a:srgbClr val="7030A0"/>
                </a:solidFill>
                <a:latin typeface="Lucida Handwriting" panose="03010101010101010101" pitchFamily="66" charset="0"/>
              </a:rPr>
              <a:t>Teşekkürler Dinlediğiniz İçin</a:t>
            </a:r>
          </a:p>
        </p:txBody>
      </p:sp>
    </p:spTree>
    <p:extLst>
      <p:ext uri="{BB962C8B-B14F-4D97-AF65-F5344CB8AC3E}">
        <p14:creationId xmlns:p14="http://schemas.microsoft.com/office/powerpoint/2010/main" val="2822208303"/>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E41CE50-B306-4963-947A-CD83386F63A2}"/>
              </a:ext>
            </a:extLst>
          </p:cNvPr>
          <p:cNvSpPr>
            <a:spLocks noGrp="1"/>
          </p:cNvSpPr>
          <p:nvPr>
            <p:ph type="title"/>
          </p:nvPr>
        </p:nvSpPr>
        <p:spPr/>
        <p:txBody>
          <a:bodyPr/>
          <a:lstStyle/>
          <a:p>
            <a:r>
              <a:rPr lang="tr-TR" sz="2800" dirty="0"/>
              <a:t>KAYNAKÇA</a:t>
            </a:r>
          </a:p>
        </p:txBody>
      </p:sp>
      <p:sp>
        <p:nvSpPr>
          <p:cNvPr id="3" name="İçerik Yer Tutucusu 2">
            <a:extLst>
              <a:ext uri="{FF2B5EF4-FFF2-40B4-BE49-F238E27FC236}">
                <a16:creationId xmlns:a16="http://schemas.microsoft.com/office/drawing/2014/main" xmlns="" id="{2137E2A9-D762-4204-8DF5-D84A52C78BBF}"/>
              </a:ext>
            </a:extLst>
          </p:cNvPr>
          <p:cNvSpPr>
            <a:spLocks noGrp="1"/>
          </p:cNvSpPr>
          <p:nvPr>
            <p:ph idx="1"/>
          </p:nvPr>
        </p:nvSpPr>
        <p:spPr/>
        <p:txBody>
          <a:bodyPr/>
          <a:lstStyle/>
          <a:p>
            <a:r>
              <a:rPr lang="tr-TR" sz="2400" dirty="0"/>
              <a:t>Süheyla Altuğ Özsoy, </a:t>
            </a:r>
            <a:r>
              <a:rPr lang="tr-TR" sz="2400" dirty="0" err="1"/>
              <a:t>Bennur</a:t>
            </a:r>
            <a:r>
              <a:rPr lang="tr-TR" sz="2400" dirty="0"/>
              <a:t> Koca.  Dünyada Halk Sağlığı Hemşireliği Ege Üniversitesi Hemşirelik Fakültesi Dergisi 31 (3): 108-118, 2015</a:t>
            </a:r>
          </a:p>
          <a:p>
            <a:r>
              <a:rPr lang="tr-TR" sz="2400" dirty="0"/>
              <a:t>Ergül Ş. Halk Sağlığı Hemşireliğinin Dünü, Bugünü ve Geleceği, Ege Üniversitesi Hemşirelik Yüksekokulu Dergisi 2005; 21 (1), 157-166.</a:t>
            </a:r>
          </a:p>
        </p:txBody>
      </p:sp>
    </p:spTree>
    <p:extLst>
      <p:ext uri="{BB962C8B-B14F-4D97-AF65-F5344CB8AC3E}">
        <p14:creationId xmlns:p14="http://schemas.microsoft.com/office/powerpoint/2010/main" val="3820585991"/>
      </p:ext>
    </p:extLst>
  </p:cSld>
  <p:clrMapOvr>
    <a:masterClrMapping/>
  </p:clrMapOvr>
</p:sld>
</file>

<file path=ppt/theme/theme1.xml><?xml version="1.0" encoding="utf-8"?>
<a:theme xmlns:a="http://schemas.openxmlformats.org/drawingml/2006/main" name="boş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boş (1)</Template>
  <TotalTime>443</TotalTime>
  <Words>2477</Words>
  <Application>Microsoft Office PowerPoint</Application>
  <PresentationFormat>Ekran Gösterisi (4:3)</PresentationFormat>
  <Paragraphs>186</Paragraphs>
  <Slides>48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48</vt:i4>
      </vt:variant>
    </vt:vector>
  </HeadingPairs>
  <TitlesOfParts>
    <vt:vector size="51" baseType="lpstr">
      <vt:lpstr>Arial</vt:lpstr>
      <vt:lpstr>Lucida Handwriting</vt:lpstr>
      <vt:lpstr>boş (1)</vt:lpstr>
      <vt:lpstr>PowerPoint Sunusu</vt:lpstr>
      <vt:lpstr>PowerPoint Sunusu</vt:lpstr>
      <vt:lpstr>PowerPoint Sunusu</vt:lpstr>
      <vt:lpstr>1.Halk Sağlığı Hemşireliği Uygulamaların Temeli</vt:lpstr>
      <vt:lpstr>1.Halk Sağlığı Hemşireliği Uygulamaların Temeli</vt:lpstr>
      <vt:lpstr>1.Halk Sağlığı Hemşireliği Uygulamaların Temeli</vt:lpstr>
      <vt:lpstr>1.Halk Sağlığı Hemşireliği Uygulamaların Temeli</vt:lpstr>
      <vt:lpstr>PowerPoint Sunusu</vt:lpstr>
      <vt:lpstr>2.1.İngiltere'de Halk Sağlığı Hemşireliği </vt:lpstr>
      <vt:lpstr>2.1.İngiltere'de Halk Sağlığı Hemşireliği </vt:lpstr>
      <vt:lpstr>PowerPoint Sunusu</vt:lpstr>
      <vt:lpstr>2.2. İrlanda'da Halk Sağlığı Hemşireliği</vt:lpstr>
      <vt:lpstr>2.2. İrlanda'da Halk Sağlığı Hemşireliği</vt:lpstr>
      <vt:lpstr>2.2. İrlanda'da Halk Sağlığı Hemşireliği</vt:lpstr>
      <vt:lpstr>2.3.İsveç'te Halk Sağlığı Hemşireliği </vt:lpstr>
      <vt:lpstr>2.3.İsveç'te Halk Sağlığı Hemşireliği </vt:lpstr>
      <vt:lpstr>2.4.Kanada'da Halk Sağlığı Hemşireliği</vt:lpstr>
      <vt:lpstr>2.4.Kanada'da Halk Sağlığı Hemşireliği</vt:lpstr>
      <vt:lpstr>2.4.Kanada'da Halk Sağlığı Hemşireliği</vt:lpstr>
      <vt:lpstr>2.4.Kanada'da Halk Sağlığı Hemşireliği</vt:lpstr>
      <vt:lpstr>2.5. Amerika'da Halk Sağlığı Hemşireliği</vt:lpstr>
      <vt:lpstr>2.5. Amerika'da Halk Sağlığı Hemşireliği</vt:lpstr>
      <vt:lpstr>2.5. Amerika'da Halk Sağlığı Hemşireliği</vt:lpstr>
      <vt:lpstr>2.5. Amerika'da Halk Sağlığı Hemşireliği</vt:lpstr>
      <vt:lpstr>2.6.Güney Afrika'da Halk Sağlığı Hemşireliği</vt:lpstr>
      <vt:lpstr>2.6.Güney Afrika'da Halk Sağlığı Hemşireliği</vt:lpstr>
      <vt:lpstr>2.7.Kore'de Halk Sağlığı Hemşireliği</vt:lpstr>
      <vt:lpstr>3.Ülkemizde Halk Sağlığı Hemşireliği</vt:lpstr>
      <vt:lpstr>3.Ülkemizde Halk Sağlığı Hemşireliği</vt:lpstr>
      <vt:lpstr>PowerPoint Sunusu</vt:lpstr>
      <vt:lpstr>3. Ülkemizde Halk Sağlığı Hemşireliği</vt:lpstr>
      <vt:lpstr>3.Ülkemizde Halk Sağlığı Hemşireliği</vt:lpstr>
      <vt:lpstr>3)Ülkemizde Halk Sağlığı Hemşireliği</vt:lpstr>
      <vt:lpstr>3.Ülkemizde Halk Sağlığı Hemşireliği</vt:lpstr>
      <vt:lpstr>3.Ülkemizde Halk Sağlığı Hemşireli</vt:lpstr>
      <vt:lpstr>4.Halk Sağlığı Hemşireliğinin Geleceği</vt:lpstr>
      <vt:lpstr>4.Halk Sağlığı Hemşireliğinin Geleceği</vt:lpstr>
      <vt:lpstr>4.Halk Sağlığı Hemşireliğinin Geleceği</vt:lpstr>
      <vt:lpstr>4.Halk Sağlığı Hemşireliğinin Geleceği</vt:lpstr>
      <vt:lpstr>4.Halk Sağlığı Hemşireliğinin Geleceği</vt:lpstr>
      <vt:lpstr>4.Halk Sağlığı Hemşireliğinin Geleceği</vt:lpstr>
      <vt:lpstr>4.Halk Sağlığı Hemşireliğinin Geleceği</vt:lpstr>
      <vt:lpstr>4.Halk Sağlığı Hemşireliğinin Geleceği</vt:lpstr>
      <vt:lpstr>4.Halk Sağlığı Hemşireliğinin Geleceği</vt:lpstr>
      <vt:lpstr>4.Halk Sağlığı Hemşireliğinin Geleceği</vt:lpstr>
      <vt:lpstr>4. Halk Sağlığı Hemşireliğinin Geleceği</vt:lpstr>
      <vt:lpstr>PowerPoint Sunusu</vt:lpstr>
      <vt:lpstr>KAYNAKÇA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standart</dc:creator>
  <cp:lastModifiedBy>HP</cp:lastModifiedBy>
  <cp:revision>117</cp:revision>
  <cp:lastPrinted>1601-01-01T00:00:00Z</cp:lastPrinted>
  <dcterms:created xsi:type="dcterms:W3CDTF">2020-10-17T12:03:49Z</dcterms:created>
  <dcterms:modified xsi:type="dcterms:W3CDTF">2020-11-08T20:09:06Z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