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57" r:id="rId3"/>
    <p:sldId id="369" r:id="rId4"/>
    <p:sldId id="417" r:id="rId5"/>
    <p:sldId id="370" r:id="rId6"/>
    <p:sldId id="374" r:id="rId7"/>
    <p:sldId id="464" r:id="rId8"/>
    <p:sldId id="414" r:id="rId9"/>
    <p:sldId id="457" r:id="rId10"/>
    <p:sldId id="454" r:id="rId11"/>
    <p:sldId id="460" r:id="rId12"/>
    <p:sldId id="458" r:id="rId13"/>
    <p:sldId id="462" r:id="rId14"/>
    <p:sldId id="416" r:id="rId15"/>
    <p:sldId id="418" r:id="rId16"/>
    <p:sldId id="461" r:id="rId17"/>
    <p:sldId id="377" r:id="rId18"/>
    <p:sldId id="465" r:id="rId19"/>
    <p:sldId id="383" r:id="rId20"/>
    <p:sldId id="466" r:id="rId21"/>
    <p:sldId id="467" r:id="rId22"/>
    <p:sldId id="379" r:id="rId23"/>
    <p:sldId id="380" r:id="rId24"/>
    <p:sldId id="474" r:id="rId25"/>
    <p:sldId id="475" r:id="rId26"/>
    <p:sldId id="476" r:id="rId27"/>
    <p:sldId id="477" r:id="rId28"/>
    <p:sldId id="478" r:id="rId29"/>
    <p:sldId id="479" r:id="rId30"/>
    <p:sldId id="386" r:id="rId31"/>
    <p:sldId id="446" r:id="rId32"/>
    <p:sldId id="447" r:id="rId33"/>
    <p:sldId id="361" r:id="rId34"/>
    <p:sldId id="480" r:id="rId35"/>
    <p:sldId id="365" r:id="rId36"/>
    <p:sldId id="366" r:id="rId37"/>
    <p:sldId id="320" r:id="rId38"/>
    <p:sldId id="360" r:id="rId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0066"/>
    <a:srgbClr val="0000FF"/>
    <a:srgbClr val="0099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281" autoAdjust="0"/>
  </p:normalViewPr>
  <p:slideViewPr>
    <p:cSldViewPr>
      <p:cViewPr>
        <p:scale>
          <a:sx n="70" d="100"/>
          <a:sy n="70" d="100"/>
        </p:scale>
        <p:origin x="-1356"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9.11.2020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FA41D2-C101-46D3-8763-DBC6FC9FA8A6}" type="datetimeFigureOut">
              <a:rPr lang="tr-TR" smtClean="0"/>
              <a:t>9.11.2020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3B1F0C-1341-4EC5-A5B9-A7E714B926D2}" type="slidenum">
              <a:rPr lang="tr-TR" smtClean="0"/>
              <a:t>‹#›</a:t>
            </a:fld>
            <a:endParaRPr lang="tr-TR"/>
          </a:p>
        </p:txBody>
      </p:sp>
    </p:spTree>
    <p:extLst>
      <p:ext uri="{BB962C8B-B14F-4D97-AF65-F5344CB8AC3E}">
        <p14:creationId xmlns:p14="http://schemas.microsoft.com/office/powerpoint/2010/main" val="3889261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Yin</a:t>
            </a:r>
            <a:r>
              <a:rPr lang="tr-TR" dirty="0" smtClean="0"/>
              <a:t> -</a:t>
            </a:r>
            <a:r>
              <a:rPr lang="tr-TR" dirty="0" err="1" smtClean="0"/>
              <a:t>Yang’da</a:t>
            </a:r>
            <a:r>
              <a:rPr lang="tr-TR" dirty="0" smtClean="0"/>
              <a:t> ortada beyaz ve siyah daireler bulunur.</a:t>
            </a:r>
          </a:p>
          <a:p>
            <a:r>
              <a:rPr lang="tr-TR" dirty="0" smtClean="0"/>
              <a:t>İç içe olmaları bu ikiliğin, </a:t>
            </a:r>
            <a:r>
              <a:rPr lang="tr-TR" dirty="0" err="1" smtClean="0"/>
              <a:t>düalitenin</a:t>
            </a:r>
            <a:r>
              <a:rPr lang="tr-TR" dirty="0" smtClean="0"/>
              <a:t> doğada olduğuna işaret eder ve eril olanın dişili, dişil olanın erili içinde barındırdığına vurgular.</a:t>
            </a:r>
          </a:p>
        </p:txBody>
      </p:sp>
      <p:sp>
        <p:nvSpPr>
          <p:cNvPr id="4" name="Slayt Numarası Yer Tutucusu 3"/>
          <p:cNvSpPr>
            <a:spLocks noGrp="1"/>
          </p:cNvSpPr>
          <p:nvPr>
            <p:ph type="sldNum" sz="quarter" idx="10"/>
          </p:nvPr>
        </p:nvSpPr>
        <p:spPr/>
        <p:txBody>
          <a:bodyPr/>
          <a:lstStyle/>
          <a:p>
            <a:fld id="{AC3B1F0C-1341-4EC5-A5B9-A7E714B926D2}" type="slidenum">
              <a:rPr lang="tr-TR" smtClean="0"/>
              <a:t>6</a:t>
            </a:fld>
            <a:endParaRPr lang="tr-TR"/>
          </a:p>
        </p:txBody>
      </p:sp>
    </p:spTree>
    <p:extLst>
      <p:ext uri="{BB962C8B-B14F-4D97-AF65-F5344CB8AC3E}">
        <p14:creationId xmlns:p14="http://schemas.microsoft.com/office/powerpoint/2010/main" val="744389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Eğer bir kadın </a:t>
            </a:r>
            <a:r>
              <a:rPr lang="tr-TR" dirty="0" err="1" smtClean="0"/>
              <a:t>yinqi</a:t>
            </a:r>
            <a:r>
              <a:rPr lang="tr-TR" dirty="0" smtClean="0"/>
              <a:t> azlığından dolayı hastaysa onun kavun gibi </a:t>
            </a:r>
            <a:r>
              <a:rPr lang="tr-TR" dirty="0" err="1" smtClean="0"/>
              <a:t>yinqi</a:t>
            </a:r>
            <a:r>
              <a:rPr lang="tr-TR" dirty="0" smtClean="0"/>
              <a:t> içeren yiyecekler yemesi gerekir. Benzer şekilde yaşlı bir adamın zencefil çayı içmesi veya </a:t>
            </a:r>
            <a:r>
              <a:rPr lang="tr-TR" dirty="0" err="1" smtClean="0"/>
              <a:t>moksibusyon</a:t>
            </a:r>
            <a:r>
              <a:rPr lang="tr-TR" dirty="0" smtClean="0"/>
              <a:t> tedavisi görmesi gerekir gerekir çünkü bu yiyecekler </a:t>
            </a:r>
            <a:r>
              <a:rPr lang="tr-TR" dirty="0" err="1" smtClean="0"/>
              <a:t>yang</a:t>
            </a:r>
            <a:r>
              <a:rPr lang="tr-TR" dirty="0" smtClean="0"/>
              <a:t> açısından zengindir. </a:t>
            </a:r>
          </a:p>
        </p:txBody>
      </p:sp>
      <p:sp>
        <p:nvSpPr>
          <p:cNvPr id="4" name="Slayt Numarası Yer Tutucusu 3"/>
          <p:cNvSpPr>
            <a:spLocks noGrp="1"/>
          </p:cNvSpPr>
          <p:nvPr>
            <p:ph type="sldNum" sz="quarter" idx="10"/>
          </p:nvPr>
        </p:nvSpPr>
        <p:spPr/>
        <p:txBody>
          <a:bodyPr/>
          <a:lstStyle/>
          <a:p>
            <a:fld id="{AC3B1F0C-1341-4EC5-A5B9-A7E714B926D2}" type="slidenum">
              <a:rPr lang="tr-TR" smtClean="0"/>
              <a:t>10</a:t>
            </a:fld>
            <a:endParaRPr lang="tr-TR"/>
          </a:p>
        </p:txBody>
      </p:sp>
    </p:spTree>
    <p:extLst>
      <p:ext uri="{BB962C8B-B14F-4D97-AF65-F5344CB8AC3E}">
        <p14:creationId xmlns:p14="http://schemas.microsoft.com/office/powerpoint/2010/main" val="334978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Qi</a:t>
            </a:r>
            <a:r>
              <a:rPr lang="tr-TR" dirty="0" smtClean="0"/>
              <a:t> vücuttaki dolaşımı çevreye ve vücutta neler olduğuna bağlıdır. Yaralanma, fiziksel acı ve doğru yiyeceklerin vücuda alınmaması </a:t>
            </a:r>
            <a:r>
              <a:rPr lang="tr-TR" dirty="0" err="1" smtClean="0"/>
              <a:t>qi</a:t>
            </a:r>
            <a:r>
              <a:rPr lang="tr-TR" dirty="0" smtClean="0"/>
              <a:t> eksikliğine neden olur.</a:t>
            </a:r>
          </a:p>
        </p:txBody>
      </p:sp>
      <p:sp>
        <p:nvSpPr>
          <p:cNvPr id="4" name="Slayt Numarası Yer Tutucusu 3"/>
          <p:cNvSpPr>
            <a:spLocks noGrp="1"/>
          </p:cNvSpPr>
          <p:nvPr>
            <p:ph type="sldNum" sz="quarter" idx="10"/>
          </p:nvPr>
        </p:nvSpPr>
        <p:spPr/>
        <p:txBody>
          <a:bodyPr/>
          <a:lstStyle/>
          <a:p>
            <a:fld id="{AC3B1F0C-1341-4EC5-A5B9-A7E714B926D2}" type="slidenum">
              <a:rPr lang="tr-TR" smtClean="0"/>
              <a:t>11</a:t>
            </a:fld>
            <a:endParaRPr lang="tr-TR"/>
          </a:p>
        </p:txBody>
      </p:sp>
    </p:spTree>
    <p:extLst>
      <p:ext uri="{BB962C8B-B14F-4D97-AF65-F5344CB8AC3E}">
        <p14:creationId xmlns:p14="http://schemas.microsoft.com/office/powerpoint/2010/main" val="1227532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t>Beş element teorisi, evrende, dünyada, doğada ve insan vücudundaki her şeyin kendi içlerinde ve birbirleri arasında nasıl bir ilişki olduğunu söyler.</a:t>
            </a:r>
          </a:p>
        </p:txBody>
      </p:sp>
      <p:sp>
        <p:nvSpPr>
          <p:cNvPr id="4" name="Slayt Numarası Yer Tutucusu 3"/>
          <p:cNvSpPr>
            <a:spLocks noGrp="1"/>
          </p:cNvSpPr>
          <p:nvPr>
            <p:ph type="sldNum" sz="quarter" idx="10"/>
          </p:nvPr>
        </p:nvSpPr>
        <p:spPr/>
        <p:txBody>
          <a:bodyPr/>
          <a:lstStyle/>
          <a:p>
            <a:fld id="{AC3B1F0C-1341-4EC5-A5B9-A7E714B926D2}" type="slidenum">
              <a:rPr lang="tr-TR" smtClean="0"/>
              <a:t>12</a:t>
            </a:fld>
            <a:endParaRPr lang="tr-TR"/>
          </a:p>
        </p:txBody>
      </p:sp>
    </p:spTree>
    <p:extLst>
      <p:ext uri="{BB962C8B-B14F-4D97-AF65-F5344CB8AC3E}">
        <p14:creationId xmlns:p14="http://schemas.microsoft.com/office/powerpoint/2010/main" val="2395857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Ayurveda</a:t>
            </a:r>
            <a:r>
              <a:rPr lang="tr-TR" dirty="0" smtClean="0"/>
              <a:t>, bilinen en eski sağlık koruma bilimidir.</a:t>
            </a:r>
          </a:p>
          <a:p>
            <a:r>
              <a:rPr lang="tr-TR" dirty="0" smtClean="0"/>
              <a:t>“</a:t>
            </a:r>
            <a:r>
              <a:rPr lang="tr-TR" dirty="0" err="1" smtClean="0"/>
              <a:t>Ayurveda</a:t>
            </a:r>
            <a:r>
              <a:rPr lang="tr-TR" dirty="0" smtClean="0"/>
              <a:t>” kelimesi, Sanskritçedeki “</a:t>
            </a:r>
            <a:r>
              <a:rPr lang="tr-TR" dirty="0" err="1" smtClean="0"/>
              <a:t>ayur</a:t>
            </a:r>
            <a:r>
              <a:rPr lang="tr-TR" dirty="0" smtClean="0"/>
              <a:t>” ve “veda” sözcüklerinin birleştirilmesi ile türetilen bir kelimedir. “</a:t>
            </a:r>
            <a:r>
              <a:rPr lang="tr-TR" dirty="0" err="1" smtClean="0"/>
              <a:t>Ayur</a:t>
            </a:r>
            <a:r>
              <a:rPr lang="tr-TR" dirty="0" smtClean="0"/>
              <a:t>”, ‘hayat’ ve ‘hayat ilkesi’; “veda” ise ‘bilgi’ anlamındadır. </a:t>
            </a:r>
            <a:r>
              <a:rPr lang="tr-TR" dirty="0" err="1" smtClean="0"/>
              <a:t>Ayurveda</a:t>
            </a:r>
            <a:r>
              <a:rPr lang="tr-TR" dirty="0" smtClean="0"/>
              <a:t>, “yaşam bilimi” anlamındadır.</a:t>
            </a:r>
          </a:p>
        </p:txBody>
      </p:sp>
      <p:sp>
        <p:nvSpPr>
          <p:cNvPr id="4" name="Slayt Numarası Yer Tutucusu 3"/>
          <p:cNvSpPr>
            <a:spLocks noGrp="1"/>
          </p:cNvSpPr>
          <p:nvPr>
            <p:ph type="sldNum" sz="quarter" idx="10"/>
          </p:nvPr>
        </p:nvSpPr>
        <p:spPr/>
        <p:txBody>
          <a:bodyPr/>
          <a:lstStyle/>
          <a:p>
            <a:fld id="{AC3B1F0C-1341-4EC5-A5B9-A7E714B926D2}" type="slidenum">
              <a:rPr lang="tr-TR" smtClean="0"/>
              <a:t>25</a:t>
            </a:fld>
            <a:endParaRPr lang="tr-TR"/>
          </a:p>
        </p:txBody>
      </p:sp>
    </p:spTree>
    <p:extLst>
      <p:ext uri="{BB962C8B-B14F-4D97-AF65-F5344CB8AC3E}">
        <p14:creationId xmlns:p14="http://schemas.microsoft.com/office/powerpoint/2010/main" val="3940716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Aslında </a:t>
            </a:r>
            <a:r>
              <a:rPr lang="tr-TR" dirty="0" err="1" smtClean="0"/>
              <a:t>Ayurveda’da</a:t>
            </a:r>
            <a:r>
              <a:rPr lang="tr-TR" dirty="0" smtClean="0"/>
              <a:t> kullanılan </a:t>
            </a:r>
            <a:r>
              <a:rPr lang="tr-TR" dirty="0" err="1" smtClean="0"/>
              <a:t>Dosha</a:t>
            </a:r>
            <a:r>
              <a:rPr lang="tr-TR" dirty="0" smtClean="0"/>
              <a:t> kelimesi bizlerin kullandığı mizaçla yakın anlamları taşıyor.</a:t>
            </a:r>
            <a:endParaRPr lang="tr-TR" dirty="0"/>
          </a:p>
        </p:txBody>
      </p:sp>
      <p:sp>
        <p:nvSpPr>
          <p:cNvPr id="4" name="Slayt Numarası Yer Tutucusu 3"/>
          <p:cNvSpPr>
            <a:spLocks noGrp="1"/>
          </p:cNvSpPr>
          <p:nvPr>
            <p:ph type="sldNum" sz="quarter" idx="10"/>
          </p:nvPr>
        </p:nvSpPr>
        <p:spPr/>
        <p:txBody>
          <a:bodyPr/>
          <a:lstStyle/>
          <a:p>
            <a:fld id="{AC3B1F0C-1341-4EC5-A5B9-A7E714B926D2}" type="slidenum">
              <a:rPr lang="tr-TR" smtClean="0"/>
              <a:t>27</a:t>
            </a:fld>
            <a:endParaRPr lang="tr-TR"/>
          </a:p>
        </p:txBody>
      </p:sp>
    </p:spTree>
    <p:extLst>
      <p:ext uri="{BB962C8B-B14F-4D97-AF65-F5344CB8AC3E}">
        <p14:creationId xmlns:p14="http://schemas.microsoft.com/office/powerpoint/2010/main" val="1830646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Vatta </a:t>
            </a:r>
            <a:r>
              <a:rPr lang="tr-TR" dirty="0" err="1" smtClean="0"/>
              <a:t>Dosha</a:t>
            </a:r>
            <a:r>
              <a:rPr lang="tr-TR" dirty="0" smtClean="0"/>
              <a:t>: Boşluk ve havanın birleşiminden oluşur. Kan dolaşımı, solunum, kalp atışı, göz kırpma gibi fonksiyonlarını yönetir. Canlılık, yaratıcılığa sahip olan Vatta </a:t>
            </a:r>
            <a:r>
              <a:rPr lang="tr-TR" dirty="0" err="1" smtClean="0"/>
              <a:t>Dosha</a:t>
            </a:r>
            <a:r>
              <a:rPr lang="tr-TR" dirty="0" smtClean="0"/>
              <a:t> tipinde denge bozulduğu zaman korku ve </a:t>
            </a:r>
            <a:r>
              <a:rPr lang="tr-TR" dirty="0" err="1" smtClean="0"/>
              <a:t>anksiyete</a:t>
            </a:r>
            <a:r>
              <a:rPr lang="tr-TR" dirty="0" smtClean="0"/>
              <a:t> ortaya çıkar.</a:t>
            </a:r>
          </a:p>
          <a:p>
            <a:r>
              <a:rPr lang="tr-TR" dirty="0" smtClean="0"/>
              <a:t>Vata enerjisi baskın insanların öğrenme kabiliyeti yüksektir. Genellikle ince ve uzun boylu olurlar. Soğuktan rahatsız olurlar, hızlı yürürler, enerjiktirler, çok terlemezler, ciltleri ve saçları kurudur, ruh halleri değişkendir.</a:t>
            </a:r>
          </a:p>
          <a:p>
            <a:r>
              <a:rPr lang="tr-TR" dirty="0" err="1" smtClean="0"/>
              <a:t>Pitta</a:t>
            </a:r>
            <a:r>
              <a:rPr lang="tr-TR" dirty="0" smtClean="0"/>
              <a:t> </a:t>
            </a:r>
            <a:r>
              <a:rPr lang="tr-TR" dirty="0" err="1" smtClean="0"/>
              <a:t>Dosha</a:t>
            </a:r>
            <a:r>
              <a:rPr lang="tr-TR" dirty="0" smtClean="0"/>
              <a:t>: Ateş ve su elementlerinin birleşiminden oluşur. Vücudun metabolizmasını yönetmenin yanı sıra sindirim sistemi, beslenme ve vücut ısısı üzerinde etkilidir. Hoşnutluk, zekânın ön plana çıktığı </a:t>
            </a:r>
            <a:r>
              <a:rPr lang="tr-TR" dirty="0" err="1" smtClean="0"/>
              <a:t>Pitta</a:t>
            </a:r>
            <a:r>
              <a:rPr lang="tr-TR" dirty="0" smtClean="0"/>
              <a:t> </a:t>
            </a:r>
            <a:r>
              <a:rPr lang="tr-TR" dirty="0" err="1" smtClean="0"/>
              <a:t>Dosha’da</a:t>
            </a:r>
            <a:r>
              <a:rPr lang="tr-TR" dirty="0" smtClean="0"/>
              <a:t> dengeler bozulursa kızgınlık meydana gelir.</a:t>
            </a:r>
          </a:p>
          <a:p>
            <a:r>
              <a:rPr lang="tr-TR" dirty="0" err="1" smtClean="0"/>
              <a:t>Pitta</a:t>
            </a:r>
            <a:r>
              <a:rPr lang="tr-TR" dirty="0" smtClean="0"/>
              <a:t> enerjisi baskın insanlar zeki ve güçlü insanlardır. Genellikle orta boylu, beyaz tenli ve çilli olurlar. Girişimci ruhları vardır, özgüvenleri yüksektir, rekabet etmeyi ve meydan okumayı severler. Stres altında tedirgin ve sinirli olurlar. Denge bozulursa agresifleşir ve saldırganlaşırlar. Sıcak iklimler ve ortamları sevmezler. Liderlik vasıfları vardır.</a:t>
            </a:r>
          </a:p>
          <a:p>
            <a:r>
              <a:rPr lang="tr-TR" dirty="0" err="1" smtClean="0"/>
              <a:t>Kapha</a:t>
            </a:r>
            <a:r>
              <a:rPr lang="tr-TR" dirty="0" smtClean="0"/>
              <a:t> </a:t>
            </a:r>
            <a:r>
              <a:rPr lang="tr-TR" dirty="0" err="1" smtClean="0"/>
              <a:t>Dosha</a:t>
            </a:r>
            <a:r>
              <a:rPr lang="tr-TR" dirty="0" smtClean="0"/>
              <a:t>: Su ve toprak elementlerinden oluşur. Vücuttaki gelişimi sembolize eder. Vücudun su ihtiyacını giderme, cildi nemlendirme ve bağışıklık sistemini koruma üzerine etki sağlar. Bağışlayıcı ve sevgi dolu olmanın dengenin bozulmasıyla birlikte güvensizlik ve kıskançlık duyguları ortaya çıkar.</a:t>
            </a:r>
          </a:p>
          <a:p>
            <a:r>
              <a:rPr lang="tr-TR" dirty="0" err="1" smtClean="0"/>
              <a:t>Kapha</a:t>
            </a:r>
            <a:r>
              <a:rPr lang="tr-TR" dirty="0" smtClean="0"/>
              <a:t> enerjisi baskın olan insanların bedenleri güçlü ve sağlamdır. Rahat ve sakindirler. Konuşmaları yavaş, tepkileri ağırdır. Merhametli ve affedicidirler. Soğuk ve nemli ortamları sevmezler. Sinüzit, astım ve alerji gibi rahatsızlıklar yaşarlar.</a:t>
            </a:r>
          </a:p>
        </p:txBody>
      </p:sp>
      <p:sp>
        <p:nvSpPr>
          <p:cNvPr id="4" name="Slayt Numarası Yer Tutucusu 3"/>
          <p:cNvSpPr>
            <a:spLocks noGrp="1"/>
          </p:cNvSpPr>
          <p:nvPr>
            <p:ph type="sldNum" sz="quarter" idx="10"/>
          </p:nvPr>
        </p:nvSpPr>
        <p:spPr/>
        <p:txBody>
          <a:bodyPr/>
          <a:lstStyle/>
          <a:p>
            <a:fld id="{AC3B1F0C-1341-4EC5-A5B9-A7E714B926D2}" type="slidenum">
              <a:rPr lang="tr-TR" smtClean="0"/>
              <a:t>29</a:t>
            </a:fld>
            <a:endParaRPr lang="tr-TR"/>
          </a:p>
        </p:txBody>
      </p:sp>
    </p:spTree>
    <p:extLst>
      <p:ext uri="{BB962C8B-B14F-4D97-AF65-F5344CB8AC3E}">
        <p14:creationId xmlns:p14="http://schemas.microsoft.com/office/powerpoint/2010/main" val="208054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Bitkilerden ilaç yapımı ve beslenme düzeninin oluşturulması, doğal ortamların, oksijenin ve suyun uyumlu biçimde kullanılması şeklinde ilk uygarlıklara mensup olan şifacılar tarafından incelenen ve denenen bir yöntemdir.</a:t>
            </a:r>
          </a:p>
        </p:txBody>
      </p:sp>
      <p:sp>
        <p:nvSpPr>
          <p:cNvPr id="4" name="Slayt Numarası Yer Tutucusu 3"/>
          <p:cNvSpPr>
            <a:spLocks noGrp="1"/>
          </p:cNvSpPr>
          <p:nvPr>
            <p:ph type="sldNum" sz="quarter" idx="10"/>
          </p:nvPr>
        </p:nvSpPr>
        <p:spPr/>
        <p:txBody>
          <a:bodyPr/>
          <a:lstStyle/>
          <a:p>
            <a:fld id="{AC3B1F0C-1341-4EC5-A5B9-A7E714B926D2}" type="slidenum">
              <a:rPr lang="tr-TR" smtClean="0"/>
              <a:t>31</a:t>
            </a:fld>
            <a:endParaRPr lang="tr-TR"/>
          </a:p>
        </p:txBody>
      </p:sp>
    </p:spTree>
    <p:extLst>
      <p:ext uri="{BB962C8B-B14F-4D97-AF65-F5344CB8AC3E}">
        <p14:creationId xmlns:p14="http://schemas.microsoft.com/office/powerpoint/2010/main" val="8254423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914772"/>
          </a:xfrm>
        </p:spPr>
        <p:txBody>
          <a:bodyPr/>
          <a:lstStyle/>
          <a:p>
            <a:pPr>
              <a:lnSpc>
                <a:spcPct val="90000"/>
              </a:lnSpc>
            </a:pPr>
            <a:r>
              <a:rPr lang="tr-TR" altLang="tr-TR" sz="3200" b="1" dirty="0" smtClean="0"/>
              <a:t>HEMŞİRELİK ABD</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68888" cy="84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FAKÜLTESİ </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864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HEM743.1-Tamamlayıcı ve Alternatif Tedavi Yöntemleri ve </a:t>
            </a:r>
            <a:r>
              <a:rPr lang="tr-TR" altLang="tr-TR" b="1" i="1" dirty="0" smtClean="0"/>
              <a:t>Hemşirelik </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805264"/>
            <a:ext cx="6096000"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a:solidFill>
                  <a:schemeClr val="bg1">
                    <a:lumMod val="50000"/>
                  </a:schemeClr>
                </a:solidFill>
              </a:rPr>
              <a:t>Öğretim Üyesi Doç.Dr. Birsen ALTAY</a:t>
            </a:r>
            <a:endParaRPr lang="tr-TR" altLang="tr-TR" sz="2000" b="1" i="1" dirty="0">
              <a:solidFill>
                <a:schemeClr val="bg1">
                  <a:lumMod val="50000"/>
                </a:schemeClr>
              </a:solidFill>
            </a:endParaRPr>
          </a:p>
        </p:txBody>
      </p:sp>
      <p:sp>
        <p:nvSpPr>
          <p:cNvPr id="2" name="Slayt Numarası Yer Tutucusu 1"/>
          <p:cNvSpPr>
            <a:spLocks noGrp="1"/>
          </p:cNvSpPr>
          <p:nvPr>
            <p:ph type="sldNum" sz="quarter" idx="12"/>
          </p:nvPr>
        </p:nvSpPr>
        <p:spPr/>
        <p:txBody>
          <a:bodyPr/>
          <a:lstStyle/>
          <a:p>
            <a:fld id="{7CAA2947-FA5D-453E-83C0-691EA497C3A3}" type="slidenum">
              <a:rPr lang="tr-TR" altLang="tr-TR" smtClean="0"/>
              <a:pPr/>
              <a:t>1</a:t>
            </a:fld>
            <a:endParaRPr lang="tr-TR" alt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200" dirty="0"/>
              <a:t>Eski/Geleneksel Tıbbi Sistemler: Geleneksel Çin Tıbbı (</a:t>
            </a:r>
            <a:r>
              <a:rPr lang="tr-TR" altLang="tr-TR" sz="3200" dirty="0" err="1"/>
              <a:t>Ayurveda</a:t>
            </a:r>
            <a:r>
              <a:rPr lang="tr-TR" altLang="tr-TR" sz="3200" dirty="0"/>
              <a:t> tıbbı, </a:t>
            </a:r>
            <a:r>
              <a:rPr lang="tr-TR" altLang="tr-TR" sz="3200" dirty="0" err="1"/>
              <a:t>homeopati</a:t>
            </a:r>
            <a:r>
              <a:rPr lang="tr-TR" altLang="tr-TR" sz="3200" dirty="0"/>
              <a:t> ve </a:t>
            </a:r>
            <a:r>
              <a:rPr lang="tr-TR" altLang="tr-TR" sz="3200" dirty="0" err="1"/>
              <a:t>naturopati</a:t>
            </a:r>
            <a:r>
              <a:rPr lang="tr-TR" altLang="tr-TR" sz="3200" dirty="0"/>
              <a:t>)</a:t>
            </a: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4219" y="4437112"/>
            <a:ext cx="1676400" cy="762000"/>
          </a:xfrm>
        </p:spPr>
        <p:txBody>
          <a:bodyPr/>
          <a:lstStyle/>
          <a:p>
            <a:r>
              <a:rPr lang="tr-TR" altLang="tr-TR" sz="2800" i="1" dirty="0" smtClean="0"/>
              <a:t>Hafta-3</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900011" y="3142436"/>
            <a:ext cx="7344816" cy="975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2800" i="1" dirty="0"/>
              <a:t>HEM743.1-Tamamlayıcı ve Alternatif Tedavi Yöntemleri ve Hemşirelik </a:t>
            </a:r>
          </a:p>
        </p:txBody>
      </p:sp>
      <p:sp>
        <p:nvSpPr>
          <p:cNvPr id="2" name="Slayt Numarası Yer Tutucusu 1"/>
          <p:cNvSpPr>
            <a:spLocks noGrp="1"/>
          </p:cNvSpPr>
          <p:nvPr>
            <p:ph type="sldNum" sz="quarter" idx="12"/>
          </p:nvPr>
        </p:nvSpPr>
        <p:spPr/>
        <p:txBody>
          <a:bodyPr/>
          <a:lstStyle/>
          <a:p>
            <a:fld id="{7CAA2947-FA5D-453E-83C0-691EA497C3A3}" type="slidenum">
              <a:rPr lang="tr-TR" altLang="tr-TR" smtClean="0"/>
              <a:pPr/>
              <a:t>2</a:t>
            </a:fld>
            <a:endParaRPr lang="tr-TR" alt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smtClean="0">
                <a:solidFill>
                  <a:srgbClr val="00B050"/>
                </a:solidFill>
              </a:rPr>
              <a:t>GELENEKSEL ÇİN TIBBI</a:t>
            </a:r>
            <a:endParaRPr lang="tr-TR" sz="4000" b="1" dirty="0">
              <a:solidFill>
                <a:srgbClr val="00B050"/>
              </a:solidFill>
            </a:endParaRPr>
          </a:p>
        </p:txBody>
      </p:sp>
      <p:sp>
        <p:nvSpPr>
          <p:cNvPr id="3" name="İçerik Yer Tutucusu 2"/>
          <p:cNvSpPr>
            <a:spLocks noGrp="1"/>
          </p:cNvSpPr>
          <p:nvPr>
            <p:ph idx="1"/>
          </p:nvPr>
        </p:nvSpPr>
        <p:spPr>
          <a:xfrm>
            <a:off x="251520" y="1412776"/>
            <a:ext cx="8640960" cy="4713387"/>
          </a:xfrm>
        </p:spPr>
        <p:txBody>
          <a:bodyPr/>
          <a:lstStyle/>
          <a:p>
            <a:r>
              <a:rPr lang="tr-TR" sz="2400" dirty="0"/>
              <a:t>Geleneksel Çin tıbbı, Çin'de yaşayan çeşitli toplumların, tıp sistemlerinin ortak </a:t>
            </a:r>
            <a:r>
              <a:rPr lang="tr-TR" sz="2400" dirty="0" smtClean="0"/>
              <a:t>adıdır.</a:t>
            </a:r>
          </a:p>
          <a:p>
            <a:r>
              <a:rPr lang="tr-TR" sz="2400" dirty="0" smtClean="0"/>
              <a:t>Geleneksel </a:t>
            </a:r>
            <a:r>
              <a:rPr lang="tr-TR" sz="2400" dirty="0"/>
              <a:t>Çin tıbbının (GÇT) teorileri 2000 yıl önce </a:t>
            </a:r>
            <a:r>
              <a:rPr lang="tr-TR" sz="2400" dirty="0" smtClean="0"/>
              <a:t>oluşmuştur. Hasta </a:t>
            </a:r>
            <a:r>
              <a:rPr lang="tr-TR" sz="2400" dirty="0"/>
              <a:t>ile </a:t>
            </a:r>
            <a:r>
              <a:rPr lang="tr-TR" sz="2400" dirty="0" smtClean="0"/>
              <a:t>çevresindeki </a:t>
            </a:r>
            <a:r>
              <a:rPr lang="tr-TR" sz="2400" dirty="0"/>
              <a:t>dengeye </a:t>
            </a:r>
            <a:r>
              <a:rPr lang="tr-TR" sz="2400" dirty="0" smtClean="0"/>
              <a:t>çok önemlidir.</a:t>
            </a:r>
          </a:p>
          <a:p>
            <a:endParaRPr lang="tr-TR" sz="2400" dirty="0"/>
          </a:p>
          <a:p>
            <a:r>
              <a:rPr lang="tr-TR" sz="2400" dirty="0" err="1"/>
              <a:t>GÇT’de</a:t>
            </a:r>
            <a:r>
              <a:rPr lang="tr-TR" sz="2400" dirty="0"/>
              <a:t> </a:t>
            </a:r>
            <a:endParaRPr lang="tr-TR" sz="2400" dirty="0" smtClean="0"/>
          </a:p>
          <a:p>
            <a:pPr lvl="1"/>
            <a:r>
              <a:rPr lang="tr-TR" sz="2000" dirty="0" smtClean="0"/>
              <a:t>hastalığın </a:t>
            </a:r>
            <a:r>
              <a:rPr lang="tr-TR" sz="2000" dirty="0"/>
              <a:t>temel etmeni tedavi edilmeye, yok edilmeye çalışılırken </a:t>
            </a:r>
            <a:endParaRPr lang="tr-TR" sz="2000" dirty="0" smtClean="0"/>
          </a:p>
          <a:p>
            <a:pPr lvl="1"/>
            <a:r>
              <a:rPr lang="tr-TR" sz="2000" dirty="0" smtClean="0"/>
              <a:t>aynı </a:t>
            </a:r>
            <a:r>
              <a:rPr lang="tr-TR" sz="2000" dirty="0"/>
              <a:t>zamanda vücudun kendi iyileşme potansiyeli de canlandırılmaya, desteklenmeye çalışılır.</a:t>
            </a:r>
          </a:p>
          <a:p>
            <a:endParaRPr lang="tr-TR" sz="2800" dirty="0"/>
          </a:p>
          <a:p>
            <a:endParaRPr lang="tr-TR"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753009"/>
            <a:ext cx="3059832" cy="212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3</a:t>
            </a:fld>
            <a:endParaRPr lang="tr-TR" altLang="tr-TR"/>
          </a:p>
        </p:txBody>
      </p:sp>
    </p:spTree>
    <p:extLst>
      <p:ext uri="{BB962C8B-B14F-4D97-AF65-F5344CB8AC3E}">
        <p14:creationId xmlns:p14="http://schemas.microsoft.com/office/powerpoint/2010/main" val="2442776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4704"/>
            <a:ext cx="9184809" cy="5168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ayt Numarası Yer Tutucusu 2"/>
          <p:cNvSpPr>
            <a:spLocks noGrp="1"/>
          </p:cNvSpPr>
          <p:nvPr>
            <p:ph type="sldNum" sz="quarter" idx="12"/>
          </p:nvPr>
        </p:nvSpPr>
        <p:spPr/>
        <p:txBody>
          <a:bodyPr/>
          <a:lstStyle/>
          <a:p>
            <a:fld id="{5FDAFA7B-F565-4E90-89BF-5854C230462A}" type="slidenum">
              <a:rPr lang="tr-TR" altLang="tr-TR" smtClean="0"/>
              <a:pPr/>
              <a:t>4</a:t>
            </a:fld>
            <a:endParaRPr lang="tr-TR" altLang="tr-TR"/>
          </a:p>
        </p:txBody>
      </p:sp>
    </p:spTree>
    <p:extLst>
      <p:ext uri="{BB962C8B-B14F-4D97-AF65-F5344CB8AC3E}">
        <p14:creationId xmlns:p14="http://schemas.microsoft.com/office/powerpoint/2010/main" val="2054730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sz="4000" dirty="0"/>
          </a:p>
        </p:txBody>
      </p:sp>
      <p:sp>
        <p:nvSpPr>
          <p:cNvPr id="3" name="İçerik Yer Tutucusu 2"/>
          <p:cNvSpPr>
            <a:spLocks noGrp="1"/>
          </p:cNvSpPr>
          <p:nvPr>
            <p:ph idx="1"/>
          </p:nvPr>
        </p:nvSpPr>
        <p:spPr>
          <a:xfrm>
            <a:off x="457200" y="1412776"/>
            <a:ext cx="8229600" cy="4713387"/>
          </a:xfrm>
        </p:spPr>
        <p:txBody>
          <a:bodyPr/>
          <a:lstStyle/>
          <a:p>
            <a:r>
              <a:rPr lang="tr-TR" sz="2400" dirty="0"/>
              <a:t>Geleneksel Çin tıbbının ardındaki felsefenin büyük kısmı </a:t>
            </a:r>
            <a:r>
              <a:rPr lang="tr-TR" sz="2400" dirty="0" err="1"/>
              <a:t>Taoist</a:t>
            </a:r>
            <a:r>
              <a:rPr lang="tr-TR" sz="2400" dirty="0"/>
              <a:t> felsefeden </a:t>
            </a:r>
            <a:r>
              <a:rPr lang="tr-TR" sz="2400" dirty="0" smtClean="0"/>
              <a:t>gelmekte, </a:t>
            </a:r>
          </a:p>
          <a:p>
            <a:r>
              <a:rPr lang="tr-TR" sz="2400" dirty="0" smtClean="0"/>
              <a:t>insandaki </a:t>
            </a:r>
            <a:r>
              <a:rPr lang="tr-TR" sz="2400" dirty="0"/>
              <a:t>rahatsızlığı üreten maddi, </a:t>
            </a:r>
            <a:r>
              <a:rPr lang="tr-TR" sz="2400" dirty="0" err="1"/>
              <a:t>özsel</a:t>
            </a:r>
            <a:r>
              <a:rPr lang="tr-TR" sz="2400" dirty="0"/>
              <a:t> veya manevi etkenlerin varlığını kabul etmektedir</a:t>
            </a:r>
            <a:r>
              <a:rPr lang="tr-TR" sz="2400" dirty="0" smtClean="0"/>
              <a:t>.</a:t>
            </a:r>
          </a:p>
          <a:p>
            <a:endParaRPr lang="tr-TR" sz="2400" dirty="0" smtClean="0"/>
          </a:p>
          <a:p>
            <a:r>
              <a:rPr lang="tr-TR" sz="2400" dirty="0"/>
              <a:t>Çinlilerin dini ve felsefi sistemi olan Taoizm’e göre, </a:t>
            </a:r>
            <a:r>
              <a:rPr lang="tr-TR" sz="2400" dirty="0">
                <a:solidFill>
                  <a:srgbClr val="00B050"/>
                </a:solidFill>
              </a:rPr>
              <a:t>evren, varlık </a:t>
            </a:r>
            <a:r>
              <a:rPr lang="tr-TR" sz="2400" dirty="0"/>
              <a:t>ve </a:t>
            </a:r>
            <a:r>
              <a:rPr lang="tr-TR" sz="2400" dirty="0">
                <a:solidFill>
                  <a:srgbClr val="00B050"/>
                </a:solidFill>
              </a:rPr>
              <a:t>madde</a:t>
            </a:r>
            <a:r>
              <a:rPr lang="tr-TR" sz="2400" dirty="0"/>
              <a:t>, birbirine zıt fakat birbirini tamamlayan, </a:t>
            </a:r>
            <a:r>
              <a:rPr lang="tr-TR" sz="2400" b="1" dirty="0" err="1">
                <a:solidFill>
                  <a:srgbClr val="FF0000"/>
                </a:solidFill>
              </a:rPr>
              <a:t>Yin</a:t>
            </a:r>
            <a:r>
              <a:rPr lang="tr-TR" sz="2400" dirty="0">
                <a:solidFill>
                  <a:srgbClr val="FF0000"/>
                </a:solidFill>
              </a:rPr>
              <a:t> </a:t>
            </a:r>
            <a:r>
              <a:rPr lang="tr-TR" sz="2400" dirty="0"/>
              <a:t>ve </a:t>
            </a:r>
            <a:r>
              <a:rPr lang="tr-TR" sz="2400" b="1" dirty="0" err="1">
                <a:solidFill>
                  <a:srgbClr val="002060"/>
                </a:solidFill>
              </a:rPr>
              <a:t>Yang</a:t>
            </a:r>
            <a:r>
              <a:rPr lang="tr-TR" sz="2400" dirty="0">
                <a:solidFill>
                  <a:srgbClr val="002060"/>
                </a:solidFill>
              </a:rPr>
              <a:t> </a:t>
            </a:r>
            <a:r>
              <a:rPr lang="tr-TR" sz="2400" dirty="0"/>
              <a:t>diye isimlendirilen iki büyük gücün eseridir</a:t>
            </a:r>
            <a:r>
              <a:rPr lang="tr-TR" sz="2400" dirty="0" smtClean="0"/>
              <a:t>.</a:t>
            </a: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5</a:t>
            </a:fld>
            <a:endParaRPr lang="tr-TR" altLang="tr-T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620713"/>
            <a:ext cx="2981571" cy="222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662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274638"/>
            <a:ext cx="7344816" cy="1143000"/>
          </a:xfrm>
        </p:spPr>
        <p:txBody>
          <a:bodyPr/>
          <a:lstStyle/>
          <a:p>
            <a:r>
              <a:rPr lang="tr-TR" sz="4000" b="1" dirty="0">
                <a:solidFill>
                  <a:srgbClr val="00B050"/>
                </a:solidFill>
              </a:rPr>
              <a:t>GELENEKSEL ÇİN TIBBI</a:t>
            </a:r>
            <a:endParaRPr lang="tr-TR" sz="4000" dirty="0"/>
          </a:p>
        </p:txBody>
      </p:sp>
      <p:sp>
        <p:nvSpPr>
          <p:cNvPr id="3" name="İçerik Yer Tutucusu 2"/>
          <p:cNvSpPr>
            <a:spLocks noGrp="1"/>
          </p:cNvSpPr>
          <p:nvPr>
            <p:ph idx="1"/>
          </p:nvPr>
        </p:nvSpPr>
        <p:spPr>
          <a:xfrm>
            <a:off x="251520" y="1600200"/>
            <a:ext cx="8640960" cy="4525963"/>
          </a:xfrm>
        </p:spPr>
        <p:txBody>
          <a:bodyPr/>
          <a:lstStyle/>
          <a:p>
            <a:r>
              <a:rPr lang="tr-TR" sz="2800" b="1" u="sng" dirty="0" smtClean="0">
                <a:solidFill>
                  <a:srgbClr val="7030A0"/>
                </a:solidFill>
              </a:rPr>
              <a:t>YİN – YANG</a:t>
            </a:r>
          </a:p>
          <a:p>
            <a:r>
              <a:rPr lang="tr-TR" sz="2400" dirty="0" smtClean="0"/>
              <a:t>“</a:t>
            </a:r>
            <a:r>
              <a:rPr lang="tr-TR" sz="2400" dirty="0" err="1">
                <a:solidFill>
                  <a:srgbClr val="FF0000"/>
                </a:solidFill>
              </a:rPr>
              <a:t>Yin</a:t>
            </a:r>
            <a:r>
              <a:rPr lang="tr-TR" sz="2400" dirty="0">
                <a:solidFill>
                  <a:srgbClr val="FF0000"/>
                </a:solidFill>
              </a:rPr>
              <a:t> </a:t>
            </a:r>
            <a:r>
              <a:rPr lang="tr-TR" sz="2400" dirty="0"/>
              <a:t>– </a:t>
            </a:r>
            <a:r>
              <a:rPr lang="tr-TR" sz="2400" dirty="0" err="1">
                <a:solidFill>
                  <a:srgbClr val="002060"/>
                </a:solidFill>
              </a:rPr>
              <a:t>Yang</a:t>
            </a:r>
            <a:r>
              <a:rPr lang="tr-TR" sz="2400" dirty="0"/>
              <a:t>” birbirini tamamlayan doğanın iki zıt evrensel </a:t>
            </a:r>
            <a:r>
              <a:rPr lang="tr-TR" sz="2400" dirty="0" smtClean="0"/>
              <a:t>gücüdür. </a:t>
            </a:r>
          </a:p>
          <a:p>
            <a:r>
              <a:rPr lang="tr-TR" sz="2400" dirty="0" smtClean="0"/>
              <a:t>Evrendeki </a:t>
            </a:r>
            <a:r>
              <a:rPr lang="tr-TR" sz="2400" dirty="0"/>
              <a:t>bu iki karşıt gücün varlığı, varoluşun ayrılmaz iki kutbudur ve bu iki kutup sayesinde </a:t>
            </a:r>
            <a:r>
              <a:rPr lang="tr-TR" sz="2400" b="1" dirty="0"/>
              <a:t>“Denge” </a:t>
            </a:r>
            <a:r>
              <a:rPr lang="tr-TR" sz="2400" dirty="0"/>
              <a:t>sağlanabilmektedir. Bu iki güçten biri arttığında diğeri azalır.</a:t>
            </a:r>
            <a:endParaRPr lang="tr-TR" sz="2400" dirty="0" smtClean="0"/>
          </a:p>
          <a:p>
            <a:endParaRPr lang="tr-TR" sz="2400" dirty="0" smtClean="0"/>
          </a:p>
          <a:p>
            <a:r>
              <a:rPr lang="tr-TR" sz="2400" dirty="0" err="1" smtClean="0"/>
              <a:t>Yin-Yang</a:t>
            </a:r>
            <a:r>
              <a:rPr lang="tr-TR" sz="2400" dirty="0"/>
              <a:t>, organlarda belli oranlarda, uyum içinde ve </a:t>
            </a:r>
            <a:r>
              <a:rPr lang="tr-TR" sz="2400" u="sng" dirty="0"/>
              <a:t>dengede</a:t>
            </a:r>
            <a:r>
              <a:rPr lang="tr-TR" sz="2400" dirty="0"/>
              <a:t> bulunduğunda vücut </a:t>
            </a:r>
            <a:r>
              <a:rPr lang="tr-TR" sz="2400" u="sng" dirty="0"/>
              <a:t>sağlıklı</a:t>
            </a:r>
            <a:r>
              <a:rPr lang="tr-TR" sz="2400" dirty="0"/>
              <a:t>dır</a:t>
            </a:r>
            <a:r>
              <a:rPr lang="tr-TR" sz="2400" dirty="0" smtClean="0"/>
              <a:t>.</a:t>
            </a:r>
          </a:p>
          <a:p>
            <a:r>
              <a:rPr lang="tr-TR" sz="2400" dirty="0" smtClean="0"/>
              <a:t>Dengenin </a:t>
            </a:r>
            <a:r>
              <a:rPr lang="tr-TR" sz="2400" dirty="0"/>
              <a:t>bozulması </a:t>
            </a:r>
            <a:r>
              <a:rPr lang="tr-TR" sz="2400" b="1" u="sng" dirty="0"/>
              <a:t>hastalıklara</a:t>
            </a:r>
            <a:r>
              <a:rPr lang="tr-TR" sz="2400" dirty="0"/>
              <a:t> yol açar. Tedavi, dengeyi yeniden sağlayacak girişimlerle sağlanır.</a:t>
            </a:r>
          </a:p>
          <a:p>
            <a:endParaRPr lang="tr-TR" sz="24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6</a:t>
            </a:fld>
            <a:endParaRPr lang="tr-TR" altLang="tr-T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2183" y="116632"/>
            <a:ext cx="194421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707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p:txBody>
          <a:bodyPr/>
          <a:lstStyle/>
          <a:p>
            <a:pPr marL="0" indent="0">
              <a:buNone/>
            </a:pPr>
            <a:endParaRPr lang="tr-TR" dirty="0" smtClean="0"/>
          </a:p>
          <a:p>
            <a:pPr marL="0" indent="0">
              <a:buNone/>
            </a:pPr>
            <a:r>
              <a:rPr lang="tr-TR" dirty="0" smtClean="0"/>
              <a:t>Çin </a:t>
            </a:r>
            <a:r>
              <a:rPr lang="tr-TR" dirty="0"/>
              <a:t>tıbbında </a:t>
            </a:r>
            <a:r>
              <a:rPr lang="tr-TR" b="1" dirty="0" smtClean="0"/>
              <a:t>HASTALIK</a:t>
            </a:r>
            <a:r>
              <a:rPr lang="tr-TR" dirty="0" smtClean="0"/>
              <a:t>;</a:t>
            </a:r>
          </a:p>
          <a:p>
            <a:r>
              <a:rPr lang="tr-TR" dirty="0" err="1" smtClean="0"/>
              <a:t>Chi’nin</a:t>
            </a:r>
            <a:r>
              <a:rPr lang="tr-TR" dirty="0" smtClean="0"/>
              <a:t> engellenmesi,</a:t>
            </a:r>
            <a:endParaRPr lang="tr-TR" dirty="0"/>
          </a:p>
          <a:p>
            <a:r>
              <a:rPr lang="tr-TR" dirty="0" err="1"/>
              <a:t>Yin</a:t>
            </a:r>
            <a:r>
              <a:rPr lang="tr-TR" dirty="0"/>
              <a:t> ve </a:t>
            </a:r>
            <a:r>
              <a:rPr lang="tr-TR" dirty="0" err="1"/>
              <a:t>Yang</a:t>
            </a:r>
            <a:r>
              <a:rPr lang="tr-TR" dirty="0"/>
              <a:t> arasındaki uyumsuzluk</a:t>
            </a:r>
          </a:p>
          <a:p>
            <a:r>
              <a:rPr lang="tr-TR" dirty="0"/>
              <a:t>5 </a:t>
            </a:r>
            <a:r>
              <a:rPr lang="tr-TR" dirty="0" smtClean="0"/>
              <a:t>elementteki dengenin bozulması.</a:t>
            </a:r>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7</a:t>
            </a:fld>
            <a:endParaRPr lang="tr-TR" altLang="tr-TR"/>
          </a:p>
        </p:txBody>
      </p:sp>
    </p:spTree>
    <p:extLst>
      <p:ext uri="{BB962C8B-B14F-4D97-AF65-F5344CB8AC3E}">
        <p14:creationId xmlns:p14="http://schemas.microsoft.com/office/powerpoint/2010/main" val="208980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6732240" y="-99392"/>
            <a:ext cx="2088232" cy="7056784"/>
          </a:xfrm>
        </p:spPr>
        <p:txBody>
          <a:bodyPr/>
          <a:lstStyle/>
          <a:p>
            <a:r>
              <a:rPr lang="tr-TR" sz="2400" b="1" u="sng" dirty="0">
                <a:solidFill>
                  <a:srgbClr val="002060"/>
                </a:solidFill>
              </a:rPr>
              <a:t>YANG </a:t>
            </a:r>
            <a:endParaRPr lang="tr-TR" sz="2400" b="1" u="sng" dirty="0" smtClean="0">
              <a:solidFill>
                <a:srgbClr val="002060"/>
              </a:solidFill>
            </a:endParaRPr>
          </a:p>
          <a:p>
            <a:r>
              <a:rPr lang="tr-TR" sz="2000" dirty="0" smtClean="0"/>
              <a:t>Güney </a:t>
            </a:r>
          </a:p>
          <a:p>
            <a:r>
              <a:rPr lang="tr-TR" sz="2000" dirty="0" smtClean="0"/>
              <a:t>Parlak </a:t>
            </a:r>
          </a:p>
          <a:p>
            <a:r>
              <a:rPr lang="tr-TR" sz="2000" dirty="0" smtClean="0"/>
              <a:t>Sema </a:t>
            </a:r>
          </a:p>
          <a:p>
            <a:r>
              <a:rPr lang="tr-TR" sz="2000" dirty="0" smtClean="0"/>
              <a:t>Güneş </a:t>
            </a:r>
          </a:p>
          <a:p>
            <a:r>
              <a:rPr lang="tr-TR" sz="2000" dirty="0" smtClean="0"/>
              <a:t>Gündüz </a:t>
            </a:r>
          </a:p>
          <a:p>
            <a:r>
              <a:rPr lang="tr-TR" sz="2000" dirty="0" smtClean="0"/>
              <a:t>İlkbahar </a:t>
            </a:r>
          </a:p>
          <a:p>
            <a:r>
              <a:rPr lang="tr-TR" sz="2000" dirty="0" smtClean="0"/>
              <a:t>Yaz </a:t>
            </a:r>
          </a:p>
          <a:p>
            <a:r>
              <a:rPr lang="tr-TR" sz="2000" dirty="0" smtClean="0"/>
              <a:t>Sıcak </a:t>
            </a:r>
          </a:p>
          <a:p>
            <a:r>
              <a:rPr lang="tr-TR" sz="2000" dirty="0" smtClean="0"/>
              <a:t>Kuruluk</a:t>
            </a:r>
            <a:endParaRPr lang="tr-TR" sz="2000" dirty="0"/>
          </a:p>
          <a:p>
            <a:r>
              <a:rPr lang="tr-TR" sz="2000" dirty="0"/>
              <a:t>Erkek</a:t>
            </a:r>
          </a:p>
          <a:p>
            <a:r>
              <a:rPr lang="tr-TR" sz="2000" dirty="0"/>
              <a:t>Hızlı hareket</a:t>
            </a:r>
          </a:p>
          <a:p>
            <a:r>
              <a:rPr lang="tr-TR" sz="2000" dirty="0"/>
              <a:t>Hareketlilik</a:t>
            </a:r>
          </a:p>
          <a:p>
            <a:r>
              <a:rPr lang="tr-TR" sz="2000" dirty="0"/>
              <a:t>Hafiflik</a:t>
            </a:r>
          </a:p>
          <a:p>
            <a:r>
              <a:rPr lang="tr-TR" sz="2000" dirty="0"/>
              <a:t>Ön</a:t>
            </a:r>
          </a:p>
          <a:p>
            <a:r>
              <a:rPr lang="tr-TR" sz="2000" dirty="0"/>
              <a:t>Üst</a:t>
            </a:r>
          </a:p>
          <a:p>
            <a:r>
              <a:rPr lang="tr-TR" sz="2000" dirty="0"/>
              <a:t>Dış</a:t>
            </a:r>
          </a:p>
          <a:p>
            <a:r>
              <a:rPr lang="tr-TR" sz="2000" dirty="0"/>
              <a:t>Ateş</a:t>
            </a:r>
          </a:p>
          <a:p>
            <a:r>
              <a:rPr lang="tr-TR" sz="2000" dirty="0"/>
              <a:t>Sol</a:t>
            </a:r>
          </a:p>
        </p:txBody>
      </p:sp>
      <p:sp>
        <p:nvSpPr>
          <p:cNvPr id="4" name="İçerik Yer Tutucusu 3"/>
          <p:cNvSpPr>
            <a:spLocks noGrp="1"/>
          </p:cNvSpPr>
          <p:nvPr>
            <p:ph sz="half" idx="2"/>
          </p:nvPr>
        </p:nvSpPr>
        <p:spPr>
          <a:xfrm>
            <a:off x="251520" y="-99392"/>
            <a:ext cx="2376264" cy="7050586"/>
          </a:xfrm>
        </p:spPr>
        <p:txBody>
          <a:bodyPr/>
          <a:lstStyle/>
          <a:p>
            <a:r>
              <a:rPr lang="tr-TR" sz="2400" b="1" u="sng" dirty="0" smtClean="0">
                <a:solidFill>
                  <a:srgbClr val="FF0000"/>
                </a:solidFill>
              </a:rPr>
              <a:t>YIN</a:t>
            </a:r>
            <a:endParaRPr lang="tr-TR" sz="2800" b="1" u="sng" dirty="0" smtClean="0">
              <a:solidFill>
                <a:srgbClr val="FF0000"/>
              </a:solidFill>
            </a:endParaRPr>
          </a:p>
          <a:p>
            <a:r>
              <a:rPr lang="tr-TR" sz="2000" dirty="0" smtClean="0"/>
              <a:t>Kuzey</a:t>
            </a:r>
          </a:p>
          <a:p>
            <a:r>
              <a:rPr lang="tr-TR" sz="2000" dirty="0" smtClean="0"/>
              <a:t>Soluk</a:t>
            </a:r>
          </a:p>
          <a:p>
            <a:r>
              <a:rPr lang="tr-TR" sz="2000" dirty="0" smtClean="0"/>
              <a:t>Toprak</a:t>
            </a:r>
          </a:p>
          <a:p>
            <a:r>
              <a:rPr lang="tr-TR" sz="2000" dirty="0" smtClean="0"/>
              <a:t>Ay</a:t>
            </a:r>
          </a:p>
          <a:p>
            <a:r>
              <a:rPr lang="tr-TR" sz="2000" dirty="0" smtClean="0"/>
              <a:t>Gece</a:t>
            </a:r>
          </a:p>
          <a:p>
            <a:r>
              <a:rPr lang="tr-TR" sz="2000" dirty="0" smtClean="0"/>
              <a:t>Sonbahar</a:t>
            </a:r>
          </a:p>
          <a:p>
            <a:r>
              <a:rPr lang="tr-TR" sz="2000" dirty="0" smtClean="0"/>
              <a:t>Kış</a:t>
            </a:r>
          </a:p>
          <a:p>
            <a:r>
              <a:rPr lang="tr-TR" sz="2000" dirty="0" smtClean="0"/>
              <a:t>Soğuk</a:t>
            </a:r>
          </a:p>
          <a:p>
            <a:r>
              <a:rPr lang="tr-TR" sz="2000" dirty="0" smtClean="0"/>
              <a:t>Rutubet</a:t>
            </a:r>
          </a:p>
          <a:p>
            <a:r>
              <a:rPr lang="tr-TR" sz="2000" dirty="0" smtClean="0"/>
              <a:t>Kadın</a:t>
            </a:r>
          </a:p>
          <a:p>
            <a:r>
              <a:rPr lang="tr-TR" sz="2000" dirty="0" smtClean="0"/>
              <a:t>Yavaş hareket</a:t>
            </a:r>
          </a:p>
          <a:p>
            <a:r>
              <a:rPr lang="tr-TR" sz="2000" dirty="0" smtClean="0"/>
              <a:t>Durgunluk</a:t>
            </a:r>
          </a:p>
          <a:p>
            <a:r>
              <a:rPr lang="tr-TR" sz="2000" dirty="0" smtClean="0"/>
              <a:t>Ağırlık</a:t>
            </a:r>
          </a:p>
          <a:p>
            <a:r>
              <a:rPr lang="tr-TR" sz="2000" dirty="0" smtClean="0"/>
              <a:t>Arka</a:t>
            </a:r>
          </a:p>
          <a:p>
            <a:r>
              <a:rPr lang="tr-TR" sz="2000" dirty="0" smtClean="0"/>
              <a:t>Alt</a:t>
            </a:r>
          </a:p>
          <a:p>
            <a:r>
              <a:rPr lang="tr-TR" sz="2000" dirty="0" smtClean="0"/>
              <a:t>İç</a:t>
            </a:r>
            <a:r>
              <a:rPr lang="tr-TR" sz="2000" dirty="0"/>
              <a:t> </a:t>
            </a:r>
            <a:endParaRPr lang="tr-TR" sz="2000" dirty="0" smtClean="0"/>
          </a:p>
          <a:p>
            <a:r>
              <a:rPr lang="tr-TR" sz="2000" dirty="0" smtClean="0"/>
              <a:t>Su</a:t>
            </a:r>
          </a:p>
          <a:p>
            <a:r>
              <a:rPr lang="tr-TR" sz="2000" dirty="0" smtClean="0"/>
              <a:t>Sağ</a:t>
            </a:r>
            <a:endParaRPr lang="tr-TR" sz="2000" b="1" dirty="0">
              <a:solidFill>
                <a:srgbClr val="0070C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169487"/>
            <a:ext cx="4392488" cy="4166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ayt Numarası Yer Tutucusu 1"/>
          <p:cNvSpPr>
            <a:spLocks noGrp="1"/>
          </p:cNvSpPr>
          <p:nvPr>
            <p:ph type="sldNum" sz="quarter" idx="12"/>
          </p:nvPr>
        </p:nvSpPr>
        <p:spPr/>
        <p:txBody>
          <a:bodyPr/>
          <a:lstStyle/>
          <a:p>
            <a:fld id="{E3D0633C-18C6-44E5-9903-E97B7A49D340}" type="slidenum">
              <a:rPr lang="tr-TR" altLang="tr-TR" smtClean="0"/>
              <a:pPr/>
              <a:t>8</a:t>
            </a:fld>
            <a:endParaRPr lang="tr-TR" altLang="tr-TR"/>
          </a:p>
        </p:txBody>
      </p:sp>
    </p:spTree>
    <p:extLst>
      <p:ext uri="{BB962C8B-B14F-4D97-AF65-F5344CB8AC3E}">
        <p14:creationId xmlns:p14="http://schemas.microsoft.com/office/powerpoint/2010/main" val="18697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179512" y="1600200"/>
            <a:ext cx="8712968" cy="4525963"/>
          </a:xfrm>
        </p:spPr>
        <p:txBody>
          <a:bodyPr/>
          <a:lstStyle/>
          <a:p>
            <a:pPr lvl="0"/>
            <a:r>
              <a:rPr lang="tr-TR" sz="2400" dirty="0">
                <a:solidFill>
                  <a:srgbClr val="000000"/>
                </a:solidFill>
              </a:rPr>
              <a:t>Kırmızı renkle sembolize edilen </a:t>
            </a:r>
            <a:r>
              <a:rPr lang="tr-TR" sz="2400" b="1" dirty="0" err="1">
                <a:solidFill>
                  <a:srgbClr val="FF0000"/>
                </a:solidFill>
              </a:rPr>
              <a:t>Yin</a:t>
            </a:r>
            <a:r>
              <a:rPr lang="tr-TR" sz="2400" dirty="0">
                <a:solidFill>
                  <a:srgbClr val="000000"/>
                </a:solidFill>
              </a:rPr>
              <a:t> ayı, geceyi, toprağı, suyu, soğukluğu, nemi, karanlığı, bulutluluğu, yumuşaklığı, alçaklığı, sükûneti, dişiliği temsil eder. Mide, safra kesesi, mesane, ince bağırsak ve kalın bağırsakta bulunur; ilkbahar ve yazda artar.</a:t>
            </a:r>
          </a:p>
          <a:p>
            <a:pPr lvl="0"/>
            <a:r>
              <a:rPr lang="tr-TR" sz="2400" dirty="0">
                <a:solidFill>
                  <a:srgbClr val="000000"/>
                </a:solidFill>
              </a:rPr>
              <a:t>Siyah renkle sembolize edilen </a:t>
            </a:r>
            <a:r>
              <a:rPr lang="tr-TR" sz="2400" b="1" dirty="0" err="1">
                <a:solidFill>
                  <a:srgbClr val="002060"/>
                </a:solidFill>
              </a:rPr>
              <a:t>Yang</a:t>
            </a:r>
            <a:r>
              <a:rPr lang="tr-TR" sz="2400" dirty="0">
                <a:solidFill>
                  <a:srgbClr val="000000"/>
                </a:solidFill>
              </a:rPr>
              <a:t> ise güneşi, gündüzü, gökyüzünü, ateşi, kızgınlığı, kuruluğu, parlaklığı, sertliği, yükseklik, hareketlilik, yaratıcılık ve erili temsil eder. Kalp, akciğer, karaciğer, dalak ve böbrekte bulunur; sonbahar ve kışta artar.</a:t>
            </a:r>
          </a:p>
          <a:p>
            <a:pPr lvl="0"/>
            <a:r>
              <a:rPr lang="tr-TR" sz="2400" dirty="0">
                <a:solidFill>
                  <a:srgbClr val="000000"/>
                </a:solidFill>
              </a:rPr>
              <a:t>Alınan nefes içindeki hayati güçten </a:t>
            </a:r>
            <a:r>
              <a:rPr lang="tr-TR" sz="2400" dirty="0" err="1">
                <a:solidFill>
                  <a:srgbClr val="000000"/>
                </a:solidFill>
              </a:rPr>
              <a:t>Yang</a:t>
            </a:r>
            <a:r>
              <a:rPr lang="tr-TR" sz="2400" dirty="0">
                <a:solidFill>
                  <a:srgbClr val="000000"/>
                </a:solidFill>
              </a:rPr>
              <a:t> esas, </a:t>
            </a:r>
            <a:r>
              <a:rPr lang="tr-TR" sz="2400" dirty="0" err="1">
                <a:solidFill>
                  <a:srgbClr val="000000"/>
                </a:solidFill>
              </a:rPr>
              <a:t>Yin</a:t>
            </a:r>
            <a:r>
              <a:rPr lang="tr-TR" sz="2400" dirty="0">
                <a:solidFill>
                  <a:srgbClr val="000000"/>
                </a:solidFill>
              </a:rPr>
              <a:t> yardımcı organlara dağılır.</a:t>
            </a:r>
          </a:p>
          <a:p>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9</a:t>
            </a:fld>
            <a:endParaRPr lang="tr-TR" altLang="tr-TR"/>
          </a:p>
        </p:txBody>
      </p:sp>
    </p:spTree>
    <p:extLst>
      <p:ext uri="{BB962C8B-B14F-4D97-AF65-F5344CB8AC3E}">
        <p14:creationId xmlns:p14="http://schemas.microsoft.com/office/powerpoint/2010/main" val="4065975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00B050"/>
                </a:solidFill>
              </a:rPr>
              <a:t>GELENEKSEL ÇİN TIBBI</a:t>
            </a:r>
            <a:endParaRPr lang="tr-TR" dirty="0"/>
          </a:p>
        </p:txBody>
      </p:sp>
      <p:sp>
        <p:nvSpPr>
          <p:cNvPr id="3" name="İçerik Yer Tutucusu 2"/>
          <p:cNvSpPr>
            <a:spLocks noGrp="1"/>
          </p:cNvSpPr>
          <p:nvPr>
            <p:ph idx="1"/>
          </p:nvPr>
        </p:nvSpPr>
        <p:spPr>
          <a:xfrm>
            <a:off x="323528" y="1600200"/>
            <a:ext cx="8496944" cy="4525963"/>
          </a:xfrm>
        </p:spPr>
        <p:txBody>
          <a:bodyPr/>
          <a:lstStyle/>
          <a:p>
            <a:pPr marL="0" indent="0">
              <a:buNone/>
            </a:pPr>
            <a:r>
              <a:rPr lang="tr-TR" sz="2400" b="1" dirty="0" smtClean="0">
                <a:solidFill>
                  <a:srgbClr val="7030A0"/>
                </a:solidFill>
              </a:rPr>
              <a:t>    </a:t>
            </a:r>
            <a:r>
              <a:rPr lang="tr-TR" sz="2400" b="1" dirty="0" err="1" smtClean="0">
                <a:solidFill>
                  <a:srgbClr val="7030A0"/>
                </a:solidFill>
              </a:rPr>
              <a:t>Chi</a:t>
            </a:r>
            <a:endParaRPr lang="tr-TR" sz="2400" b="1" dirty="0" smtClean="0">
              <a:solidFill>
                <a:srgbClr val="7030A0"/>
              </a:solidFill>
            </a:endParaRPr>
          </a:p>
          <a:p>
            <a:r>
              <a:rPr lang="tr-TR" sz="2400" dirty="0" smtClean="0"/>
              <a:t>Çin </a:t>
            </a:r>
            <a:r>
              <a:rPr lang="tr-TR" sz="2400" dirty="0"/>
              <a:t>tıbbının belkemiği </a:t>
            </a:r>
            <a:r>
              <a:rPr lang="tr-TR" sz="2400" dirty="0" smtClean="0"/>
              <a:t>tüm </a:t>
            </a:r>
            <a:r>
              <a:rPr lang="tr-TR" sz="2400" dirty="0"/>
              <a:t>evrende canlı- </a:t>
            </a:r>
            <a:r>
              <a:rPr lang="tr-TR" sz="2400" dirty="0" smtClean="0"/>
              <a:t>cansız her şeyde var </a:t>
            </a:r>
            <a:r>
              <a:rPr lang="tr-TR" sz="2400" dirty="0"/>
              <a:t>olduğuna ve vücuttaki meridyenlerden dolaştığına inanılan </a:t>
            </a:r>
            <a:r>
              <a:rPr lang="tr-TR" sz="2400" b="1" dirty="0" err="1"/>
              <a:t>T</a:t>
            </a:r>
            <a:r>
              <a:rPr lang="tr-TR" sz="2400" b="1" dirty="0" err="1" smtClean="0"/>
              <a:t>’ai</a:t>
            </a:r>
            <a:r>
              <a:rPr lang="tr-TR" sz="2400" b="1" dirty="0" smtClean="0"/>
              <a:t> </a:t>
            </a:r>
            <a:r>
              <a:rPr lang="tr-TR" sz="2400" b="1" dirty="0" err="1" smtClean="0"/>
              <a:t>Chi</a:t>
            </a:r>
            <a:r>
              <a:rPr lang="tr-TR" sz="2400" b="1" dirty="0" smtClean="0"/>
              <a:t> </a:t>
            </a:r>
            <a:r>
              <a:rPr lang="tr-TR" sz="2400" b="1" dirty="0"/>
              <a:t>(</a:t>
            </a:r>
            <a:r>
              <a:rPr lang="tr-TR" sz="2400" b="1" dirty="0" smtClean="0"/>
              <a:t>yaşam enerjisi)</a:t>
            </a:r>
            <a:r>
              <a:rPr lang="tr-TR" sz="2400" b="1" dirty="0"/>
              <a:t> </a:t>
            </a:r>
            <a:r>
              <a:rPr lang="tr-TR" sz="2400" dirty="0" smtClean="0"/>
              <a:t>ve </a:t>
            </a:r>
            <a:r>
              <a:rPr lang="tr-TR" sz="2400" dirty="0"/>
              <a:t>organlar arası </a:t>
            </a:r>
            <a:r>
              <a:rPr lang="tr-TR" sz="2400" dirty="0" err="1"/>
              <a:t>yin-yang</a:t>
            </a:r>
            <a:r>
              <a:rPr lang="tr-TR" sz="2400" dirty="0"/>
              <a:t> dengesi oluşturmaktadır</a:t>
            </a:r>
            <a:r>
              <a:rPr lang="tr-TR" sz="2400" dirty="0" smtClean="0"/>
              <a:t>.</a:t>
            </a:r>
          </a:p>
          <a:p>
            <a:r>
              <a:rPr lang="tr-TR" sz="2400" dirty="0" err="1"/>
              <a:t>Çi</a:t>
            </a:r>
            <a:r>
              <a:rPr lang="tr-TR" sz="2400" dirty="0"/>
              <a:t>, tüm canlılığın ölçüsü</a:t>
            </a:r>
            <a:r>
              <a:rPr lang="tr-TR" sz="2400" dirty="0" smtClean="0"/>
              <a:t>.</a:t>
            </a:r>
          </a:p>
          <a:p>
            <a:endParaRPr lang="tr-TR" sz="2400" dirty="0" smtClean="0"/>
          </a:p>
          <a:p>
            <a:r>
              <a:rPr lang="tr-TR" sz="2400" dirty="0" err="1" smtClean="0"/>
              <a:t>GÇT’de</a:t>
            </a:r>
            <a:r>
              <a:rPr lang="tr-TR" sz="2400" dirty="0" smtClean="0"/>
              <a:t> amaç; vücuttaki </a:t>
            </a:r>
            <a:r>
              <a:rPr lang="tr-TR" sz="2400" dirty="0" err="1"/>
              <a:t>qi'nin</a:t>
            </a:r>
            <a:r>
              <a:rPr lang="tr-TR" sz="2400" dirty="0"/>
              <a:t> arttırılabilmesi ve sağlıklı bir </a:t>
            </a:r>
            <a:r>
              <a:rPr lang="tr-TR" sz="2400" dirty="0" err="1" smtClean="0"/>
              <a:t>yin-yang</a:t>
            </a:r>
            <a:r>
              <a:rPr lang="tr-TR" sz="2400" dirty="0" smtClean="0"/>
              <a:t> </a:t>
            </a:r>
            <a:r>
              <a:rPr lang="tr-TR" sz="2400" dirty="0"/>
              <a:t>dengesine ulaşılmasıdır. </a:t>
            </a:r>
            <a:endParaRPr lang="tr-TR" sz="2400" dirty="0" smtClean="0"/>
          </a:p>
          <a:p>
            <a:endParaRPr lang="tr-TR" sz="2400" dirty="0" smtClean="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10</a:t>
            </a:fld>
            <a:endParaRPr lang="tr-TR" altLang="tr-TR"/>
          </a:p>
        </p:txBody>
      </p:sp>
    </p:spTree>
    <p:extLst>
      <p:ext uri="{BB962C8B-B14F-4D97-AF65-F5344CB8AC3E}">
        <p14:creationId xmlns:p14="http://schemas.microsoft.com/office/powerpoint/2010/main" val="241735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00B050"/>
                </a:solidFill>
              </a:rPr>
              <a:t>GELENEKSEL ÇİN TIBBI</a:t>
            </a:r>
            <a:endParaRPr lang="tr-TR" dirty="0"/>
          </a:p>
        </p:txBody>
      </p:sp>
      <p:sp>
        <p:nvSpPr>
          <p:cNvPr id="3" name="İçerik Yer Tutucusu 2"/>
          <p:cNvSpPr>
            <a:spLocks noGrp="1"/>
          </p:cNvSpPr>
          <p:nvPr>
            <p:ph idx="1"/>
          </p:nvPr>
        </p:nvSpPr>
        <p:spPr>
          <a:xfrm>
            <a:off x="251520" y="1600200"/>
            <a:ext cx="8640960" cy="4525963"/>
          </a:xfrm>
        </p:spPr>
        <p:txBody>
          <a:bodyPr/>
          <a:lstStyle/>
          <a:p>
            <a:endParaRPr lang="tr-TR" sz="2400" dirty="0" smtClean="0"/>
          </a:p>
          <a:p>
            <a:r>
              <a:rPr lang="tr-TR" sz="2400" dirty="0" smtClean="0"/>
              <a:t>Her </a:t>
            </a:r>
            <a:r>
              <a:rPr lang="tr-TR" sz="2400" dirty="0"/>
              <a:t>kişinin kendine has optimal bir </a:t>
            </a:r>
            <a:r>
              <a:rPr lang="tr-TR" sz="2400" dirty="0" err="1"/>
              <a:t>yin-yang</a:t>
            </a:r>
            <a:r>
              <a:rPr lang="tr-TR" sz="2400" dirty="0"/>
              <a:t> </a:t>
            </a:r>
            <a:r>
              <a:rPr lang="tr-TR" sz="2400" dirty="0" smtClean="0"/>
              <a:t>ve </a:t>
            </a:r>
            <a:r>
              <a:rPr lang="tr-TR" sz="2400" dirty="0" err="1" smtClean="0"/>
              <a:t>qi</a:t>
            </a:r>
            <a:r>
              <a:rPr lang="tr-TR" sz="2400" dirty="0" smtClean="0"/>
              <a:t> </a:t>
            </a:r>
            <a:r>
              <a:rPr lang="tr-TR" sz="2400" dirty="0"/>
              <a:t>seviyesi vardır. </a:t>
            </a:r>
            <a:endParaRPr lang="tr-TR" sz="2400" dirty="0" smtClean="0"/>
          </a:p>
          <a:p>
            <a:r>
              <a:rPr lang="tr-TR" sz="2400" dirty="0" smtClean="0"/>
              <a:t>Kadınlar </a:t>
            </a:r>
            <a:r>
              <a:rPr lang="tr-TR" sz="2400" dirty="0"/>
              <a:t>daha fazla </a:t>
            </a:r>
            <a:r>
              <a:rPr lang="tr-TR" sz="2400" dirty="0" err="1"/>
              <a:t>yinqi</a:t>
            </a:r>
            <a:r>
              <a:rPr lang="tr-TR" sz="2400" dirty="0"/>
              <a:t> barındırırken erkeklerde </a:t>
            </a:r>
            <a:r>
              <a:rPr lang="tr-TR" sz="2400" dirty="0" err="1"/>
              <a:t>yangqi</a:t>
            </a:r>
            <a:r>
              <a:rPr lang="tr-TR" sz="2400" dirty="0"/>
              <a:t> daha fazladır. </a:t>
            </a:r>
            <a:endParaRPr lang="tr-TR" sz="2400" dirty="0" smtClean="0"/>
          </a:p>
          <a:p>
            <a:r>
              <a:rPr lang="tr-TR" sz="2400" dirty="0" err="1" smtClean="0"/>
              <a:t>Qi</a:t>
            </a:r>
            <a:r>
              <a:rPr lang="tr-TR" sz="2400" dirty="0"/>
              <a:t>, yaşla beraber azalır</a:t>
            </a:r>
            <a:r>
              <a:rPr lang="tr-TR" sz="2400" dirty="0" smtClean="0"/>
              <a:t>.</a:t>
            </a:r>
          </a:p>
          <a:p>
            <a:endParaRPr lang="tr-TR" sz="2400" dirty="0"/>
          </a:p>
          <a:p>
            <a:r>
              <a:rPr lang="tr-TR" sz="2400" dirty="0" smtClean="0"/>
              <a:t>Bir </a:t>
            </a:r>
            <a:r>
              <a:rPr lang="tr-TR" sz="2400" dirty="0"/>
              <a:t>insanın </a:t>
            </a:r>
            <a:r>
              <a:rPr lang="tr-TR" sz="2400" dirty="0" err="1"/>
              <a:t>Çi</a:t>
            </a:r>
            <a:r>
              <a:rPr lang="tr-TR" sz="2400" dirty="0"/>
              <a:t> enerjisi üç yoldan </a:t>
            </a:r>
            <a:r>
              <a:rPr lang="tr-TR" sz="2400" dirty="0" smtClean="0"/>
              <a:t>sağlanır</a:t>
            </a:r>
            <a:r>
              <a:rPr lang="tr-TR" sz="2400" dirty="0"/>
              <a:t>; doğum sırasında, soluduğumuz hava ile, yediğimiz ve içtiğimiz </a:t>
            </a:r>
            <a:r>
              <a:rPr lang="tr-TR" sz="2400" dirty="0" smtClean="0"/>
              <a:t>besinlerle.</a:t>
            </a:r>
            <a:endParaRPr lang="tr-TR" sz="2400" dirty="0"/>
          </a:p>
          <a:p>
            <a:endParaRPr lang="tr-TR" sz="24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11</a:t>
            </a:fld>
            <a:endParaRPr lang="tr-TR" altLang="tr-TR"/>
          </a:p>
        </p:txBody>
      </p:sp>
    </p:spTree>
    <p:extLst>
      <p:ext uri="{BB962C8B-B14F-4D97-AF65-F5344CB8AC3E}">
        <p14:creationId xmlns:p14="http://schemas.microsoft.com/office/powerpoint/2010/main" val="3228772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00B050"/>
                </a:solidFill>
              </a:rPr>
              <a:t>GELENEKSEL ÇİN TIBBI</a:t>
            </a:r>
            <a:endParaRPr lang="tr-TR" dirty="0"/>
          </a:p>
        </p:txBody>
      </p:sp>
      <p:sp>
        <p:nvSpPr>
          <p:cNvPr id="3" name="İçerik Yer Tutucusu 2"/>
          <p:cNvSpPr>
            <a:spLocks noGrp="1"/>
          </p:cNvSpPr>
          <p:nvPr>
            <p:ph idx="1"/>
          </p:nvPr>
        </p:nvSpPr>
        <p:spPr>
          <a:xfrm>
            <a:off x="395536" y="1600200"/>
            <a:ext cx="8424936" cy="4525963"/>
          </a:xfrm>
        </p:spPr>
        <p:txBody>
          <a:bodyPr/>
          <a:lstStyle/>
          <a:p>
            <a:r>
              <a:rPr lang="tr-TR" sz="2800" b="1" u="sng" dirty="0">
                <a:solidFill>
                  <a:srgbClr val="7030A0"/>
                </a:solidFill>
              </a:rPr>
              <a:t>BEŞ ELEMENT </a:t>
            </a:r>
            <a:r>
              <a:rPr lang="tr-TR" sz="2800" b="1" u="sng" dirty="0" smtClean="0">
                <a:solidFill>
                  <a:srgbClr val="7030A0"/>
                </a:solidFill>
              </a:rPr>
              <a:t>TEORİSİ</a:t>
            </a:r>
          </a:p>
          <a:p>
            <a:r>
              <a:rPr lang="tr-TR" sz="2400" dirty="0"/>
              <a:t>Çin felsefesine </a:t>
            </a:r>
            <a:r>
              <a:rPr lang="tr-TR" sz="2400" dirty="0" smtClean="0"/>
              <a:t>göre, </a:t>
            </a:r>
            <a:r>
              <a:rPr lang="tr-TR" sz="2400" dirty="0"/>
              <a:t>evreni meydana </a:t>
            </a:r>
            <a:r>
              <a:rPr lang="tr-TR" sz="2400" dirty="0" smtClean="0"/>
              <a:t>getiren </a:t>
            </a:r>
            <a:r>
              <a:rPr lang="tr-TR" sz="2400" dirty="0"/>
              <a:t>ve birbiriyle etkileşim içinde olan 5 ana unsur vardır: </a:t>
            </a:r>
            <a:endParaRPr lang="tr-TR" sz="2400" dirty="0" smtClean="0"/>
          </a:p>
          <a:p>
            <a:r>
              <a:rPr lang="tr-TR" sz="2400" b="1" dirty="0" smtClean="0">
                <a:solidFill>
                  <a:schemeClr val="accent1">
                    <a:lumMod val="50000"/>
                  </a:schemeClr>
                </a:solidFill>
              </a:rPr>
              <a:t>ODUN, ATEŞ, TOPRAK, MADEN, SU</a:t>
            </a:r>
            <a:r>
              <a:rPr lang="tr-TR" sz="2400" b="1" dirty="0" smtClean="0">
                <a:solidFill>
                  <a:schemeClr val="accent1">
                    <a:lumMod val="50000"/>
                  </a:schemeClr>
                </a:solidFill>
              </a:rPr>
              <a:t>.</a:t>
            </a:r>
          </a:p>
          <a:p>
            <a:endParaRPr lang="tr-TR" sz="2400" dirty="0" smtClean="0"/>
          </a:p>
          <a:p>
            <a:r>
              <a:rPr lang="tr-TR" sz="2000" dirty="0" smtClean="0"/>
              <a:t>Beş </a:t>
            </a:r>
            <a:r>
              <a:rPr lang="tr-TR" sz="2000" dirty="0"/>
              <a:t>element</a:t>
            </a:r>
            <a:r>
              <a:rPr lang="tr-TR" sz="2000" dirty="0" smtClean="0"/>
              <a:t>, evrende ve insan vücudunda olan kurucu, yönlendirici ve dönüştürücü unsurları; doğada var olan evrensel düzeni anlatır. </a:t>
            </a:r>
          </a:p>
          <a:p>
            <a:r>
              <a:rPr lang="tr-TR" sz="2000" dirty="0" smtClean="0"/>
              <a:t>İnsan </a:t>
            </a:r>
            <a:r>
              <a:rPr lang="tr-TR" sz="2000" dirty="0"/>
              <a:t>vücudu doğaya bu beş ana element ile bağlanır</a:t>
            </a:r>
            <a:r>
              <a:rPr lang="tr-TR" sz="2000" dirty="0" smtClean="0"/>
              <a:t>.</a:t>
            </a:r>
          </a:p>
          <a:p>
            <a:r>
              <a:rPr lang="tr-TR" sz="2000" dirty="0" smtClean="0"/>
              <a:t>Dengesini kaybeden iç </a:t>
            </a:r>
            <a:r>
              <a:rPr lang="tr-TR" sz="2000" dirty="0"/>
              <a:t>organların birbirleri ile </a:t>
            </a:r>
            <a:r>
              <a:rPr lang="tr-TR" sz="2000" dirty="0" smtClean="0"/>
              <a:t>sağlıklı bir şekilde tekrar dengelenmesini sağlar</a:t>
            </a:r>
            <a:r>
              <a:rPr lang="tr-TR" sz="2000" dirty="0"/>
              <a:t>. Beden, zihin, duygu ve psikoloji kaynaklı hastalıkların iyileştirilmesinde etkilidir</a:t>
            </a:r>
            <a:r>
              <a:rPr lang="tr-TR" sz="2400" dirty="0"/>
              <a:t>. </a:t>
            </a:r>
          </a:p>
          <a:p>
            <a:endParaRPr lang="tr-TR" b="1" u="sng" dirty="0">
              <a:solidFill>
                <a:srgbClr val="7030A0"/>
              </a:solidFill>
            </a:endParaRP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12</a:t>
            </a:fld>
            <a:endParaRPr lang="tr-TR" altLang="tr-TR" dirty="0"/>
          </a:p>
        </p:txBody>
      </p:sp>
    </p:spTree>
    <p:extLst>
      <p:ext uri="{BB962C8B-B14F-4D97-AF65-F5344CB8AC3E}">
        <p14:creationId xmlns:p14="http://schemas.microsoft.com/office/powerpoint/2010/main" val="2709984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24128" y="764704"/>
            <a:ext cx="3312368" cy="5361459"/>
          </a:xfrm>
        </p:spPr>
        <p:txBody>
          <a:bodyPr/>
          <a:lstStyle/>
          <a:p>
            <a:r>
              <a:rPr lang="tr-TR" sz="2000" u="sng" dirty="0" smtClean="0"/>
              <a:t>Yapım döngüsünde</a:t>
            </a:r>
            <a:r>
              <a:rPr lang="tr-TR" sz="2000" u="sng" dirty="0"/>
              <a:t>; </a:t>
            </a:r>
            <a:endParaRPr lang="tr-TR" sz="2000" u="sng" dirty="0" smtClean="0"/>
          </a:p>
          <a:p>
            <a:r>
              <a:rPr lang="tr-TR" sz="2000" dirty="0" smtClean="0"/>
              <a:t>Ağaçtan </a:t>
            </a:r>
            <a:r>
              <a:rPr lang="tr-TR" sz="2000" dirty="0"/>
              <a:t>ateşe, ateşten kül olup </a:t>
            </a:r>
            <a:r>
              <a:rPr lang="tr-TR" sz="2000" dirty="0" err="1"/>
              <a:t>toğrağa</a:t>
            </a:r>
            <a:r>
              <a:rPr lang="tr-TR" sz="2000" dirty="0"/>
              <a:t> dönüşüm vardır. </a:t>
            </a:r>
            <a:endParaRPr lang="tr-TR" sz="2000" dirty="0" smtClean="0"/>
          </a:p>
          <a:p>
            <a:r>
              <a:rPr lang="tr-TR" sz="2000" dirty="0" smtClean="0"/>
              <a:t>Metal </a:t>
            </a:r>
            <a:r>
              <a:rPr lang="tr-TR" sz="2000" dirty="0"/>
              <a:t>ile birlikte vücudun yapı taşı olan mineraller topraktadır</a:t>
            </a:r>
            <a:r>
              <a:rPr lang="tr-TR" sz="2000" dirty="0" smtClean="0"/>
              <a:t>.</a:t>
            </a:r>
          </a:p>
          <a:p>
            <a:r>
              <a:rPr lang="tr-TR" sz="2000" dirty="0" smtClean="0"/>
              <a:t> su </a:t>
            </a:r>
            <a:r>
              <a:rPr lang="tr-TR" sz="2000" dirty="0"/>
              <a:t>yaşamdır ağaca can </a:t>
            </a:r>
            <a:r>
              <a:rPr lang="tr-TR" sz="2000" dirty="0" smtClean="0"/>
              <a:t>verir.</a:t>
            </a:r>
          </a:p>
          <a:p>
            <a:endParaRPr lang="tr-TR" sz="2000" dirty="0" smtClean="0"/>
          </a:p>
          <a:p>
            <a:pPr marL="0" indent="0">
              <a:buNone/>
            </a:pPr>
            <a:r>
              <a:rPr lang="tr-TR" sz="2000" u="sng" dirty="0"/>
              <a:t>Yıkım döngüsü ise; </a:t>
            </a:r>
          </a:p>
          <a:p>
            <a:r>
              <a:rPr lang="tr-TR" sz="2000" dirty="0"/>
              <a:t>Su ateşi söndürür, </a:t>
            </a:r>
          </a:p>
          <a:p>
            <a:r>
              <a:rPr lang="tr-TR" sz="2000" dirty="0"/>
              <a:t>ateş madeni tahrip eder, </a:t>
            </a:r>
          </a:p>
          <a:p>
            <a:r>
              <a:rPr lang="tr-TR" sz="2000" dirty="0"/>
              <a:t>odun toprağı örter, </a:t>
            </a:r>
          </a:p>
          <a:p>
            <a:r>
              <a:rPr lang="tr-TR" sz="2000" dirty="0"/>
              <a:t>toprak suyu emer.</a:t>
            </a:r>
          </a:p>
          <a:p>
            <a:endParaRPr lang="tr-TR" sz="28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13</a:t>
            </a:fld>
            <a:endParaRPr lang="tr-TR" alt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7" y="18757"/>
            <a:ext cx="6120680" cy="6146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679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88640"/>
            <a:ext cx="6569035" cy="616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ayt Numarası Yer Tutucusu 2"/>
          <p:cNvSpPr>
            <a:spLocks noGrp="1"/>
          </p:cNvSpPr>
          <p:nvPr>
            <p:ph type="sldNum" sz="quarter" idx="12"/>
          </p:nvPr>
        </p:nvSpPr>
        <p:spPr/>
        <p:txBody>
          <a:bodyPr/>
          <a:lstStyle/>
          <a:p>
            <a:fld id="{5FDAFA7B-F565-4E90-89BF-5854C230462A}" type="slidenum">
              <a:rPr lang="tr-TR" altLang="tr-TR" smtClean="0"/>
              <a:pPr/>
              <a:t>14</a:t>
            </a:fld>
            <a:endParaRPr lang="tr-TR" altLang="tr-TR"/>
          </a:p>
        </p:txBody>
      </p:sp>
    </p:spTree>
    <p:extLst>
      <p:ext uri="{BB962C8B-B14F-4D97-AF65-F5344CB8AC3E}">
        <p14:creationId xmlns:p14="http://schemas.microsoft.com/office/powerpoint/2010/main" val="205754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15</a:t>
            </a:fld>
            <a:endParaRPr lang="tr-TR" altLang="tr-T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476672"/>
            <a:ext cx="6336704" cy="5724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9589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5554960" cy="1143000"/>
          </a:xfrm>
        </p:spPr>
        <p:txBody>
          <a:bodyPr/>
          <a:lstStyle/>
          <a:p>
            <a:r>
              <a:rPr lang="tr-TR" sz="3600" b="1" dirty="0">
                <a:solidFill>
                  <a:srgbClr val="00B050"/>
                </a:solidFill>
              </a:rPr>
              <a:t>GELENEKSEL ÇİN TIBBI</a:t>
            </a:r>
            <a:endParaRPr lang="tr-TR" sz="3600" dirty="0"/>
          </a:p>
        </p:txBody>
      </p:sp>
      <p:sp>
        <p:nvSpPr>
          <p:cNvPr id="3" name="İçerik Yer Tutucusu 2"/>
          <p:cNvSpPr>
            <a:spLocks noGrp="1"/>
          </p:cNvSpPr>
          <p:nvPr>
            <p:ph idx="1"/>
          </p:nvPr>
        </p:nvSpPr>
        <p:spPr>
          <a:xfrm>
            <a:off x="251520" y="1600200"/>
            <a:ext cx="8640960" cy="4637112"/>
          </a:xfrm>
        </p:spPr>
        <p:txBody>
          <a:bodyPr/>
          <a:lstStyle/>
          <a:p>
            <a:r>
              <a:rPr lang="tr-TR" u="sng" dirty="0" smtClean="0">
                <a:solidFill>
                  <a:srgbClr val="7030A0"/>
                </a:solidFill>
              </a:rPr>
              <a:t>MERİDYENLER </a:t>
            </a:r>
          </a:p>
          <a:p>
            <a:r>
              <a:rPr lang="tr-TR" sz="2000" dirty="0"/>
              <a:t>Vücudumuzda klasik 360 adet akupunktur noktasının üzerinde bulunduğu 12 adet çift ve 2 adet tek meridyen denilen enerji kanalları bulunmaktadır</a:t>
            </a:r>
            <a:r>
              <a:rPr lang="tr-TR" sz="2000" dirty="0" smtClean="0"/>
              <a:t>.</a:t>
            </a:r>
          </a:p>
          <a:p>
            <a:endParaRPr lang="tr-TR" sz="2400" dirty="0" smtClean="0"/>
          </a:p>
          <a:p>
            <a:r>
              <a:rPr lang="tr-TR" sz="2400" dirty="0" err="1"/>
              <a:t>Çi</a:t>
            </a:r>
            <a:r>
              <a:rPr lang="tr-TR" sz="2400" dirty="0"/>
              <a:t> meridyen adı verilen </a:t>
            </a:r>
            <a:r>
              <a:rPr lang="tr-TR" sz="2400" dirty="0" smtClean="0"/>
              <a:t>kanallarda devamlı akmaktadır</a:t>
            </a:r>
            <a:r>
              <a:rPr lang="tr-TR" sz="2400" dirty="0"/>
              <a:t>. </a:t>
            </a:r>
          </a:p>
          <a:p>
            <a:pPr marL="0" indent="0">
              <a:buNone/>
            </a:pPr>
            <a:endParaRPr lang="tr-TR" sz="2400" dirty="0" smtClean="0"/>
          </a:p>
          <a:p>
            <a:r>
              <a:rPr lang="tr-TR" sz="2000" dirty="0" smtClean="0"/>
              <a:t>Meridyenler </a:t>
            </a:r>
            <a:r>
              <a:rPr lang="tr-TR" sz="2000" dirty="0"/>
              <a:t>anatomik hatlar olmayıp organlar ile dokular arasındaki fonksiyonel ilişkileri temsil eder. </a:t>
            </a:r>
            <a:endParaRPr lang="tr-TR" sz="2000" dirty="0" smtClean="0"/>
          </a:p>
          <a:p>
            <a:r>
              <a:rPr lang="tr-TR" sz="2000" dirty="0"/>
              <a:t>Stres veya hastalık meridyenlerin kapanmasına sebep olabilir, bu durumda kapalı meridyenleri açarak </a:t>
            </a:r>
            <a:r>
              <a:rPr lang="tr-TR" sz="2000" dirty="0" err="1"/>
              <a:t>çi</a:t>
            </a:r>
            <a:r>
              <a:rPr lang="tr-TR" sz="2000" dirty="0"/>
              <a:t> akışını  sağlamak için GÇT uygulanır.</a:t>
            </a:r>
          </a:p>
          <a:p>
            <a:endParaRPr lang="tr-TR" sz="2400" dirty="0"/>
          </a:p>
          <a:p>
            <a:endParaRPr lang="tr-TR" sz="2400" dirty="0" smtClean="0"/>
          </a:p>
          <a:p>
            <a:endParaRPr lang="tr-TR" sz="2800" dirty="0"/>
          </a:p>
          <a:p>
            <a:endParaRPr lang="tr-TR" sz="2800" dirty="0"/>
          </a:p>
          <a:p>
            <a:endParaRPr lang="tr-TR" sz="2400" dirty="0" smtClean="0"/>
          </a:p>
          <a:p>
            <a:endParaRPr lang="tr-TR" sz="2400" dirty="0" smtClean="0"/>
          </a:p>
          <a:p>
            <a:r>
              <a:rPr lang="tr-TR" sz="2000" dirty="0" smtClean="0"/>
              <a:t>Geleneksel </a:t>
            </a:r>
            <a:r>
              <a:rPr lang="tr-TR" sz="2000" dirty="0"/>
              <a:t>Çin tıbbı  hekimleri bitkisel otlardan değişik vücut ve zihin tekniklerine kadar çeşitli yöntemler kullanmaktadır. </a:t>
            </a:r>
          </a:p>
          <a:p>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16</a:t>
            </a:fld>
            <a:endParaRPr lang="tr-TR" altLang="tr-T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7306" y="175939"/>
            <a:ext cx="2825087" cy="1916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039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solidFill>
                  <a:srgbClr val="00B050"/>
                </a:solidFill>
              </a:rPr>
              <a:t>GÇT’nda</a:t>
            </a:r>
            <a:r>
              <a:rPr lang="tr-TR" b="1" dirty="0" smtClean="0">
                <a:solidFill>
                  <a:srgbClr val="00B050"/>
                </a:solidFill>
              </a:rPr>
              <a:t> Tedavi </a:t>
            </a:r>
            <a:r>
              <a:rPr lang="tr-TR" b="1" dirty="0" err="1" smtClean="0">
                <a:solidFill>
                  <a:srgbClr val="00B050"/>
                </a:solidFill>
              </a:rPr>
              <a:t>Metodları</a:t>
            </a:r>
            <a:endParaRPr lang="tr-TR" dirty="0"/>
          </a:p>
        </p:txBody>
      </p:sp>
      <p:sp>
        <p:nvSpPr>
          <p:cNvPr id="3" name="İçerik Yer Tutucusu 2"/>
          <p:cNvSpPr>
            <a:spLocks noGrp="1"/>
          </p:cNvSpPr>
          <p:nvPr>
            <p:ph idx="1"/>
          </p:nvPr>
        </p:nvSpPr>
        <p:spPr>
          <a:xfrm>
            <a:off x="251520" y="1412776"/>
            <a:ext cx="5832648" cy="4713387"/>
          </a:xfrm>
        </p:spPr>
        <p:txBody>
          <a:bodyPr/>
          <a:lstStyle/>
          <a:p>
            <a:pPr marL="0" indent="0">
              <a:buNone/>
            </a:pPr>
            <a:r>
              <a:rPr lang="tr-TR" b="1" i="1" dirty="0" smtClean="0"/>
              <a:t>1. Akupunktur</a:t>
            </a:r>
          </a:p>
          <a:p>
            <a:r>
              <a:rPr lang="tr-TR" sz="2000" dirty="0"/>
              <a:t>Akupunktur kelimesi, </a:t>
            </a:r>
            <a:r>
              <a:rPr lang="tr-TR" sz="2000" dirty="0" err="1"/>
              <a:t>aku</a:t>
            </a:r>
            <a:r>
              <a:rPr lang="tr-TR" sz="2000" dirty="0"/>
              <a:t> (iğne) punktur (batırma) kelimelerinin birleşmesinden, yani kuru iğne batırılması anlamına gelmektedir. </a:t>
            </a:r>
          </a:p>
          <a:p>
            <a:endParaRPr lang="tr-TR" sz="2400" dirty="0"/>
          </a:p>
          <a:p>
            <a:r>
              <a:rPr lang="tr-TR" sz="2000" dirty="0"/>
              <a:t>Vücuttaki negatif ve pozitif kutuplar (</a:t>
            </a:r>
            <a:r>
              <a:rPr lang="tr-TR" sz="2000" dirty="0" err="1"/>
              <a:t>yin-yang</a:t>
            </a:r>
            <a:r>
              <a:rPr lang="tr-TR" sz="2000" dirty="0"/>
              <a:t>) arasındaki </a:t>
            </a:r>
            <a:r>
              <a:rPr lang="tr-TR" sz="2000" dirty="0" err="1"/>
              <a:t>çi</a:t>
            </a:r>
            <a:r>
              <a:rPr lang="tr-TR" sz="2000" dirty="0"/>
              <a:t> akışının kesintiye uğraması hainde bu akışı tekrar sağlamak için meridyen kanallarına iğne batırılmasıdır. </a:t>
            </a:r>
            <a:endParaRPr lang="tr-TR" sz="2000" dirty="0" smtClean="0"/>
          </a:p>
          <a:p>
            <a:endParaRPr lang="tr-TR" dirty="0"/>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1377094"/>
            <a:ext cx="3246345" cy="481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17</a:t>
            </a:fld>
            <a:endParaRPr lang="tr-TR" altLang="tr-TR"/>
          </a:p>
        </p:txBody>
      </p:sp>
    </p:spTree>
    <p:extLst>
      <p:ext uri="{BB962C8B-B14F-4D97-AF65-F5344CB8AC3E}">
        <p14:creationId xmlns:p14="http://schemas.microsoft.com/office/powerpoint/2010/main" val="3830503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179512" y="1600200"/>
            <a:ext cx="8507288" cy="4525963"/>
          </a:xfrm>
        </p:spPr>
        <p:txBody>
          <a:bodyPr/>
          <a:lstStyle/>
          <a:p>
            <a:endParaRPr lang="tr-TR" sz="2400" dirty="0" smtClean="0"/>
          </a:p>
          <a:p>
            <a:r>
              <a:rPr lang="tr-TR" sz="2400" dirty="0" smtClean="0"/>
              <a:t>Cilt </a:t>
            </a:r>
            <a:r>
              <a:rPr lang="tr-TR" sz="2400" dirty="0"/>
              <a:t>üzerinde belirlenmiş noktalara çakmaktaşı, kemik, bambu ve sonraları farklı boylarda altın ve gümüş iğneler batırarak, parmakla basarak (</a:t>
            </a:r>
            <a:r>
              <a:rPr lang="tr-TR" sz="2400" dirty="0" err="1"/>
              <a:t>akupres</a:t>
            </a:r>
            <a:r>
              <a:rPr lang="tr-TR" sz="2400" dirty="0"/>
              <a:t>) veya daha uzun süreli etki için bu noktaları </a:t>
            </a:r>
            <a:r>
              <a:rPr lang="tr-TR" sz="2400" dirty="0" err="1"/>
              <a:t>pelinotu</a:t>
            </a:r>
            <a:r>
              <a:rPr lang="tr-TR" sz="2400" dirty="0"/>
              <a:t> ile yakarak (</a:t>
            </a:r>
            <a:r>
              <a:rPr lang="tr-TR" sz="2400" dirty="0" err="1"/>
              <a:t>moxa</a:t>
            </a:r>
            <a:r>
              <a:rPr lang="tr-TR" sz="2400" dirty="0"/>
              <a:t>), </a:t>
            </a:r>
            <a:r>
              <a:rPr lang="tr-TR" sz="2400" dirty="0" err="1"/>
              <a:t>Yin-Yang</a:t>
            </a:r>
            <a:r>
              <a:rPr lang="tr-TR" sz="2400" dirty="0"/>
              <a:t> dengesini düzeltmeyi amaçlayan bir teşhis ve tedavi metodudur</a:t>
            </a:r>
            <a:r>
              <a:rPr lang="tr-TR" sz="2400" dirty="0" smtClean="0"/>
              <a:t>.</a:t>
            </a:r>
            <a:endParaRPr lang="tr-TR" sz="24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18</a:t>
            </a:fld>
            <a:endParaRPr lang="tr-TR" altLang="tr-T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797152"/>
            <a:ext cx="2624260" cy="174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2494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457200" y="1600200"/>
            <a:ext cx="8435280" cy="4525963"/>
          </a:xfrm>
        </p:spPr>
        <p:txBody>
          <a:bodyPr/>
          <a:lstStyle/>
          <a:p>
            <a:endParaRPr lang="tr-TR" sz="2800" dirty="0" smtClean="0"/>
          </a:p>
          <a:p>
            <a:r>
              <a:rPr lang="tr-TR" sz="2800" dirty="0" smtClean="0"/>
              <a:t>Akupunktur </a:t>
            </a:r>
            <a:r>
              <a:rPr lang="tr-TR" sz="2800" dirty="0"/>
              <a:t>ağrı, bulantı-kusma, sigara bağımlılığı ve depresyon </a:t>
            </a:r>
            <a:r>
              <a:rPr lang="tr-TR" sz="2800" dirty="0" smtClean="0"/>
              <a:t>tedavisinde kullanılmaktadır.</a:t>
            </a:r>
            <a:endParaRPr lang="tr-TR" sz="2800" dirty="0"/>
          </a:p>
          <a:p>
            <a:endParaRPr lang="tr-TR" sz="2800" dirty="0" smtClean="0"/>
          </a:p>
          <a:p>
            <a:r>
              <a:rPr lang="tr-TR" sz="2800" dirty="0" smtClean="0"/>
              <a:t>Buna </a:t>
            </a:r>
            <a:r>
              <a:rPr lang="tr-TR" sz="2800" dirty="0"/>
              <a:t>karşılık iğne </a:t>
            </a:r>
            <a:r>
              <a:rPr lang="tr-TR" sz="2800" dirty="0" smtClean="0"/>
              <a:t>uygulaması; </a:t>
            </a:r>
            <a:r>
              <a:rPr lang="tr-TR" sz="2800" dirty="0" err="1" smtClean="0"/>
              <a:t>sepsise</a:t>
            </a:r>
            <a:r>
              <a:rPr lang="tr-TR" sz="2800" dirty="0" smtClean="0"/>
              <a:t> bağlı </a:t>
            </a:r>
            <a:r>
              <a:rPr lang="tr-TR" sz="2800" dirty="0"/>
              <a:t>ölüm ve yüzlerce </a:t>
            </a:r>
            <a:r>
              <a:rPr lang="tr-TR" sz="2800" dirty="0" err="1"/>
              <a:t>pnömotoraks</a:t>
            </a:r>
            <a:r>
              <a:rPr lang="tr-TR" sz="2800" dirty="0"/>
              <a:t> </a:t>
            </a:r>
            <a:r>
              <a:rPr lang="tr-TR" sz="2800" dirty="0" smtClean="0"/>
              <a:t>vakası bildirilmiştir.</a:t>
            </a:r>
            <a:endParaRPr lang="tr-TR" sz="28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19</a:t>
            </a:fld>
            <a:endParaRPr lang="tr-TR" altLang="tr-TR"/>
          </a:p>
        </p:txBody>
      </p:sp>
    </p:spTree>
    <p:extLst>
      <p:ext uri="{BB962C8B-B14F-4D97-AF65-F5344CB8AC3E}">
        <p14:creationId xmlns:p14="http://schemas.microsoft.com/office/powerpoint/2010/main" val="3086381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6149673" cy="1143000"/>
          </a:xfrm>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179512" y="1600200"/>
            <a:ext cx="8784976" cy="4525963"/>
          </a:xfrm>
        </p:spPr>
        <p:txBody>
          <a:bodyPr/>
          <a:lstStyle/>
          <a:p>
            <a:pPr marL="0" indent="0">
              <a:buNone/>
            </a:pPr>
            <a:r>
              <a:rPr lang="tr-TR" b="1" i="1" dirty="0" smtClean="0"/>
              <a:t>2. </a:t>
            </a:r>
            <a:r>
              <a:rPr lang="tr-TR" b="1" i="1" dirty="0" err="1" smtClean="0"/>
              <a:t>Moksibusyon</a:t>
            </a:r>
            <a:r>
              <a:rPr lang="tr-TR" b="1" i="1" dirty="0" smtClean="0"/>
              <a:t>: </a:t>
            </a:r>
          </a:p>
          <a:p>
            <a:r>
              <a:rPr lang="tr-TR" sz="2400" dirty="0"/>
              <a:t>Akupunkturun da </a:t>
            </a:r>
            <a:r>
              <a:rPr lang="tr-TR" sz="2400" dirty="0" err="1"/>
              <a:t>moksibusyonun</a:t>
            </a:r>
            <a:r>
              <a:rPr lang="tr-TR" sz="2400" dirty="0"/>
              <a:t> da belli noktaları uyararak tıkanmış </a:t>
            </a:r>
            <a:r>
              <a:rPr lang="tr-TR" sz="2400" dirty="0" smtClean="0"/>
              <a:t>meridyenlerde </a:t>
            </a:r>
            <a:r>
              <a:rPr lang="tr-TR" sz="2400" dirty="0" err="1" smtClean="0"/>
              <a:t>Chi’nin</a:t>
            </a:r>
            <a:r>
              <a:rPr lang="tr-TR" sz="2400" dirty="0" smtClean="0"/>
              <a:t> tekrar </a:t>
            </a:r>
            <a:r>
              <a:rPr lang="tr-TR" sz="2400" dirty="0"/>
              <a:t>dolaşımına izin verildiğine inanılmaktadır.</a:t>
            </a:r>
          </a:p>
          <a:p>
            <a:pPr lvl="0"/>
            <a:r>
              <a:rPr lang="tr-TR" sz="2400" dirty="0">
                <a:solidFill>
                  <a:srgbClr val="000000"/>
                </a:solidFill>
              </a:rPr>
              <a:t>Dumanın iyileştirici etkileri olduğu düşünülmektedir</a:t>
            </a:r>
            <a:r>
              <a:rPr lang="tr-TR" sz="2400" dirty="0" smtClean="0">
                <a:solidFill>
                  <a:srgbClr val="000000"/>
                </a:solidFill>
              </a:rPr>
              <a:t>.</a:t>
            </a:r>
            <a:endParaRPr lang="tr-TR" b="1" i="1" dirty="0"/>
          </a:p>
          <a:p>
            <a:r>
              <a:rPr lang="tr-TR" sz="2400" dirty="0" smtClean="0"/>
              <a:t>Vücuda </a:t>
            </a:r>
            <a:r>
              <a:rPr lang="tr-TR" sz="2400" dirty="0" err="1"/>
              <a:t>Yang</a:t>
            </a:r>
            <a:r>
              <a:rPr lang="tr-TR" sz="2400" dirty="0"/>
              <a:t> enerjisi kattığına inanılan bir tekniktir. </a:t>
            </a:r>
            <a:endParaRPr lang="tr-TR" sz="2400" dirty="0" smtClean="0"/>
          </a:p>
          <a:p>
            <a:endParaRPr lang="tr-TR" sz="2400" dirty="0" smtClean="0"/>
          </a:p>
          <a:p>
            <a:r>
              <a:rPr lang="tr-TR" sz="2000" dirty="0" smtClean="0"/>
              <a:t>Bu </a:t>
            </a:r>
            <a:r>
              <a:rPr lang="tr-TR" sz="2000" dirty="0"/>
              <a:t>doğum zorlukları yaşayan kadınlar, yaşlı erkekler ve soğuk hava ile ilişkili hastalıklar için iyidir. </a:t>
            </a:r>
          </a:p>
          <a:p>
            <a:pPr marL="0" indent="0">
              <a:buNone/>
            </a:pPr>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88640"/>
            <a:ext cx="3036554" cy="1700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20</a:t>
            </a:fld>
            <a:endParaRPr lang="tr-TR" altLang="tr-TR"/>
          </a:p>
        </p:txBody>
      </p:sp>
    </p:spTree>
    <p:extLst>
      <p:ext uri="{BB962C8B-B14F-4D97-AF65-F5344CB8AC3E}">
        <p14:creationId xmlns:p14="http://schemas.microsoft.com/office/powerpoint/2010/main" val="696101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323528" y="1600200"/>
            <a:ext cx="8496944" cy="4525963"/>
          </a:xfrm>
        </p:spPr>
        <p:txBody>
          <a:bodyPr/>
          <a:lstStyle/>
          <a:p>
            <a:pPr marL="0" indent="0">
              <a:buNone/>
            </a:pPr>
            <a:r>
              <a:rPr lang="tr-TR" b="1" i="1" dirty="0" smtClean="0"/>
              <a:t>3. </a:t>
            </a:r>
            <a:r>
              <a:rPr lang="tr-TR" b="1" i="1" dirty="0" err="1" smtClean="0"/>
              <a:t>Qigong</a:t>
            </a:r>
            <a:endParaRPr lang="tr-TR" b="1" i="1" dirty="0"/>
          </a:p>
          <a:p>
            <a:r>
              <a:rPr lang="tr-TR" sz="2400" dirty="0" smtClean="0"/>
              <a:t>Belirli </a:t>
            </a:r>
            <a:r>
              <a:rPr lang="tr-TR" sz="2400" dirty="0"/>
              <a:t>fiziksel duruşlar ve beden hareketleri ve/veya hayalle birleştirilen nefes tekniklerini kullanarak bedenin </a:t>
            </a:r>
            <a:r>
              <a:rPr lang="tr-TR" sz="2400" dirty="0" err="1" smtClean="0"/>
              <a:t>çi</a:t>
            </a:r>
            <a:r>
              <a:rPr lang="tr-TR" sz="2400" dirty="0" smtClean="0"/>
              <a:t> dengesini </a:t>
            </a:r>
            <a:r>
              <a:rPr lang="tr-TR" sz="2400" dirty="0"/>
              <a:t>düzenleyen ve vücuttaki akışını </a:t>
            </a:r>
            <a:r>
              <a:rPr lang="tr-TR" sz="2400" dirty="0" smtClean="0"/>
              <a:t>kolaylaştıran Çin </a:t>
            </a:r>
            <a:r>
              <a:rPr lang="tr-TR" sz="2400" dirty="0"/>
              <a:t>tıbbının ve savaş sanatlarının bir parçasıdır</a:t>
            </a:r>
            <a:r>
              <a:rPr lang="tr-TR" sz="2400" dirty="0" smtClean="0"/>
              <a:t>.</a:t>
            </a:r>
          </a:p>
          <a:p>
            <a:endParaRPr lang="tr-TR" sz="2400" dirty="0"/>
          </a:p>
          <a:p>
            <a:r>
              <a:rPr lang="tr-TR" sz="2400" dirty="0" smtClean="0"/>
              <a:t>İğne </a:t>
            </a:r>
            <a:r>
              <a:rPr lang="tr-TR" sz="2400" dirty="0"/>
              <a:t>kullanılmaksızın bir takım bedensel duruşlar, nefes teknikleriyle gerçekleştirilir.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581128"/>
            <a:ext cx="3129136" cy="2096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21</a:t>
            </a:fld>
            <a:endParaRPr lang="tr-TR" altLang="tr-TR"/>
          </a:p>
        </p:txBody>
      </p:sp>
    </p:spTree>
    <p:extLst>
      <p:ext uri="{BB962C8B-B14F-4D97-AF65-F5344CB8AC3E}">
        <p14:creationId xmlns:p14="http://schemas.microsoft.com/office/powerpoint/2010/main" val="1945935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p:txBody>
          <a:bodyPr/>
          <a:lstStyle/>
          <a:p>
            <a:pPr marL="0" indent="0">
              <a:buNone/>
            </a:pPr>
            <a:r>
              <a:rPr lang="tr-TR" sz="2800" b="1" i="1" dirty="0" smtClean="0"/>
              <a:t>4. Bardak çekme</a:t>
            </a:r>
            <a:endParaRPr lang="tr-TR" sz="2800" dirty="0" smtClean="0"/>
          </a:p>
          <a:p>
            <a:r>
              <a:rPr lang="tr-TR" sz="2800" dirty="0" smtClean="0"/>
              <a:t>Akupunktur noktalarına uygulanır. </a:t>
            </a:r>
          </a:p>
          <a:p>
            <a:r>
              <a:rPr lang="tr-TR" sz="2800" dirty="0" smtClean="0"/>
              <a:t>Bu </a:t>
            </a:r>
            <a:r>
              <a:rPr lang="tr-TR" sz="2800" dirty="0"/>
              <a:t>teknikle vücuttan </a:t>
            </a:r>
            <a:r>
              <a:rPr lang="tr-TR" sz="2800" dirty="0" err="1"/>
              <a:t>yang</a:t>
            </a:r>
            <a:r>
              <a:rPr lang="tr-TR" sz="2800" dirty="0"/>
              <a:t> çıkartılır. </a:t>
            </a:r>
            <a:endParaRPr lang="tr-TR" sz="2800" dirty="0" smtClean="0"/>
          </a:p>
          <a:p>
            <a:r>
              <a:rPr lang="tr-TR" sz="2800" dirty="0" smtClean="0"/>
              <a:t>Bronşit</a:t>
            </a:r>
            <a:r>
              <a:rPr lang="tr-TR" sz="2800" dirty="0"/>
              <a:t>, sıcak çarpması, ve sıcak havayla ilişkin hastalıklarda etkilidir.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789040"/>
            <a:ext cx="3420960" cy="2274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22</a:t>
            </a:fld>
            <a:endParaRPr lang="tr-TR" altLang="tr-TR"/>
          </a:p>
        </p:txBody>
      </p:sp>
    </p:spTree>
    <p:extLst>
      <p:ext uri="{BB962C8B-B14F-4D97-AF65-F5344CB8AC3E}">
        <p14:creationId xmlns:p14="http://schemas.microsoft.com/office/powerpoint/2010/main" val="4171620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00B050"/>
                </a:solidFill>
              </a:rPr>
              <a:t>GELENEKSEL ÇİN TIBBI</a:t>
            </a:r>
            <a:endParaRPr lang="tr-TR" dirty="0"/>
          </a:p>
        </p:txBody>
      </p:sp>
      <p:sp>
        <p:nvSpPr>
          <p:cNvPr id="3" name="İçerik Yer Tutucusu 2"/>
          <p:cNvSpPr>
            <a:spLocks noGrp="1"/>
          </p:cNvSpPr>
          <p:nvPr>
            <p:ph idx="1"/>
          </p:nvPr>
        </p:nvSpPr>
        <p:spPr>
          <a:xfrm>
            <a:off x="179512" y="1600200"/>
            <a:ext cx="5835900" cy="4525963"/>
          </a:xfrm>
        </p:spPr>
        <p:txBody>
          <a:bodyPr/>
          <a:lstStyle/>
          <a:p>
            <a:r>
              <a:rPr lang="tr-TR" sz="2400" b="1" i="1" dirty="0" smtClean="0"/>
              <a:t>5. Bitkisel </a:t>
            </a:r>
            <a:r>
              <a:rPr lang="tr-TR" sz="2400" b="1" i="1" dirty="0"/>
              <a:t>ilaçlar</a:t>
            </a:r>
            <a:r>
              <a:rPr lang="tr-TR" sz="2400" dirty="0"/>
              <a:t>: </a:t>
            </a:r>
            <a:r>
              <a:rPr lang="tr-TR" sz="2400" dirty="0" err="1"/>
              <a:t>Y</a:t>
            </a:r>
            <a:r>
              <a:rPr lang="tr-TR" sz="2400" dirty="0" err="1" smtClean="0"/>
              <a:t>in-yang</a:t>
            </a:r>
            <a:r>
              <a:rPr lang="tr-TR" sz="2400" dirty="0" smtClean="0"/>
              <a:t> dengesini sağlamak için bitkilerin kullanılmasıdır.</a:t>
            </a:r>
            <a:r>
              <a:rPr lang="tr-TR" sz="2400" dirty="0"/>
              <a:t/>
            </a:r>
            <a:br>
              <a:rPr lang="tr-TR" sz="2400" dirty="0"/>
            </a:br>
            <a:r>
              <a:rPr lang="tr-TR" sz="2400" dirty="0"/>
              <a:t/>
            </a:r>
            <a:br>
              <a:rPr lang="tr-TR" sz="2400" dirty="0"/>
            </a:br>
            <a:r>
              <a:rPr lang="tr-TR" sz="2400" b="1" dirty="0" smtClean="0"/>
              <a:t>6. </a:t>
            </a:r>
            <a:r>
              <a:rPr lang="tr-TR" sz="2400" b="1" i="1" dirty="0" smtClean="0"/>
              <a:t>Masaj</a:t>
            </a:r>
            <a:r>
              <a:rPr lang="tr-TR" sz="2400" b="1" i="1" dirty="0"/>
              <a:t>:</a:t>
            </a:r>
            <a:r>
              <a:rPr lang="tr-TR" sz="2400" dirty="0"/>
              <a:t> Çin'de her yerde masaj salonu ve yüzlerce masaj tekniği vardır.</a:t>
            </a:r>
            <a:br>
              <a:rPr lang="tr-TR" sz="2400" dirty="0"/>
            </a:br>
            <a:r>
              <a:rPr lang="tr-TR" sz="2400" dirty="0"/>
              <a:t/>
            </a:r>
            <a:br>
              <a:rPr lang="tr-TR" sz="2400" dirty="0"/>
            </a:br>
            <a:r>
              <a:rPr lang="tr-TR" sz="2400" b="1" dirty="0" smtClean="0"/>
              <a:t>7.</a:t>
            </a:r>
            <a:r>
              <a:rPr lang="tr-TR" sz="2400" b="1" i="1" dirty="0" smtClean="0"/>
              <a:t>Tedavi </a:t>
            </a:r>
            <a:r>
              <a:rPr lang="tr-TR" sz="2400" b="1" i="1" dirty="0"/>
              <a:t>edici yiyecek terapisi</a:t>
            </a:r>
            <a:r>
              <a:rPr lang="tr-TR" sz="2400" dirty="0"/>
              <a:t>: Hastalığa iyi geleceği düşünülen yiyecekler, tarifleri ve yeme şekillerini anlatır.</a:t>
            </a: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23</a:t>
            </a:fld>
            <a:endParaRPr lang="tr-TR" altLang="tr-T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7506" y="4941168"/>
            <a:ext cx="2692269" cy="1481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412" y="1220280"/>
            <a:ext cx="2745611" cy="142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719" y="2652933"/>
            <a:ext cx="2653813" cy="2288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048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1656184"/>
          </a:xfrm>
        </p:spPr>
        <p:txBody>
          <a:bodyPr/>
          <a:lstStyle/>
          <a:p>
            <a:r>
              <a:rPr lang="tr-TR" b="1" dirty="0">
                <a:solidFill>
                  <a:srgbClr val="FF6600"/>
                </a:solidFill>
              </a:rPr>
              <a:t>GELENEKSEL HİNT TIBBI (AYURVEDA)</a:t>
            </a:r>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24</a:t>
            </a:fld>
            <a:endParaRPr lang="tr-TR" altLang="tr-TR"/>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988840"/>
            <a:ext cx="4032448" cy="22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149080"/>
            <a:ext cx="4067944" cy="2224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4835708"/>
            <a:ext cx="2267595" cy="1518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6096" y="2204864"/>
            <a:ext cx="2523821" cy="1419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9444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6600"/>
                </a:solidFill>
              </a:rPr>
              <a:t>GELENEKSEL HİNT TIBBI (AYURVEDA)</a:t>
            </a:r>
            <a:endParaRPr lang="tr-TR" sz="3200" b="1" dirty="0">
              <a:solidFill>
                <a:srgbClr val="FF6600"/>
              </a:solidFill>
            </a:endParaRPr>
          </a:p>
        </p:txBody>
      </p:sp>
      <p:sp>
        <p:nvSpPr>
          <p:cNvPr id="3" name="İçerik Yer Tutucusu 2"/>
          <p:cNvSpPr>
            <a:spLocks noGrp="1"/>
          </p:cNvSpPr>
          <p:nvPr>
            <p:ph idx="1"/>
          </p:nvPr>
        </p:nvSpPr>
        <p:spPr>
          <a:xfrm>
            <a:off x="251520" y="1600200"/>
            <a:ext cx="8640960" cy="4525963"/>
          </a:xfrm>
        </p:spPr>
        <p:txBody>
          <a:bodyPr/>
          <a:lstStyle/>
          <a:p>
            <a:pPr marL="0" indent="0">
              <a:buNone/>
            </a:pPr>
            <a:r>
              <a:rPr lang="tr-TR" sz="2000" dirty="0" smtClean="0"/>
              <a:t>Hindistan’ın 5,000 </a:t>
            </a:r>
            <a:r>
              <a:rPr lang="tr-TR" sz="2000" dirty="0"/>
              <a:t>yıllık bir doğal şifa sistemi </a:t>
            </a:r>
            <a:r>
              <a:rPr lang="tr-TR" sz="2000" dirty="0" smtClean="0"/>
              <a:t>olup, </a:t>
            </a:r>
          </a:p>
          <a:p>
            <a:r>
              <a:rPr lang="tr-TR" sz="2000" dirty="0" smtClean="0"/>
              <a:t>insanların </a:t>
            </a:r>
            <a:r>
              <a:rPr lang="tr-TR" sz="2000" b="1" dirty="0" smtClean="0"/>
              <a:t>kendilerini </a:t>
            </a:r>
            <a:r>
              <a:rPr lang="tr-TR" sz="2000" b="1" dirty="0"/>
              <a:t>iyileştirme yeteneğini </a:t>
            </a:r>
            <a:r>
              <a:rPr lang="tr-TR" sz="2000" b="1" dirty="0" smtClean="0"/>
              <a:t>güçlendirmelerine </a:t>
            </a:r>
            <a:r>
              <a:rPr lang="tr-TR" sz="2000" dirty="0" smtClean="0"/>
              <a:t>ve</a:t>
            </a:r>
          </a:p>
          <a:p>
            <a:r>
              <a:rPr lang="tr-TR" sz="2000" b="1" dirty="0" smtClean="0"/>
              <a:t>“</a:t>
            </a:r>
            <a:r>
              <a:rPr lang="tr-TR" sz="2000" b="1" dirty="0"/>
              <a:t>bedensel ve zihinsel </a:t>
            </a:r>
            <a:r>
              <a:rPr lang="tr-TR" sz="2000" b="1" dirty="0" smtClean="0"/>
              <a:t>denge” </a:t>
            </a:r>
            <a:r>
              <a:rPr lang="tr-TR" sz="2000" dirty="0" smtClean="0"/>
              <a:t>de</a:t>
            </a:r>
            <a:r>
              <a:rPr lang="tr-TR" sz="2000" dirty="0"/>
              <a:t> </a:t>
            </a:r>
            <a:r>
              <a:rPr lang="tr-TR" sz="2000" dirty="0" smtClean="0"/>
              <a:t>kalmalarına yardımcı </a:t>
            </a:r>
            <a:r>
              <a:rPr lang="tr-TR" sz="2000" dirty="0"/>
              <a:t>olan bir bilgelikler bütünüdür.</a:t>
            </a:r>
          </a:p>
          <a:p>
            <a:endParaRPr lang="tr-TR" sz="2000" dirty="0" smtClean="0"/>
          </a:p>
          <a:p>
            <a:r>
              <a:rPr lang="tr-TR" sz="2000" dirty="0" err="1" smtClean="0"/>
              <a:t>Ayurveda</a:t>
            </a:r>
            <a:r>
              <a:rPr lang="tr-TR" sz="2000" dirty="0" smtClean="0"/>
              <a:t> </a:t>
            </a:r>
            <a:r>
              <a:rPr lang="tr-TR" sz="2000" dirty="0"/>
              <a:t>kadim bir lisan olan </a:t>
            </a:r>
            <a:r>
              <a:rPr lang="tr-TR" sz="2000" dirty="0" err="1"/>
              <a:t>sanskritçe</a:t>
            </a:r>
            <a:r>
              <a:rPr lang="tr-TR" sz="2000" dirty="0"/>
              <a:t> bir kelime olup, kelime anlamı olarak </a:t>
            </a:r>
            <a:r>
              <a:rPr lang="tr-TR" sz="2000" b="1" dirty="0"/>
              <a:t>"Yaşam Bilimi" </a:t>
            </a:r>
            <a:r>
              <a:rPr lang="tr-TR" sz="2000" dirty="0"/>
              <a:t>manasına gelmektedir</a:t>
            </a:r>
            <a:r>
              <a:rPr lang="tr-TR" sz="2000" dirty="0" smtClean="0"/>
              <a:t>.</a:t>
            </a:r>
          </a:p>
          <a:p>
            <a:endParaRPr lang="tr-TR" sz="2000" dirty="0" smtClean="0"/>
          </a:p>
          <a:p>
            <a:r>
              <a:rPr lang="tr-TR" sz="2000" dirty="0" err="1" smtClean="0"/>
              <a:t>Ayurvedik</a:t>
            </a:r>
            <a:r>
              <a:rPr lang="tr-TR" sz="2000" dirty="0" smtClean="0"/>
              <a:t> </a:t>
            </a:r>
            <a:r>
              <a:rPr lang="tr-TR" sz="2000" dirty="0"/>
              <a:t>tıbba göre, insan vücudundaki denge, hastalıkların önüne geçer veya gelişen hastalıkları tedavi eder.</a:t>
            </a:r>
          </a:p>
          <a:p>
            <a:endParaRPr lang="tr-TR" sz="2000" dirty="0" smtClean="0"/>
          </a:p>
          <a:p>
            <a:r>
              <a:rPr lang="tr-TR" sz="2000" dirty="0" err="1" smtClean="0"/>
              <a:t>Ayurvedik</a:t>
            </a:r>
            <a:r>
              <a:rPr lang="tr-TR" sz="2000" dirty="0" smtClean="0"/>
              <a:t> </a:t>
            </a:r>
            <a:r>
              <a:rPr lang="tr-TR" sz="2000" dirty="0"/>
              <a:t>tedavi yöntemlerinde ilaç yoktur; sadece beslenme ve yaşam tarzları ile ilgili yöntemler tavsiye </a:t>
            </a:r>
            <a:r>
              <a:rPr lang="tr-TR" sz="2000" dirty="0" smtClean="0"/>
              <a:t>edilir</a:t>
            </a:r>
            <a:r>
              <a:rPr lang="tr-TR" sz="2000" dirty="0"/>
              <a:t>.</a:t>
            </a: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25</a:t>
            </a:fld>
            <a:endParaRPr lang="tr-TR" altLang="tr-TR"/>
          </a:p>
        </p:txBody>
      </p:sp>
    </p:spTree>
    <p:extLst>
      <p:ext uri="{BB962C8B-B14F-4D97-AF65-F5344CB8AC3E}">
        <p14:creationId xmlns:p14="http://schemas.microsoft.com/office/powerpoint/2010/main" val="2505596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7032" y="1268760"/>
            <a:ext cx="8568952" cy="1440160"/>
          </a:xfrm>
        </p:spPr>
        <p:txBody>
          <a:bodyPr/>
          <a:lstStyle/>
          <a:p>
            <a:pPr algn="l"/>
            <a:r>
              <a:rPr lang="tr-TR" sz="2000" dirty="0" err="1"/>
              <a:t>Ayurveda’nın</a:t>
            </a:r>
            <a:r>
              <a:rPr lang="tr-TR" sz="2000" dirty="0"/>
              <a:t> amacı; </a:t>
            </a:r>
            <a:br>
              <a:rPr lang="tr-TR" sz="2000" dirty="0"/>
            </a:br>
            <a:r>
              <a:rPr lang="tr-TR" sz="2000" dirty="0" smtClean="0"/>
              <a:t>kişinin </a:t>
            </a:r>
            <a:r>
              <a:rPr lang="tr-TR" sz="2000" dirty="0"/>
              <a:t>doğuştan sahip olduğu Bünye </a:t>
            </a:r>
            <a:r>
              <a:rPr lang="tr-TR" sz="2000" dirty="0" err="1"/>
              <a:t>Tipi’ni</a:t>
            </a:r>
            <a:r>
              <a:rPr lang="tr-TR" sz="2000" dirty="0"/>
              <a:t> (Beden ve Zihin birleşimi neticesinde oluşan fıtrat = </a:t>
            </a:r>
            <a:r>
              <a:rPr lang="tr-TR" sz="2000" u="sng" dirty="0" err="1"/>
              <a:t>dosha</a:t>
            </a:r>
            <a:r>
              <a:rPr lang="tr-TR" sz="2000" dirty="0"/>
              <a:t>) belirlemek  ve herhangi bir dengesizlik durumunda dengesizliğin kaynağını bularak, hayat boyu </a:t>
            </a:r>
            <a:r>
              <a:rPr lang="tr-TR" sz="2000" u="sng" dirty="0"/>
              <a:t>dengede kalmasını </a:t>
            </a:r>
            <a:r>
              <a:rPr lang="tr-TR" sz="2000" dirty="0"/>
              <a:t>sağlayacak olan</a:t>
            </a:r>
            <a:r>
              <a:rPr lang="tr-TR" sz="2000" dirty="0" smtClean="0"/>
              <a:t>;</a:t>
            </a:r>
            <a:endParaRPr lang="tr-TR" sz="2000" dirty="0"/>
          </a:p>
        </p:txBody>
      </p:sp>
      <p:sp>
        <p:nvSpPr>
          <p:cNvPr id="3" name="İçerik Yer Tutucusu 2"/>
          <p:cNvSpPr>
            <a:spLocks noGrp="1"/>
          </p:cNvSpPr>
          <p:nvPr>
            <p:ph sz="half" idx="1"/>
          </p:nvPr>
        </p:nvSpPr>
        <p:spPr>
          <a:xfrm>
            <a:off x="525363" y="2708920"/>
            <a:ext cx="4038600" cy="2592288"/>
          </a:xfrm>
        </p:spPr>
        <p:txBody>
          <a:bodyPr/>
          <a:lstStyle/>
          <a:p>
            <a:pPr lvl="0"/>
            <a:r>
              <a:rPr lang="tr-TR" sz="2000" dirty="0">
                <a:solidFill>
                  <a:schemeClr val="accent5">
                    <a:lumMod val="50000"/>
                  </a:schemeClr>
                </a:solidFill>
              </a:rPr>
              <a:t>İdeal Gıda Seçimleri</a:t>
            </a:r>
          </a:p>
          <a:p>
            <a:pPr lvl="0"/>
            <a:r>
              <a:rPr lang="tr-TR" sz="2000" dirty="0">
                <a:solidFill>
                  <a:schemeClr val="accent5">
                    <a:lumMod val="50000"/>
                  </a:schemeClr>
                </a:solidFill>
              </a:rPr>
              <a:t>Baharat Kullanımları</a:t>
            </a:r>
          </a:p>
          <a:p>
            <a:pPr lvl="0"/>
            <a:r>
              <a:rPr lang="tr-TR" sz="2000" dirty="0">
                <a:solidFill>
                  <a:schemeClr val="accent5">
                    <a:lumMod val="50000"/>
                  </a:schemeClr>
                </a:solidFill>
              </a:rPr>
              <a:t>Beslenme Tarzı</a:t>
            </a:r>
          </a:p>
          <a:p>
            <a:pPr lvl="0"/>
            <a:r>
              <a:rPr lang="tr-TR" sz="2000" dirty="0" smtClean="0">
                <a:solidFill>
                  <a:schemeClr val="accent5">
                    <a:lumMod val="50000"/>
                  </a:schemeClr>
                </a:solidFill>
              </a:rPr>
              <a:t>Yemek Pişirme Şekilleri</a:t>
            </a:r>
          </a:p>
          <a:p>
            <a:pPr lvl="0"/>
            <a:r>
              <a:rPr lang="tr-TR" sz="2000" dirty="0" smtClean="0">
                <a:solidFill>
                  <a:schemeClr val="accent5">
                    <a:lumMod val="50000"/>
                  </a:schemeClr>
                </a:solidFill>
              </a:rPr>
              <a:t>Kadim </a:t>
            </a:r>
            <a:r>
              <a:rPr lang="tr-TR" sz="2000" dirty="0">
                <a:solidFill>
                  <a:schemeClr val="accent5">
                    <a:lumMod val="50000"/>
                  </a:schemeClr>
                </a:solidFill>
              </a:rPr>
              <a:t>Nefes Teknikleri</a:t>
            </a:r>
          </a:p>
          <a:p>
            <a:pPr lvl="0"/>
            <a:r>
              <a:rPr lang="tr-TR" sz="2000" dirty="0" smtClean="0">
                <a:solidFill>
                  <a:schemeClr val="accent5">
                    <a:lumMod val="50000"/>
                  </a:schemeClr>
                </a:solidFill>
              </a:rPr>
              <a:t>Meditasyon Teknikleri</a:t>
            </a:r>
          </a:p>
          <a:p>
            <a:pPr lvl="0"/>
            <a:r>
              <a:rPr lang="tr-TR" sz="2000" dirty="0" smtClean="0">
                <a:solidFill>
                  <a:schemeClr val="accent5">
                    <a:lumMod val="50000"/>
                  </a:schemeClr>
                </a:solidFill>
              </a:rPr>
              <a:t>Aromaterapi</a:t>
            </a:r>
            <a:endParaRPr lang="tr-TR" dirty="0">
              <a:solidFill>
                <a:schemeClr val="accent5">
                  <a:lumMod val="50000"/>
                </a:schemeClr>
              </a:solidFill>
            </a:endParaRPr>
          </a:p>
        </p:txBody>
      </p:sp>
      <p:sp>
        <p:nvSpPr>
          <p:cNvPr id="4" name="İçerik Yer Tutucusu 3"/>
          <p:cNvSpPr>
            <a:spLocks noGrp="1"/>
          </p:cNvSpPr>
          <p:nvPr>
            <p:ph sz="half" idx="2"/>
          </p:nvPr>
        </p:nvSpPr>
        <p:spPr>
          <a:xfrm>
            <a:off x="4591508" y="2996952"/>
            <a:ext cx="4038600" cy="2160240"/>
          </a:xfrm>
        </p:spPr>
        <p:txBody>
          <a:bodyPr/>
          <a:lstStyle/>
          <a:p>
            <a:pPr lvl="0"/>
            <a:r>
              <a:rPr lang="tr-TR" sz="2000" dirty="0">
                <a:solidFill>
                  <a:schemeClr val="accent5">
                    <a:lumMod val="50000"/>
                  </a:schemeClr>
                </a:solidFill>
              </a:rPr>
              <a:t>Masaj Teknikleri</a:t>
            </a:r>
          </a:p>
          <a:p>
            <a:pPr lvl="0"/>
            <a:r>
              <a:rPr lang="tr-TR" sz="2000" dirty="0">
                <a:solidFill>
                  <a:schemeClr val="accent5">
                    <a:lumMod val="50000"/>
                  </a:schemeClr>
                </a:solidFill>
              </a:rPr>
              <a:t>Fiziksel Aktivite</a:t>
            </a:r>
          </a:p>
          <a:p>
            <a:pPr lvl="0"/>
            <a:r>
              <a:rPr lang="tr-TR" sz="2000" dirty="0">
                <a:solidFill>
                  <a:schemeClr val="accent5">
                    <a:lumMod val="50000"/>
                  </a:schemeClr>
                </a:solidFill>
              </a:rPr>
              <a:t>Müzik Alternatifleri</a:t>
            </a:r>
          </a:p>
          <a:p>
            <a:pPr lvl="0"/>
            <a:r>
              <a:rPr lang="tr-TR" sz="2000" dirty="0">
                <a:solidFill>
                  <a:schemeClr val="accent5">
                    <a:lumMod val="50000"/>
                  </a:schemeClr>
                </a:solidFill>
              </a:rPr>
              <a:t>Gündelik Rutinler</a:t>
            </a:r>
          </a:p>
          <a:p>
            <a:pPr lvl="0"/>
            <a:r>
              <a:rPr lang="tr-TR" sz="2000" dirty="0">
                <a:solidFill>
                  <a:schemeClr val="accent5">
                    <a:lumMod val="50000"/>
                  </a:schemeClr>
                </a:solidFill>
              </a:rPr>
              <a:t>Mevsimsel Rutinler</a:t>
            </a:r>
          </a:p>
          <a:p>
            <a:endParaRPr lang="tr-TR" dirty="0"/>
          </a:p>
        </p:txBody>
      </p:sp>
      <p:sp>
        <p:nvSpPr>
          <p:cNvPr id="5" name="Slayt Numarası Yer Tutucusu 4"/>
          <p:cNvSpPr>
            <a:spLocks noGrp="1"/>
          </p:cNvSpPr>
          <p:nvPr>
            <p:ph type="sldNum" sz="quarter" idx="12"/>
          </p:nvPr>
        </p:nvSpPr>
        <p:spPr/>
        <p:txBody>
          <a:bodyPr/>
          <a:lstStyle/>
          <a:p>
            <a:fld id="{E3D0633C-18C6-44E5-9903-E97B7A49D340}" type="slidenum">
              <a:rPr lang="tr-TR" altLang="tr-TR" smtClean="0"/>
              <a:pPr/>
              <a:t>26</a:t>
            </a:fld>
            <a:endParaRPr lang="tr-TR" altLang="tr-TR"/>
          </a:p>
        </p:txBody>
      </p:sp>
      <p:sp>
        <p:nvSpPr>
          <p:cNvPr id="7" name="İçerik Yer Tutucusu 2"/>
          <p:cNvSpPr txBox="1">
            <a:spLocks/>
          </p:cNvSpPr>
          <p:nvPr/>
        </p:nvSpPr>
        <p:spPr bwMode="auto">
          <a:xfrm>
            <a:off x="271028" y="5301208"/>
            <a:ext cx="8640960" cy="10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tr-TR" sz="2000" smtClean="0"/>
              <a:t>vb. bilgiler doğrultusunda kişilerin genel sağlık, zindelik ve esenlik halinde yaşamda  daha mutlu, daha huzurlu, daha sağlıklı, daha yaratıcı  olmayı sağlayan harmoniyi yaratmaktır.</a:t>
            </a:r>
            <a:endParaRPr lang="tr-TR" sz="2000" dirty="0"/>
          </a:p>
        </p:txBody>
      </p:sp>
      <p:sp>
        <p:nvSpPr>
          <p:cNvPr id="8" name="Başlık 1"/>
          <p:cNvSpPr txBox="1">
            <a:spLocks/>
          </p:cNvSpPr>
          <p:nvPr/>
        </p:nvSpPr>
        <p:spPr bwMode="auto">
          <a:xfrm>
            <a:off x="271028" y="242574"/>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tr-TR" sz="3200" b="1" smtClean="0">
                <a:solidFill>
                  <a:srgbClr val="FF6600"/>
                </a:solidFill>
              </a:rPr>
              <a:t>GELENEKSEL HİNT TIBBI (AYURVEDA)</a:t>
            </a:r>
            <a:endParaRPr lang="tr-TR" sz="3200" b="1" dirty="0">
              <a:solidFill>
                <a:srgbClr val="FF6600"/>
              </a:solidFill>
            </a:endParaRPr>
          </a:p>
        </p:txBody>
      </p:sp>
    </p:spTree>
    <p:extLst>
      <p:ext uri="{BB962C8B-B14F-4D97-AF65-F5344CB8AC3E}">
        <p14:creationId xmlns:p14="http://schemas.microsoft.com/office/powerpoint/2010/main" val="4217747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6600"/>
                </a:solidFill>
              </a:rPr>
              <a:t>GELENEKSEL HİNT TIBBI (AYURVEDA)</a:t>
            </a:r>
            <a:endParaRPr lang="tr-TR" dirty="0"/>
          </a:p>
        </p:txBody>
      </p:sp>
      <p:sp>
        <p:nvSpPr>
          <p:cNvPr id="3" name="İçerik Yer Tutucusu 2"/>
          <p:cNvSpPr>
            <a:spLocks noGrp="1"/>
          </p:cNvSpPr>
          <p:nvPr>
            <p:ph idx="1"/>
          </p:nvPr>
        </p:nvSpPr>
        <p:spPr/>
        <p:txBody>
          <a:bodyPr/>
          <a:lstStyle/>
          <a:p>
            <a:endParaRPr lang="tr-TR" dirty="0" smtClean="0"/>
          </a:p>
          <a:p>
            <a:r>
              <a:rPr lang="tr-TR" sz="2400" dirty="0" err="1"/>
              <a:t>Ayurveda</a:t>
            </a:r>
            <a:r>
              <a:rPr lang="tr-TR" sz="2400" dirty="0"/>
              <a:t> tıbbında evrendeki herkesin </a:t>
            </a:r>
            <a:r>
              <a:rPr lang="tr-TR" sz="2400" dirty="0" smtClean="0"/>
              <a:t>5 elementten </a:t>
            </a:r>
            <a:r>
              <a:rPr lang="tr-TR" sz="2400" dirty="0"/>
              <a:t>oluştuğuna inanılıyor. </a:t>
            </a:r>
            <a:endParaRPr lang="tr-TR" sz="2400" dirty="0" smtClean="0"/>
          </a:p>
          <a:p>
            <a:endParaRPr lang="tr-TR" sz="2400" dirty="0"/>
          </a:p>
          <a:p>
            <a:endParaRPr lang="tr-TR" sz="2400" dirty="0" smtClean="0"/>
          </a:p>
          <a:p>
            <a:endParaRPr lang="tr-TR" sz="2400" b="1" dirty="0" smtClean="0"/>
          </a:p>
          <a:p>
            <a:r>
              <a:rPr lang="tr-TR" sz="2400" b="1" dirty="0" smtClean="0"/>
              <a:t>BOŞLUK, HAVA</a:t>
            </a:r>
            <a:r>
              <a:rPr lang="tr-TR" sz="2400" b="1" dirty="0"/>
              <a:t>, </a:t>
            </a:r>
            <a:r>
              <a:rPr lang="tr-TR" sz="2400" b="1" dirty="0" smtClean="0"/>
              <a:t>   ATEŞ,        SU, </a:t>
            </a:r>
            <a:r>
              <a:rPr lang="tr-TR" sz="2400" dirty="0" smtClean="0"/>
              <a:t>ve</a:t>
            </a:r>
            <a:r>
              <a:rPr lang="tr-TR" sz="2400" b="1" dirty="0" smtClean="0"/>
              <a:t> TOPRAK </a:t>
            </a:r>
          </a:p>
          <a:p>
            <a:endParaRPr lang="tr-TR" sz="2400" dirty="0" smtClean="0"/>
          </a:p>
          <a:p>
            <a:r>
              <a:rPr lang="tr-TR" sz="2400" dirty="0" smtClean="0"/>
              <a:t>Bu elementler insanların </a:t>
            </a:r>
            <a:r>
              <a:rPr lang="tr-TR" sz="2400" dirty="0" err="1"/>
              <a:t>Dosha’larını</a:t>
            </a:r>
            <a:r>
              <a:rPr lang="tr-TR" sz="2400" dirty="0"/>
              <a:t> </a:t>
            </a:r>
            <a:r>
              <a:rPr lang="tr-TR" sz="2400" dirty="0" smtClean="0"/>
              <a:t>oluşturuyor. 3 </a:t>
            </a:r>
            <a:r>
              <a:rPr lang="tr-TR" sz="2400" dirty="0"/>
              <a:t>farklı şekilde incelenen </a:t>
            </a:r>
            <a:r>
              <a:rPr lang="tr-TR" sz="2400" dirty="0" err="1"/>
              <a:t>Dosha</a:t>
            </a:r>
            <a:r>
              <a:rPr lang="tr-TR" sz="2400" dirty="0"/>
              <a:t> aslında bir nevi enerji çeşididir.</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068960"/>
            <a:ext cx="5986463"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5FDAFA7B-F565-4E90-89BF-5854C230462A}" type="slidenum">
              <a:rPr lang="tr-TR" altLang="tr-TR" smtClean="0"/>
              <a:pPr/>
              <a:t>27</a:t>
            </a:fld>
            <a:endParaRPr lang="tr-TR" altLang="tr-TR"/>
          </a:p>
        </p:txBody>
      </p:sp>
    </p:spTree>
    <p:extLst>
      <p:ext uri="{BB962C8B-B14F-4D97-AF65-F5344CB8AC3E}">
        <p14:creationId xmlns:p14="http://schemas.microsoft.com/office/powerpoint/2010/main" val="2498902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6600"/>
                </a:solidFill>
              </a:rPr>
              <a:t>GELENEKSEL HİNT TIBBI (AYURVEDA)</a:t>
            </a:r>
            <a:endParaRPr lang="tr-TR" dirty="0"/>
          </a:p>
        </p:txBody>
      </p:sp>
      <p:sp>
        <p:nvSpPr>
          <p:cNvPr id="3" name="İçerik Yer Tutucusu 2"/>
          <p:cNvSpPr>
            <a:spLocks noGrp="1"/>
          </p:cNvSpPr>
          <p:nvPr>
            <p:ph idx="1"/>
          </p:nvPr>
        </p:nvSpPr>
        <p:spPr>
          <a:xfrm>
            <a:off x="251520" y="1600200"/>
            <a:ext cx="8712968" cy="4525963"/>
          </a:xfrm>
        </p:spPr>
        <p:txBody>
          <a:bodyPr/>
          <a:lstStyle/>
          <a:p>
            <a:r>
              <a:rPr lang="tr-TR" sz="2400" b="1" dirty="0" err="1"/>
              <a:t>Doşa</a:t>
            </a:r>
            <a:r>
              <a:rPr lang="tr-TR" sz="2400" b="1" dirty="0"/>
              <a:t> (</a:t>
            </a:r>
            <a:r>
              <a:rPr lang="tr-TR" sz="2400" b="1" dirty="0" err="1"/>
              <a:t>Dosha</a:t>
            </a:r>
            <a:r>
              <a:rPr lang="tr-TR" sz="2400" b="1" dirty="0"/>
              <a:t>) </a:t>
            </a:r>
            <a:r>
              <a:rPr lang="tr-TR" sz="2400" b="1" dirty="0" smtClean="0"/>
              <a:t>Sistemi</a:t>
            </a:r>
            <a:endParaRPr lang="tr-TR" sz="2400" dirty="0" smtClean="0"/>
          </a:p>
          <a:p>
            <a:r>
              <a:rPr lang="tr-TR" sz="2400" dirty="0" err="1" smtClean="0"/>
              <a:t>Ayurvedik</a:t>
            </a:r>
            <a:r>
              <a:rPr lang="tr-TR" sz="2400" dirty="0" smtClean="0"/>
              <a:t> </a:t>
            </a:r>
            <a:r>
              <a:rPr lang="tr-TR" sz="2400" dirty="0"/>
              <a:t>tıbbın ana kavramlarının başında bedenin "</a:t>
            </a:r>
            <a:r>
              <a:rPr lang="tr-TR" sz="2400" dirty="0" err="1"/>
              <a:t>doşa</a:t>
            </a:r>
            <a:r>
              <a:rPr lang="tr-TR" sz="2400" dirty="0"/>
              <a:t>" denilen üç ana tipe ayrılması gelir. </a:t>
            </a:r>
            <a:endParaRPr lang="tr-TR" sz="2400" dirty="0" smtClean="0"/>
          </a:p>
          <a:p>
            <a:r>
              <a:rPr lang="tr-TR" sz="2400" dirty="0" smtClean="0"/>
              <a:t>Bunlar</a:t>
            </a:r>
            <a:r>
              <a:rPr lang="tr-TR" sz="2400" dirty="0"/>
              <a:t>; Vata, </a:t>
            </a:r>
            <a:r>
              <a:rPr lang="tr-TR" sz="2400" dirty="0" err="1"/>
              <a:t>Pitta</a:t>
            </a:r>
            <a:r>
              <a:rPr lang="tr-TR" sz="2400" dirty="0"/>
              <a:t> ve </a:t>
            </a:r>
            <a:r>
              <a:rPr lang="tr-TR" sz="2400" dirty="0" err="1"/>
              <a:t>Kapha'dır</a:t>
            </a:r>
            <a:r>
              <a:rPr lang="tr-TR" sz="2400" dirty="0" smtClean="0"/>
              <a:t>.</a:t>
            </a:r>
          </a:p>
          <a:p>
            <a:endParaRPr lang="tr-TR" sz="2400" dirty="0" smtClean="0"/>
          </a:p>
          <a:p>
            <a:r>
              <a:rPr lang="tr-TR" sz="2000" dirty="0"/>
              <a:t>Her insanda bu üç </a:t>
            </a:r>
            <a:r>
              <a:rPr lang="tr-TR" sz="2000" dirty="0" err="1"/>
              <a:t>doşa</a:t>
            </a:r>
            <a:r>
              <a:rPr lang="tr-TR" sz="2000" dirty="0"/>
              <a:t> enerjisi bulunur. </a:t>
            </a:r>
            <a:endParaRPr lang="tr-TR" sz="2000" dirty="0" smtClean="0"/>
          </a:p>
          <a:p>
            <a:r>
              <a:rPr lang="tr-TR" sz="2000" dirty="0" smtClean="0"/>
              <a:t>Her </a:t>
            </a:r>
            <a:r>
              <a:rPr lang="tr-TR" sz="2000" dirty="0"/>
              <a:t>insanda bu </a:t>
            </a:r>
            <a:r>
              <a:rPr lang="tr-TR" sz="2000" dirty="0" err="1"/>
              <a:t>doşa</a:t>
            </a:r>
            <a:r>
              <a:rPr lang="tr-TR" sz="2000" dirty="0"/>
              <a:t> tiplerinden birinin baskın olduğu ve her </a:t>
            </a:r>
            <a:r>
              <a:rPr lang="tr-TR" sz="2000" dirty="0" err="1"/>
              <a:t>doşanın</a:t>
            </a:r>
            <a:r>
              <a:rPr lang="tr-TR" sz="2000" dirty="0"/>
              <a:t> özgün bir yaşam şekliyle (beslenme vs.) uyum içinde tam işlevini sürdürdüğü kabul </a:t>
            </a:r>
            <a:r>
              <a:rPr lang="tr-TR" sz="2000" dirty="0" smtClean="0"/>
              <a:t>edilir</a:t>
            </a:r>
            <a:r>
              <a:rPr lang="tr-TR" sz="2000" dirty="0" smtClean="0"/>
              <a:t>.</a:t>
            </a:r>
          </a:p>
          <a:p>
            <a:endParaRPr lang="tr-TR" sz="2000" dirty="0"/>
          </a:p>
          <a:p>
            <a:r>
              <a:rPr lang="tr-TR" sz="2000" dirty="0" smtClean="0"/>
              <a:t>Hekimler</a:t>
            </a:r>
            <a:r>
              <a:rPr lang="tr-TR" sz="2000" dirty="0"/>
              <a:t>, kendilerine has teşhis yöntemleri ile baskın </a:t>
            </a:r>
            <a:r>
              <a:rPr lang="tr-TR" sz="2000" dirty="0" err="1"/>
              <a:t>doşayı</a:t>
            </a:r>
            <a:r>
              <a:rPr lang="tr-TR" sz="2000" dirty="0"/>
              <a:t> tespit eder ve kişiyi </a:t>
            </a:r>
            <a:r>
              <a:rPr lang="tr-TR" sz="2000" dirty="0" err="1"/>
              <a:t>doşasına</a:t>
            </a:r>
            <a:r>
              <a:rPr lang="tr-TR" sz="2000" dirty="0"/>
              <a:t> uygun bir yaşam tarzına </a:t>
            </a:r>
            <a:r>
              <a:rPr lang="tr-TR" sz="2000" dirty="0" smtClean="0"/>
              <a:t>yönlendirir.</a:t>
            </a:r>
            <a:endParaRPr lang="tr-TR" sz="20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28</a:t>
            </a:fld>
            <a:endParaRPr lang="tr-TR" altLang="tr-TR"/>
          </a:p>
        </p:txBody>
      </p:sp>
    </p:spTree>
    <p:extLst>
      <p:ext uri="{BB962C8B-B14F-4D97-AF65-F5344CB8AC3E}">
        <p14:creationId xmlns:p14="http://schemas.microsoft.com/office/powerpoint/2010/main" val="1438602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6600"/>
                </a:solidFill>
              </a:rPr>
              <a:t>GELENEKSEL HİNT TIBBI (AYURVEDA)</a:t>
            </a:r>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29</a:t>
            </a:fld>
            <a:endParaRPr lang="tr-TR" altLang="tr-TR"/>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78554" y="1700808"/>
            <a:ext cx="662414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12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solidFill>
                  <a:srgbClr val="0000FF"/>
                </a:solidFill>
              </a:rPr>
              <a:t>Naturopati</a:t>
            </a:r>
            <a:r>
              <a:rPr lang="tr-TR" b="1" dirty="0" smtClean="0">
                <a:solidFill>
                  <a:srgbClr val="009900"/>
                </a:solidFill>
              </a:rPr>
              <a:t> </a:t>
            </a:r>
            <a:endParaRPr lang="tr-TR" b="1" dirty="0">
              <a:solidFill>
                <a:srgbClr val="009900"/>
              </a:solidFill>
            </a:endParaRPr>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30</a:t>
            </a:fld>
            <a:endParaRPr lang="tr-TR" altLang="tr-TR"/>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3024336" cy="217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5968" y="4319640"/>
            <a:ext cx="2866934" cy="1917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3261" y="2879481"/>
            <a:ext cx="2863615" cy="226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765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a:solidFill>
                  <a:srgbClr val="0000FF"/>
                </a:solidFill>
              </a:rPr>
              <a:t>Naturopati</a:t>
            </a:r>
            <a:r>
              <a:rPr lang="tr-TR" b="1" dirty="0">
                <a:solidFill>
                  <a:srgbClr val="009900"/>
                </a:solidFill>
              </a:rPr>
              <a:t> </a:t>
            </a:r>
            <a:endParaRPr lang="tr-TR" dirty="0"/>
          </a:p>
        </p:txBody>
      </p:sp>
      <p:sp>
        <p:nvSpPr>
          <p:cNvPr id="3" name="İçerik Yer Tutucusu 2"/>
          <p:cNvSpPr>
            <a:spLocks noGrp="1"/>
          </p:cNvSpPr>
          <p:nvPr>
            <p:ph idx="1"/>
          </p:nvPr>
        </p:nvSpPr>
        <p:spPr>
          <a:xfrm>
            <a:off x="251520" y="1600200"/>
            <a:ext cx="8784976" cy="4525963"/>
          </a:xfrm>
        </p:spPr>
        <p:txBody>
          <a:bodyPr/>
          <a:lstStyle/>
          <a:p>
            <a:r>
              <a:rPr lang="tr-TR" sz="2400" dirty="0" smtClean="0"/>
              <a:t>Kelime </a:t>
            </a:r>
            <a:r>
              <a:rPr lang="tr-TR" sz="2400" dirty="0"/>
              <a:t>anlamı olarak </a:t>
            </a:r>
            <a:r>
              <a:rPr lang="tr-TR" sz="2400" dirty="0">
                <a:solidFill>
                  <a:srgbClr val="00B050"/>
                </a:solidFill>
              </a:rPr>
              <a:t>‘Doğa Tedavisi’ </a:t>
            </a:r>
            <a:r>
              <a:rPr lang="tr-TR" sz="2400" dirty="0"/>
              <a:t>anlamına gelen </a:t>
            </a:r>
            <a:r>
              <a:rPr lang="tr-TR" sz="2400" dirty="0" err="1"/>
              <a:t>Naturapati</a:t>
            </a:r>
            <a:r>
              <a:rPr lang="tr-TR" sz="2400" dirty="0"/>
              <a:t>, doğanın iyileştirici gücüne dayanan </a:t>
            </a:r>
            <a:r>
              <a:rPr lang="tr-TR" sz="2400" dirty="0" smtClean="0"/>
              <a:t>bir sistemdir.</a:t>
            </a:r>
          </a:p>
          <a:p>
            <a:pPr marL="400050" lvl="1" indent="0">
              <a:buNone/>
            </a:pPr>
            <a:endParaRPr lang="tr-TR" sz="2400" dirty="0" smtClean="0">
              <a:solidFill>
                <a:schemeClr val="accent2">
                  <a:lumMod val="75000"/>
                </a:schemeClr>
              </a:solidFill>
            </a:endParaRPr>
          </a:p>
          <a:p>
            <a:pPr marL="400050" lvl="1" indent="0">
              <a:buNone/>
            </a:pPr>
            <a:r>
              <a:rPr lang="tr-TR" sz="2400" dirty="0" err="1" smtClean="0">
                <a:solidFill>
                  <a:schemeClr val="accent2">
                    <a:lumMod val="75000"/>
                  </a:schemeClr>
                </a:solidFill>
              </a:rPr>
              <a:t>Natüropati</a:t>
            </a:r>
            <a:r>
              <a:rPr lang="tr-TR" sz="2400" dirty="0">
                <a:solidFill>
                  <a:schemeClr val="accent2">
                    <a:lumMod val="75000"/>
                  </a:schemeClr>
                </a:solidFill>
              </a:rPr>
              <a:t>, </a:t>
            </a:r>
            <a:endParaRPr lang="tr-TR" sz="2400" dirty="0" smtClean="0">
              <a:solidFill>
                <a:schemeClr val="accent2">
                  <a:lumMod val="75000"/>
                </a:schemeClr>
              </a:solidFill>
            </a:endParaRPr>
          </a:p>
          <a:p>
            <a:pPr lvl="1"/>
            <a:r>
              <a:rPr lang="tr-TR" sz="2400" dirty="0" smtClean="0">
                <a:solidFill>
                  <a:schemeClr val="accent2">
                    <a:lumMod val="75000"/>
                  </a:schemeClr>
                </a:solidFill>
              </a:rPr>
              <a:t>insanların </a:t>
            </a:r>
            <a:r>
              <a:rPr lang="tr-TR" sz="2400" dirty="0">
                <a:solidFill>
                  <a:schemeClr val="accent2">
                    <a:lumMod val="75000"/>
                  </a:schemeClr>
                </a:solidFill>
              </a:rPr>
              <a:t>doğal olarak sağlıklı olduğu, </a:t>
            </a:r>
            <a:endParaRPr lang="tr-TR" sz="2400" dirty="0" smtClean="0">
              <a:solidFill>
                <a:schemeClr val="accent2">
                  <a:lumMod val="75000"/>
                </a:schemeClr>
              </a:solidFill>
            </a:endParaRPr>
          </a:p>
          <a:p>
            <a:pPr lvl="1"/>
            <a:r>
              <a:rPr lang="tr-TR" sz="2400" dirty="0" smtClean="0">
                <a:solidFill>
                  <a:schemeClr val="accent2">
                    <a:lumMod val="75000"/>
                  </a:schemeClr>
                </a:solidFill>
              </a:rPr>
              <a:t>bedenin </a:t>
            </a:r>
            <a:r>
              <a:rPr lang="tr-TR" sz="2400" dirty="0">
                <a:solidFill>
                  <a:schemeClr val="accent2">
                    <a:lumMod val="75000"/>
                  </a:schemeClr>
                </a:solidFill>
              </a:rPr>
              <a:t>kendisini iyileştirebilme </a:t>
            </a:r>
            <a:r>
              <a:rPr lang="tr-TR" sz="2400" dirty="0" smtClean="0">
                <a:solidFill>
                  <a:schemeClr val="accent2">
                    <a:lumMod val="75000"/>
                  </a:schemeClr>
                </a:solidFill>
              </a:rPr>
              <a:t>yeteneği olduğunu ve </a:t>
            </a:r>
          </a:p>
          <a:p>
            <a:pPr lvl="1"/>
            <a:r>
              <a:rPr lang="tr-TR" sz="2400" dirty="0" smtClean="0">
                <a:solidFill>
                  <a:schemeClr val="accent2">
                    <a:lumMod val="75000"/>
                  </a:schemeClr>
                </a:solidFill>
              </a:rPr>
              <a:t>şifanın </a:t>
            </a:r>
            <a:r>
              <a:rPr lang="tr-TR" sz="2400" dirty="0">
                <a:solidFill>
                  <a:schemeClr val="accent2">
                    <a:lumMod val="75000"/>
                  </a:schemeClr>
                </a:solidFill>
              </a:rPr>
              <a:t>önündeki engellerin kaldırılması </a:t>
            </a:r>
            <a:endParaRPr lang="tr-TR" sz="2400" dirty="0" smtClean="0">
              <a:solidFill>
                <a:schemeClr val="accent2">
                  <a:lumMod val="75000"/>
                </a:schemeClr>
              </a:solidFill>
            </a:endParaRPr>
          </a:p>
          <a:p>
            <a:pPr marL="400050" lvl="1" indent="0">
              <a:buNone/>
            </a:pPr>
            <a:r>
              <a:rPr lang="tr-TR" sz="2400" dirty="0" smtClean="0">
                <a:solidFill>
                  <a:schemeClr val="accent2">
                    <a:lumMod val="75000"/>
                  </a:schemeClr>
                </a:solidFill>
              </a:rPr>
              <a:t>ile </a:t>
            </a:r>
            <a:r>
              <a:rPr lang="tr-TR" sz="2400" dirty="0">
                <a:solidFill>
                  <a:schemeClr val="accent2">
                    <a:lumMod val="75000"/>
                  </a:schemeClr>
                </a:solidFill>
              </a:rPr>
              <a:t>iyileşmenin </a:t>
            </a:r>
            <a:r>
              <a:rPr lang="tr-TR" sz="2400" dirty="0" smtClean="0">
                <a:solidFill>
                  <a:schemeClr val="accent2">
                    <a:lumMod val="75000"/>
                  </a:schemeClr>
                </a:solidFill>
              </a:rPr>
              <a:t>gerçekleşeceği önermesi üzerine kurulmuştur. </a:t>
            </a:r>
          </a:p>
          <a:p>
            <a:pPr marL="0" indent="0">
              <a:buNone/>
            </a:pPr>
            <a:endParaRPr lang="tr-TR" sz="28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31</a:t>
            </a:fld>
            <a:endParaRPr lang="tr-TR" altLang="tr-T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252629"/>
            <a:ext cx="1830040" cy="12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6217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a:solidFill>
                  <a:srgbClr val="0000FF"/>
                </a:solidFill>
              </a:rPr>
              <a:t>Naturopati</a:t>
            </a:r>
            <a:r>
              <a:rPr lang="tr-TR" b="1" dirty="0">
                <a:solidFill>
                  <a:srgbClr val="009900"/>
                </a:solidFill>
              </a:rPr>
              <a:t> </a:t>
            </a:r>
            <a:endParaRPr lang="tr-TR" dirty="0"/>
          </a:p>
        </p:txBody>
      </p:sp>
      <p:sp>
        <p:nvSpPr>
          <p:cNvPr id="3" name="İçerik Yer Tutucusu 2"/>
          <p:cNvSpPr>
            <a:spLocks noGrp="1"/>
          </p:cNvSpPr>
          <p:nvPr>
            <p:ph idx="1"/>
          </p:nvPr>
        </p:nvSpPr>
        <p:spPr/>
        <p:txBody>
          <a:bodyPr/>
          <a:lstStyle/>
          <a:p>
            <a:pPr marL="0" lvl="0" indent="0">
              <a:buNone/>
            </a:pPr>
            <a:endParaRPr lang="tr-TR" sz="2400" dirty="0" smtClean="0">
              <a:solidFill>
                <a:srgbClr val="000000"/>
              </a:solidFill>
            </a:endParaRPr>
          </a:p>
          <a:p>
            <a:pPr marL="0" lvl="0" indent="0">
              <a:buNone/>
            </a:pPr>
            <a:r>
              <a:rPr lang="tr-TR" sz="2400" dirty="0" smtClean="0">
                <a:solidFill>
                  <a:srgbClr val="000000"/>
                </a:solidFill>
              </a:rPr>
              <a:t>Natürel </a:t>
            </a:r>
            <a:r>
              <a:rPr lang="tr-TR" sz="2400" dirty="0">
                <a:solidFill>
                  <a:srgbClr val="000000"/>
                </a:solidFill>
              </a:rPr>
              <a:t>tıpta sağlığın </a:t>
            </a:r>
            <a:r>
              <a:rPr lang="tr-TR" sz="2400" dirty="0" smtClean="0">
                <a:solidFill>
                  <a:srgbClr val="000000"/>
                </a:solidFill>
              </a:rPr>
              <a:t>temelleri;</a:t>
            </a:r>
          </a:p>
          <a:p>
            <a:pPr lvl="0"/>
            <a:r>
              <a:rPr lang="tr-TR" sz="2400" dirty="0" smtClean="0">
                <a:solidFill>
                  <a:srgbClr val="000000"/>
                </a:solidFill>
              </a:rPr>
              <a:t> </a:t>
            </a:r>
            <a:r>
              <a:rPr lang="tr-TR" sz="2400" dirty="0">
                <a:solidFill>
                  <a:srgbClr val="000000"/>
                </a:solidFill>
              </a:rPr>
              <a:t>diyet, </a:t>
            </a:r>
            <a:endParaRPr lang="tr-TR" sz="2400" dirty="0" smtClean="0">
              <a:solidFill>
                <a:srgbClr val="000000"/>
              </a:solidFill>
            </a:endParaRPr>
          </a:p>
          <a:p>
            <a:pPr lvl="0"/>
            <a:r>
              <a:rPr lang="tr-TR" sz="2400" dirty="0" smtClean="0">
                <a:solidFill>
                  <a:srgbClr val="000000"/>
                </a:solidFill>
              </a:rPr>
              <a:t>beslenme</a:t>
            </a:r>
            <a:r>
              <a:rPr lang="tr-TR" sz="2400" dirty="0">
                <a:solidFill>
                  <a:srgbClr val="000000"/>
                </a:solidFill>
              </a:rPr>
              <a:t>, </a:t>
            </a:r>
            <a:endParaRPr lang="tr-TR" sz="2400" dirty="0" smtClean="0">
              <a:solidFill>
                <a:srgbClr val="000000"/>
              </a:solidFill>
            </a:endParaRPr>
          </a:p>
          <a:p>
            <a:pPr lvl="0"/>
            <a:r>
              <a:rPr lang="tr-TR" sz="2400" dirty="0" err="1" smtClean="0">
                <a:solidFill>
                  <a:srgbClr val="000000"/>
                </a:solidFill>
              </a:rPr>
              <a:t>homeopati</a:t>
            </a:r>
            <a:r>
              <a:rPr lang="tr-TR" sz="2400" dirty="0">
                <a:solidFill>
                  <a:srgbClr val="000000"/>
                </a:solidFill>
              </a:rPr>
              <a:t>, </a:t>
            </a:r>
            <a:endParaRPr lang="tr-TR" sz="2400" dirty="0" smtClean="0">
              <a:solidFill>
                <a:srgbClr val="000000"/>
              </a:solidFill>
            </a:endParaRPr>
          </a:p>
          <a:p>
            <a:pPr lvl="0"/>
            <a:r>
              <a:rPr lang="tr-TR" sz="2400" dirty="0" smtClean="0">
                <a:solidFill>
                  <a:srgbClr val="000000"/>
                </a:solidFill>
              </a:rPr>
              <a:t>fiziksel </a:t>
            </a:r>
            <a:r>
              <a:rPr lang="tr-TR" sz="2400" dirty="0">
                <a:solidFill>
                  <a:srgbClr val="000000"/>
                </a:solidFill>
              </a:rPr>
              <a:t>manipülasyon, </a:t>
            </a:r>
            <a:endParaRPr lang="tr-TR" sz="2400" dirty="0" smtClean="0">
              <a:solidFill>
                <a:srgbClr val="000000"/>
              </a:solidFill>
            </a:endParaRPr>
          </a:p>
          <a:p>
            <a:pPr lvl="0"/>
            <a:r>
              <a:rPr lang="tr-TR" sz="2400" dirty="0" smtClean="0">
                <a:solidFill>
                  <a:srgbClr val="000000"/>
                </a:solidFill>
              </a:rPr>
              <a:t>stres </a:t>
            </a:r>
            <a:r>
              <a:rPr lang="tr-TR" sz="2400" dirty="0">
                <a:solidFill>
                  <a:srgbClr val="000000"/>
                </a:solidFill>
              </a:rPr>
              <a:t>yönetimi ve </a:t>
            </a:r>
            <a:endParaRPr lang="tr-TR" sz="2400" dirty="0" smtClean="0">
              <a:solidFill>
                <a:srgbClr val="000000"/>
              </a:solidFill>
            </a:endParaRPr>
          </a:p>
          <a:p>
            <a:pPr lvl="0"/>
            <a:r>
              <a:rPr lang="tr-TR" sz="2400" dirty="0" smtClean="0">
                <a:solidFill>
                  <a:srgbClr val="000000"/>
                </a:solidFill>
              </a:rPr>
              <a:t>egzersizdir</a:t>
            </a:r>
            <a:r>
              <a:rPr lang="tr-TR" sz="2400" dirty="0">
                <a:solidFill>
                  <a:srgbClr val="000000"/>
                </a:solidFill>
              </a:rPr>
              <a:t>.</a:t>
            </a:r>
            <a:endParaRPr lang="tr-TR" sz="2400" dirty="0"/>
          </a:p>
          <a:p>
            <a:endParaRPr lang="tr-TR" sz="24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32</a:t>
            </a:fld>
            <a:endParaRPr lang="tr-TR" altLang="tr-T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4221088"/>
            <a:ext cx="3266928" cy="1817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390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err="1" smtClean="0">
                <a:solidFill>
                  <a:srgbClr val="FF3399"/>
                </a:solidFill>
              </a:rPr>
              <a:t>Homeopati</a:t>
            </a:r>
            <a:r>
              <a:rPr lang="tr-TR" sz="3600" b="1" dirty="0" smtClean="0">
                <a:solidFill>
                  <a:srgbClr val="FF3399"/>
                </a:solidFill>
              </a:rPr>
              <a:t> </a:t>
            </a:r>
            <a:endParaRPr lang="tr-TR" sz="3600" dirty="0">
              <a:solidFill>
                <a:srgbClr val="FF3399"/>
              </a:solidFill>
            </a:endParaRPr>
          </a:p>
        </p:txBody>
      </p:sp>
      <p:sp>
        <p:nvSpPr>
          <p:cNvPr id="3" name="İçerik Yer Tutucusu 2"/>
          <p:cNvSpPr>
            <a:spLocks noGrp="1"/>
          </p:cNvSpPr>
          <p:nvPr>
            <p:ph idx="1"/>
          </p:nvPr>
        </p:nvSpPr>
        <p:spPr>
          <a:xfrm>
            <a:off x="457200" y="1600200"/>
            <a:ext cx="8435280" cy="4525963"/>
          </a:xfrm>
        </p:spPr>
        <p:txBody>
          <a:bodyPr/>
          <a:lstStyle/>
          <a:p>
            <a:pPr lvl="0"/>
            <a:r>
              <a:rPr lang="tr-TR" sz="2400" dirty="0">
                <a:solidFill>
                  <a:srgbClr val="000000"/>
                </a:solidFill>
              </a:rPr>
              <a:t> “Bir belirtiyi benzer bir belirti yapan iyileştirebilir” düşüncesinden ileri gelmektedir. Dolayısı ile, patolojik durumun tedavisi için hastalığın oluşturduğu benzer semptomlar üreten ilaçlar kullanılır</a:t>
            </a:r>
            <a:r>
              <a:rPr lang="tr-TR" sz="2400" dirty="0" smtClean="0">
                <a:solidFill>
                  <a:srgbClr val="000000"/>
                </a:solidFill>
              </a:rPr>
              <a:t>.</a:t>
            </a:r>
          </a:p>
          <a:p>
            <a:pPr lvl="0"/>
            <a:endParaRPr lang="tr-TR" sz="2400" dirty="0" smtClean="0">
              <a:solidFill>
                <a:srgbClr val="000000"/>
              </a:solidFill>
            </a:endParaRPr>
          </a:p>
          <a:p>
            <a:r>
              <a:rPr lang="tr-TR" sz="2400" dirty="0" smtClean="0"/>
              <a:t>Tamamen </a:t>
            </a:r>
            <a:r>
              <a:rPr lang="tr-TR" sz="2400" dirty="0"/>
              <a:t>doğadaki kaynaklardan elde </a:t>
            </a:r>
            <a:r>
              <a:rPr lang="tr-TR" sz="2400" dirty="0" smtClean="0"/>
              <a:t>edilen </a:t>
            </a:r>
            <a:r>
              <a:rPr lang="tr-TR" sz="2400" dirty="0" err="1" smtClean="0"/>
              <a:t>homeopatik</a:t>
            </a:r>
            <a:r>
              <a:rPr lang="tr-TR" sz="2400" dirty="0" smtClean="0"/>
              <a:t> </a:t>
            </a:r>
            <a:r>
              <a:rPr lang="tr-TR" sz="2400" dirty="0"/>
              <a:t>ilaçlar </a:t>
            </a:r>
            <a:r>
              <a:rPr lang="tr-TR" sz="2400" dirty="0" smtClean="0"/>
              <a:t>arka </a:t>
            </a:r>
            <a:r>
              <a:rPr lang="tr-TR" sz="2400" dirty="0"/>
              <a:t>arkaya defalarca seyreltilerek </a:t>
            </a:r>
            <a:r>
              <a:rPr lang="tr-TR" sz="2400" dirty="0" smtClean="0"/>
              <a:t>hazırlanır.</a:t>
            </a:r>
          </a:p>
          <a:p>
            <a:endParaRPr lang="tr-TR" sz="2400" dirty="0" smtClean="0"/>
          </a:p>
          <a:p>
            <a:r>
              <a:rPr lang="tr-TR" sz="2400" dirty="0"/>
              <a:t>Seyreltme işlemi nedeniyle </a:t>
            </a:r>
            <a:r>
              <a:rPr lang="tr-TR" sz="2400" dirty="0" err="1"/>
              <a:t>Homeopatik</a:t>
            </a:r>
            <a:r>
              <a:rPr lang="tr-TR" sz="2400" dirty="0"/>
              <a:t> ilaçların farmakolojik herhangi bir etkisi beklenmemektedir.</a:t>
            </a:r>
          </a:p>
          <a:p>
            <a:endParaRPr lang="tr-TR" sz="28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33</a:t>
            </a:fld>
            <a:endParaRPr lang="tr-TR" altLang="tr-T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260648"/>
            <a:ext cx="1511300" cy="163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3202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err="1">
                <a:solidFill>
                  <a:srgbClr val="FF3399"/>
                </a:solidFill>
              </a:rPr>
              <a:t>Homeopati</a:t>
            </a:r>
            <a:r>
              <a:rPr lang="tr-TR" sz="3600" b="1" dirty="0">
                <a:solidFill>
                  <a:srgbClr val="FF3399"/>
                </a:solidFill>
              </a:rPr>
              <a:t> </a:t>
            </a:r>
            <a:endParaRPr lang="tr-TR" dirty="0"/>
          </a:p>
        </p:txBody>
      </p:sp>
      <p:sp>
        <p:nvSpPr>
          <p:cNvPr id="3" name="İçerik Yer Tutucusu 2"/>
          <p:cNvSpPr>
            <a:spLocks noGrp="1"/>
          </p:cNvSpPr>
          <p:nvPr>
            <p:ph idx="1"/>
          </p:nvPr>
        </p:nvSpPr>
        <p:spPr>
          <a:xfrm>
            <a:off x="251520" y="1600200"/>
            <a:ext cx="8712968" cy="4525963"/>
          </a:xfrm>
        </p:spPr>
        <p:txBody>
          <a:bodyPr/>
          <a:lstStyle/>
          <a:p>
            <a:r>
              <a:rPr lang="tr-TR" sz="2400" dirty="0" err="1" smtClean="0"/>
              <a:t>Homeopatide</a:t>
            </a:r>
            <a:r>
              <a:rPr lang="tr-TR" sz="2400" dirty="0" smtClean="0"/>
              <a:t> </a:t>
            </a:r>
            <a:r>
              <a:rPr lang="tr-TR" sz="2400" dirty="0" smtClean="0"/>
              <a:t>hastanın </a:t>
            </a:r>
            <a:r>
              <a:rPr lang="tr-TR" sz="2400" dirty="0"/>
              <a:t>şikayetleri </a:t>
            </a:r>
            <a:r>
              <a:rPr lang="tr-TR" sz="2400" dirty="0" smtClean="0"/>
              <a:t>göz önüne </a:t>
            </a:r>
            <a:r>
              <a:rPr lang="tr-TR" sz="2400" dirty="0"/>
              <a:t>alınarak bir tedavi uygulanmaktadır; yani </a:t>
            </a:r>
            <a:r>
              <a:rPr lang="tr-TR" sz="2400" dirty="0" err="1"/>
              <a:t>semptomik</a:t>
            </a:r>
            <a:r>
              <a:rPr lang="tr-TR" sz="2400" dirty="0"/>
              <a:t> bir tedavi şeklidir</a:t>
            </a:r>
            <a:r>
              <a:rPr lang="tr-TR" sz="2400" dirty="0" smtClean="0"/>
              <a:t>.</a:t>
            </a:r>
          </a:p>
          <a:p>
            <a:r>
              <a:rPr lang="tr-TR" sz="2400" dirty="0" smtClean="0"/>
              <a:t> </a:t>
            </a:r>
            <a:endParaRPr lang="tr-TR" sz="2400" dirty="0" smtClean="0"/>
          </a:p>
          <a:p>
            <a:r>
              <a:rPr lang="tr-TR" sz="2400" dirty="0" smtClean="0"/>
              <a:t>Her </a:t>
            </a:r>
            <a:r>
              <a:rPr lang="tr-TR" sz="2400" dirty="0"/>
              <a:t>hastanın belirlediği, ifade ettiği şikayetlere uygun olarak tedavide kullanılacak ilaçlar belirlenmektedir</a:t>
            </a:r>
            <a:r>
              <a:rPr lang="tr-TR" sz="2400" dirty="0" smtClean="0"/>
              <a:t>.</a:t>
            </a:r>
          </a:p>
          <a:p>
            <a:r>
              <a:rPr lang="tr-TR" sz="2400" dirty="0" smtClean="0"/>
              <a:t> </a:t>
            </a:r>
            <a:endParaRPr lang="tr-TR" sz="2400" dirty="0" smtClean="0"/>
          </a:p>
          <a:p>
            <a:r>
              <a:rPr lang="tr-TR" sz="2000" dirty="0" smtClean="0"/>
              <a:t>Benzer </a:t>
            </a:r>
            <a:r>
              <a:rPr lang="tr-TR" sz="2000" dirty="0"/>
              <a:t>semptomlar gösteren farklı hastalıklar için </a:t>
            </a:r>
            <a:r>
              <a:rPr lang="tr-TR" sz="2000" dirty="0" smtClean="0"/>
              <a:t>aynı </a:t>
            </a:r>
            <a:r>
              <a:rPr lang="tr-TR" sz="2000" dirty="0"/>
              <a:t>tedavi şekli uygulanabilmektedir. </a:t>
            </a:r>
            <a:endParaRPr lang="tr-TR" sz="2000" dirty="0" smtClean="0"/>
          </a:p>
          <a:p>
            <a:r>
              <a:rPr lang="tr-TR" sz="2000" dirty="0" smtClean="0"/>
              <a:t>Mesela</a:t>
            </a:r>
            <a:r>
              <a:rPr lang="tr-TR" sz="2000" dirty="0"/>
              <a:t>, derideki ürtiker ve yanık, her ikisi de iltihaplı bir hastalıktır ve her iki halde de tedavi hastanın şikayetlerine göre uygulanmaktadır</a:t>
            </a:r>
            <a:r>
              <a:rPr lang="tr-TR" sz="2000" dirty="0" smtClean="0"/>
              <a:t>.</a:t>
            </a:r>
            <a:r>
              <a:rPr lang="tr-TR" dirty="0"/>
              <a:t/>
            </a:r>
            <a:br>
              <a:rPr lang="tr-TR" dirty="0"/>
            </a:br>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34</a:t>
            </a:fld>
            <a:endParaRPr lang="tr-TR" altLang="tr-TR"/>
          </a:p>
        </p:txBody>
      </p:sp>
    </p:spTree>
    <p:extLst>
      <p:ext uri="{BB962C8B-B14F-4D97-AF65-F5344CB8AC3E}">
        <p14:creationId xmlns:p14="http://schemas.microsoft.com/office/powerpoint/2010/main" val="2610811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err="1">
                <a:solidFill>
                  <a:srgbClr val="FF3399"/>
                </a:solidFill>
              </a:rPr>
              <a:t>Homeopati</a:t>
            </a:r>
            <a:r>
              <a:rPr lang="tr-TR" sz="3600" b="1" dirty="0">
                <a:solidFill>
                  <a:srgbClr val="FF3399"/>
                </a:solidFill>
              </a:rPr>
              <a:t> </a:t>
            </a:r>
            <a:endParaRPr lang="tr-TR" dirty="0"/>
          </a:p>
        </p:txBody>
      </p:sp>
      <p:sp>
        <p:nvSpPr>
          <p:cNvPr id="3" name="İçerik Yer Tutucusu 2"/>
          <p:cNvSpPr>
            <a:spLocks noGrp="1"/>
          </p:cNvSpPr>
          <p:nvPr>
            <p:ph idx="1"/>
          </p:nvPr>
        </p:nvSpPr>
        <p:spPr>
          <a:xfrm>
            <a:off x="323528" y="1600200"/>
            <a:ext cx="8640960" cy="4525963"/>
          </a:xfrm>
        </p:spPr>
        <p:txBody>
          <a:bodyPr/>
          <a:lstStyle/>
          <a:p>
            <a:r>
              <a:rPr lang="tr-TR" sz="2000" b="1" dirty="0" smtClean="0"/>
              <a:t>1</a:t>
            </a:r>
            <a:r>
              <a:rPr lang="tr-TR" sz="2000" b="1" dirty="0"/>
              <a:t>. kural: </a:t>
            </a:r>
            <a:r>
              <a:rPr lang="tr-TR" sz="2000" b="1" dirty="0" err="1"/>
              <a:t>Similia</a:t>
            </a:r>
            <a:r>
              <a:rPr lang="tr-TR" sz="2000" b="1" dirty="0"/>
              <a:t> </a:t>
            </a:r>
            <a:r>
              <a:rPr lang="tr-TR" sz="2000" b="1" dirty="0" err="1"/>
              <a:t>Similibus</a:t>
            </a:r>
            <a:r>
              <a:rPr lang="tr-TR" sz="2000" b="1" dirty="0"/>
              <a:t> </a:t>
            </a:r>
            <a:r>
              <a:rPr lang="tr-TR" sz="2000" b="1" dirty="0" err="1"/>
              <a:t>Currentur</a:t>
            </a:r>
            <a:r>
              <a:rPr lang="tr-TR" sz="2000" b="1" dirty="0"/>
              <a:t> (benzer benzer ile tedavi edilir)</a:t>
            </a:r>
            <a:r>
              <a:rPr lang="tr-TR" sz="2000" dirty="0"/>
              <a:t/>
            </a:r>
            <a:br>
              <a:rPr lang="tr-TR" sz="2000" dirty="0"/>
            </a:br>
            <a:r>
              <a:rPr lang="tr-TR" sz="2000" dirty="0"/>
              <a:t>Bir ilaç sağlıklı kişiye verildiğinde hangi bulguları ortaya çıkarıyorsa, benzer bulguları olan kişi bu ilaçla tedavi edilir. </a:t>
            </a:r>
            <a:endParaRPr lang="tr-TR" sz="2000" dirty="0" smtClean="0"/>
          </a:p>
          <a:p>
            <a:endParaRPr lang="tr-TR" sz="2000" dirty="0" smtClean="0"/>
          </a:p>
          <a:p>
            <a:r>
              <a:rPr lang="tr-TR" sz="2000" dirty="0" smtClean="0"/>
              <a:t>Örneğin; </a:t>
            </a:r>
          </a:p>
          <a:p>
            <a:r>
              <a:rPr lang="tr-TR" sz="2000" dirty="0" smtClean="0"/>
              <a:t>Yada </a:t>
            </a:r>
            <a:r>
              <a:rPr lang="tr-TR" sz="2000" dirty="0"/>
              <a:t>arı soktuğunda ciltte pembe/kırmızı </a:t>
            </a:r>
            <a:r>
              <a:rPr lang="tr-TR" sz="2000" dirty="0" smtClean="0"/>
              <a:t>şişlik, kaşıntı </a:t>
            </a:r>
            <a:r>
              <a:rPr lang="tr-TR" sz="2000" dirty="0"/>
              <a:t>ve soğuk uygulayınca rahatlar. Benzer bir deri döküntüsü oluşturan ilacı (hazırlanmış arı zehri) verince şikayetleri düzelir. </a:t>
            </a:r>
            <a:endParaRPr lang="tr-TR" sz="2000" dirty="0" smtClean="0"/>
          </a:p>
          <a:p>
            <a:pPr marL="0" indent="0">
              <a:buNone/>
            </a:pPr>
            <a:endParaRPr lang="tr-TR" sz="1600"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35</a:t>
            </a:fld>
            <a:endParaRPr lang="tr-TR" altLang="tr-TR"/>
          </a:p>
        </p:txBody>
      </p:sp>
    </p:spTree>
    <p:extLst>
      <p:ext uri="{BB962C8B-B14F-4D97-AF65-F5344CB8AC3E}">
        <p14:creationId xmlns:p14="http://schemas.microsoft.com/office/powerpoint/2010/main" val="1632976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err="1">
                <a:solidFill>
                  <a:srgbClr val="FF3399"/>
                </a:solidFill>
              </a:rPr>
              <a:t>Homeopati</a:t>
            </a:r>
            <a:r>
              <a:rPr lang="tr-TR" sz="3600" b="1" dirty="0">
                <a:solidFill>
                  <a:srgbClr val="FF3399"/>
                </a:solidFill>
              </a:rPr>
              <a:t> </a:t>
            </a:r>
            <a:endParaRPr lang="tr-TR" dirty="0"/>
          </a:p>
        </p:txBody>
      </p:sp>
      <p:sp>
        <p:nvSpPr>
          <p:cNvPr id="3" name="İçerik Yer Tutucusu 2"/>
          <p:cNvSpPr>
            <a:spLocks noGrp="1"/>
          </p:cNvSpPr>
          <p:nvPr>
            <p:ph idx="1"/>
          </p:nvPr>
        </p:nvSpPr>
        <p:spPr/>
        <p:txBody>
          <a:bodyPr/>
          <a:lstStyle/>
          <a:p>
            <a:endParaRPr lang="tr-TR" dirty="0" smtClean="0"/>
          </a:p>
          <a:p>
            <a:r>
              <a:rPr lang="tr-TR" sz="2000" b="1" dirty="0"/>
              <a:t>2. kural: İlaç bilgisi</a:t>
            </a:r>
            <a:r>
              <a:rPr lang="tr-TR" sz="2000" dirty="0"/>
              <a:t/>
            </a:r>
            <a:br>
              <a:rPr lang="tr-TR" sz="2000" dirty="0"/>
            </a:br>
            <a:r>
              <a:rPr lang="tr-TR" sz="2000" dirty="0"/>
              <a:t>İlaçların ortaya çıkarabileceği semptomların ayrıntılı şekilde bilinmesi gerekir. Bunlar ilaç denemeleri adı altında sağlıklı insanda tahkik edilir, ortaya çıkarılır.</a:t>
            </a:r>
          </a:p>
          <a:p>
            <a:r>
              <a:rPr lang="tr-TR" sz="2000" b="1" dirty="0"/>
              <a:t>3. kural: Tek ilaç</a:t>
            </a:r>
            <a:r>
              <a:rPr lang="tr-TR" sz="2000" dirty="0"/>
              <a:t/>
            </a:r>
            <a:br>
              <a:rPr lang="tr-TR" sz="2000" dirty="0"/>
            </a:br>
            <a:r>
              <a:rPr lang="tr-TR" sz="2000" dirty="0"/>
              <a:t>klasik </a:t>
            </a:r>
            <a:r>
              <a:rPr lang="tr-TR" sz="2000" dirty="0" err="1"/>
              <a:t>homeapatide</a:t>
            </a:r>
            <a:r>
              <a:rPr lang="tr-TR" sz="2000" dirty="0"/>
              <a:t> sadece bir ilaç (bir madde mesela </a:t>
            </a:r>
            <a:r>
              <a:rPr lang="tr-TR" sz="2000" dirty="0" err="1"/>
              <a:t>Calcium</a:t>
            </a:r>
            <a:r>
              <a:rPr lang="tr-TR" sz="2000" dirty="0"/>
              <a:t>, papatya, </a:t>
            </a:r>
            <a:r>
              <a:rPr lang="tr-TR" sz="2000" dirty="0" err="1"/>
              <a:t>coffea</a:t>
            </a:r>
            <a:r>
              <a:rPr lang="tr-TR" sz="2000" dirty="0"/>
              <a:t> </a:t>
            </a:r>
            <a:r>
              <a:rPr lang="tr-TR" sz="2000" dirty="0" err="1"/>
              <a:t>v.s</a:t>
            </a:r>
            <a:r>
              <a:rPr lang="tr-TR" sz="2000" dirty="0"/>
              <a:t>.) hastalığın resmine, görünümüne, semptomlara uyan bir çeşit ilaç kullanılır, birbirine karıştırılmaz.</a:t>
            </a:r>
            <a:br>
              <a:rPr lang="tr-TR" sz="2000" dirty="0"/>
            </a:br>
            <a:r>
              <a:rPr lang="tr-TR" sz="2000" b="1" dirty="0"/>
              <a:t>4. kural: </a:t>
            </a:r>
            <a:r>
              <a:rPr lang="tr-TR" sz="2000" b="1" dirty="0" err="1"/>
              <a:t>Dosis</a:t>
            </a:r>
            <a:r>
              <a:rPr lang="tr-TR" sz="2000" b="1" dirty="0"/>
              <a:t> </a:t>
            </a:r>
            <a:r>
              <a:rPr lang="tr-TR" sz="2000" b="1" dirty="0" err="1"/>
              <a:t>minima</a:t>
            </a:r>
            <a:r>
              <a:rPr lang="tr-TR" sz="2000" dirty="0"/>
              <a:t/>
            </a:r>
            <a:br>
              <a:rPr lang="tr-TR" sz="2000" dirty="0"/>
            </a:br>
            <a:r>
              <a:rPr lang="tr-TR" sz="2000" dirty="0"/>
              <a:t>M</a:t>
            </a:r>
            <a:r>
              <a:rPr lang="tr-TR" sz="2000" dirty="0" smtClean="0"/>
              <a:t>ümkün </a:t>
            </a:r>
            <a:r>
              <a:rPr lang="tr-TR" sz="2000" dirty="0"/>
              <a:t>olan en küçük doz verilir. </a:t>
            </a:r>
          </a:p>
          <a:p>
            <a:endParaRPr lang="tr-TR" dirty="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36</a:t>
            </a:fld>
            <a:endParaRPr lang="tr-TR" altLang="tr-TR"/>
          </a:p>
        </p:txBody>
      </p:sp>
    </p:spTree>
    <p:extLst>
      <p:ext uri="{BB962C8B-B14F-4D97-AF65-F5344CB8AC3E}">
        <p14:creationId xmlns:p14="http://schemas.microsoft.com/office/powerpoint/2010/main" val="450174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66"/>
                </a:solidFill>
              </a:rPr>
              <a:t>Kaynaklar</a:t>
            </a:r>
            <a:endParaRPr lang="tr-TR" b="1" dirty="0">
              <a:solidFill>
                <a:srgbClr val="FF0066"/>
              </a:solidFill>
            </a:endParaRPr>
          </a:p>
        </p:txBody>
      </p:sp>
      <p:sp>
        <p:nvSpPr>
          <p:cNvPr id="3" name="İçerik Yer Tutucusu 2"/>
          <p:cNvSpPr>
            <a:spLocks noGrp="1"/>
          </p:cNvSpPr>
          <p:nvPr>
            <p:ph idx="1"/>
          </p:nvPr>
        </p:nvSpPr>
        <p:spPr/>
        <p:txBody>
          <a:bodyPr/>
          <a:lstStyle/>
          <a:p>
            <a:pPr marL="514350" indent="-514350">
              <a:buAutoNum type="arabicPeriod"/>
            </a:pPr>
            <a:r>
              <a:rPr lang="tr-TR" sz="1800" dirty="0"/>
              <a:t>TOKYÜREK, H. (2014). ESKİ UYGURCADA ĀYURVEDA TIBBI VE BEŞ UNSUR. Türkiyat </a:t>
            </a:r>
            <a:r>
              <a:rPr lang="tr-TR" sz="1800" dirty="0" err="1"/>
              <a:t>Mecmuasi</a:t>
            </a:r>
            <a:r>
              <a:rPr lang="tr-TR" sz="1800" dirty="0"/>
              <a:t>, 24(2</a:t>
            </a:r>
            <a:r>
              <a:rPr lang="tr-TR" sz="1800" dirty="0" smtClean="0"/>
              <a:t>).</a:t>
            </a:r>
          </a:p>
          <a:p>
            <a:pPr marL="514350" indent="-514350">
              <a:buAutoNum type="arabicPeriod"/>
            </a:pPr>
            <a:r>
              <a:rPr lang="tr-TR" sz="1800" dirty="0"/>
              <a:t>Arslan, M., Şahne, B. S., &amp; Şar, S. (2016). Dünya’daki Geleneksel Tedavi Sistemlerinden Örnekler: Genel Bir Bakış. Mersin Üniversitesi Tıp Fakültesi Lokman Hekim Tıp Tarihi ve Folklorik Tıp Dergisi, 6(3), 100-105.</a:t>
            </a:r>
            <a:endParaRPr lang="tr-TR" sz="1800" dirty="0" smtClean="0"/>
          </a:p>
          <a:p>
            <a:pPr marL="514350" indent="-514350">
              <a:buAutoNum type="arabicPeriod"/>
            </a:pPr>
            <a:r>
              <a:rPr lang="tr-TR" sz="1800" dirty="0"/>
              <a:t>SCHIFFELER, J. W., &amp; ALTIN, K. Y. ÇİN HALK TIBBININ KÖKENİ. Uluslararası Uygur Araştırmaları Dergisi, (6), 114-125</a:t>
            </a:r>
            <a:r>
              <a:rPr lang="tr-TR" sz="1800" dirty="0" smtClean="0"/>
              <a:t>.</a:t>
            </a:r>
          </a:p>
          <a:p>
            <a:pPr marL="514350" indent="-514350">
              <a:buAutoNum type="arabicPeriod"/>
            </a:pPr>
            <a:r>
              <a:rPr lang="tr-TR" sz="1800" dirty="0" err="1"/>
              <a:t>Ekmekci</a:t>
            </a:r>
            <a:r>
              <a:rPr lang="tr-TR" sz="1800" dirty="0"/>
              <a:t>, P. E. (2018). 3.000 Yıl Öncesinden Günümüze Geleneksel Çin Tıbbı; Tarihi, Bugünü ve Geleceği.</a:t>
            </a:r>
          </a:p>
          <a:p>
            <a:pPr marL="514350" indent="-514350">
              <a:buAutoNum type="arabicPeriod"/>
            </a:pPr>
            <a:r>
              <a:rPr lang="tr-TR" sz="1800" dirty="0" err="1" smtClean="0"/>
              <a:t>Yrd.Doç.Dr</a:t>
            </a:r>
            <a:r>
              <a:rPr lang="tr-TR" sz="1800" dirty="0"/>
              <a:t>. Mehmet </a:t>
            </a:r>
            <a:r>
              <a:rPr lang="tr-TR" sz="1800" dirty="0" err="1"/>
              <a:t>KARATAŞAntik</a:t>
            </a:r>
            <a:r>
              <a:rPr lang="tr-TR" sz="1800" dirty="0"/>
              <a:t> Çin Medeniyetinde </a:t>
            </a:r>
            <a:r>
              <a:rPr lang="tr-TR" sz="1800" dirty="0" smtClean="0"/>
              <a:t>Tıp.</a:t>
            </a:r>
          </a:p>
          <a:p>
            <a:pPr marL="514350" indent="-514350">
              <a:buAutoNum type="arabicPeriod"/>
            </a:pPr>
            <a:r>
              <a:rPr lang="tr-TR" sz="1800" dirty="0"/>
              <a:t>GÜREL, T. Y. KALP HASTALIKLARINDA TAMAMLAYICI ve ALTERNATİF TIP KULLANIMI.</a:t>
            </a:r>
            <a:endParaRPr lang="tr-TR" sz="1800" dirty="0" smtClean="0"/>
          </a:p>
        </p:txBody>
      </p:sp>
      <p:sp>
        <p:nvSpPr>
          <p:cNvPr id="4" name="Slayt Numarası Yer Tutucusu 3"/>
          <p:cNvSpPr>
            <a:spLocks noGrp="1"/>
          </p:cNvSpPr>
          <p:nvPr>
            <p:ph type="sldNum" sz="quarter" idx="12"/>
          </p:nvPr>
        </p:nvSpPr>
        <p:spPr/>
        <p:txBody>
          <a:bodyPr/>
          <a:lstStyle/>
          <a:p>
            <a:fld id="{5FDAFA7B-F565-4E90-89BF-5854C230462A}" type="slidenum">
              <a:rPr lang="tr-TR" altLang="tr-TR" smtClean="0"/>
              <a:pPr/>
              <a:t>37</a:t>
            </a:fld>
            <a:endParaRPr lang="tr-TR" altLang="tr-TR"/>
          </a:p>
        </p:txBody>
      </p:sp>
    </p:spTree>
    <p:extLst>
      <p:ext uri="{BB962C8B-B14F-4D97-AF65-F5344CB8AC3E}">
        <p14:creationId xmlns:p14="http://schemas.microsoft.com/office/powerpoint/2010/main" val="26381024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solidFill>
                  <a:srgbClr val="FF0066"/>
                </a:solidFill>
              </a:rPr>
              <a:t>Teşekkürler…</a:t>
            </a:r>
            <a:endParaRPr lang="tr-TR" dirty="0">
              <a:solidFill>
                <a:srgbClr val="FF0066"/>
              </a:solidFill>
            </a:endParaRPr>
          </a:p>
        </p:txBody>
      </p:sp>
      <p:pic>
        <p:nvPicPr>
          <p:cNvPr id="266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412775"/>
            <a:ext cx="3485187" cy="2904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412776"/>
            <a:ext cx="4124946" cy="4145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ayt Numarası Yer Tutucusu 2"/>
          <p:cNvSpPr>
            <a:spLocks noGrp="1"/>
          </p:cNvSpPr>
          <p:nvPr>
            <p:ph type="sldNum" sz="quarter" idx="12"/>
          </p:nvPr>
        </p:nvSpPr>
        <p:spPr/>
        <p:txBody>
          <a:bodyPr/>
          <a:lstStyle/>
          <a:p>
            <a:fld id="{5FDAFA7B-F565-4E90-89BF-5854C230462A}" type="slidenum">
              <a:rPr lang="tr-TR" altLang="tr-TR" smtClean="0"/>
              <a:pPr/>
              <a:t>38</a:t>
            </a:fld>
            <a:endParaRPr lang="tr-TR" altLang="tr-T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077071"/>
            <a:ext cx="3456384" cy="1481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9264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1-doktora</Template>
  <TotalTime>2846</TotalTime>
  <Words>2099</Words>
  <Application>Microsoft Office PowerPoint</Application>
  <PresentationFormat>Ekran Gösterisi (4:3)</PresentationFormat>
  <Paragraphs>306</Paragraphs>
  <Slides>38</Slides>
  <Notes>8</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Varsayılan Tasarım</vt:lpstr>
      <vt:lpstr>PowerPoint Sunusu</vt:lpstr>
      <vt:lpstr>Eski/Geleneksel Tıbbi Sistemler: Geleneksel Çin Tıbbı (Ayurveda tıbbı, homeopati ve naturopati)</vt:lpstr>
      <vt:lpstr>GELENEKSEL ÇİN TIBBI</vt:lpstr>
      <vt:lpstr>PowerPoint Sunusu</vt:lpstr>
      <vt:lpstr>GELENEKSEL ÇİN TIBBI</vt:lpstr>
      <vt:lpstr>GELENEKSEL ÇİN TIBBI</vt:lpstr>
      <vt:lpstr>GELENEKSEL ÇİN TIBBI</vt:lpstr>
      <vt:lpstr>PowerPoint Sunusu</vt:lpstr>
      <vt:lpstr>GELENEKSEL ÇİN TIBBI</vt:lpstr>
      <vt:lpstr>GELENEKSEL ÇİN TIBBI</vt:lpstr>
      <vt:lpstr>GELENEKSEL ÇİN TIBBI</vt:lpstr>
      <vt:lpstr>GELENEKSEL ÇİN TIBBI</vt:lpstr>
      <vt:lpstr>PowerPoint Sunusu</vt:lpstr>
      <vt:lpstr>PowerPoint Sunusu</vt:lpstr>
      <vt:lpstr>PowerPoint Sunusu</vt:lpstr>
      <vt:lpstr>GELENEKSEL ÇİN TIBBI</vt:lpstr>
      <vt:lpstr>GÇT’nda Tedavi Metodları</vt:lpstr>
      <vt:lpstr>GELENEKSEL ÇİN TIBBI</vt:lpstr>
      <vt:lpstr>GELENEKSEL ÇİN TIBBI</vt:lpstr>
      <vt:lpstr>GELENEKSEL ÇİN TIBBI</vt:lpstr>
      <vt:lpstr>GELENEKSEL ÇİN TIBBI</vt:lpstr>
      <vt:lpstr>GELENEKSEL ÇİN TIBBI</vt:lpstr>
      <vt:lpstr>GELENEKSEL ÇİN TIBBI</vt:lpstr>
      <vt:lpstr>GELENEKSEL HİNT TIBBI (AYURVEDA)</vt:lpstr>
      <vt:lpstr>GELENEKSEL HİNT TIBBI (AYURVEDA)</vt:lpstr>
      <vt:lpstr>Ayurveda’nın amacı;  kişinin doğuştan sahip olduğu Bünye Tipi’ni (Beden ve Zihin birleşimi neticesinde oluşan fıtrat = dosha) belirlemek  ve herhangi bir dengesizlik durumunda dengesizliğin kaynağını bularak, hayat boyu dengede kalmasını sağlayacak olan;</vt:lpstr>
      <vt:lpstr>GELENEKSEL HİNT TIBBI (AYURVEDA)</vt:lpstr>
      <vt:lpstr>GELENEKSEL HİNT TIBBI (AYURVEDA)</vt:lpstr>
      <vt:lpstr>GELENEKSEL HİNT TIBBI (AYURVEDA)</vt:lpstr>
      <vt:lpstr>Naturopati </vt:lpstr>
      <vt:lpstr>Naturopati </vt:lpstr>
      <vt:lpstr>Naturopati </vt:lpstr>
      <vt:lpstr>Homeopati </vt:lpstr>
      <vt:lpstr>Homeopati </vt:lpstr>
      <vt:lpstr>Homeopati </vt:lpstr>
      <vt:lpstr>Homeopati </vt:lpstr>
      <vt:lpstr>Kaynaklar</vt:lpstr>
      <vt:lpstr>Teşekkürler…</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User</cp:lastModifiedBy>
  <cp:revision>266</cp:revision>
  <cp:lastPrinted>1601-01-01T00:00:00Z</cp:lastPrinted>
  <dcterms:created xsi:type="dcterms:W3CDTF">2020-03-20T09:00:32Z</dcterms:created>
  <dcterms:modified xsi:type="dcterms:W3CDTF">2020-11-09T20:20:49Z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