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84" autoAdjust="0"/>
  </p:normalViewPr>
  <p:slideViewPr>
    <p:cSldViewPr>
      <p:cViewPr varScale="1">
        <p:scale>
          <a:sx n="98" d="100"/>
          <a:sy n="98" d="100"/>
        </p:scale>
        <p:origin x="19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A78416-2E02-4859-B934-1F507BBA2D4E}" type="datetimeFigureOut">
              <a:rPr lang="tr-TR" smtClean="0"/>
              <a:t>23.03.2020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805186-033E-4429-84D1-BD957F85815E}" type="slidenum">
              <a:rPr lang="tr-TR" smtClean="0"/>
              <a:t>‹#›</a:t>
            </a:fld>
            <a:endParaRPr lang="tr-TR"/>
          </a:p>
        </p:txBody>
      </p:sp>
    </p:spTree>
    <p:extLst>
      <p:ext uri="{BB962C8B-B14F-4D97-AF65-F5344CB8AC3E}">
        <p14:creationId xmlns:p14="http://schemas.microsoft.com/office/powerpoint/2010/main" val="689781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8805186-033E-4429-84D1-BD957F85815E}" type="slidenum">
              <a:rPr lang="tr-TR" smtClean="0"/>
              <a:t>5</a:t>
            </a:fld>
            <a:endParaRPr lang="tr-TR"/>
          </a:p>
        </p:txBody>
      </p:sp>
    </p:spTree>
    <p:extLst>
      <p:ext uri="{BB962C8B-B14F-4D97-AF65-F5344CB8AC3E}">
        <p14:creationId xmlns:p14="http://schemas.microsoft.com/office/powerpoint/2010/main" val="3748990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052737"/>
            <a:ext cx="7772400" cy="1872207"/>
          </a:xfrm>
        </p:spPr>
        <p:txBody>
          <a:bodyPr>
            <a:normAutofit/>
          </a:bodyPr>
          <a:lstStyle/>
          <a:p>
            <a:pPr algn="just"/>
            <a:r>
              <a:rPr lang="tr-TR" sz="2800" dirty="0">
                <a:latin typeface="Times New Roman" pitchFamily="18" charset="0"/>
                <a:cs typeface="Times New Roman" pitchFamily="18" charset="0"/>
              </a:rPr>
              <a:t>SOSYAL BİLGİLER ve TARİHSEL TEMELLERİ</a:t>
            </a:r>
          </a:p>
        </p:txBody>
      </p:sp>
      <p:sp>
        <p:nvSpPr>
          <p:cNvPr id="3" name="2 Alt Başlık"/>
          <p:cNvSpPr>
            <a:spLocks noGrp="1"/>
          </p:cNvSpPr>
          <p:nvPr>
            <p:ph type="subTitle" idx="1"/>
          </p:nvPr>
        </p:nvSpPr>
        <p:spPr>
          <a:xfrm>
            <a:off x="1371600" y="3573016"/>
            <a:ext cx="6400800" cy="2065784"/>
          </a:xfrm>
        </p:spPr>
        <p:txBody>
          <a:bodyPr>
            <a:normAutofit/>
          </a:bodyPr>
          <a:lstStyle/>
          <a:p>
            <a:r>
              <a:rPr lang="tr-TR" sz="2600" dirty="0">
                <a:solidFill>
                  <a:schemeClr val="tx1"/>
                </a:solidFill>
                <a:latin typeface="Times New Roman" pitchFamily="18" charset="0"/>
                <a:cs typeface="Times New Roman" pitchFamily="18" charset="0"/>
              </a:rPr>
              <a:t>Murat Bayram YILAR</a:t>
            </a:r>
          </a:p>
          <a:p>
            <a:r>
              <a:rPr lang="tr-TR" sz="3500" dirty="0" err="1">
                <a:solidFill>
                  <a:schemeClr val="tx1"/>
                </a:solidFill>
                <a:latin typeface="Times New Roman" pitchFamily="18" charset="0"/>
                <a:cs typeface="Times New Roman" pitchFamily="18" charset="0"/>
              </a:rPr>
              <a:t>Ondokuz</a:t>
            </a:r>
            <a:r>
              <a:rPr lang="tr-TR" sz="3500" dirty="0">
                <a:solidFill>
                  <a:schemeClr val="tx1"/>
                </a:solidFill>
                <a:latin typeface="Times New Roman" pitchFamily="18" charset="0"/>
                <a:cs typeface="Times New Roman" pitchFamily="18" charset="0"/>
              </a:rPr>
              <a:t> Mayıs Üniversitesi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836713"/>
            <a:ext cx="7772400" cy="1224135"/>
          </a:xfrm>
        </p:spPr>
        <p:txBody>
          <a:bodyPr/>
          <a:lstStyle/>
          <a:p>
            <a:r>
              <a:rPr lang="tr-TR" dirty="0">
                <a:latin typeface="Times New Roman" pitchFamily="18" charset="0"/>
                <a:cs typeface="Times New Roman" pitchFamily="18" charset="0"/>
              </a:rPr>
              <a:t>İÇERİK</a:t>
            </a:r>
          </a:p>
        </p:txBody>
      </p:sp>
      <p:sp>
        <p:nvSpPr>
          <p:cNvPr id="3" name="2 Alt Başlık"/>
          <p:cNvSpPr>
            <a:spLocks noGrp="1"/>
          </p:cNvSpPr>
          <p:nvPr>
            <p:ph type="subTitle" idx="1"/>
          </p:nvPr>
        </p:nvSpPr>
        <p:spPr>
          <a:xfrm>
            <a:off x="1371600" y="1844824"/>
            <a:ext cx="6400800" cy="3793976"/>
          </a:xfrm>
        </p:spPr>
        <p:txBody>
          <a:bodyPr>
            <a:normAutofit/>
          </a:bodyPr>
          <a:lstStyle/>
          <a:p>
            <a:pPr algn="l">
              <a:buFont typeface="Wingdings" pitchFamily="2" charset="2"/>
              <a:buChar char="Ø"/>
            </a:pPr>
            <a:r>
              <a:rPr lang="tr-TR" sz="2400" dirty="0">
                <a:solidFill>
                  <a:schemeClr val="tx1"/>
                </a:solidFill>
                <a:latin typeface="Times New Roman" pitchFamily="18" charset="0"/>
                <a:cs typeface="Times New Roman" pitchFamily="18" charset="0"/>
              </a:rPr>
              <a:t>Sosyal Bilimler ve Sosyal Bilgiler kavramları, aralarındaki ilişki</a:t>
            </a:r>
          </a:p>
          <a:p>
            <a:pPr algn="l">
              <a:buFont typeface="Wingdings" pitchFamily="2" charset="2"/>
              <a:buChar char="Ø"/>
            </a:pPr>
            <a:r>
              <a:rPr lang="tr-TR" sz="2400" dirty="0">
                <a:solidFill>
                  <a:schemeClr val="tx1"/>
                </a:solidFill>
                <a:latin typeface="Times New Roman" pitchFamily="18" charset="0"/>
                <a:cs typeface="Times New Roman" pitchFamily="18" charset="0"/>
              </a:rPr>
              <a:t>Sosyal bilgiler öğretiminde temel yaklaşımlar</a:t>
            </a:r>
          </a:p>
          <a:p>
            <a:pPr algn="l">
              <a:buFont typeface="Wingdings" pitchFamily="2" charset="2"/>
              <a:buChar char="Ø"/>
            </a:pPr>
            <a:r>
              <a:rPr lang="tr-TR" sz="2400" dirty="0">
                <a:solidFill>
                  <a:schemeClr val="tx1"/>
                </a:solidFill>
                <a:latin typeface="Times New Roman" pitchFamily="18" charset="0"/>
                <a:cs typeface="Times New Roman" pitchFamily="18" charset="0"/>
              </a:rPr>
              <a:t>Sosyal bilgiler öğretiminin tarihsel süreci (dünyada ve Türkiye’de)</a:t>
            </a:r>
          </a:p>
          <a:p>
            <a:pPr algn="l">
              <a:buFont typeface="Wingdings" pitchFamily="2" charset="2"/>
              <a:buChar char="Ø"/>
            </a:pPr>
            <a:r>
              <a:rPr lang="tr-TR" sz="2400" dirty="0">
                <a:solidFill>
                  <a:schemeClr val="tx1"/>
                </a:solidFill>
                <a:latin typeface="Times New Roman" pitchFamily="18" charset="0"/>
                <a:cs typeface="Times New Roman" pitchFamily="18" charset="0"/>
              </a:rPr>
              <a:t>Yeni sosyal bilgiler öğretim programı (temel yaklaşımı, öğrenme alanları, temel öğeleri ve değerlendirmesi)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15616" y="1628801"/>
            <a:ext cx="7344816" cy="3970318"/>
          </a:xfrm>
          <a:prstGeom prst="rect">
            <a:avLst/>
          </a:prstGeom>
        </p:spPr>
        <p:txBody>
          <a:bodyPr wrap="square">
            <a:spAutoFit/>
          </a:bodyPr>
          <a:lstStyle/>
          <a:p>
            <a:pPr algn="just">
              <a:lnSpc>
                <a:spcPct val="150000"/>
              </a:lnSpc>
            </a:pPr>
            <a:r>
              <a:rPr lang="tr-TR" sz="2400" dirty="0">
                <a:latin typeface="Times New Roman" pitchFamily="18" charset="0"/>
                <a:cs typeface="Times New Roman" pitchFamily="18" charset="0"/>
              </a:rPr>
              <a:t>KAZANIMLAR:</a:t>
            </a:r>
          </a:p>
          <a:p>
            <a:pPr algn="just">
              <a:lnSpc>
                <a:spcPct val="150000"/>
              </a:lnSpc>
            </a:pPr>
            <a:r>
              <a:rPr lang="tr-TR" sz="2400" dirty="0">
                <a:latin typeface="Times New Roman" pitchFamily="18" charset="0"/>
                <a:cs typeface="Times New Roman" pitchFamily="18" charset="0"/>
              </a:rPr>
              <a:t>-Sosyal Bilimler ve Sosyal Bilgilerin ne anlama geldiğini, ve aralarındaki benzerlik ile farklılıkları kavrar.</a:t>
            </a:r>
          </a:p>
          <a:p>
            <a:pPr algn="just">
              <a:lnSpc>
                <a:spcPct val="150000"/>
              </a:lnSpc>
            </a:pPr>
            <a:r>
              <a:rPr lang="tr-TR" sz="2400" dirty="0">
                <a:latin typeface="Times New Roman" pitchFamily="18" charset="0"/>
                <a:cs typeface="Times New Roman" pitchFamily="18" charset="0"/>
              </a:rPr>
              <a:t>-Sosyal bilgiler dersinin dünyadaki ve Türkiye’deki gelişimini kavrar.</a:t>
            </a:r>
          </a:p>
          <a:p>
            <a:pPr algn="just">
              <a:lnSpc>
                <a:spcPct val="150000"/>
              </a:lnSpc>
            </a:pPr>
            <a:r>
              <a:rPr lang="tr-TR" sz="2400" dirty="0">
                <a:latin typeface="Times New Roman" pitchFamily="18" charset="0"/>
                <a:cs typeface="Times New Roman" pitchFamily="18" charset="0"/>
              </a:rPr>
              <a:t>-Yürürlükte olan sosyal bilgiler öğretim programı hakkında genel bilgi sahibi olur.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11560" y="659508"/>
            <a:ext cx="7992888" cy="54640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lnSpc>
                <a:spcPct val="150000"/>
              </a:lnSpc>
              <a:spcBef>
                <a:spcPct val="0"/>
              </a:spcBef>
              <a:spcAft>
                <a:spcPct val="0"/>
              </a:spcAft>
            </a:pPr>
            <a:endParaRPr lang="tr-TR" sz="2400" dirty="0">
              <a:latin typeface="Times New Roman" pitchFamily="18" charset="0"/>
              <a:ea typeface="Calibri" pitchFamily="34" charset="0"/>
              <a:cs typeface="Times New Roman" pitchFamily="18" charset="0"/>
            </a:endParaRPr>
          </a:p>
          <a:p>
            <a:pPr lvl="0" algn="ctr" fontAlgn="base">
              <a:lnSpc>
                <a:spcPct val="150000"/>
              </a:lnSpc>
              <a:spcBef>
                <a:spcPct val="0"/>
              </a:spcBef>
              <a:spcAft>
                <a:spcPct val="0"/>
              </a:spcAft>
            </a:pPr>
            <a:r>
              <a:rPr lang="tr-TR" sz="2400" dirty="0">
                <a:latin typeface="Times New Roman" pitchFamily="18" charset="0"/>
                <a:ea typeface="Calibri" pitchFamily="34" charset="0"/>
                <a:cs typeface="Times New Roman" pitchFamily="18" charset="0"/>
              </a:rPr>
              <a:t>KAVRAMLAR ve TANIMLARI</a:t>
            </a:r>
          </a:p>
          <a:p>
            <a:pPr lvl="0" algn="just" fontAlgn="base">
              <a:lnSpc>
                <a:spcPct val="150000"/>
              </a:lnSpc>
              <a:spcBef>
                <a:spcPct val="0"/>
              </a:spcBef>
              <a:spcAft>
                <a:spcPct val="0"/>
              </a:spcAft>
            </a:pPr>
            <a:r>
              <a:rPr lang="tr-TR" dirty="0">
                <a:latin typeface="Times New Roman"/>
                <a:ea typeface="Calibri"/>
              </a:rPr>
              <a:t>Bilimler farklı şekillerde sınıflandırılmaktadırlar:</a:t>
            </a:r>
          </a:p>
          <a:p>
            <a:pPr algn="just">
              <a:lnSpc>
                <a:spcPct val="115000"/>
              </a:lnSpc>
              <a:spcAft>
                <a:spcPts val="1000"/>
              </a:spcAft>
            </a:pPr>
            <a:r>
              <a:rPr lang="tr-TR" dirty="0">
                <a:latin typeface="Times New Roman"/>
                <a:ea typeface="Calibri"/>
                <a:cs typeface="Times New Roman"/>
              </a:rPr>
              <a:t>1-Dini bilimler  2-Pozitif bilimler:    a)Sosyal Bilimler  </a:t>
            </a:r>
          </a:p>
          <a:p>
            <a:pPr algn="just">
              <a:lnSpc>
                <a:spcPct val="115000"/>
              </a:lnSpc>
              <a:spcAft>
                <a:spcPts val="1000"/>
              </a:spcAft>
            </a:pPr>
            <a:r>
              <a:rPr lang="tr-TR" dirty="0">
                <a:latin typeface="Times New Roman"/>
                <a:ea typeface="Calibri"/>
                <a:cs typeface="Times New Roman"/>
              </a:rPr>
              <a:t>			           b)Fen bilimleri (doğa bilimleri)</a:t>
            </a:r>
            <a:endParaRPr lang="tr-TR" dirty="0">
              <a:ea typeface="Calibri"/>
              <a:cs typeface="Times New Roman"/>
            </a:endParaRPr>
          </a:p>
          <a:p>
            <a:pPr lvl="0" algn="just" fontAlgn="base">
              <a:lnSpc>
                <a:spcPct val="150000"/>
              </a:lnSpc>
              <a:spcBef>
                <a:spcPct val="0"/>
              </a:spcBef>
              <a:spcAft>
                <a:spcPct val="0"/>
              </a:spcAft>
            </a:pPr>
            <a:r>
              <a:rPr lang="tr-TR" dirty="0">
                <a:latin typeface="Times New Roman"/>
                <a:ea typeface="Calibri"/>
              </a:rPr>
              <a:t>1-Matematik bilimleri 2-Fen bilimleri (fizik, kimya, biyoloji)  3-Sosyal bilimler (tarih, coğrafya, psikoloji, sosyoloji, hukuk, arkeoloji, siyaset, ekonomi…)</a:t>
            </a:r>
            <a:endParaRPr lang="tr-TR" dirty="0">
              <a:latin typeface="Times New Roman" pitchFamily="18" charset="0"/>
              <a:ea typeface="Calibri" pitchFamily="34" charset="0"/>
              <a:cs typeface="Times New Roman" pitchFamily="18" charset="0"/>
            </a:endParaRPr>
          </a:p>
          <a:p>
            <a:pPr lvl="0" algn="just" fontAlgn="base">
              <a:lnSpc>
                <a:spcPct val="150000"/>
              </a:lnSpc>
              <a:spcBef>
                <a:spcPct val="0"/>
              </a:spcBef>
              <a:spcAft>
                <a:spcPct val="0"/>
              </a:spcAft>
            </a:pPr>
            <a:r>
              <a:rPr lang="tr-TR" dirty="0">
                <a:latin typeface="Times New Roman" pitchFamily="18" charset="0"/>
                <a:ea typeface="Calibri" pitchFamily="34" charset="0"/>
                <a:cs typeface="Times New Roman" pitchFamily="18" charset="0"/>
              </a:rPr>
              <a:t>Sosyal Bilimler; </a:t>
            </a:r>
            <a:r>
              <a:rPr lang="tr-TR" dirty="0">
                <a:latin typeface="Times New Roman" pitchFamily="18" charset="0"/>
                <a:cs typeface="Times New Roman" pitchFamily="18" charset="0"/>
              </a:rPr>
              <a:t>insani bilimler, beşeri bilimler veya davranış bilimleri şeklinde de ifade edilmektedir.</a:t>
            </a:r>
          </a:p>
          <a:p>
            <a:pPr lvl="0" algn="just" fontAlgn="base">
              <a:lnSpc>
                <a:spcPct val="150000"/>
              </a:lnSpc>
              <a:spcBef>
                <a:spcPct val="0"/>
              </a:spcBef>
              <a:spcAft>
                <a:spcPct val="0"/>
              </a:spcAft>
            </a:pPr>
            <a:endParaRPr lang="tr-TR" sz="2400" dirty="0">
              <a:latin typeface="Times New Roman" pitchFamily="18" charset="0"/>
              <a:cs typeface="Times New Roman" pitchFamily="18" charset="0"/>
            </a:endParaRPr>
          </a:p>
          <a:p>
            <a:pPr lvl="0" algn="just" fontAlgn="base">
              <a:spcBef>
                <a:spcPct val="0"/>
              </a:spcBef>
              <a:spcAft>
                <a:spcPct val="0"/>
              </a:spcAft>
            </a:pPr>
            <a:endParaRPr lang="tr-TR" sz="2400" dirty="0">
              <a:latin typeface="Times New Roman" pitchFamily="18" charset="0"/>
              <a:cs typeface="Times New Roman" pitchFamily="18" charset="0"/>
            </a:endParaRPr>
          </a:p>
          <a:p>
            <a:pPr lvl="0" algn="just" fontAlgn="base">
              <a:spcBef>
                <a:spcPct val="0"/>
              </a:spcBef>
              <a:spcAft>
                <a:spcPct val="0"/>
              </a:spcAft>
            </a:pPr>
            <a:endParaRPr kumimoji="0" lang="tr-TR" sz="24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83568" y="476672"/>
            <a:ext cx="7920880" cy="5854936"/>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SOSYAL BİLİMLER:</a:t>
            </a:r>
          </a:p>
          <a:p>
            <a:pPr algn="just">
              <a:lnSpc>
                <a:spcPct val="115000"/>
              </a:lnSpc>
              <a:spcAft>
                <a:spcPts val="1000"/>
              </a:spcAft>
            </a:pPr>
            <a:r>
              <a:rPr lang="tr-TR" sz="1600" dirty="0">
                <a:latin typeface="Times New Roman"/>
                <a:ea typeface="Calibri"/>
                <a:cs typeface="Times New Roman"/>
              </a:rPr>
              <a:t>Genel olarak sosyal bilimlerin birçok tanımı yapılmaktadır. Birkaçını şöyle sıralayabiliriz:</a:t>
            </a:r>
            <a:endParaRPr lang="tr-TR" sz="1600" dirty="0">
              <a:ea typeface="Calibri"/>
              <a:cs typeface="Times New Roman"/>
            </a:endParaRPr>
          </a:p>
          <a:p>
            <a:pPr algn="just">
              <a:lnSpc>
                <a:spcPct val="115000"/>
              </a:lnSpc>
              <a:spcAft>
                <a:spcPts val="1000"/>
              </a:spcAft>
            </a:pPr>
            <a:r>
              <a:rPr lang="tr-TR" sz="1600" dirty="0">
                <a:latin typeface="Times New Roman"/>
                <a:ea typeface="Calibri"/>
                <a:cs typeface="Times New Roman"/>
              </a:rPr>
              <a:t>--Sosyal bilimler bilimsel bir tutumla toplumların incelendiği disiplinlerdir. İlgilendiği esas konu gruplar içinde oluşan insan etkinliğidir. Amaç beşeri anlayışın gelişmesidir (</a:t>
            </a:r>
            <a:r>
              <a:rPr lang="tr-TR" sz="1600" dirty="0" err="1">
                <a:latin typeface="Times New Roman"/>
                <a:ea typeface="Calibri"/>
                <a:cs typeface="Times New Roman"/>
              </a:rPr>
              <a:t>Köstüklü</a:t>
            </a:r>
            <a:r>
              <a:rPr lang="tr-TR" sz="1600" dirty="0">
                <a:latin typeface="Times New Roman"/>
                <a:ea typeface="Calibri"/>
                <a:cs typeface="Times New Roman"/>
              </a:rPr>
              <a:t>, 2001). </a:t>
            </a:r>
            <a:endParaRPr lang="tr-TR" sz="1600" dirty="0">
              <a:ea typeface="Calibri"/>
              <a:cs typeface="Times New Roman"/>
            </a:endParaRPr>
          </a:p>
          <a:p>
            <a:pPr algn="just">
              <a:lnSpc>
                <a:spcPct val="115000"/>
              </a:lnSpc>
              <a:spcAft>
                <a:spcPts val="1000"/>
              </a:spcAft>
            </a:pPr>
            <a:r>
              <a:rPr lang="tr-TR" sz="1600" dirty="0">
                <a:latin typeface="Times New Roman"/>
                <a:ea typeface="Calibri"/>
                <a:cs typeface="Times New Roman"/>
              </a:rPr>
              <a:t>--Toplumsal olayları ve insanların toplumsal özelliklerini inceleyen bilimlerdir (Safran, 2009)</a:t>
            </a:r>
            <a:endParaRPr lang="tr-TR" sz="1600" dirty="0">
              <a:ea typeface="Calibri"/>
              <a:cs typeface="Times New Roman"/>
            </a:endParaRPr>
          </a:p>
          <a:p>
            <a:pPr algn="just">
              <a:lnSpc>
                <a:spcPct val="115000"/>
              </a:lnSpc>
              <a:spcAft>
                <a:spcPts val="1000"/>
              </a:spcAft>
            </a:pPr>
            <a:r>
              <a:rPr lang="tr-TR" sz="1600" dirty="0">
                <a:latin typeface="Times New Roman"/>
                <a:ea typeface="Calibri"/>
                <a:cs typeface="Times New Roman"/>
              </a:rPr>
              <a:t>--Birey ve toplum sorunlarına çözüm üreten bilim dallarıdır (Öztürk, 2001)</a:t>
            </a:r>
            <a:endParaRPr lang="tr-TR" sz="1600" dirty="0">
              <a:ea typeface="Calibri"/>
              <a:cs typeface="Times New Roman"/>
            </a:endParaRPr>
          </a:p>
          <a:p>
            <a:pPr algn="just">
              <a:lnSpc>
                <a:spcPct val="150000"/>
              </a:lnSpc>
            </a:pPr>
            <a:r>
              <a:rPr lang="tr-TR" sz="1600" dirty="0">
                <a:latin typeface="Times New Roman"/>
                <a:ea typeface="Calibri"/>
              </a:rPr>
              <a:t>--Türkiye’deki yaygın görüşe göre sosyoloji, psikoloji, tarih, coğrafya, antropoloji, arkeoloji, siyaset bilimi, ekonomi, hukuk, eğitim, halk bilim (folklor), iletişim sosyal bilim olarak kabul edilmektedir. UNESCO da bunlara ilaveten suç bilim (kriminoloji) ve istatistiği de sosyal bilim olarak kabul etmektedir.</a:t>
            </a:r>
            <a:endParaRPr lang="tr-TR" sz="1600" dirty="0">
              <a:latin typeface="Times New Roman" pitchFamily="18" charset="0"/>
              <a:cs typeface="Times New Roman" pitchFamily="18" charset="0"/>
            </a:endParaRPr>
          </a:p>
          <a:p>
            <a:endParaRPr lang="tr-TR" dirty="0"/>
          </a:p>
          <a:p>
            <a:endParaRPr lang="tr-TR" dirty="0"/>
          </a:p>
          <a:p>
            <a:endParaRPr lang="tr-TR" dirty="0"/>
          </a:p>
          <a:p>
            <a:endParaRPr lang="tr-TR" dirty="0"/>
          </a:p>
          <a:p>
            <a:endParaRPr lang="tr-TR" dirty="0"/>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1052736"/>
            <a:ext cx="7920880" cy="4708981"/>
          </a:xfrm>
          <a:prstGeom prst="rect">
            <a:avLst/>
          </a:prstGeom>
        </p:spPr>
        <p:txBody>
          <a:bodyPr wrap="square">
            <a:spAutoFit/>
          </a:bodyPr>
          <a:lstStyle/>
          <a:p>
            <a:pPr algn="just"/>
            <a:r>
              <a:rPr lang="tr-TR" sz="2400" b="1" dirty="0">
                <a:latin typeface="Times New Roman" pitchFamily="18" charset="0"/>
                <a:cs typeface="Times New Roman" pitchFamily="18" charset="0"/>
              </a:rPr>
              <a:t>Dünyada Sosyal Bilimlerin Gelişimi:</a:t>
            </a:r>
          </a:p>
          <a:p>
            <a:pPr algn="just"/>
            <a:r>
              <a:rPr lang="tr-TR" dirty="0">
                <a:latin typeface="Times New Roman"/>
                <a:ea typeface="Calibri"/>
              </a:rPr>
              <a:t>İlk sosyal bilimlere ilişkin adımlar Antik Yunan’da Aristo, Platon sonrasında ise </a:t>
            </a:r>
            <a:r>
              <a:rPr lang="tr-TR" dirty="0" err="1">
                <a:latin typeface="Times New Roman"/>
                <a:ea typeface="Calibri"/>
              </a:rPr>
              <a:t>Tukiyiedes</a:t>
            </a:r>
            <a:r>
              <a:rPr lang="tr-TR" dirty="0">
                <a:latin typeface="Times New Roman"/>
                <a:ea typeface="Calibri"/>
              </a:rPr>
              <a:t> ve </a:t>
            </a:r>
            <a:r>
              <a:rPr lang="tr-TR" dirty="0" err="1">
                <a:latin typeface="Times New Roman"/>
                <a:ea typeface="Calibri"/>
              </a:rPr>
              <a:t>Heredotos</a:t>
            </a:r>
            <a:r>
              <a:rPr lang="tr-TR" dirty="0">
                <a:latin typeface="Times New Roman"/>
                <a:ea typeface="Calibri"/>
              </a:rPr>
              <a:t> tarafından atılmıştır. </a:t>
            </a:r>
            <a:endParaRPr lang="tr-TR" dirty="0">
              <a:latin typeface="Times New Roman" pitchFamily="18" charset="0"/>
              <a:cs typeface="Times New Roman" pitchFamily="18" charset="0"/>
            </a:endParaRPr>
          </a:p>
          <a:p>
            <a:pPr algn="just"/>
            <a:endParaRPr lang="tr-TR" dirty="0">
              <a:latin typeface="Times New Roman"/>
              <a:ea typeface="Calibri"/>
            </a:endParaRPr>
          </a:p>
          <a:p>
            <a:pPr algn="just"/>
            <a:r>
              <a:rPr lang="tr-TR" dirty="0">
                <a:latin typeface="Times New Roman"/>
                <a:ea typeface="Calibri"/>
              </a:rPr>
              <a:t>Ortaçağda ise batı dünyasında </a:t>
            </a:r>
            <a:r>
              <a:rPr lang="tr-TR" dirty="0" err="1">
                <a:latin typeface="Times New Roman"/>
                <a:ea typeface="Calibri"/>
              </a:rPr>
              <a:t>Augistunus</a:t>
            </a:r>
            <a:r>
              <a:rPr lang="tr-TR" dirty="0">
                <a:latin typeface="Times New Roman"/>
                <a:ea typeface="Calibri"/>
              </a:rPr>
              <a:t> ve Thomas </a:t>
            </a:r>
            <a:r>
              <a:rPr lang="tr-TR" dirty="0" err="1">
                <a:latin typeface="Times New Roman"/>
                <a:ea typeface="Calibri"/>
              </a:rPr>
              <a:t>Aquinas</a:t>
            </a:r>
            <a:r>
              <a:rPr lang="tr-TR" dirty="0">
                <a:latin typeface="Times New Roman"/>
                <a:ea typeface="Calibri"/>
              </a:rPr>
              <a:t>, </a:t>
            </a:r>
            <a:endParaRPr lang="tr-TR" dirty="0">
              <a:latin typeface="Times New Roman" pitchFamily="18" charset="0"/>
              <a:cs typeface="Times New Roman" pitchFamily="18" charset="0"/>
            </a:endParaRPr>
          </a:p>
          <a:p>
            <a:pPr algn="just"/>
            <a:endParaRPr lang="tr-TR" dirty="0">
              <a:latin typeface="Times New Roman"/>
              <a:ea typeface="Calibri"/>
            </a:endParaRPr>
          </a:p>
          <a:p>
            <a:pPr algn="just"/>
            <a:r>
              <a:rPr lang="tr-TR" dirty="0">
                <a:latin typeface="Times New Roman"/>
                <a:ea typeface="Calibri"/>
              </a:rPr>
              <a:t>İslam dünyasında Farabi, </a:t>
            </a:r>
            <a:r>
              <a:rPr lang="tr-TR" dirty="0" err="1">
                <a:latin typeface="Times New Roman"/>
                <a:ea typeface="Calibri"/>
              </a:rPr>
              <a:t>İbni</a:t>
            </a:r>
            <a:r>
              <a:rPr lang="tr-TR" dirty="0">
                <a:latin typeface="Times New Roman"/>
                <a:ea typeface="Calibri"/>
              </a:rPr>
              <a:t> Sina, Gazali, </a:t>
            </a:r>
            <a:r>
              <a:rPr lang="tr-TR" dirty="0" err="1">
                <a:latin typeface="Times New Roman"/>
                <a:ea typeface="Calibri"/>
              </a:rPr>
              <a:t>İdrisi</a:t>
            </a:r>
            <a:r>
              <a:rPr lang="tr-TR" dirty="0">
                <a:latin typeface="Times New Roman"/>
                <a:ea typeface="Calibri"/>
              </a:rPr>
              <a:t>, </a:t>
            </a:r>
            <a:r>
              <a:rPr lang="tr-TR" dirty="0" err="1">
                <a:latin typeface="Times New Roman"/>
                <a:ea typeface="Calibri"/>
              </a:rPr>
              <a:t>İbn</a:t>
            </a:r>
            <a:r>
              <a:rPr lang="tr-TR" dirty="0">
                <a:latin typeface="Times New Roman"/>
                <a:ea typeface="Calibri"/>
              </a:rPr>
              <a:t>-i </a:t>
            </a:r>
            <a:r>
              <a:rPr lang="tr-TR" dirty="0" err="1">
                <a:latin typeface="Times New Roman"/>
                <a:ea typeface="Calibri"/>
              </a:rPr>
              <a:t>Rüşd</a:t>
            </a:r>
            <a:r>
              <a:rPr lang="tr-TR" dirty="0">
                <a:latin typeface="Times New Roman"/>
                <a:ea typeface="Calibri"/>
              </a:rPr>
              <a:t> ve </a:t>
            </a:r>
            <a:r>
              <a:rPr lang="tr-TR" dirty="0" err="1">
                <a:latin typeface="Times New Roman"/>
                <a:ea typeface="Calibri"/>
              </a:rPr>
              <a:t>İbn</a:t>
            </a:r>
            <a:r>
              <a:rPr lang="tr-TR" dirty="0">
                <a:latin typeface="Times New Roman"/>
                <a:ea typeface="Calibri"/>
              </a:rPr>
              <a:t>-i Haldun gibi isimler sosyal bilimlerin gelişimine katkı yapmışlardır. </a:t>
            </a:r>
          </a:p>
          <a:p>
            <a:pPr algn="just"/>
            <a:endParaRPr lang="tr-TR" dirty="0">
              <a:latin typeface="Times New Roman"/>
              <a:ea typeface="Calibri"/>
            </a:endParaRPr>
          </a:p>
          <a:p>
            <a:pPr algn="just"/>
            <a:r>
              <a:rPr lang="tr-TR" dirty="0">
                <a:latin typeface="Times New Roman"/>
                <a:ea typeface="Calibri"/>
              </a:rPr>
              <a:t>Yeni ve yakın çağda (</a:t>
            </a:r>
            <a:r>
              <a:rPr lang="tr-TR" dirty="0" err="1">
                <a:latin typeface="Times New Roman"/>
                <a:ea typeface="Calibri"/>
              </a:rPr>
              <a:t>rönesans</a:t>
            </a:r>
            <a:r>
              <a:rPr lang="tr-TR" dirty="0">
                <a:latin typeface="Times New Roman"/>
                <a:ea typeface="Calibri"/>
              </a:rPr>
              <a:t>, reform ve aydınlanma çağıyla birlikte) </a:t>
            </a:r>
            <a:r>
              <a:rPr lang="tr-TR" dirty="0" err="1">
                <a:latin typeface="Times New Roman"/>
                <a:ea typeface="Calibri"/>
              </a:rPr>
              <a:t>Niccolo</a:t>
            </a:r>
            <a:r>
              <a:rPr lang="tr-TR" dirty="0">
                <a:latin typeface="Times New Roman"/>
                <a:ea typeface="Calibri"/>
              </a:rPr>
              <a:t> </a:t>
            </a:r>
            <a:r>
              <a:rPr lang="tr-TR" dirty="0" err="1">
                <a:latin typeface="Times New Roman"/>
                <a:ea typeface="Calibri"/>
              </a:rPr>
              <a:t>Machievelli</a:t>
            </a:r>
            <a:r>
              <a:rPr lang="tr-TR" dirty="0">
                <a:latin typeface="Times New Roman"/>
                <a:ea typeface="Calibri"/>
              </a:rPr>
              <a:t>, Rene Descartes, Jean </a:t>
            </a:r>
            <a:r>
              <a:rPr lang="tr-TR" dirty="0" err="1">
                <a:latin typeface="Times New Roman"/>
                <a:ea typeface="Calibri"/>
              </a:rPr>
              <a:t>Bodin</a:t>
            </a:r>
            <a:r>
              <a:rPr lang="tr-TR" dirty="0">
                <a:latin typeface="Times New Roman"/>
                <a:ea typeface="Calibri"/>
              </a:rPr>
              <a:t>, Francis Bacon, Thomas </a:t>
            </a:r>
            <a:r>
              <a:rPr lang="tr-TR" dirty="0" err="1">
                <a:latin typeface="Times New Roman"/>
                <a:ea typeface="Calibri"/>
              </a:rPr>
              <a:t>Hobbes</a:t>
            </a:r>
            <a:r>
              <a:rPr lang="tr-TR" dirty="0">
                <a:latin typeface="Times New Roman"/>
                <a:ea typeface="Calibri"/>
              </a:rPr>
              <a:t>, John Locke, J.J. </a:t>
            </a:r>
            <a:r>
              <a:rPr lang="tr-TR" dirty="0" err="1">
                <a:latin typeface="Times New Roman"/>
                <a:ea typeface="Calibri"/>
              </a:rPr>
              <a:t>Ruso</a:t>
            </a:r>
            <a:r>
              <a:rPr lang="tr-TR" dirty="0">
                <a:latin typeface="Times New Roman"/>
                <a:ea typeface="Calibri"/>
              </a:rPr>
              <a:t>, Montesquieu, </a:t>
            </a:r>
            <a:r>
              <a:rPr lang="tr-TR" dirty="0" err="1">
                <a:latin typeface="Times New Roman"/>
                <a:ea typeface="Calibri"/>
              </a:rPr>
              <a:t>Volter</a:t>
            </a:r>
            <a:r>
              <a:rPr lang="tr-TR" dirty="0">
                <a:latin typeface="Times New Roman"/>
                <a:ea typeface="Calibri"/>
              </a:rPr>
              <a:t> gibi isimler,</a:t>
            </a:r>
          </a:p>
          <a:p>
            <a:pPr algn="just"/>
            <a:endParaRPr lang="tr-TR" dirty="0">
              <a:latin typeface="Times New Roman"/>
              <a:ea typeface="Calibri"/>
            </a:endParaRPr>
          </a:p>
          <a:p>
            <a:pPr algn="just"/>
            <a:r>
              <a:rPr lang="tr-TR" dirty="0">
                <a:latin typeface="Times New Roman"/>
                <a:ea typeface="Calibri"/>
              </a:rPr>
              <a:t>Sanayi inkılabı sonrasında ise Karl </a:t>
            </a:r>
            <a:r>
              <a:rPr lang="tr-TR" dirty="0" err="1">
                <a:latin typeface="Times New Roman"/>
                <a:ea typeface="Calibri"/>
              </a:rPr>
              <a:t>Marx</a:t>
            </a:r>
            <a:r>
              <a:rPr lang="tr-TR" dirty="0">
                <a:latin typeface="Times New Roman"/>
                <a:ea typeface="Calibri"/>
              </a:rPr>
              <a:t>, </a:t>
            </a:r>
            <a:r>
              <a:rPr lang="tr-TR" dirty="0" err="1">
                <a:latin typeface="Times New Roman"/>
                <a:ea typeface="Calibri"/>
              </a:rPr>
              <a:t>Auguste</a:t>
            </a:r>
            <a:r>
              <a:rPr lang="tr-TR" dirty="0">
                <a:latin typeface="Times New Roman"/>
                <a:ea typeface="Calibri"/>
              </a:rPr>
              <a:t> </a:t>
            </a:r>
            <a:r>
              <a:rPr lang="tr-TR" dirty="0" err="1">
                <a:latin typeface="Times New Roman"/>
                <a:ea typeface="Calibri"/>
              </a:rPr>
              <a:t>Comte</a:t>
            </a:r>
            <a:r>
              <a:rPr lang="tr-TR" dirty="0">
                <a:latin typeface="Times New Roman"/>
                <a:ea typeface="Calibri"/>
              </a:rPr>
              <a:t>, Emile </a:t>
            </a:r>
            <a:r>
              <a:rPr lang="tr-TR" dirty="0" err="1">
                <a:latin typeface="Times New Roman"/>
                <a:ea typeface="Calibri"/>
              </a:rPr>
              <a:t>Durkheim</a:t>
            </a:r>
            <a:r>
              <a:rPr lang="tr-TR" dirty="0">
                <a:latin typeface="Times New Roman"/>
                <a:ea typeface="Calibri"/>
              </a:rPr>
              <a:t> ve </a:t>
            </a:r>
            <a:r>
              <a:rPr lang="tr-TR" dirty="0" err="1">
                <a:latin typeface="Times New Roman"/>
                <a:ea typeface="Calibri"/>
              </a:rPr>
              <a:t>Max</a:t>
            </a:r>
            <a:r>
              <a:rPr lang="tr-TR" dirty="0">
                <a:latin typeface="Times New Roman"/>
                <a:ea typeface="Calibri"/>
              </a:rPr>
              <a:t> </a:t>
            </a:r>
            <a:r>
              <a:rPr lang="tr-TR" dirty="0" err="1">
                <a:latin typeface="Times New Roman"/>
                <a:ea typeface="Calibri"/>
              </a:rPr>
              <a:t>Weber</a:t>
            </a:r>
            <a:r>
              <a:rPr lang="tr-TR" dirty="0">
                <a:latin typeface="Times New Roman"/>
                <a:ea typeface="Calibri"/>
              </a:rPr>
              <a:t> sayesinde sosyal bilimler sistemleşme sürecini tamamlamıştır.</a:t>
            </a:r>
            <a:endParaRPr lang="tr-TR" dirty="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836713"/>
            <a:ext cx="7416824" cy="5447645"/>
          </a:xfrm>
          <a:prstGeom prst="rect">
            <a:avLst/>
          </a:prstGeom>
        </p:spPr>
        <p:txBody>
          <a:bodyPr wrap="square">
            <a:spAutoFit/>
          </a:bodyPr>
          <a:lstStyle/>
          <a:p>
            <a:pPr lvl="0" algn="just"/>
            <a:r>
              <a:rPr lang="tr-TR" sz="2400" dirty="0">
                <a:solidFill>
                  <a:prstClr val="black"/>
                </a:solidFill>
                <a:latin typeface="Times New Roman" pitchFamily="18" charset="0"/>
                <a:cs typeface="Times New Roman" pitchFamily="18" charset="0"/>
              </a:rPr>
              <a:t>Türk Tarihinde Sosyal Bilimlerin Gelişimi:</a:t>
            </a:r>
          </a:p>
          <a:p>
            <a:pPr algn="just">
              <a:lnSpc>
                <a:spcPct val="150000"/>
              </a:lnSpc>
            </a:pPr>
            <a:r>
              <a:rPr lang="tr-TR" sz="1600" dirty="0">
                <a:latin typeface="Times New Roman"/>
                <a:ea typeface="Calibri"/>
              </a:rPr>
              <a:t>--Türk tarihinde ise sosyal bilimler alanında yapılanlar Orhun Kitabelerine, Yusuf Has </a:t>
            </a:r>
            <a:r>
              <a:rPr lang="tr-TR" sz="1600" dirty="0" err="1">
                <a:latin typeface="Times New Roman"/>
                <a:ea typeface="Calibri"/>
              </a:rPr>
              <a:t>Hacib’in</a:t>
            </a:r>
            <a:r>
              <a:rPr lang="tr-TR" sz="1600" dirty="0">
                <a:latin typeface="Times New Roman"/>
                <a:ea typeface="Calibri"/>
              </a:rPr>
              <a:t> Kutadgu Bilig, Kaşgarlı </a:t>
            </a:r>
            <a:r>
              <a:rPr lang="tr-TR" sz="1600" dirty="0" err="1">
                <a:latin typeface="Times New Roman"/>
                <a:ea typeface="Calibri"/>
              </a:rPr>
              <a:t>Mahmud’un</a:t>
            </a:r>
            <a:r>
              <a:rPr lang="tr-TR" sz="1600" dirty="0">
                <a:latin typeface="Times New Roman"/>
                <a:ea typeface="Calibri"/>
              </a:rPr>
              <a:t> Divan-ı </a:t>
            </a:r>
            <a:r>
              <a:rPr lang="tr-TR" sz="1600" dirty="0" err="1">
                <a:latin typeface="Times New Roman"/>
                <a:ea typeface="Calibri"/>
              </a:rPr>
              <a:t>Lügati’t</a:t>
            </a:r>
            <a:r>
              <a:rPr lang="tr-TR" sz="1600" dirty="0">
                <a:latin typeface="Times New Roman"/>
                <a:ea typeface="Calibri"/>
              </a:rPr>
              <a:t> Türk adlı eserlerine kadar gitmekle birlikte modern manada Batı’daki sosyal bilim gelişmeleri özellikle 19. yy.’</a:t>
            </a:r>
            <a:r>
              <a:rPr lang="tr-TR" sz="1600" dirty="0" err="1">
                <a:latin typeface="Times New Roman"/>
                <a:ea typeface="Calibri"/>
              </a:rPr>
              <a:t>larda</a:t>
            </a:r>
            <a:r>
              <a:rPr lang="tr-TR" sz="1600" dirty="0">
                <a:latin typeface="Times New Roman"/>
                <a:ea typeface="Calibri"/>
              </a:rPr>
              <a:t> Şinasi, Namık Kemal ve Ziya Paşa ile etkili olmaya başlamıştır</a:t>
            </a:r>
            <a:r>
              <a:rPr lang="tr-TR" sz="2400" dirty="0">
                <a:latin typeface="Times New Roman"/>
                <a:ea typeface="Calibri"/>
              </a:rPr>
              <a:t>. </a:t>
            </a:r>
          </a:p>
          <a:p>
            <a:pPr algn="just">
              <a:lnSpc>
                <a:spcPct val="150000"/>
              </a:lnSpc>
            </a:pPr>
            <a:r>
              <a:rPr lang="tr-TR" sz="1600" dirty="0">
                <a:latin typeface="Times New Roman"/>
                <a:ea typeface="Calibri"/>
              </a:rPr>
              <a:t>--Bu dönemin bilimsel eser yazarlarının başında tarihçi ve hukukçu Ahmet Cevdet Paşa ve ilk üniversite tarih felsefesi hocası Ahmet </a:t>
            </a:r>
            <a:r>
              <a:rPr lang="tr-TR" sz="1600" dirty="0" err="1">
                <a:latin typeface="Times New Roman"/>
                <a:ea typeface="Calibri"/>
              </a:rPr>
              <a:t>Vefik</a:t>
            </a:r>
            <a:r>
              <a:rPr lang="tr-TR" sz="1600" dirty="0">
                <a:latin typeface="Times New Roman"/>
                <a:ea typeface="Calibri"/>
              </a:rPr>
              <a:t> Paşa gelmektedir.</a:t>
            </a:r>
          </a:p>
          <a:p>
            <a:pPr algn="just">
              <a:lnSpc>
                <a:spcPct val="150000"/>
              </a:lnSpc>
            </a:pPr>
            <a:r>
              <a:rPr lang="tr-TR" sz="1600" dirty="0">
                <a:latin typeface="Times New Roman"/>
                <a:ea typeface="Calibri"/>
              </a:rPr>
              <a:t>--Ülkemizde sosyal bilimler alanında ilk sistematik çalışmalar yapanların başında Ziya Gökalp gelir (Ülkemizde ilk sosyal bilim teorisi ve Türk sosyolojisinin kurucusu)</a:t>
            </a:r>
          </a:p>
          <a:p>
            <a:pPr algn="just">
              <a:lnSpc>
                <a:spcPct val="150000"/>
              </a:lnSpc>
            </a:pPr>
            <a:r>
              <a:rPr lang="tr-TR" sz="1600" dirty="0">
                <a:latin typeface="Times New Roman"/>
                <a:ea typeface="Calibri"/>
              </a:rPr>
              <a:t>--Daha sonraki yıllarda Z. Fahri Fındıkoğlu, H. Ziya Ülken, M. Fuat Köprülü, Z. </a:t>
            </a:r>
            <a:r>
              <a:rPr lang="tr-TR" sz="1600" dirty="0" err="1">
                <a:latin typeface="Times New Roman"/>
                <a:ea typeface="Calibri"/>
              </a:rPr>
              <a:t>Velidi</a:t>
            </a:r>
            <a:r>
              <a:rPr lang="tr-TR" sz="1600" dirty="0">
                <a:latin typeface="Times New Roman"/>
                <a:ea typeface="Calibri"/>
              </a:rPr>
              <a:t> Togan, Ö. Lütfi Barkan, Orhan </a:t>
            </a:r>
            <a:r>
              <a:rPr lang="tr-TR" sz="1600" dirty="0" err="1">
                <a:latin typeface="Times New Roman"/>
                <a:ea typeface="Calibri"/>
              </a:rPr>
              <a:t>Türkdoğan</a:t>
            </a:r>
            <a:r>
              <a:rPr lang="tr-TR" sz="1600" dirty="0">
                <a:latin typeface="Times New Roman"/>
                <a:ea typeface="Calibri"/>
              </a:rPr>
              <a:t>, Mümtaz Turhan, Halil İnalcık, Erol Güngör, Cemil Meriç, İbrahim </a:t>
            </a:r>
            <a:r>
              <a:rPr lang="tr-TR" sz="1600" dirty="0" err="1">
                <a:latin typeface="Times New Roman"/>
                <a:ea typeface="Calibri"/>
              </a:rPr>
              <a:t>Kafesoğlu</a:t>
            </a:r>
            <a:r>
              <a:rPr lang="tr-TR" sz="1600" dirty="0">
                <a:latin typeface="Times New Roman"/>
                <a:ea typeface="Calibri"/>
              </a:rPr>
              <a:t>, Niyazi </a:t>
            </a:r>
            <a:r>
              <a:rPr lang="tr-TR" sz="1600" dirty="0" err="1">
                <a:latin typeface="Times New Roman"/>
                <a:ea typeface="Calibri"/>
              </a:rPr>
              <a:t>Berkes</a:t>
            </a:r>
            <a:r>
              <a:rPr lang="tr-TR" sz="1600" dirty="0">
                <a:latin typeface="Times New Roman"/>
                <a:ea typeface="Calibri"/>
              </a:rPr>
              <a:t>, Kemal Karpat gibi isimler sosyal bilimlerin metodolojisine ilişkin önemli eserler vermişlerdir. </a:t>
            </a:r>
            <a:endParaRPr lang="tr-TR" sz="1600" dirty="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548680"/>
            <a:ext cx="7488832" cy="5364545"/>
          </a:xfrm>
          <a:prstGeom prst="rect">
            <a:avLst/>
          </a:prstGeom>
        </p:spPr>
        <p:txBody>
          <a:bodyPr wrap="square">
            <a:spAutoFit/>
          </a:bodyPr>
          <a:lstStyle/>
          <a:p>
            <a:pPr algn="just">
              <a:lnSpc>
                <a:spcPct val="150000"/>
              </a:lnSpc>
            </a:pPr>
            <a:r>
              <a:rPr lang="tr-TR" sz="2400" b="1" dirty="0">
                <a:latin typeface="Times New Roman" pitchFamily="18" charset="0"/>
                <a:cs typeface="Times New Roman" pitchFamily="18" charset="0"/>
              </a:rPr>
              <a:t>SOSYAL BİLGİLER</a:t>
            </a:r>
          </a:p>
          <a:p>
            <a:pPr algn="just">
              <a:lnSpc>
                <a:spcPct val="150000"/>
              </a:lnSpc>
            </a:pPr>
            <a:r>
              <a:rPr lang="tr-TR" sz="1600" dirty="0">
                <a:latin typeface="Times New Roman" pitchFamily="18" charset="0"/>
                <a:cs typeface="Times New Roman" pitchFamily="18" charset="0"/>
              </a:rPr>
              <a:t>Sosyal bilgilerin farklı tanımlarından birkaçı şöyledir;</a:t>
            </a:r>
          </a:p>
          <a:p>
            <a:pPr algn="just">
              <a:lnSpc>
                <a:spcPct val="115000"/>
              </a:lnSpc>
              <a:spcAft>
                <a:spcPts val="1000"/>
              </a:spcAft>
            </a:pPr>
            <a:r>
              <a:rPr lang="tr-TR" sz="1600" dirty="0">
                <a:latin typeface="Times New Roman"/>
                <a:ea typeface="Calibri"/>
                <a:cs typeface="Times New Roman"/>
              </a:rPr>
              <a:t>--Sosyal bilgiler, pedagojik amaçlarla basitleştirilmiş sosyal bilimlerdir (</a:t>
            </a:r>
            <a:r>
              <a:rPr lang="tr-TR" sz="1600" dirty="0" err="1">
                <a:latin typeface="Times New Roman"/>
                <a:ea typeface="Calibri"/>
                <a:cs typeface="Times New Roman"/>
              </a:rPr>
              <a:t>Wesley</a:t>
            </a:r>
            <a:r>
              <a:rPr lang="tr-TR" sz="1600" dirty="0">
                <a:latin typeface="Times New Roman"/>
                <a:ea typeface="Calibri"/>
                <a:cs typeface="Times New Roman"/>
              </a:rPr>
              <a:t>, 1950).</a:t>
            </a:r>
            <a:endParaRPr lang="tr-TR" sz="1600" dirty="0">
              <a:ea typeface="Calibri"/>
              <a:cs typeface="Times New Roman"/>
            </a:endParaRPr>
          </a:p>
          <a:p>
            <a:pPr algn="just">
              <a:lnSpc>
                <a:spcPct val="115000"/>
              </a:lnSpc>
              <a:spcAft>
                <a:spcPts val="1000"/>
              </a:spcAft>
            </a:pPr>
            <a:r>
              <a:rPr lang="tr-TR" sz="1600" dirty="0">
                <a:latin typeface="Times New Roman"/>
                <a:ea typeface="Calibri"/>
                <a:cs typeface="Times New Roman"/>
              </a:rPr>
              <a:t>--Sosyal bilgiler, ilköğretim okullarında iyi ve sorumlu vatandaş yetiştirmek amacıyla sosyal bilimler disiplinlerinden seçilmiş bilgilere dayalı olarak öğrencilere toplumsal yaşamla ilgili temel bilgi, beceri, tutum ve değerlerin kazandırıldığı bir çalışma alanıdır (Erden, tarihsiz).</a:t>
            </a:r>
            <a:endParaRPr lang="tr-TR" sz="1600" dirty="0">
              <a:ea typeface="Calibri"/>
              <a:cs typeface="Times New Roman"/>
            </a:endParaRPr>
          </a:p>
          <a:p>
            <a:r>
              <a:rPr lang="tr-TR" sz="1600" dirty="0">
                <a:latin typeface="Times New Roman"/>
                <a:ea typeface="Calibri"/>
              </a:rPr>
              <a:t>--Sosyal bilgiler, çeşitli sosyal bilim dallarından özet olarak seçilmiş, öğrenci seviyelerine göre sadeleştirilmiş konuları kapsayan ve ilköğretimde okutulan dersin adıdır.</a:t>
            </a:r>
          </a:p>
          <a:p>
            <a:endParaRPr lang="tr-TR" sz="1600" dirty="0">
              <a:latin typeface="Times New Roman"/>
              <a:ea typeface="Calibri"/>
            </a:endParaRPr>
          </a:p>
          <a:p>
            <a:pPr algn="just">
              <a:lnSpc>
                <a:spcPct val="115000"/>
              </a:lnSpc>
              <a:spcAft>
                <a:spcPts val="1000"/>
              </a:spcAft>
            </a:pPr>
            <a:r>
              <a:rPr lang="tr-TR" sz="1600" dirty="0">
                <a:latin typeface="Times New Roman"/>
                <a:ea typeface="Calibri"/>
                <a:cs typeface="Times New Roman"/>
              </a:rPr>
              <a:t>--NCSS (Sosyal Bilgiler Ulusal Konseyi) sosyal bilgilerin tanımıyla ilgili tartışmalara son vermek amacıyla kapsamlı bir tanım yapmıştır. Buna göre sosyal bilgiler, sosyal ve beşeri bilimleri vatandaşlık yeterliklerini geliştirmek amacıyla kaynaştıran bir çalışma alanıdır (NCSS, 1992).</a:t>
            </a:r>
            <a:endParaRPr lang="tr-TR" sz="2000" dirty="0">
              <a:ea typeface="Calibri"/>
              <a:cs typeface="Times New Roman"/>
            </a:endParaRPr>
          </a:p>
          <a:p>
            <a:pPr marL="285750" indent="-285750">
              <a:buFontTx/>
              <a:buChar char="-"/>
            </a:pPr>
            <a:endParaRPr lang="tr-TR" sz="1600"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476672"/>
            <a:ext cx="7488832" cy="2723823"/>
          </a:xfrm>
          <a:prstGeom prst="rect">
            <a:avLst/>
          </a:prstGeom>
        </p:spPr>
        <p:txBody>
          <a:bodyPr wrap="square">
            <a:spAutoFit/>
          </a:bodyPr>
          <a:lstStyle/>
          <a:p>
            <a:pPr algn="just">
              <a:lnSpc>
                <a:spcPct val="150000"/>
              </a:lnSpc>
            </a:pPr>
            <a:r>
              <a:rPr lang="tr-TR" b="1" dirty="0">
                <a:latin typeface="Times New Roman"/>
                <a:ea typeface="Calibri"/>
                <a:cs typeface="Times New Roman"/>
              </a:rPr>
              <a:t>SOSYAL BİLİMLER ve SOSYAL BİLGİLER ARASINDAKİ İLİŞKİ</a:t>
            </a:r>
          </a:p>
          <a:p>
            <a:pPr algn="just">
              <a:lnSpc>
                <a:spcPct val="150000"/>
              </a:lnSpc>
            </a:pPr>
            <a:endParaRPr lang="tr-TR" b="1" dirty="0">
              <a:latin typeface="Times New Roman"/>
              <a:ea typeface="Calibri"/>
              <a:cs typeface="Times New Roman"/>
            </a:endParaRPr>
          </a:p>
          <a:p>
            <a:pPr algn="just">
              <a:lnSpc>
                <a:spcPct val="150000"/>
              </a:lnSpc>
            </a:pPr>
            <a:endParaRPr lang="tr-TR" b="1" dirty="0">
              <a:latin typeface="Times New Roman"/>
              <a:ea typeface="Calibri"/>
              <a:cs typeface="Times New Roman"/>
            </a:endParaRPr>
          </a:p>
          <a:p>
            <a:pPr algn="just">
              <a:lnSpc>
                <a:spcPct val="150000"/>
              </a:lnSpc>
            </a:pPr>
            <a:endParaRPr lang="tr-TR" b="1" dirty="0">
              <a:latin typeface="Times New Roman"/>
              <a:ea typeface="Calibri"/>
              <a:cs typeface="Times New Roman"/>
            </a:endParaRPr>
          </a:p>
          <a:p>
            <a:pPr algn="just">
              <a:lnSpc>
                <a:spcPct val="150000"/>
              </a:lnSpc>
            </a:pPr>
            <a:endParaRPr lang="tr-TR" dirty="0">
              <a:ea typeface="Calibri"/>
              <a:cs typeface="Times New Roman"/>
            </a:endParaRPr>
          </a:p>
          <a:p>
            <a:pPr algn="just">
              <a:lnSpc>
                <a:spcPct val="150000"/>
              </a:lnSpc>
            </a:pPr>
            <a:r>
              <a:rPr lang="tr-TR" sz="2400" dirty="0">
                <a:latin typeface="Times New Roman" pitchFamily="18" charset="0"/>
                <a:cs typeface="Times New Roman" pitchFamily="18" charset="0"/>
              </a:rPr>
              <a:t> </a:t>
            </a:r>
          </a:p>
        </p:txBody>
      </p:sp>
      <p:pic>
        <p:nvPicPr>
          <p:cNvPr id="3" name="Resim 2">
            <a:extLst>
              <a:ext uri="{FF2B5EF4-FFF2-40B4-BE49-F238E27FC236}">
                <a16:creationId xmlns:a16="http://schemas.microsoft.com/office/drawing/2014/main" id="{856BF3B8-30A6-4F28-A859-72DF028DF0BD}"/>
              </a:ext>
            </a:extLst>
          </p:cNvPr>
          <p:cNvPicPr>
            <a:picLocks noChangeAspect="1"/>
          </p:cNvPicPr>
          <p:nvPr/>
        </p:nvPicPr>
        <p:blipFill>
          <a:blip r:embed="rId2"/>
          <a:stretch>
            <a:fillRect/>
          </a:stretch>
        </p:blipFill>
        <p:spPr>
          <a:xfrm>
            <a:off x="1403648" y="1052736"/>
            <a:ext cx="6192688" cy="57209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55576" y="908720"/>
            <a:ext cx="7704856" cy="5789277"/>
          </a:xfrm>
          <a:prstGeom prst="rect">
            <a:avLst/>
          </a:prstGeom>
        </p:spPr>
        <p:txBody>
          <a:bodyPr wrap="square">
            <a:spAutoFit/>
          </a:bodyPr>
          <a:lstStyle/>
          <a:p>
            <a:pPr algn="just">
              <a:lnSpc>
                <a:spcPct val="115000"/>
              </a:lnSpc>
              <a:spcAft>
                <a:spcPts val="1000"/>
              </a:spcAft>
            </a:pPr>
            <a:r>
              <a:rPr lang="tr-TR" sz="2000" b="1" dirty="0">
                <a:latin typeface="Times New Roman"/>
                <a:ea typeface="Calibri"/>
                <a:cs typeface="Times New Roman"/>
              </a:rPr>
              <a:t>SOSYAL BİLGİLER ÖĞRETİMİNİN YAKLAŞIMLARI</a:t>
            </a:r>
            <a:endParaRPr lang="tr-TR" sz="2800" dirty="0">
              <a:ea typeface="Calibri"/>
              <a:cs typeface="Times New Roman"/>
            </a:endParaRPr>
          </a:p>
          <a:p>
            <a:pPr algn="just">
              <a:lnSpc>
                <a:spcPct val="150000"/>
              </a:lnSpc>
            </a:pPr>
            <a:r>
              <a:rPr lang="tr-TR" sz="1600" dirty="0">
                <a:latin typeface="Times New Roman"/>
                <a:ea typeface="Calibri"/>
              </a:rPr>
              <a:t>İlk kez 1970 yılında </a:t>
            </a:r>
            <a:r>
              <a:rPr lang="tr-TR" sz="1600" dirty="0" err="1">
                <a:latin typeface="Times New Roman"/>
                <a:ea typeface="Calibri"/>
              </a:rPr>
              <a:t>Barth</a:t>
            </a:r>
            <a:r>
              <a:rPr lang="tr-TR" sz="1600" dirty="0">
                <a:latin typeface="Times New Roman"/>
                <a:ea typeface="Calibri"/>
              </a:rPr>
              <a:t> ve </a:t>
            </a:r>
            <a:r>
              <a:rPr lang="tr-TR" sz="1600" dirty="0" err="1">
                <a:latin typeface="Times New Roman"/>
                <a:ea typeface="Calibri"/>
              </a:rPr>
              <a:t>Shermis</a:t>
            </a:r>
            <a:r>
              <a:rPr lang="tr-TR" sz="1600" dirty="0">
                <a:latin typeface="Times New Roman"/>
                <a:ea typeface="Calibri"/>
              </a:rPr>
              <a:t> tarafından </a:t>
            </a:r>
            <a:r>
              <a:rPr lang="tr-TR" sz="1600" dirty="0" err="1">
                <a:latin typeface="Times New Roman"/>
                <a:ea typeface="Calibri"/>
              </a:rPr>
              <a:t>NCSS’in</a:t>
            </a:r>
            <a:r>
              <a:rPr lang="tr-TR" sz="1600" dirty="0">
                <a:latin typeface="Times New Roman"/>
                <a:ea typeface="Calibri"/>
              </a:rPr>
              <a:t> yayın organı </a:t>
            </a:r>
            <a:r>
              <a:rPr lang="tr-TR" sz="1600" dirty="0" err="1">
                <a:latin typeface="Times New Roman"/>
                <a:ea typeface="Calibri"/>
              </a:rPr>
              <a:t>Social</a:t>
            </a:r>
            <a:r>
              <a:rPr lang="tr-TR" sz="1600" dirty="0">
                <a:latin typeface="Times New Roman"/>
                <a:ea typeface="Calibri"/>
              </a:rPr>
              <a:t> </a:t>
            </a:r>
            <a:r>
              <a:rPr lang="tr-TR" sz="1600" dirty="0" err="1">
                <a:latin typeface="Times New Roman"/>
                <a:ea typeface="Calibri"/>
              </a:rPr>
              <a:t>Education’nda</a:t>
            </a:r>
            <a:r>
              <a:rPr lang="tr-TR" sz="1600" dirty="0">
                <a:latin typeface="Times New Roman"/>
                <a:ea typeface="Calibri"/>
              </a:rPr>
              <a:t> yayınlanan bir makalede 3 kategoride sınıflandırılmıştır. Bunlar:</a:t>
            </a:r>
          </a:p>
          <a:p>
            <a:pPr algn="just">
              <a:lnSpc>
                <a:spcPct val="115000"/>
              </a:lnSpc>
              <a:spcAft>
                <a:spcPts val="1000"/>
              </a:spcAft>
            </a:pPr>
            <a:r>
              <a:rPr lang="tr-TR" sz="1600" b="1" dirty="0">
                <a:latin typeface="Times New Roman"/>
                <a:ea typeface="Calibri"/>
                <a:cs typeface="Times New Roman"/>
              </a:rPr>
              <a:t>1-Vatandaşlık Aktarımı olarak sosyal bilgiler öğretimi</a:t>
            </a:r>
            <a:endParaRPr lang="tr-TR" sz="2000" dirty="0">
              <a:ea typeface="Calibri"/>
              <a:cs typeface="Times New Roman"/>
            </a:endParaRPr>
          </a:p>
          <a:p>
            <a:pPr algn="just">
              <a:lnSpc>
                <a:spcPct val="150000"/>
              </a:lnSpc>
            </a:pPr>
            <a:r>
              <a:rPr lang="tr-TR" sz="1600" dirty="0">
                <a:latin typeface="Times New Roman"/>
                <a:ea typeface="Calibri"/>
              </a:rPr>
              <a:t>Sosyal bilgiler öğretimindeki en eski ve yaygın yaklaşımdır. Genel amaç, toplumun temel kurum, değer, inançlarını yeni genç nesle aktararak kültürün devamını sağlamaktır.</a:t>
            </a:r>
          </a:p>
          <a:p>
            <a:pPr algn="just">
              <a:lnSpc>
                <a:spcPct val="115000"/>
              </a:lnSpc>
              <a:spcAft>
                <a:spcPts val="1000"/>
              </a:spcAft>
            </a:pPr>
            <a:r>
              <a:rPr lang="tr-TR" sz="1600" b="1" dirty="0">
                <a:latin typeface="Times New Roman"/>
                <a:ea typeface="Calibri"/>
                <a:cs typeface="Times New Roman"/>
              </a:rPr>
              <a:t>2-Sosyal bilim olarak sosyal bilgiler öğretimi</a:t>
            </a:r>
          </a:p>
          <a:p>
            <a:pPr algn="just">
              <a:lnSpc>
                <a:spcPct val="115000"/>
              </a:lnSpc>
              <a:spcAft>
                <a:spcPts val="1000"/>
              </a:spcAft>
            </a:pPr>
            <a:r>
              <a:rPr lang="tr-TR" sz="1600" dirty="0">
                <a:latin typeface="Times New Roman"/>
                <a:ea typeface="Calibri"/>
              </a:rPr>
              <a:t>Sosyal bilimlere ait bilgi, beceri ve değerlerin kazanılmasının etkili vatandaşlık için en iyi hazırlık olduğu varsayımına dayanır. </a:t>
            </a:r>
          </a:p>
          <a:p>
            <a:pPr algn="just">
              <a:lnSpc>
                <a:spcPct val="115000"/>
              </a:lnSpc>
              <a:spcAft>
                <a:spcPts val="1000"/>
              </a:spcAft>
            </a:pPr>
            <a:r>
              <a:rPr lang="tr-TR" sz="1600" b="1" dirty="0">
                <a:latin typeface="Times New Roman"/>
                <a:ea typeface="Calibri"/>
                <a:cs typeface="Times New Roman"/>
              </a:rPr>
              <a:t>3-Yansıtıcı araştırma olarak sosyal bilgiler öğretimi</a:t>
            </a:r>
            <a:endParaRPr lang="tr-TR" sz="2000" dirty="0">
              <a:ea typeface="Calibri"/>
              <a:cs typeface="Times New Roman"/>
            </a:endParaRPr>
          </a:p>
          <a:p>
            <a:pPr algn="just">
              <a:lnSpc>
                <a:spcPct val="115000"/>
              </a:lnSpc>
              <a:spcAft>
                <a:spcPts val="1000"/>
              </a:spcAft>
            </a:pPr>
            <a:r>
              <a:rPr lang="tr-TR" sz="1600" dirty="0">
                <a:latin typeface="Times New Roman"/>
                <a:ea typeface="Calibri"/>
              </a:rPr>
              <a:t>Bu yaklaşım John </a:t>
            </a:r>
            <a:r>
              <a:rPr lang="tr-TR" sz="1600" dirty="0" err="1">
                <a:latin typeface="Times New Roman"/>
                <a:ea typeface="Calibri"/>
              </a:rPr>
              <a:t>Dewey’in</a:t>
            </a:r>
            <a:r>
              <a:rPr lang="tr-TR" sz="1600" dirty="0">
                <a:latin typeface="Times New Roman"/>
                <a:ea typeface="Calibri"/>
              </a:rPr>
              <a:t> düşüncelerine dayanmaktadır. Birincil amacı, öğrencilerin problem çözme ve karar alma becerilerini öğrenip uygulamalarını sağlamaktır. Öğrencilerin, güncel konu ve sorunlara odaklanması istenir.</a:t>
            </a:r>
            <a:endParaRPr lang="tr-TR" sz="1600" dirty="0">
              <a:ea typeface="Calibri"/>
              <a:cs typeface="Times New Roman"/>
            </a:endParaRPr>
          </a:p>
          <a:p>
            <a:pPr algn="just">
              <a:lnSpc>
                <a:spcPct val="150000"/>
              </a:lnSpc>
            </a:pPr>
            <a:endParaRPr lang="tr-TR" sz="1600" dirty="0">
              <a:latin typeface="Times New Roman" pitchFamily="18" charset="0"/>
              <a:cs typeface="Times New Roman" pitchFamily="18" charset="0"/>
            </a:endParaRPr>
          </a:p>
          <a:p>
            <a:pPr algn="just">
              <a:lnSpc>
                <a:spcPct val="150000"/>
              </a:lnSpc>
            </a:pPr>
            <a:endParaRPr lang="tr-TR"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55576" y="476672"/>
            <a:ext cx="7488832" cy="5560497"/>
          </a:xfrm>
          <a:prstGeom prst="rect">
            <a:avLst/>
          </a:prstGeom>
        </p:spPr>
        <p:txBody>
          <a:bodyPr wrap="square">
            <a:spAutoFit/>
          </a:bodyPr>
          <a:lstStyle/>
          <a:p>
            <a:pPr algn="ctr">
              <a:lnSpc>
                <a:spcPct val="115000"/>
              </a:lnSpc>
              <a:spcAft>
                <a:spcPts val="1000"/>
              </a:spcAft>
            </a:pPr>
            <a:r>
              <a:rPr lang="tr-TR" sz="2000" b="1" dirty="0">
                <a:latin typeface="Times New Roman"/>
                <a:ea typeface="Calibri"/>
                <a:cs typeface="Times New Roman"/>
              </a:rPr>
              <a:t>SOSYAL BİLGİLER ÖĞRETİMİNİN TARİHSEL GELİŞİMİ</a:t>
            </a:r>
            <a:endParaRPr lang="tr-TR" sz="2000" dirty="0">
              <a:ea typeface="Calibri"/>
              <a:cs typeface="Times New Roman"/>
            </a:endParaRPr>
          </a:p>
          <a:p>
            <a:pPr algn="just">
              <a:lnSpc>
                <a:spcPct val="150000"/>
              </a:lnSpc>
            </a:pPr>
            <a:r>
              <a:rPr lang="tr-TR" sz="2400" dirty="0">
                <a:latin typeface="Times New Roman" pitchFamily="18" charset="0"/>
                <a:cs typeface="Times New Roman" pitchFamily="18" charset="0"/>
              </a:rPr>
              <a:t>1-Dünyada Sosyal Bilgiler Öğretiminin Gelişimi</a:t>
            </a:r>
          </a:p>
          <a:p>
            <a:pPr algn="just">
              <a:lnSpc>
                <a:spcPct val="150000"/>
              </a:lnSpc>
            </a:pPr>
            <a:r>
              <a:rPr lang="tr-TR" sz="1600" dirty="0">
                <a:latin typeface="Times New Roman"/>
                <a:ea typeface="Calibri"/>
              </a:rPr>
              <a:t>--İlk kez “</a:t>
            </a:r>
            <a:r>
              <a:rPr lang="tr-TR" sz="1600" b="1" dirty="0">
                <a:latin typeface="Times New Roman"/>
                <a:ea typeface="Calibri"/>
              </a:rPr>
              <a:t>sosyal bilgiler</a:t>
            </a:r>
            <a:r>
              <a:rPr lang="tr-TR" sz="1600" dirty="0">
                <a:latin typeface="Times New Roman"/>
                <a:ea typeface="Calibri"/>
              </a:rPr>
              <a:t>” adıyla bir dersin ilk ve ortaokullarda okutulmasını Fransız düşünürü </a:t>
            </a:r>
            <a:r>
              <a:rPr lang="tr-TR" sz="1600" dirty="0" err="1">
                <a:latin typeface="Times New Roman"/>
                <a:ea typeface="Calibri"/>
              </a:rPr>
              <a:t>Condercet</a:t>
            </a:r>
            <a:r>
              <a:rPr lang="tr-TR" sz="1600" dirty="0">
                <a:latin typeface="Times New Roman"/>
                <a:ea typeface="Calibri"/>
              </a:rPr>
              <a:t> (1743-1794) savunmuştur.</a:t>
            </a:r>
          </a:p>
          <a:p>
            <a:pPr algn="just">
              <a:lnSpc>
                <a:spcPct val="150000"/>
              </a:lnSpc>
            </a:pPr>
            <a:r>
              <a:rPr lang="tr-TR" sz="1600" dirty="0">
                <a:latin typeface="Times New Roman"/>
                <a:ea typeface="Calibri"/>
              </a:rPr>
              <a:t>--Sosyal bilgiler kavramına bir eğitim programı olarak ilk kez ABD’de rastlanmaktadır. Amaç: «Yeni bir Amerikan toplumu» yaratmak.</a:t>
            </a:r>
          </a:p>
          <a:p>
            <a:pPr algn="just">
              <a:lnSpc>
                <a:spcPct val="150000"/>
              </a:lnSpc>
            </a:pPr>
            <a:r>
              <a:rPr lang="tr-TR" sz="1600" dirty="0">
                <a:latin typeface="Times New Roman"/>
                <a:ea typeface="Calibri"/>
              </a:rPr>
              <a:t>--1892’de Ulusal Eğitim Konseyi milli bir toplum anlayışını oluşturmak üzere bir sosyal bilgiler dersi programı hazırlamıştır. </a:t>
            </a:r>
          </a:p>
          <a:p>
            <a:pPr algn="just">
              <a:lnSpc>
                <a:spcPct val="150000"/>
              </a:lnSpc>
            </a:pPr>
            <a:r>
              <a:rPr lang="tr-TR" sz="1600" dirty="0">
                <a:latin typeface="Times New Roman"/>
                <a:ea typeface="Calibri"/>
              </a:rPr>
              <a:t>--Bununla birlikte “sosyal bilgiler-</a:t>
            </a:r>
            <a:r>
              <a:rPr lang="tr-TR" sz="1600" dirty="0" err="1">
                <a:latin typeface="Times New Roman"/>
                <a:ea typeface="Calibri"/>
              </a:rPr>
              <a:t>social</a:t>
            </a:r>
            <a:r>
              <a:rPr lang="tr-TR" sz="1600" dirty="0">
                <a:latin typeface="Times New Roman"/>
                <a:ea typeface="Calibri"/>
              </a:rPr>
              <a:t> </a:t>
            </a:r>
            <a:r>
              <a:rPr lang="tr-TR" sz="1600" dirty="0" err="1">
                <a:latin typeface="Times New Roman"/>
                <a:ea typeface="Calibri"/>
              </a:rPr>
              <a:t>studies</a:t>
            </a:r>
            <a:r>
              <a:rPr lang="tr-TR" sz="1600" dirty="0">
                <a:latin typeface="Times New Roman"/>
                <a:ea typeface="Calibri"/>
              </a:rPr>
              <a:t>” terimi ilk kez 1916 yılında NCSS (</a:t>
            </a:r>
            <a:r>
              <a:rPr lang="tr-TR" sz="1600" dirty="0" err="1">
                <a:latin typeface="Times New Roman"/>
                <a:ea typeface="Calibri"/>
              </a:rPr>
              <a:t>National</a:t>
            </a:r>
            <a:r>
              <a:rPr lang="tr-TR" sz="1600" dirty="0">
                <a:latin typeface="Times New Roman"/>
                <a:ea typeface="Calibri"/>
              </a:rPr>
              <a:t> </a:t>
            </a:r>
            <a:r>
              <a:rPr lang="tr-TR" sz="1600" dirty="0" err="1">
                <a:latin typeface="Times New Roman"/>
                <a:ea typeface="Calibri"/>
              </a:rPr>
              <a:t>Council</a:t>
            </a:r>
            <a:r>
              <a:rPr lang="tr-TR" sz="1600" dirty="0">
                <a:latin typeface="Times New Roman"/>
                <a:ea typeface="Calibri"/>
              </a:rPr>
              <a:t> of </a:t>
            </a:r>
            <a:r>
              <a:rPr lang="tr-TR" sz="1600" dirty="0" err="1">
                <a:latin typeface="Times New Roman"/>
                <a:ea typeface="Calibri"/>
              </a:rPr>
              <a:t>Social</a:t>
            </a:r>
            <a:r>
              <a:rPr lang="tr-TR" sz="1600" dirty="0">
                <a:latin typeface="Times New Roman"/>
                <a:ea typeface="Calibri"/>
              </a:rPr>
              <a:t> </a:t>
            </a:r>
            <a:r>
              <a:rPr lang="tr-TR" sz="1600" dirty="0" err="1">
                <a:latin typeface="Times New Roman"/>
                <a:ea typeface="Calibri"/>
              </a:rPr>
              <a:t>Studies</a:t>
            </a:r>
            <a:r>
              <a:rPr lang="tr-TR" sz="1600" dirty="0">
                <a:latin typeface="Times New Roman"/>
                <a:ea typeface="Calibri"/>
              </a:rPr>
              <a:t>) kullanılmaya başlamıştır. </a:t>
            </a:r>
          </a:p>
          <a:p>
            <a:pPr algn="just">
              <a:lnSpc>
                <a:spcPct val="150000"/>
              </a:lnSpc>
            </a:pPr>
            <a:r>
              <a:rPr lang="tr-TR" sz="1600" dirty="0">
                <a:latin typeface="Times New Roman"/>
                <a:ea typeface="Calibri"/>
              </a:rPr>
              <a:t>--Ancak müfredat içinde zaman zaman değişiklikler yapılmıştır.  </a:t>
            </a:r>
          </a:p>
          <a:p>
            <a:pPr algn="just">
              <a:lnSpc>
                <a:spcPct val="150000"/>
              </a:lnSpc>
            </a:pPr>
            <a:r>
              <a:rPr lang="tr-TR" sz="1600" dirty="0">
                <a:latin typeface="Times New Roman"/>
                <a:cs typeface="Times New Roman" pitchFamily="18" charset="0"/>
              </a:rPr>
              <a:t>--</a:t>
            </a:r>
            <a:r>
              <a:rPr lang="tr-TR" sz="1600" dirty="0">
                <a:latin typeface="Times New Roman"/>
                <a:ea typeface="Calibri"/>
              </a:rPr>
              <a:t>1990’ların 2. yarısına gelindiğinde NCSS, ülkede sosyal bilgiler öğretiminin “yeni sosyal bilgiler” hareketinin önermelerine yakın bir amaç, içerik ve yöntemle yapılması kararlaştırılmıştır. </a:t>
            </a:r>
            <a:endParaRPr lang="tr-TR" sz="16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43608" y="836712"/>
            <a:ext cx="7344816" cy="4079065"/>
          </a:xfrm>
          <a:prstGeom prst="rect">
            <a:avLst/>
          </a:prstGeom>
        </p:spPr>
        <p:txBody>
          <a:bodyPr wrap="square">
            <a:spAutoFit/>
          </a:bodyPr>
          <a:lstStyle/>
          <a:p>
            <a:pPr algn="just"/>
            <a:r>
              <a:rPr lang="tr-TR" sz="2400" dirty="0">
                <a:latin typeface="Times New Roman" pitchFamily="18" charset="0"/>
                <a:cs typeface="Times New Roman" pitchFamily="18" charset="0"/>
              </a:rPr>
              <a:t>--Bu bağlamda </a:t>
            </a:r>
            <a:r>
              <a:rPr lang="tr-TR" sz="2400" dirty="0">
                <a:latin typeface="Times New Roman"/>
                <a:ea typeface="Calibri"/>
              </a:rPr>
              <a:t>sosyal </a:t>
            </a:r>
            <a:r>
              <a:rPr lang="tr-TR" sz="2400" dirty="0" err="1">
                <a:latin typeface="Times New Roman"/>
                <a:ea typeface="Calibri"/>
              </a:rPr>
              <a:t>yapılandırmacılık</a:t>
            </a:r>
            <a:r>
              <a:rPr lang="tr-TR" sz="2400" dirty="0">
                <a:latin typeface="Times New Roman"/>
                <a:ea typeface="Calibri"/>
              </a:rPr>
              <a:t> kuramına bağlı disiplinler arası, bütünleşmiş, tematik vb. bir karakter taşıyan, problem çözme yöntemi ve </a:t>
            </a:r>
            <a:r>
              <a:rPr lang="tr-TR" sz="2400" dirty="0" err="1">
                <a:latin typeface="Times New Roman"/>
                <a:ea typeface="Calibri"/>
              </a:rPr>
              <a:t>işbirlikli</a:t>
            </a:r>
            <a:r>
              <a:rPr lang="tr-TR" sz="2400" dirty="0">
                <a:latin typeface="Times New Roman"/>
                <a:ea typeface="Calibri"/>
              </a:rPr>
              <a:t> öğrenmeyi ön gören bir program kabul edilmiştir. </a:t>
            </a:r>
            <a:endParaRPr lang="tr-TR" sz="2400" dirty="0">
              <a:latin typeface="Times New Roman" pitchFamily="18" charset="0"/>
              <a:cs typeface="Times New Roman" pitchFamily="18" charset="0"/>
            </a:endParaRPr>
          </a:p>
          <a:p>
            <a:pPr algn="just">
              <a:lnSpc>
                <a:spcPct val="115000"/>
              </a:lnSpc>
              <a:spcAft>
                <a:spcPts val="1000"/>
              </a:spcAft>
            </a:pPr>
            <a:endParaRPr lang="tr-TR" sz="2400" dirty="0">
              <a:latin typeface="Times New Roman"/>
              <a:ea typeface="Calibri"/>
              <a:cs typeface="Times New Roman"/>
            </a:endParaRPr>
          </a:p>
          <a:p>
            <a:pPr algn="just">
              <a:lnSpc>
                <a:spcPct val="115000"/>
              </a:lnSpc>
              <a:spcAft>
                <a:spcPts val="1000"/>
              </a:spcAft>
            </a:pPr>
            <a:r>
              <a:rPr lang="tr-TR" sz="2400" dirty="0">
                <a:latin typeface="Times New Roman"/>
                <a:ea typeface="Calibri"/>
                <a:cs typeface="Times New Roman"/>
              </a:rPr>
              <a:t>--Sosyal bilgiler programı ABD’den örnek alınarak Japonya, Güney Kore, İrlanda, Danimarka, Finlandiya gibi ülkelerde de uygulanmaktadır.</a:t>
            </a:r>
            <a:endParaRPr lang="tr-TR" sz="3200" dirty="0">
              <a:ea typeface="Calibri"/>
              <a:cs typeface="Times New Roman"/>
            </a:endParaRPr>
          </a:p>
          <a:p>
            <a:pPr>
              <a:lnSpc>
                <a:spcPct val="150000"/>
              </a:lnSpc>
            </a:pPr>
            <a:endParaRPr lang="tr-TR" sz="2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6001643"/>
          </a:xfrm>
          <a:prstGeom prst="rect">
            <a:avLst/>
          </a:prstGeom>
        </p:spPr>
        <p:txBody>
          <a:bodyPr wrap="square">
            <a:spAutoFit/>
          </a:bodyPr>
          <a:lstStyle/>
          <a:p>
            <a:pPr lvl="0" algn="just">
              <a:lnSpc>
                <a:spcPct val="150000"/>
              </a:lnSpc>
            </a:pPr>
            <a:r>
              <a:rPr lang="tr-TR" sz="2400" dirty="0">
                <a:solidFill>
                  <a:prstClr val="black"/>
                </a:solidFill>
                <a:latin typeface="Times New Roman" pitchFamily="18" charset="0"/>
                <a:cs typeface="Times New Roman" pitchFamily="18" charset="0"/>
              </a:rPr>
              <a:t>2-Türkiye’de Sosyal Bilgiler Öğretiminin Gelişimi</a:t>
            </a:r>
          </a:p>
          <a:p>
            <a:pPr lvl="0" algn="just">
              <a:lnSpc>
                <a:spcPct val="150000"/>
              </a:lnSpc>
            </a:pPr>
            <a:r>
              <a:rPr lang="tr-TR" sz="1600" dirty="0">
                <a:latin typeface="Times New Roman"/>
                <a:ea typeface="Calibri"/>
              </a:rPr>
              <a:t>--Cumhuriyetin ilanından sonra, yeni Türk devletinin ideolojisini genç nesillere benimsetmek, milli, manevi ve ahlaki değerlerle donatılmış, fikri vicdanı hür nesiller yetiştirmek gayesiyle 1926 yılından itibaren hazırlanan programlarda tarih, coğrafya, yurt bilgisi derslerine yer verilmiştir.</a:t>
            </a:r>
          </a:p>
          <a:p>
            <a:pPr lvl="0" algn="just">
              <a:lnSpc>
                <a:spcPct val="150000"/>
              </a:lnSpc>
            </a:pPr>
            <a:endParaRPr lang="tr-TR" sz="1600" dirty="0">
              <a:latin typeface="Times New Roman"/>
              <a:ea typeface="Calibri"/>
            </a:endParaRPr>
          </a:p>
          <a:p>
            <a:pPr lvl="0" algn="just">
              <a:lnSpc>
                <a:spcPct val="150000"/>
              </a:lnSpc>
            </a:pPr>
            <a:r>
              <a:rPr lang="tr-TR" sz="1600" dirty="0">
                <a:latin typeface="Times New Roman"/>
                <a:ea typeface="Calibri"/>
              </a:rPr>
              <a:t>--Bu dersler 1926, 1930, 1932, 1936 ve 1948 yıllarında düzenlenen programlarda tek disiplinli öğretim anlayışına göre okutulmuştur.</a:t>
            </a:r>
          </a:p>
          <a:p>
            <a:pPr lvl="0" algn="just">
              <a:lnSpc>
                <a:spcPct val="150000"/>
              </a:lnSpc>
            </a:pPr>
            <a:r>
              <a:rPr lang="tr-TR" sz="1600" dirty="0">
                <a:latin typeface="Times New Roman"/>
                <a:ea typeface="Calibri"/>
              </a:rPr>
              <a:t>--1952 yılında toplanan 5. Milli Eğitim Şurasında, sosyal bilgiler dersinin ilköğretim ve orta öğretim kurumlarında da okutulması kararlaştırılmış olmasına karşın, ancak 1962 yılında sınırlı bir biçimde </a:t>
            </a:r>
            <a:r>
              <a:rPr lang="tr-TR" sz="1600" dirty="0">
                <a:solidFill>
                  <a:prstClr val="black"/>
                </a:solidFill>
                <a:latin typeface="Times New Roman"/>
                <a:ea typeface="Calibri"/>
              </a:rPr>
              <a:t>“Toplum ve Ülke İncelemeleri</a:t>
            </a:r>
            <a:r>
              <a:rPr lang="tr-TR" sz="1600" dirty="0">
                <a:latin typeface="Times New Roman"/>
                <a:ea typeface="Calibri"/>
              </a:rPr>
              <a:t>” adlı ders ile uygulamaya konulmuştur. </a:t>
            </a:r>
          </a:p>
          <a:p>
            <a:pPr lvl="0" algn="just">
              <a:lnSpc>
                <a:spcPct val="150000"/>
              </a:lnSpc>
            </a:pPr>
            <a:r>
              <a:rPr lang="tr-TR" sz="1600" dirty="0">
                <a:solidFill>
                  <a:prstClr val="black"/>
                </a:solidFill>
                <a:latin typeface="Times New Roman"/>
                <a:cs typeface="Times New Roman" pitchFamily="18" charset="0"/>
              </a:rPr>
              <a:t>--</a:t>
            </a:r>
            <a:r>
              <a:rPr lang="tr-TR" sz="1600" dirty="0">
                <a:latin typeface="Times New Roman"/>
                <a:ea typeface="Calibri"/>
              </a:rPr>
              <a:t> Daha sonra 1968 tarihli yeni ilkokul programında aynı ders, </a:t>
            </a:r>
            <a:r>
              <a:rPr lang="tr-TR" sz="1600" b="1" i="1" dirty="0">
                <a:latin typeface="Times New Roman"/>
                <a:ea typeface="Calibri"/>
              </a:rPr>
              <a:t>ilk kez sosyal bilgiler </a:t>
            </a:r>
            <a:r>
              <a:rPr lang="tr-TR" sz="1600" dirty="0">
                <a:latin typeface="Times New Roman"/>
                <a:ea typeface="Calibri"/>
              </a:rPr>
              <a:t>adıyla benimsenmiş; 4. ve 5. Sınıflarda haftada 5’er saat okutulmuştur.</a:t>
            </a:r>
          </a:p>
          <a:p>
            <a:pPr lvl="0" algn="just">
              <a:lnSpc>
                <a:spcPct val="150000"/>
              </a:lnSpc>
            </a:pPr>
            <a:endParaRPr lang="tr-TR" sz="1600" dirty="0">
              <a:solidFill>
                <a:prstClr val="black"/>
              </a:solidFill>
              <a:latin typeface="Times New Roman" pitchFamily="18" charset="0"/>
              <a:cs typeface="Times New Roman" pitchFamily="18" charset="0"/>
            </a:endParaRPr>
          </a:p>
          <a:p>
            <a:pPr>
              <a:lnSpc>
                <a:spcPct val="150000"/>
              </a:lnSpc>
              <a:buFont typeface="Arial" pitchFamily="34" charset="0"/>
              <a:buChar char="•"/>
            </a:pPr>
            <a:endParaRPr lang="tr-TR" sz="2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83568" y="764704"/>
            <a:ext cx="7632848" cy="6179127"/>
          </a:xfrm>
          <a:prstGeom prst="rect">
            <a:avLst/>
          </a:prstGeom>
        </p:spPr>
        <p:txBody>
          <a:bodyPr wrap="square">
            <a:spAutoFit/>
          </a:bodyPr>
          <a:lstStyle/>
          <a:p>
            <a:endParaRPr lang="tr-TR" sz="1600" dirty="0"/>
          </a:p>
          <a:p>
            <a:pPr algn="just"/>
            <a:r>
              <a:rPr lang="tr-TR" sz="1600" dirty="0">
                <a:latin typeface="Times New Roman"/>
                <a:ea typeface="Calibri"/>
              </a:rPr>
              <a:t>--1968 yılından itibaren ilkokullarda, 1975 yılından itibaren de ortaokullarda okutulmaya başlanan sosyal bilgiler dersi 1985 yılında, II. kademede Milli Tarih, Milli Coğrafya ve Vatandaşlık Bilgisi dersleri olarak verilmiştir.</a:t>
            </a:r>
          </a:p>
          <a:p>
            <a:pPr algn="just"/>
            <a:endParaRPr lang="tr-TR" sz="1600" dirty="0">
              <a:latin typeface="Times New Roman"/>
              <a:ea typeface="Calibri"/>
            </a:endParaRPr>
          </a:p>
          <a:p>
            <a:pPr algn="just"/>
            <a:r>
              <a:rPr lang="tr-TR" sz="1600" dirty="0">
                <a:latin typeface="Times New Roman"/>
              </a:rPr>
              <a:t>--</a:t>
            </a:r>
            <a:r>
              <a:rPr lang="tr-TR" sz="1600" dirty="0">
                <a:latin typeface="Times New Roman"/>
                <a:ea typeface="Calibri"/>
              </a:rPr>
              <a:t> 1997-1998 öğretim yılından itibaren ise 4., 5., 6.,  ve 7. Sınıflarda tekrar sosyal bilgiler dersi olarak okutulmaya başlanmıştır. </a:t>
            </a:r>
          </a:p>
          <a:p>
            <a:pPr algn="just"/>
            <a:endParaRPr lang="tr-TR" sz="1600" dirty="0">
              <a:latin typeface="Times New Roman"/>
              <a:ea typeface="Calibri"/>
            </a:endParaRPr>
          </a:p>
          <a:p>
            <a:pPr algn="just"/>
            <a:r>
              <a:rPr lang="tr-TR" sz="1600" dirty="0">
                <a:latin typeface="Times New Roman"/>
              </a:rPr>
              <a:t>--</a:t>
            </a:r>
            <a:r>
              <a:rPr lang="tr-TR" sz="1600" dirty="0">
                <a:latin typeface="Times New Roman"/>
                <a:ea typeface="Calibri"/>
              </a:rPr>
              <a:t> Son olarak 4., 5., 6. ve 7. sınıf sosyal bilgiler öğretim programı kademeli olarak 2005-2006 öğretim yılından itibaren bütün illerde uygulamaya konulmuştur. </a:t>
            </a:r>
          </a:p>
          <a:p>
            <a:pPr algn="just"/>
            <a:endParaRPr lang="tr-TR" sz="1600" dirty="0">
              <a:latin typeface="Times New Roman"/>
              <a:ea typeface="Calibri"/>
            </a:endParaRPr>
          </a:p>
          <a:p>
            <a:pPr algn="just"/>
            <a:r>
              <a:rPr lang="tr-TR" sz="1600" dirty="0">
                <a:latin typeface="Times New Roman"/>
                <a:ea typeface="Calibri"/>
              </a:rPr>
              <a:t>-- Bu programın geliştirilmesinde tematik öğrenme, problem çözme ve </a:t>
            </a:r>
            <a:r>
              <a:rPr lang="tr-TR" sz="1600" dirty="0" err="1">
                <a:latin typeface="Times New Roman"/>
                <a:ea typeface="Calibri"/>
              </a:rPr>
              <a:t>işbirlikli</a:t>
            </a:r>
            <a:r>
              <a:rPr lang="tr-TR" sz="1600" dirty="0">
                <a:latin typeface="Times New Roman"/>
                <a:ea typeface="Calibri"/>
              </a:rPr>
              <a:t> öğrenmeye vurgu yapan sosyal </a:t>
            </a:r>
            <a:r>
              <a:rPr lang="tr-TR" sz="1600" dirty="0" err="1">
                <a:latin typeface="Times New Roman"/>
                <a:ea typeface="Calibri"/>
              </a:rPr>
              <a:t>yapılandırmacılık</a:t>
            </a:r>
            <a:r>
              <a:rPr lang="tr-TR" sz="1600" dirty="0">
                <a:latin typeface="Times New Roman"/>
                <a:ea typeface="Calibri"/>
              </a:rPr>
              <a:t> esas alınmıştır. </a:t>
            </a:r>
          </a:p>
          <a:p>
            <a:pPr algn="just"/>
            <a:endParaRPr lang="tr-TR" sz="1600" dirty="0">
              <a:latin typeface="Times New Roman"/>
              <a:ea typeface="Calibri"/>
            </a:endParaRPr>
          </a:p>
          <a:p>
            <a:pPr algn="just">
              <a:lnSpc>
                <a:spcPct val="115000"/>
              </a:lnSpc>
              <a:spcAft>
                <a:spcPts val="1000"/>
              </a:spcAft>
            </a:pPr>
            <a:r>
              <a:rPr lang="tr-TR" sz="1600" dirty="0">
                <a:latin typeface="Times New Roman"/>
              </a:rPr>
              <a:t>--</a:t>
            </a:r>
            <a:r>
              <a:rPr lang="tr-TR" sz="1600" dirty="0">
                <a:latin typeface="Times New Roman"/>
                <a:ea typeface="Calibri"/>
                <a:cs typeface="Times New Roman"/>
              </a:rPr>
              <a:t> Bunların dışında “T.C. İnkılap Tarihi ve Atatürkçülük” adıyla haftada iki saatlik bir tarih dersi ve “Vatandaşlık ve İnsan Hakları Eğitimi” adlı 7. ve 8. sınıflarda 1’er saat okutulan bir ders daha vardır.</a:t>
            </a:r>
            <a:endParaRPr lang="tr-TR" sz="1600" dirty="0">
              <a:ea typeface="Calibri"/>
              <a:cs typeface="Times New Roman"/>
            </a:endParaRPr>
          </a:p>
          <a:p>
            <a:pPr algn="just"/>
            <a:endParaRPr lang="tr-TR" dirty="0"/>
          </a:p>
          <a:p>
            <a:endParaRPr lang="tr-TR" dirty="0"/>
          </a:p>
          <a:p>
            <a:endParaRPr lang="tr-TR" dirty="0"/>
          </a:p>
          <a:p>
            <a:endParaRPr lang="tr-TR" dirty="0"/>
          </a:p>
          <a:p>
            <a:endParaRPr lang="tr-TR" dirty="0"/>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439438"/>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YENİ SOSYAL BİLGİLER ÖĞRETİM PROGRAMI (2005 Programı)</a:t>
            </a:r>
            <a:endParaRPr lang="tr-TR" sz="2000" dirty="0">
              <a:ea typeface="Calibri"/>
              <a:cs typeface="Times New Roman"/>
            </a:endParaRPr>
          </a:p>
          <a:p>
            <a:pPr algn="just">
              <a:lnSpc>
                <a:spcPct val="115000"/>
              </a:lnSpc>
              <a:spcAft>
                <a:spcPts val="1000"/>
              </a:spcAft>
            </a:pPr>
            <a:r>
              <a:rPr lang="tr-TR" sz="1600" b="1" dirty="0">
                <a:latin typeface="Times New Roman"/>
                <a:ea typeface="Calibri"/>
                <a:cs typeface="Times New Roman"/>
              </a:rPr>
              <a:t>Yeni Sosyal Bilgiler programının temel yaklaşımı: </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Yeni sosyal bilgiler programı öğrencinin yaşama etkin katılımını geliştirici bir anlayış doğrultusunda </a:t>
            </a:r>
            <a:r>
              <a:rPr lang="tr-TR" sz="1600" dirty="0" err="1">
                <a:latin typeface="Times New Roman"/>
                <a:ea typeface="Calibri"/>
                <a:cs typeface="Times New Roman"/>
              </a:rPr>
              <a:t>yapılandırmacı</a:t>
            </a:r>
            <a:r>
              <a:rPr lang="tr-TR" sz="1600" dirty="0">
                <a:latin typeface="Times New Roman"/>
                <a:ea typeface="Calibri"/>
                <a:cs typeface="Times New Roman"/>
              </a:rPr>
              <a:t> eğitimi temele alan bir yaklaşıma sahiptir.  Bu yaklaşımda derslerin “aktif öğrenme” ye dayalı ve “öğrenci merkezli” işlenmesi öngörülmüştür. Yeni sosyal bilgiler programı;</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-Her öğrencinin birey olarak kendine özgü olduğunu kabul eder.</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-Öğrencileri düşünmeye ve sorgulamaya yönlendirir.</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-Milli kimliği merkeze alarak evrensel değerlerin benimsenmesine önem verir.</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-Öğrencilerin haklarını bilen ve kullanan, sorumluluklarını yerine getiren bireyler olarak yetişmesini önemser.</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-Öğrencilerin</a:t>
            </a:r>
            <a:r>
              <a:rPr lang="tr-TR" sz="1600" b="1" dirty="0">
                <a:latin typeface="Times New Roman"/>
                <a:ea typeface="Calibri"/>
                <a:cs typeface="Times New Roman"/>
              </a:rPr>
              <a:t> </a:t>
            </a:r>
            <a:r>
              <a:rPr lang="tr-TR" sz="1600" dirty="0">
                <a:latin typeface="Times New Roman"/>
                <a:ea typeface="Calibri"/>
                <a:cs typeface="Times New Roman"/>
              </a:rPr>
              <a:t>toplumsal sorunlara karşı duyarlı olmasını sağlar.</a:t>
            </a:r>
            <a:endParaRPr lang="tr-TR" sz="2000" dirty="0">
              <a:ea typeface="Calibri"/>
              <a:cs typeface="Times New Roman"/>
            </a:endParaRPr>
          </a:p>
          <a:p>
            <a:pPr lvl="0" algn="just">
              <a:lnSpc>
                <a:spcPct val="150000"/>
              </a:lnSpc>
            </a:pPr>
            <a:endParaRPr lang="tr-TR" sz="1600" dirty="0">
              <a:solidFill>
                <a:prstClr val="black"/>
              </a:solidFill>
              <a:latin typeface="Times New Roman" pitchFamily="18" charset="0"/>
              <a:cs typeface="Times New Roman" pitchFamily="18" charset="0"/>
            </a:endParaRPr>
          </a:p>
          <a:p>
            <a:pPr>
              <a:lnSpc>
                <a:spcPct val="150000"/>
              </a:lnSpc>
              <a:buFont typeface="Arial" pitchFamily="34" charset="0"/>
              <a:buChar char="•"/>
            </a:pPr>
            <a:endParaRPr lang="tr-TR" sz="2400" dirty="0">
              <a:latin typeface="Times New Roman" pitchFamily="18" charset="0"/>
              <a:cs typeface="Times New Roman" pitchFamily="18" charset="0"/>
            </a:endParaRPr>
          </a:p>
        </p:txBody>
      </p:sp>
    </p:spTree>
    <p:extLst>
      <p:ext uri="{BB962C8B-B14F-4D97-AF65-F5344CB8AC3E}">
        <p14:creationId xmlns:p14="http://schemas.microsoft.com/office/powerpoint/2010/main" val="204223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Dikdörtgen"/>
          <p:cNvSpPr/>
          <p:nvPr/>
        </p:nvSpPr>
        <p:spPr>
          <a:xfrm>
            <a:off x="611560" y="476672"/>
            <a:ext cx="8136904" cy="4917244"/>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Yeni Sosyal Bilgiler programının amaçları: </a:t>
            </a:r>
            <a:endParaRPr lang="tr-TR" sz="2000" dirty="0">
              <a:ea typeface="Calibri"/>
              <a:cs typeface="Times New Roman"/>
            </a:endParaRPr>
          </a:p>
          <a:p>
            <a:pPr marL="342900" lvl="0" indent="-342900" algn="just">
              <a:lnSpc>
                <a:spcPct val="115000"/>
              </a:lnSpc>
              <a:spcBef>
                <a:spcPts val="600"/>
              </a:spcBef>
              <a:spcAft>
                <a:spcPts val="0"/>
              </a:spcAft>
              <a:buFont typeface="+mj-lt"/>
              <a:buAutoNum type="arabicPeriod"/>
              <a:tabLst>
                <a:tab pos="571500" algn="l"/>
              </a:tabLst>
            </a:pPr>
            <a:r>
              <a:rPr lang="tr-TR" sz="1600" dirty="0">
                <a:latin typeface="Times New Roman"/>
                <a:ea typeface="Calibri"/>
                <a:cs typeface="Times New Roman"/>
              </a:rPr>
              <a:t>Özgür bir birey olarak fiziksel, duygusal özelliklerinin; ilgi, istek ve yeteneklerinin farkına varır.</a:t>
            </a:r>
            <a:endParaRPr lang="tr-TR" sz="2000" dirty="0">
              <a:ea typeface="Calibri"/>
              <a:cs typeface="Times New Roman"/>
            </a:endParaRPr>
          </a:p>
          <a:p>
            <a:pPr marL="342900" lvl="0" indent="-342900" algn="just">
              <a:lnSpc>
                <a:spcPct val="115000"/>
              </a:lnSpc>
              <a:spcBef>
                <a:spcPts val="600"/>
              </a:spcBef>
              <a:spcAft>
                <a:spcPts val="0"/>
              </a:spcAft>
              <a:buFont typeface="+mj-lt"/>
              <a:buAutoNum type="arabicPeriod"/>
              <a:tabLst>
                <a:tab pos="571500" algn="l"/>
              </a:tabLst>
            </a:pPr>
            <a:r>
              <a:rPr lang="tr-TR" sz="1600" dirty="0">
                <a:latin typeface="Times New Roman"/>
                <a:ea typeface="Calibri"/>
                <a:cs typeface="Times New Roman"/>
              </a:rPr>
              <a:t>Türkiye Cumhuriyeti vatandaşı olarak, vatanını ve milletini seven, haklarını bilen ve kullanan,  sorumluluklarını yerine getiren, ulusal bilince sahip bir vatandaş olarak yetişir. </a:t>
            </a:r>
            <a:endParaRPr lang="tr-TR" sz="2000" dirty="0">
              <a:ea typeface="Calibri"/>
              <a:cs typeface="Times New Roman"/>
            </a:endParaRPr>
          </a:p>
          <a:p>
            <a:pPr marL="342900" lvl="0" indent="-342900" algn="just">
              <a:lnSpc>
                <a:spcPct val="115000"/>
              </a:lnSpc>
              <a:spcBef>
                <a:spcPts val="600"/>
              </a:spcBef>
              <a:spcAft>
                <a:spcPts val="0"/>
              </a:spcAft>
              <a:buFont typeface="+mj-lt"/>
              <a:buAutoNum type="arabicPeriod"/>
              <a:tabLst>
                <a:tab pos="571500" algn="l"/>
              </a:tabLst>
            </a:pPr>
            <a:r>
              <a:rPr lang="tr-TR" sz="1600" dirty="0">
                <a:latin typeface="Times New Roman"/>
                <a:ea typeface="Calibri"/>
                <a:cs typeface="Times New Roman"/>
              </a:rPr>
              <a:t>Atatürk İlke ve İnkılâplarının, Türkiye Cumhuriyetinin sosyal, kültürel ve ekonomik kalkınmasındaki yerini kavrar; lâik, demokratik, ulusal ve çağdaş değerleri yaşatmaya istekli olur. </a:t>
            </a:r>
            <a:endParaRPr lang="tr-TR" sz="2000" dirty="0">
              <a:ea typeface="Calibri"/>
              <a:cs typeface="Times New Roman"/>
            </a:endParaRPr>
          </a:p>
          <a:p>
            <a:pPr marL="342900" indent="-342900">
              <a:buAutoNum type="arabicPeriod" startAt="4"/>
            </a:pPr>
            <a:r>
              <a:rPr lang="tr-TR" sz="1600" dirty="0">
                <a:latin typeface="Times New Roman"/>
                <a:ea typeface="Calibri"/>
              </a:rPr>
              <a:t>Hukuk kurallarının herkes için bağlayıcı olduğunu, tüm kişi ve kuruluşların yasalar önünde eşit olduğunu gerekçeleriyle bilir. </a:t>
            </a:r>
          </a:p>
          <a:p>
            <a:pPr lvl="0" algn="just">
              <a:spcBef>
                <a:spcPts val="600"/>
              </a:spcBef>
              <a:spcAft>
                <a:spcPts val="0"/>
              </a:spcAft>
              <a:tabLst>
                <a:tab pos="571500" algn="l"/>
              </a:tabLst>
            </a:pPr>
            <a:r>
              <a:rPr lang="tr-TR" sz="1600" dirty="0">
                <a:latin typeface="Times New Roman"/>
                <a:ea typeface="Times New Roman"/>
              </a:rPr>
              <a:t>5. Yaşadığı çevrenin ve dünyanın coğrafî özelliklerini tanıyarak, insanlar ile doğal çevre arasındaki etkileşimi açıklar.</a:t>
            </a:r>
          </a:p>
          <a:p>
            <a:pPr marL="342900" lvl="0" indent="-342900" algn="just">
              <a:spcBef>
                <a:spcPts val="600"/>
              </a:spcBef>
              <a:spcAft>
                <a:spcPts val="0"/>
              </a:spcAft>
              <a:buAutoNum type="arabicPeriod" startAt="6"/>
              <a:tabLst>
                <a:tab pos="571500" algn="l"/>
              </a:tabLst>
            </a:pPr>
            <a:r>
              <a:rPr lang="tr-TR" sz="1600" dirty="0">
                <a:latin typeface="Times New Roman"/>
                <a:ea typeface="Times New Roman"/>
              </a:rPr>
              <a:t>Bilgiyi uygun ve çeşitli biçimlerde (harita, grafik, tablo, küre, diyagram, zaman şeridi vb.) kullanır, düzenler ve geliştirir.</a:t>
            </a:r>
          </a:p>
          <a:p>
            <a:pPr lvl="0" algn="just">
              <a:spcBef>
                <a:spcPts val="600"/>
              </a:spcBef>
              <a:spcAft>
                <a:spcPts val="0"/>
              </a:spcAft>
              <a:tabLst>
                <a:tab pos="571500" algn="l"/>
              </a:tabLst>
            </a:pPr>
            <a:r>
              <a:rPr lang="tr-TR" sz="1600" dirty="0">
                <a:latin typeface="Times New Roman"/>
                <a:ea typeface="Times New Roman"/>
              </a:rPr>
              <a:t>7. Meslekleri tanır, çalışmanın toplumsal yaşamdaki önemine ve her mesleğin gerekli olduğuna inanır.</a:t>
            </a:r>
          </a:p>
        </p:txBody>
      </p:sp>
    </p:spTree>
    <p:extLst>
      <p:ext uri="{BB962C8B-B14F-4D97-AF65-F5344CB8AC3E}">
        <p14:creationId xmlns:p14="http://schemas.microsoft.com/office/powerpoint/2010/main" val="1341919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3298339"/>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Yeni Sosyal Bilgiler programının öğrenme alanları: </a:t>
            </a:r>
            <a:endParaRPr lang="tr-TR" sz="2000" dirty="0">
              <a:ea typeface="Calibri"/>
              <a:cs typeface="Times New Roman"/>
            </a:endParaRPr>
          </a:p>
          <a:p>
            <a:pPr algn="just">
              <a:lnSpc>
                <a:spcPct val="115000"/>
              </a:lnSpc>
              <a:spcAft>
                <a:spcPts val="1000"/>
              </a:spcAft>
            </a:pPr>
            <a:r>
              <a:rPr lang="tr-TR" sz="1600" b="1" dirty="0">
                <a:latin typeface="Times New Roman"/>
                <a:ea typeface="Calibri"/>
                <a:cs typeface="Times New Roman"/>
              </a:rPr>
              <a:t>Öğrenme alanı: </a:t>
            </a:r>
            <a:r>
              <a:rPr lang="tr-TR" sz="1600" dirty="0">
                <a:latin typeface="Times New Roman"/>
                <a:ea typeface="Calibri"/>
                <a:cs typeface="Times New Roman"/>
              </a:rPr>
              <a:t>Birbiri ile ilişkili tema, kavram ve değerlerin bir bütün olarak görülebildiği, öğrenmeyi organize eden yapılardır. Sosyal bilgiler dersi 9 öğrenme alanı çerçevesinde yapılandırılmıştır.</a:t>
            </a:r>
          </a:p>
          <a:p>
            <a:pPr algn="just">
              <a:lnSpc>
                <a:spcPct val="115000"/>
              </a:lnSpc>
              <a:spcAft>
                <a:spcPts val="1000"/>
              </a:spcAft>
            </a:pPr>
            <a:endParaRPr lang="tr-TR" sz="1600" dirty="0">
              <a:latin typeface="Times New Roman"/>
              <a:ea typeface="Calibri"/>
              <a:cs typeface="Times New Roman"/>
            </a:endParaRPr>
          </a:p>
          <a:p>
            <a:pPr algn="just">
              <a:lnSpc>
                <a:spcPct val="115000"/>
              </a:lnSpc>
              <a:spcAft>
                <a:spcPts val="1000"/>
              </a:spcAft>
            </a:pPr>
            <a:endParaRPr lang="tr-TR" sz="2000" dirty="0">
              <a:ea typeface="Calibri"/>
              <a:cs typeface="Times New Roman"/>
            </a:endParaRPr>
          </a:p>
          <a:p>
            <a:pPr lvl="0" algn="just">
              <a:lnSpc>
                <a:spcPct val="150000"/>
              </a:lnSpc>
            </a:pPr>
            <a:endParaRPr lang="tr-TR" sz="1600" dirty="0">
              <a:solidFill>
                <a:prstClr val="black"/>
              </a:solidFill>
              <a:latin typeface="Times New Roman" pitchFamily="18" charset="0"/>
              <a:cs typeface="Times New Roman" pitchFamily="18" charset="0"/>
            </a:endParaRPr>
          </a:p>
          <a:p>
            <a:pPr>
              <a:lnSpc>
                <a:spcPct val="150000"/>
              </a:lnSpc>
              <a:buFont typeface="Arial" pitchFamily="34" charset="0"/>
              <a:buChar char="•"/>
            </a:pPr>
            <a:endParaRPr lang="tr-TR" sz="2400" dirty="0">
              <a:latin typeface="Times New Roman" pitchFamily="18" charset="0"/>
              <a:cs typeface="Times New Roman" pitchFamily="18" charset="0"/>
            </a:endParaRPr>
          </a:p>
        </p:txBody>
      </p:sp>
      <p:graphicFrame>
        <p:nvGraphicFramePr>
          <p:cNvPr id="5" name="Tablo 4"/>
          <p:cNvGraphicFramePr>
            <a:graphicFrameLocks noGrp="1"/>
          </p:cNvGraphicFramePr>
          <p:nvPr>
            <p:extLst>
              <p:ext uri="{D42A27DB-BD31-4B8C-83A1-F6EECF244321}">
                <p14:modId xmlns:p14="http://schemas.microsoft.com/office/powerpoint/2010/main" val="2798522727"/>
              </p:ext>
            </p:extLst>
          </p:nvPr>
        </p:nvGraphicFramePr>
        <p:xfrm>
          <a:off x="899592" y="2125837"/>
          <a:ext cx="7200800" cy="3175370"/>
        </p:xfrm>
        <a:graphic>
          <a:graphicData uri="http://schemas.openxmlformats.org/drawingml/2006/table">
            <a:tbl>
              <a:tblPr firstRow="1" firstCol="1" bandRow="1">
                <a:tableStyleId>{5C22544A-7EE6-4342-B048-85BDC9FD1C3A}</a:tableStyleId>
              </a:tblPr>
              <a:tblGrid>
                <a:gridCol w="3600400">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tblGrid>
              <a:tr h="317537">
                <a:tc>
                  <a:txBody>
                    <a:bodyPr/>
                    <a:lstStyle/>
                    <a:p>
                      <a:pPr algn="just">
                        <a:lnSpc>
                          <a:spcPct val="115000"/>
                        </a:lnSpc>
                        <a:spcAft>
                          <a:spcPts val="1000"/>
                        </a:spcAft>
                      </a:pPr>
                      <a:r>
                        <a:rPr lang="tr-TR" sz="1400" dirty="0">
                          <a:effectLst/>
                        </a:rPr>
                        <a:t>Öğrenme Alanı</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İlgili Olduğu Disiplin</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17537">
                <a:tc>
                  <a:txBody>
                    <a:bodyPr/>
                    <a:lstStyle/>
                    <a:p>
                      <a:pPr algn="just">
                        <a:lnSpc>
                          <a:spcPct val="115000"/>
                        </a:lnSpc>
                        <a:spcAft>
                          <a:spcPts val="1000"/>
                        </a:spcAft>
                      </a:pPr>
                      <a:r>
                        <a:rPr lang="tr-TR" sz="1400" dirty="0">
                          <a:effectLst/>
                        </a:rPr>
                        <a:t>1-Birey ve toplum</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Psikoloji ve vatandaşlık</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17537">
                <a:tc>
                  <a:txBody>
                    <a:bodyPr/>
                    <a:lstStyle/>
                    <a:p>
                      <a:pPr algn="just">
                        <a:lnSpc>
                          <a:spcPct val="115000"/>
                        </a:lnSpc>
                        <a:spcAft>
                          <a:spcPts val="1000"/>
                        </a:spcAft>
                      </a:pPr>
                      <a:r>
                        <a:rPr lang="tr-TR" sz="1400">
                          <a:effectLst/>
                        </a:rPr>
                        <a:t>2-Kültür ve miras</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dirty="0">
                          <a:effectLst/>
                        </a:rPr>
                        <a:t>Antropoloji, tarih ve vatandaşlık</a:t>
                      </a:r>
                      <a:endParaRPr lang="tr-TR" sz="12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17537">
                <a:tc>
                  <a:txBody>
                    <a:bodyPr/>
                    <a:lstStyle/>
                    <a:p>
                      <a:pPr algn="just">
                        <a:lnSpc>
                          <a:spcPct val="115000"/>
                        </a:lnSpc>
                        <a:spcAft>
                          <a:spcPts val="1000"/>
                        </a:spcAft>
                      </a:pPr>
                      <a:r>
                        <a:rPr lang="tr-TR" sz="1400">
                          <a:effectLst/>
                        </a:rPr>
                        <a:t>3-İnsanlar, yerler ve çevreler</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Coğrafya</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17537">
                <a:tc>
                  <a:txBody>
                    <a:bodyPr/>
                    <a:lstStyle/>
                    <a:p>
                      <a:pPr algn="just">
                        <a:lnSpc>
                          <a:spcPct val="115000"/>
                        </a:lnSpc>
                        <a:spcAft>
                          <a:spcPts val="1000"/>
                        </a:spcAft>
                      </a:pPr>
                      <a:r>
                        <a:rPr lang="tr-TR" sz="1400">
                          <a:effectLst/>
                        </a:rPr>
                        <a:t>4-Üretim, dağıtım ve tüketim</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Ekonomi</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17537">
                <a:tc>
                  <a:txBody>
                    <a:bodyPr/>
                    <a:lstStyle/>
                    <a:p>
                      <a:pPr algn="just">
                        <a:lnSpc>
                          <a:spcPct val="115000"/>
                        </a:lnSpc>
                        <a:spcAft>
                          <a:spcPts val="1000"/>
                        </a:spcAft>
                      </a:pPr>
                      <a:r>
                        <a:rPr lang="tr-TR" sz="1400" dirty="0">
                          <a:effectLst/>
                        </a:rPr>
                        <a:t>5-Zaman, süreklilik ve değişim</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Diğer öğrenme alanları içine serpiştirilmiştir</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17537">
                <a:tc>
                  <a:txBody>
                    <a:bodyPr/>
                    <a:lstStyle/>
                    <a:p>
                      <a:pPr algn="just">
                        <a:lnSpc>
                          <a:spcPct val="115000"/>
                        </a:lnSpc>
                        <a:spcAft>
                          <a:spcPts val="1000"/>
                        </a:spcAft>
                      </a:pPr>
                      <a:r>
                        <a:rPr lang="tr-TR" sz="1400">
                          <a:effectLst/>
                        </a:rPr>
                        <a:t>6-Bilim, teknoloji ve toplum</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Disiplinler arası</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17537">
                <a:tc>
                  <a:txBody>
                    <a:bodyPr/>
                    <a:lstStyle/>
                    <a:p>
                      <a:pPr algn="just">
                        <a:lnSpc>
                          <a:spcPct val="115000"/>
                        </a:lnSpc>
                        <a:spcAft>
                          <a:spcPts val="1000"/>
                        </a:spcAft>
                      </a:pPr>
                      <a:r>
                        <a:rPr lang="tr-TR" sz="1400">
                          <a:effectLst/>
                        </a:rPr>
                        <a:t>7-Gruplar, kurumlar ve sosyal örgütler</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Sosyoloji, vatandaşlık, hukuk</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17537">
                <a:tc>
                  <a:txBody>
                    <a:bodyPr/>
                    <a:lstStyle/>
                    <a:p>
                      <a:pPr algn="just">
                        <a:lnSpc>
                          <a:spcPct val="115000"/>
                        </a:lnSpc>
                        <a:spcAft>
                          <a:spcPts val="1000"/>
                        </a:spcAft>
                      </a:pPr>
                      <a:r>
                        <a:rPr lang="tr-TR" sz="1400">
                          <a:effectLst/>
                        </a:rPr>
                        <a:t>8-Güç, yönetim ve toplum</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a:effectLst/>
                        </a:rPr>
                        <a:t>Sosyoloji, vatandaşlık, hukuk</a:t>
                      </a:r>
                      <a:endParaRPr lang="tr-TR" sz="12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17537">
                <a:tc>
                  <a:txBody>
                    <a:bodyPr/>
                    <a:lstStyle/>
                    <a:p>
                      <a:pPr algn="just">
                        <a:lnSpc>
                          <a:spcPct val="115000"/>
                        </a:lnSpc>
                        <a:spcAft>
                          <a:spcPts val="1000"/>
                        </a:spcAft>
                      </a:pPr>
                      <a:r>
                        <a:rPr lang="tr-TR" sz="1400" dirty="0">
                          <a:effectLst/>
                        </a:rPr>
                        <a:t>9-Küresel bağlantılar</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200" dirty="0">
                          <a:effectLst/>
                        </a:rPr>
                        <a:t>Disiplinler arası</a:t>
                      </a:r>
                      <a:endParaRPr lang="tr-TR" sz="12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713272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3635867"/>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YENİ SOSYAL BİLGİLER ÖĞRETİM PROGRAMININ TEMEL ÖĞELERİ</a:t>
            </a:r>
            <a:endParaRPr lang="tr-TR" sz="2000" dirty="0">
              <a:ea typeface="Calibri"/>
              <a:cs typeface="Times New Roman"/>
            </a:endParaRPr>
          </a:p>
          <a:p>
            <a:pPr algn="just">
              <a:lnSpc>
                <a:spcPct val="115000"/>
              </a:lnSpc>
              <a:spcAft>
                <a:spcPts val="1000"/>
              </a:spcAft>
            </a:pPr>
            <a:r>
              <a:rPr lang="tr-TR" sz="1600" dirty="0">
                <a:latin typeface="Times New Roman"/>
                <a:ea typeface="Calibri"/>
                <a:cs typeface="Times New Roman"/>
              </a:rPr>
              <a:t>Sosyal bilgiler programını oluşturan temel öğeler; </a:t>
            </a:r>
            <a:r>
              <a:rPr lang="tr-TR" sz="1600" b="1" dirty="0">
                <a:latin typeface="Times New Roman"/>
                <a:ea typeface="Calibri"/>
                <a:cs typeface="Times New Roman"/>
              </a:rPr>
              <a:t>beceriler</a:t>
            </a:r>
            <a:r>
              <a:rPr lang="tr-TR" sz="1600" dirty="0">
                <a:latin typeface="Times New Roman"/>
                <a:ea typeface="Calibri"/>
                <a:cs typeface="Times New Roman"/>
              </a:rPr>
              <a:t>, </a:t>
            </a:r>
            <a:r>
              <a:rPr lang="tr-TR" sz="1600" b="1" dirty="0">
                <a:latin typeface="Times New Roman"/>
                <a:ea typeface="Calibri"/>
                <a:cs typeface="Times New Roman"/>
              </a:rPr>
              <a:t>kavramlar</a:t>
            </a:r>
            <a:r>
              <a:rPr lang="tr-TR" sz="1600" dirty="0">
                <a:latin typeface="Times New Roman"/>
                <a:ea typeface="Calibri"/>
                <a:cs typeface="Times New Roman"/>
              </a:rPr>
              <a:t>, </a:t>
            </a:r>
            <a:r>
              <a:rPr lang="tr-TR" sz="1600" b="1" dirty="0">
                <a:latin typeface="Times New Roman"/>
                <a:ea typeface="Calibri"/>
                <a:cs typeface="Times New Roman"/>
              </a:rPr>
              <a:t>değerler</a:t>
            </a:r>
            <a:r>
              <a:rPr lang="tr-TR" sz="1600" dirty="0">
                <a:latin typeface="Times New Roman"/>
                <a:ea typeface="Calibri"/>
                <a:cs typeface="Times New Roman"/>
              </a:rPr>
              <a:t> ve </a:t>
            </a:r>
            <a:r>
              <a:rPr lang="tr-TR" sz="1600" b="1" dirty="0">
                <a:latin typeface="Times New Roman"/>
                <a:ea typeface="Calibri"/>
                <a:cs typeface="Times New Roman"/>
              </a:rPr>
              <a:t>genel amaçlar</a:t>
            </a:r>
            <a:r>
              <a:rPr lang="tr-TR" sz="1600" dirty="0">
                <a:latin typeface="Times New Roman"/>
                <a:ea typeface="Calibri"/>
                <a:cs typeface="Times New Roman"/>
              </a:rPr>
              <a:t>dır.</a:t>
            </a:r>
          </a:p>
          <a:p>
            <a:pPr algn="just">
              <a:lnSpc>
                <a:spcPct val="115000"/>
              </a:lnSpc>
              <a:spcAft>
                <a:spcPts val="1000"/>
              </a:spcAft>
            </a:pPr>
            <a:r>
              <a:rPr lang="tr-TR" sz="1600" b="1" dirty="0">
                <a:latin typeface="Times New Roman"/>
                <a:ea typeface="Calibri"/>
                <a:cs typeface="Times New Roman"/>
              </a:rPr>
              <a:t>1-BECERİLER</a:t>
            </a:r>
            <a:endParaRPr lang="tr-TR" sz="1600" dirty="0">
              <a:ea typeface="Calibri"/>
              <a:cs typeface="Times New Roman"/>
            </a:endParaRPr>
          </a:p>
          <a:p>
            <a:pPr algn="just">
              <a:lnSpc>
                <a:spcPct val="115000"/>
              </a:lnSpc>
              <a:spcAft>
                <a:spcPts val="1000"/>
              </a:spcAft>
            </a:pPr>
            <a:r>
              <a:rPr lang="tr-TR" sz="1600" dirty="0">
                <a:latin typeface="Times New Roman"/>
                <a:ea typeface="Calibri"/>
                <a:cs typeface="Times New Roman"/>
              </a:rPr>
              <a:t>Beceri, öğrencilerde öğrenme süreci içerisinde kazanılması, geliştirilmesi ve yaşama aktarılması tasarlanan kabiliyetleridir. Sosyal bilgiler öğretim programı ilköğretim 4.-7. sınıf düzeyinde diğer derslerle birlikte 10 beceriyi, bunun yanında kendine özgü 5 beceriyi kazandırmayı amaçlamaktadır.</a:t>
            </a:r>
          </a:p>
          <a:p>
            <a:pPr algn="just">
              <a:lnSpc>
                <a:spcPct val="115000"/>
              </a:lnSpc>
              <a:spcAft>
                <a:spcPts val="1000"/>
              </a:spcAft>
            </a:pPr>
            <a:endParaRPr lang="tr-TR" sz="1600" dirty="0">
              <a:ea typeface="Calibri"/>
              <a:cs typeface="Times New Roman"/>
            </a:endParaRPr>
          </a:p>
          <a:p>
            <a:pPr algn="just">
              <a:lnSpc>
                <a:spcPct val="115000"/>
              </a:lnSpc>
              <a:spcAft>
                <a:spcPts val="1000"/>
              </a:spcAft>
            </a:pPr>
            <a:endParaRPr lang="tr-TR" sz="2000" dirty="0">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2318583616"/>
              </p:ext>
            </p:extLst>
          </p:nvPr>
        </p:nvGraphicFramePr>
        <p:xfrm>
          <a:off x="971600" y="3212980"/>
          <a:ext cx="7272808" cy="2952323"/>
        </p:xfrm>
        <a:graphic>
          <a:graphicData uri="http://schemas.openxmlformats.org/drawingml/2006/table">
            <a:tbl>
              <a:tblPr firstRow="1" firstCol="1" bandRow="1">
                <a:tableStyleId>{5C22544A-7EE6-4342-B048-85BDC9FD1C3A}</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268393">
                <a:tc>
                  <a:txBody>
                    <a:bodyPr/>
                    <a:lstStyle/>
                    <a:p>
                      <a:pPr algn="just">
                        <a:lnSpc>
                          <a:spcPct val="115000"/>
                        </a:lnSpc>
                        <a:spcAft>
                          <a:spcPts val="1000"/>
                        </a:spcAft>
                      </a:pPr>
                      <a:r>
                        <a:rPr lang="tr-TR" sz="1400" dirty="0">
                          <a:effectLst/>
                        </a:rPr>
                        <a:t>Diğer derslerde verilecek beceriler</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a:effectLst/>
                        </a:rPr>
                        <a:t>Sosyal bilgilere ait beceriler</a:t>
                      </a:r>
                      <a:endParaRPr lang="tr-TR" sz="14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68393">
                <a:tc>
                  <a:txBody>
                    <a:bodyPr/>
                    <a:lstStyle/>
                    <a:p>
                      <a:pPr algn="just">
                        <a:lnSpc>
                          <a:spcPct val="115000"/>
                        </a:lnSpc>
                        <a:spcAft>
                          <a:spcPts val="1000"/>
                        </a:spcAft>
                      </a:pPr>
                      <a:r>
                        <a:rPr lang="tr-TR" sz="1400">
                          <a:effectLst/>
                        </a:rPr>
                        <a:t>1-Eleştirel düşünme</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a:effectLst/>
                        </a:rPr>
                        <a:t>1-Gözlem</a:t>
                      </a:r>
                      <a:endParaRPr lang="tr-TR" sz="14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68393">
                <a:tc>
                  <a:txBody>
                    <a:bodyPr/>
                    <a:lstStyle/>
                    <a:p>
                      <a:pPr algn="just">
                        <a:lnSpc>
                          <a:spcPct val="115000"/>
                        </a:lnSpc>
                        <a:spcAft>
                          <a:spcPts val="1000"/>
                        </a:spcAft>
                      </a:pPr>
                      <a:r>
                        <a:rPr lang="tr-TR" sz="1400">
                          <a:effectLst/>
                        </a:rPr>
                        <a:t>2-Yaratıcı düşünme</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a:effectLst/>
                        </a:rPr>
                        <a:t>2-Mekanı algılama</a:t>
                      </a:r>
                      <a:endParaRPr lang="tr-TR" sz="14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68393">
                <a:tc>
                  <a:txBody>
                    <a:bodyPr/>
                    <a:lstStyle/>
                    <a:p>
                      <a:pPr algn="just">
                        <a:lnSpc>
                          <a:spcPct val="115000"/>
                        </a:lnSpc>
                        <a:spcAft>
                          <a:spcPts val="1000"/>
                        </a:spcAft>
                      </a:pPr>
                      <a:r>
                        <a:rPr lang="tr-TR" sz="1400">
                          <a:effectLst/>
                        </a:rPr>
                        <a:t>3-İletişim</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a:effectLst/>
                        </a:rPr>
                        <a:t>3-Zaman ve kronolojiyi algılama</a:t>
                      </a:r>
                      <a:endParaRPr lang="tr-TR" sz="14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68393">
                <a:tc>
                  <a:txBody>
                    <a:bodyPr/>
                    <a:lstStyle/>
                    <a:p>
                      <a:pPr algn="just">
                        <a:lnSpc>
                          <a:spcPct val="115000"/>
                        </a:lnSpc>
                        <a:spcAft>
                          <a:spcPts val="1000"/>
                        </a:spcAft>
                      </a:pPr>
                      <a:r>
                        <a:rPr lang="tr-TR" sz="1400">
                          <a:effectLst/>
                        </a:rPr>
                        <a:t>4-Araştırma</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dirty="0">
                          <a:effectLst/>
                        </a:rPr>
                        <a:t>4-Değişim ve sürekliliği algılama</a:t>
                      </a:r>
                      <a:endParaRPr lang="tr-TR"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68393">
                <a:tc>
                  <a:txBody>
                    <a:bodyPr/>
                    <a:lstStyle/>
                    <a:p>
                      <a:pPr algn="just">
                        <a:lnSpc>
                          <a:spcPct val="115000"/>
                        </a:lnSpc>
                        <a:spcAft>
                          <a:spcPts val="1000"/>
                        </a:spcAft>
                      </a:pPr>
                      <a:r>
                        <a:rPr lang="tr-TR" sz="1400">
                          <a:effectLst/>
                        </a:rPr>
                        <a:t>5-Problem çözme</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400" dirty="0">
                          <a:effectLst/>
                        </a:rPr>
                        <a:t>5-Sosyal katılım</a:t>
                      </a:r>
                      <a:endParaRPr lang="tr-TR" sz="14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268393">
                <a:tc>
                  <a:txBody>
                    <a:bodyPr/>
                    <a:lstStyle/>
                    <a:p>
                      <a:pPr algn="just">
                        <a:lnSpc>
                          <a:spcPct val="115000"/>
                        </a:lnSpc>
                        <a:spcAft>
                          <a:spcPts val="1000"/>
                        </a:spcAft>
                      </a:pPr>
                      <a:r>
                        <a:rPr lang="tr-TR" sz="1400">
                          <a:effectLst/>
                        </a:rPr>
                        <a:t>6-Karar verme</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000" dirty="0">
                          <a:effectLst/>
                        </a:rPr>
                        <a:t> </a:t>
                      </a:r>
                      <a:endParaRPr lang="tr-TR"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268393">
                <a:tc>
                  <a:txBody>
                    <a:bodyPr/>
                    <a:lstStyle/>
                    <a:p>
                      <a:pPr algn="just">
                        <a:lnSpc>
                          <a:spcPct val="115000"/>
                        </a:lnSpc>
                        <a:spcAft>
                          <a:spcPts val="1000"/>
                        </a:spcAft>
                      </a:pPr>
                      <a:r>
                        <a:rPr lang="tr-TR" sz="1400">
                          <a:effectLst/>
                        </a:rPr>
                        <a:t>7-Bilgi teknolojilerini kullanma</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000">
                          <a:effectLst/>
                        </a:rPr>
                        <a:t> </a:t>
                      </a:r>
                      <a:endParaRPr lang="tr-TR" sz="11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268393">
                <a:tc>
                  <a:txBody>
                    <a:bodyPr/>
                    <a:lstStyle/>
                    <a:p>
                      <a:pPr algn="just">
                        <a:lnSpc>
                          <a:spcPct val="115000"/>
                        </a:lnSpc>
                        <a:spcAft>
                          <a:spcPts val="1000"/>
                        </a:spcAft>
                      </a:pPr>
                      <a:r>
                        <a:rPr lang="tr-TR" sz="1400">
                          <a:effectLst/>
                        </a:rPr>
                        <a:t>8-Girişimcilik</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000">
                          <a:effectLst/>
                        </a:rPr>
                        <a:t> </a:t>
                      </a:r>
                      <a:endParaRPr lang="tr-TR" sz="11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268393">
                <a:tc>
                  <a:txBody>
                    <a:bodyPr/>
                    <a:lstStyle/>
                    <a:p>
                      <a:pPr algn="just">
                        <a:lnSpc>
                          <a:spcPct val="115000"/>
                        </a:lnSpc>
                        <a:spcAft>
                          <a:spcPts val="1000"/>
                        </a:spcAft>
                      </a:pPr>
                      <a:r>
                        <a:rPr lang="tr-TR" sz="1400">
                          <a:effectLst/>
                        </a:rPr>
                        <a:t>9-Türkçeyi doğru, güzel ve etkili kullanma</a:t>
                      </a:r>
                      <a:endParaRPr lang="tr-TR" sz="140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000">
                          <a:effectLst/>
                        </a:rPr>
                        <a:t> </a:t>
                      </a:r>
                      <a:endParaRPr lang="tr-TR" sz="110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268393">
                <a:tc>
                  <a:txBody>
                    <a:bodyPr/>
                    <a:lstStyle/>
                    <a:p>
                      <a:pPr algn="just">
                        <a:lnSpc>
                          <a:spcPct val="115000"/>
                        </a:lnSpc>
                        <a:spcAft>
                          <a:spcPts val="1000"/>
                        </a:spcAft>
                      </a:pPr>
                      <a:r>
                        <a:rPr lang="tr-TR" sz="1400" dirty="0">
                          <a:effectLst/>
                        </a:rPr>
                        <a:t>10-Empati kurma</a:t>
                      </a:r>
                      <a:endParaRPr lang="tr-TR" sz="1400" dirty="0">
                        <a:effectLst/>
                        <a:latin typeface="Calibri"/>
                        <a:ea typeface="Calibri"/>
                        <a:cs typeface="Times New Roman"/>
                      </a:endParaRPr>
                    </a:p>
                  </a:txBody>
                  <a:tcPr marL="68580" marR="68580" marT="0" marB="0"/>
                </a:tc>
                <a:tc>
                  <a:txBody>
                    <a:bodyPr/>
                    <a:lstStyle/>
                    <a:p>
                      <a:pPr algn="just">
                        <a:lnSpc>
                          <a:spcPct val="115000"/>
                        </a:lnSpc>
                        <a:spcAft>
                          <a:spcPts val="1000"/>
                        </a:spcAft>
                      </a:pPr>
                      <a:r>
                        <a:rPr lang="tr-TR" sz="1000" dirty="0">
                          <a:effectLst/>
                        </a:rPr>
                        <a:t> </a:t>
                      </a:r>
                      <a:endParaRPr lang="tr-TR" sz="11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833809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836896"/>
          </a:xfrm>
          <a:prstGeom prst="rect">
            <a:avLst/>
          </a:prstGeom>
        </p:spPr>
        <p:txBody>
          <a:bodyPr wrap="square">
            <a:spAutoFit/>
          </a:bodyPr>
          <a:lstStyle/>
          <a:p>
            <a:pPr algn="ctr">
              <a:lnSpc>
                <a:spcPct val="115000"/>
              </a:lnSpc>
              <a:spcAft>
                <a:spcPts val="1000"/>
              </a:spcAft>
            </a:pPr>
            <a:r>
              <a:rPr lang="tr-TR" sz="1600" b="1" dirty="0">
                <a:latin typeface="Times New Roman"/>
                <a:ea typeface="Calibri"/>
                <a:cs typeface="Times New Roman"/>
              </a:rPr>
              <a:t>Ünitelere göre doğrudan verilecek beceriler:</a:t>
            </a:r>
            <a:endParaRPr lang="tr-TR" sz="2000" dirty="0">
              <a:ea typeface="Calibri"/>
              <a:cs typeface="Times New Roman"/>
            </a:endParaRPr>
          </a:p>
          <a:p>
            <a:pPr algn="just">
              <a:lnSpc>
                <a:spcPct val="115000"/>
              </a:lnSpc>
              <a:spcAft>
                <a:spcPts val="1000"/>
              </a:spcAft>
            </a:pPr>
            <a:endParaRPr lang="tr-TR" sz="2000" dirty="0">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1546752157"/>
              </p:ext>
            </p:extLst>
          </p:nvPr>
        </p:nvGraphicFramePr>
        <p:xfrm>
          <a:off x="827584" y="969628"/>
          <a:ext cx="7488832" cy="2099331"/>
        </p:xfrm>
        <a:graphic>
          <a:graphicData uri="http://schemas.openxmlformats.org/drawingml/2006/table">
            <a:tbl>
              <a:tblPr firstRow="1" firstCol="1" lastRow="1" lastCol="1" bandRow="1" bandCol="1">
                <a:tableStyleId>{5C22544A-7EE6-4342-B048-85BDC9FD1C3A}</a:tableStyleId>
              </a:tblPr>
              <a:tblGrid>
                <a:gridCol w="3891947">
                  <a:extLst>
                    <a:ext uri="{9D8B030D-6E8A-4147-A177-3AD203B41FA5}">
                      <a16:colId xmlns:a16="http://schemas.microsoft.com/office/drawing/2014/main" val="20000"/>
                    </a:ext>
                  </a:extLst>
                </a:gridCol>
                <a:gridCol w="3596885">
                  <a:extLst>
                    <a:ext uri="{9D8B030D-6E8A-4147-A177-3AD203B41FA5}">
                      <a16:colId xmlns:a16="http://schemas.microsoft.com/office/drawing/2014/main" val="20001"/>
                    </a:ext>
                  </a:extLst>
                </a:gridCol>
              </a:tblGrid>
              <a:tr h="233259">
                <a:tc gridSpan="2">
                  <a:txBody>
                    <a:bodyPr/>
                    <a:lstStyle/>
                    <a:p>
                      <a:pPr algn="just">
                        <a:lnSpc>
                          <a:spcPct val="115000"/>
                        </a:lnSpc>
                        <a:spcBef>
                          <a:spcPts val="400"/>
                        </a:spcBef>
                        <a:spcAft>
                          <a:spcPts val="0"/>
                        </a:spcAft>
                      </a:pPr>
                      <a:r>
                        <a:rPr lang="tr-TR" sz="1400" dirty="0">
                          <a:effectLst/>
                        </a:rPr>
                        <a:t>6. SINIF</a:t>
                      </a:r>
                      <a:endParaRPr lang="tr-TR" sz="1400" dirty="0">
                        <a:effectLst/>
                        <a:latin typeface="Calibri"/>
                        <a:ea typeface="Calibri"/>
                        <a:cs typeface="Times New Roman"/>
                      </a:endParaRPr>
                    </a:p>
                  </a:txBody>
                  <a:tcPr marL="68580" marR="68580" marT="0" marB="0" anchor="ctr"/>
                </a:tc>
                <a:tc hMerge="1">
                  <a:txBody>
                    <a:bodyPr/>
                    <a:lstStyle/>
                    <a:p>
                      <a:endParaRPr lang="tr-TR"/>
                    </a:p>
                  </a:txBody>
                  <a:tcPr/>
                </a:tc>
                <a:extLst>
                  <a:ext uri="{0D108BD9-81ED-4DB2-BD59-A6C34878D82A}">
                    <a16:rowId xmlns:a16="http://schemas.microsoft.com/office/drawing/2014/main" val="10000"/>
                  </a:ext>
                </a:extLst>
              </a:tr>
              <a:tr h="233259">
                <a:tc>
                  <a:txBody>
                    <a:bodyPr/>
                    <a:lstStyle/>
                    <a:p>
                      <a:pPr algn="just">
                        <a:lnSpc>
                          <a:spcPct val="115000"/>
                        </a:lnSpc>
                        <a:spcBef>
                          <a:spcPts val="400"/>
                        </a:spcBef>
                        <a:spcAft>
                          <a:spcPts val="0"/>
                        </a:spcAft>
                      </a:pPr>
                      <a:r>
                        <a:rPr lang="tr-TR" sz="1000">
                          <a:effectLst/>
                        </a:rPr>
                        <a:t>ÜNİTELER</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DOĞRUDAN VERİLECEK BECERİ</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233259">
                <a:tc>
                  <a:txBody>
                    <a:bodyPr/>
                    <a:lstStyle/>
                    <a:p>
                      <a:pPr marL="342900" lvl="0" indent="-342900" algn="just">
                        <a:lnSpc>
                          <a:spcPct val="115000"/>
                        </a:lnSpc>
                        <a:spcBef>
                          <a:spcPts val="400"/>
                        </a:spcBef>
                        <a:spcAft>
                          <a:spcPts val="0"/>
                        </a:spcAft>
                        <a:tabLst>
                          <a:tab pos="457200" algn="l"/>
                        </a:tabLst>
                      </a:pPr>
                      <a:r>
                        <a:rPr lang="tr-TR" sz="1000">
                          <a:effectLst/>
                        </a:rPr>
                        <a:t>SOSYAL BİLGİLER ÖĞRENİYORUM</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Bilimsel genelleme yapma</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233259">
                <a:tc>
                  <a:txBody>
                    <a:bodyPr/>
                    <a:lstStyle/>
                    <a:p>
                      <a:pPr marL="342900" lvl="0" indent="-342900" algn="just">
                        <a:lnSpc>
                          <a:spcPct val="115000"/>
                        </a:lnSpc>
                        <a:spcBef>
                          <a:spcPts val="400"/>
                        </a:spcBef>
                        <a:spcAft>
                          <a:spcPts val="0"/>
                        </a:spcAft>
                        <a:tabLst>
                          <a:tab pos="457200" algn="l"/>
                        </a:tabLst>
                      </a:pPr>
                      <a:r>
                        <a:rPr lang="tr-TR" sz="1000" dirty="0">
                          <a:effectLst/>
                        </a:rPr>
                        <a:t>YERYÜZÜNDE  YAŞAM</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Harita okuma ve atlas kullanma</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233259">
                <a:tc>
                  <a:txBody>
                    <a:bodyPr/>
                    <a:lstStyle/>
                    <a:p>
                      <a:pPr marL="342900" lvl="0" indent="-342900" algn="just">
                        <a:lnSpc>
                          <a:spcPct val="115000"/>
                        </a:lnSpc>
                        <a:spcBef>
                          <a:spcPts val="400"/>
                        </a:spcBef>
                        <a:spcAft>
                          <a:spcPts val="0"/>
                        </a:spcAft>
                        <a:tabLst>
                          <a:tab pos="457200" algn="l"/>
                        </a:tabLst>
                      </a:pPr>
                      <a:r>
                        <a:rPr lang="tr-TR" sz="1000" dirty="0">
                          <a:effectLst/>
                        </a:rPr>
                        <a:t>İPEK YOLU’NDA TÜRKLER </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Çıkarımda bulunma </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233259">
                <a:tc>
                  <a:txBody>
                    <a:bodyPr/>
                    <a:lstStyle/>
                    <a:p>
                      <a:pPr marL="342900" lvl="0" indent="-342900" algn="just">
                        <a:lnSpc>
                          <a:spcPct val="115000"/>
                        </a:lnSpc>
                        <a:spcBef>
                          <a:spcPts val="400"/>
                        </a:spcBef>
                        <a:spcAft>
                          <a:spcPts val="0"/>
                        </a:spcAft>
                        <a:tabLst>
                          <a:tab pos="457200" algn="l"/>
                        </a:tabLst>
                      </a:pPr>
                      <a:r>
                        <a:rPr lang="tr-TR" sz="1000">
                          <a:effectLst/>
                        </a:rPr>
                        <a:t>ÜLKEMİZİN KAYNAKLARI</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Girişimcilik</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233259">
                <a:tc>
                  <a:txBody>
                    <a:bodyPr/>
                    <a:lstStyle/>
                    <a:p>
                      <a:pPr marL="342900" lvl="0" indent="-342900" algn="just">
                        <a:lnSpc>
                          <a:spcPct val="115000"/>
                        </a:lnSpc>
                        <a:spcBef>
                          <a:spcPts val="400"/>
                        </a:spcBef>
                        <a:spcAft>
                          <a:spcPts val="0"/>
                        </a:spcAft>
                        <a:tabLst>
                          <a:tab pos="457200" algn="l"/>
                        </a:tabLst>
                      </a:pPr>
                      <a:r>
                        <a:rPr lang="tr-TR" sz="1000" dirty="0">
                          <a:effectLst/>
                        </a:rPr>
                        <a:t>ÜLKEMİZ VE DÜNYA</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Araştırma</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r h="233259">
                <a:tc>
                  <a:txBody>
                    <a:bodyPr/>
                    <a:lstStyle/>
                    <a:p>
                      <a:pPr marL="342900" lvl="0" indent="-342900" algn="just">
                        <a:lnSpc>
                          <a:spcPct val="115000"/>
                        </a:lnSpc>
                        <a:spcBef>
                          <a:spcPts val="400"/>
                        </a:spcBef>
                        <a:spcAft>
                          <a:spcPts val="0"/>
                        </a:spcAft>
                        <a:tabLst>
                          <a:tab pos="457200" algn="l"/>
                        </a:tabLst>
                      </a:pPr>
                      <a:r>
                        <a:rPr lang="tr-TR" sz="1000">
                          <a:effectLst/>
                        </a:rPr>
                        <a:t>DEMOKRASİNİN SERÜVENİ</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Sosyal katılım</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7"/>
                  </a:ext>
                </a:extLst>
              </a:tr>
              <a:tr h="233259">
                <a:tc>
                  <a:txBody>
                    <a:bodyPr/>
                    <a:lstStyle/>
                    <a:p>
                      <a:pPr marL="342900" lvl="0" indent="-342900" algn="just">
                        <a:lnSpc>
                          <a:spcPct val="115000"/>
                        </a:lnSpc>
                        <a:spcBef>
                          <a:spcPts val="400"/>
                        </a:spcBef>
                        <a:spcAft>
                          <a:spcPts val="0"/>
                        </a:spcAft>
                        <a:tabLst>
                          <a:tab pos="457200" algn="l"/>
                        </a:tabLst>
                      </a:pPr>
                      <a:r>
                        <a:rPr lang="tr-TR" sz="1000">
                          <a:effectLst/>
                        </a:rPr>
                        <a:t>ELEKTRONİK YÜZYIL</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dirty="0">
                          <a:effectLst/>
                        </a:rPr>
                        <a:t>Yaratıcılık </a:t>
                      </a:r>
                      <a:endParaRPr lang="tr-TR"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1838794266"/>
              </p:ext>
            </p:extLst>
          </p:nvPr>
        </p:nvGraphicFramePr>
        <p:xfrm>
          <a:off x="827584" y="3212976"/>
          <a:ext cx="7488832" cy="2232252"/>
        </p:xfrm>
        <a:graphic>
          <a:graphicData uri="http://schemas.openxmlformats.org/drawingml/2006/table">
            <a:tbl>
              <a:tblPr firstRow="1" firstCol="1" lastRow="1" lastCol="1" bandRow="1" bandCol="1">
                <a:tableStyleId>{5C22544A-7EE6-4342-B048-85BDC9FD1C3A}</a:tableStyleId>
              </a:tblPr>
              <a:tblGrid>
                <a:gridCol w="3840603">
                  <a:extLst>
                    <a:ext uri="{9D8B030D-6E8A-4147-A177-3AD203B41FA5}">
                      <a16:colId xmlns:a16="http://schemas.microsoft.com/office/drawing/2014/main" val="20000"/>
                    </a:ext>
                  </a:extLst>
                </a:gridCol>
                <a:gridCol w="3648229">
                  <a:extLst>
                    <a:ext uri="{9D8B030D-6E8A-4147-A177-3AD203B41FA5}">
                      <a16:colId xmlns:a16="http://schemas.microsoft.com/office/drawing/2014/main" val="20001"/>
                    </a:ext>
                  </a:extLst>
                </a:gridCol>
              </a:tblGrid>
              <a:tr h="248028">
                <a:tc gridSpan="2">
                  <a:txBody>
                    <a:bodyPr/>
                    <a:lstStyle/>
                    <a:p>
                      <a:pPr marL="228600" indent="-228600" algn="just">
                        <a:lnSpc>
                          <a:spcPct val="115000"/>
                        </a:lnSpc>
                        <a:spcBef>
                          <a:spcPts val="400"/>
                        </a:spcBef>
                        <a:spcAft>
                          <a:spcPts val="0"/>
                        </a:spcAft>
                      </a:pPr>
                      <a:r>
                        <a:rPr lang="tr-TR" sz="1400" dirty="0">
                          <a:effectLst/>
                        </a:rPr>
                        <a:t>7. SINIF</a:t>
                      </a:r>
                      <a:endParaRPr lang="tr-TR" sz="1400" dirty="0">
                        <a:effectLst/>
                        <a:latin typeface="Calibri"/>
                        <a:ea typeface="Calibri"/>
                        <a:cs typeface="Times New Roman"/>
                      </a:endParaRPr>
                    </a:p>
                  </a:txBody>
                  <a:tcPr marL="68580" marR="68580" marT="0" marB="0" anchor="ctr"/>
                </a:tc>
                <a:tc hMerge="1">
                  <a:txBody>
                    <a:bodyPr/>
                    <a:lstStyle/>
                    <a:p>
                      <a:endParaRPr lang="tr-TR"/>
                    </a:p>
                  </a:txBody>
                  <a:tcPr/>
                </a:tc>
                <a:extLst>
                  <a:ext uri="{0D108BD9-81ED-4DB2-BD59-A6C34878D82A}">
                    <a16:rowId xmlns:a16="http://schemas.microsoft.com/office/drawing/2014/main" val="10000"/>
                  </a:ext>
                </a:extLst>
              </a:tr>
              <a:tr h="248028">
                <a:tc>
                  <a:txBody>
                    <a:bodyPr/>
                    <a:lstStyle/>
                    <a:p>
                      <a:pPr algn="just">
                        <a:lnSpc>
                          <a:spcPct val="115000"/>
                        </a:lnSpc>
                        <a:spcBef>
                          <a:spcPts val="400"/>
                        </a:spcBef>
                        <a:spcAft>
                          <a:spcPts val="0"/>
                        </a:spcAft>
                      </a:pPr>
                      <a:r>
                        <a:rPr lang="tr-TR" sz="1000">
                          <a:effectLst/>
                        </a:rPr>
                        <a:t>ÜNİTELER</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DOĞRUDAN VERİLECEK BECERİ</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248028">
                <a:tc>
                  <a:txBody>
                    <a:bodyPr/>
                    <a:lstStyle/>
                    <a:p>
                      <a:pPr marL="342900" lvl="0" indent="-342900" algn="just">
                        <a:lnSpc>
                          <a:spcPct val="115000"/>
                        </a:lnSpc>
                        <a:spcBef>
                          <a:spcPts val="400"/>
                        </a:spcBef>
                        <a:spcAft>
                          <a:spcPts val="0"/>
                        </a:spcAft>
                      </a:pPr>
                      <a:r>
                        <a:rPr lang="tr-TR" sz="1000">
                          <a:effectLst/>
                        </a:rPr>
                        <a:t>İLETİŞİM  VE İNSAN  İLİŞKİLERİ</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dirty="0">
                          <a:effectLst/>
                        </a:rPr>
                        <a:t>İletişim</a:t>
                      </a:r>
                      <a:endParaRPr lang="tr-TR"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248028">
                <a:tc>
                  <a:txBody>
                    <a:bodyPr/>
                    <a:lstStyle/>
                    <a:p>
                      <a:pPr marL="342900" lvl="0" indent="-342900" algn="just">
                        <a:lnSpc>
                          <a:spcPct val="115000"/>
                        </a:lnSpc>
                        <a:spcBef>
                          <a:spcPts val="400"/>
                        </a:spcBef>
                        <a:spcAft>
                          <a:spcPts val="0"/>
                        </a:spcAft>
                      </a:pPr>
                      <a:r>
                        <a:rPr lang="tr-TR" sz="1000" dirty="0">
                          <a:effectLst/>
                        </a:rPr>
                        <a:t>ÜLKEMİZDE NÜFUS  </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Grafik  hazırlama</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248028">
                <a:tc>
                  <a:txBody>
                    <a:bodyPr/>
                    <a:lstStyle/>
                    <a:p>
                      <a:pPr marL="342900" lvl="0" indent="-342900" algn="just">
                        <a:lnSpc>
                          <a:spcPct val="115000"/>
                        </a:lnSpc>
                        <a:spcBef>
                          <a:spcPts val="400"/>
                        </a:spcBef>
                        <a:spcAft>
                          <a:spcPts val="0"/>
                        </a:spcAft>
                      </a:pPr>
                      <a:r>
                        <a:rPr lang="tr-TR" sz="1000">
                          <a:effectLst/>
                        </a:rPr>
                        <a:t>TÜRK TARİHİNDE  YOLCULUK</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Tarihsel olguları ve yorumları ayırt etme</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248028">
                <a:tc>
                  <a:txBody>
                    <a:bodyPr/>
                    <a:lstStyle/>
                    <a:p>
                      <a:pPr marL="342900" lvl="0" indent="-342900" algn="just">
                        <a:lnSpc>
                          <a:spcPct val="115000"/>
                        </a:lnSpc>
                        <a:spcBef>
                          <a:spcPts val="400"/>
                        </a:spcBef>
                        <a:spcAft>
                          <a:spcPts val="0"/>
                        </a:spcAft>
                      </a:pPr>
                      <a:r>
                        <a:rPr lang="tr-TR" sz="1000" dirty="0">
                          <a:effectLst/>
                        </a:rPr>
                        <a:t>EKONOMİ  VE SOSYAL HAYAT</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Tarihsel empati</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248028">
                <a:tc>
                  <a:txBody>
                    <a:bodyPr/>
                    <a:lstStyle/>
                    <a:p>
                      <a:pPr marL="342900" lvl="0" indent="-342900" algn="just">
                        <a:lnSpc>
                          <a:spcPct val="115000"/>
                        </a:lnSpc>
                        <a:spcBef>
                          <a:spcPts val="400"/>
                        </a:spcBef>
                        <a:spcAft>
                          <a:spcPts val="0"/>
                        </a:spcAft>
                      </a:pPr>
                      <a:r>
                        <a:rPr lang="tr-TR" sz="1000">
                          <a:effectLst/>
                        </a:rPr>
                        <a:t>ZAMAN İÇİNDE BİLİM </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Zaman ve kronolojiyi algılama</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r h="248028">
                <a:tc>
                  <a:txBody>
                    <a:bodyPr/>
                    <a:lstStyle/>
                    <a:p>
                      <a:pPr marL="342900" lvl="0" indent="-342900" algn="just">
                        <a:lnSpc>
                          <a:spcPct val="115000"/>
                        </a:lnSpc>
                        <a:spcBef>
                          <a:spcPts val="400"/>
                        </a:spcBef>
                        <a:spcAft>
                          <a:spcPts val="0"/>
                        </a:spcAft>
                      </a:pPr>
                      <a:r>
                        <a:rPr lang="tr-TR" sz="1000" dirty="0">
                          <a:effectLst/>
                        </a:rPr>
                        <a:t>YAŞAYAN  DEMOKRASİ  </a:t>
                      </a:r>
                      <a:endParaRPr lang="tr-TR" sz="1100" dirty="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a:effectLst/>
                        </a:rPr>
                        <a:t>Karar verme</a:t>
                      </a:r>
                      <a:endParaRPr lang="tr-TR"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7"/>
                  </a:ext>
                </a:extLst>
              </a:tr>
              <a:tr h="248028">
                <a:tc>
                  <a:txBody>
                    <a:bodyPr/>
                    <a:lstStyle/>
                    <a:p>
                      <a:pPr marL="342900" lvl="0" indent="-342900" algn="just">
                        <a:lnSpc>
                          <a:spcPct val="115000"/>
                        </a:lnSpc>
                        <a:spcBef>
                          <a:spcPts val="400"/>
                        </a:spcBef>
                        <a:spcAft>
                          <a:spcPts val="0"/>
                        </a:spcAft>
                      </a:pPr>
                      <a:r>
                        <a:rPr lang="tr-TR" sz="1000">
                          <a:effectLst/>
                        </a:rPr>
                        <a:t>ÜLKELER ARASI KÖPRÜLER</a:t>
                      </a:r>
                      <a:endParaRPr lang="tr-TR" sz="1100">
                        <a:effectLst/>
                        <a:latin typeface="Calibri"/>
                        <a:ea typeface="Calibri"/>
                        <a:cs typeface="Times New Roman"/>
                      </a:endParaRPr>
                    </a:p>
                  </a:txBody>
                  <a:tcPr marL="68580" marR="68580" marT="0" marB="0" anchor="ctr"/>
                </a:tc>
                <a:tc>
                  <a:txBody>
                    <a:bodyPr/>
                    <a:lstStyle/>
                    <a:p>
                      <a:pPr algn="just">
                        <a:lnSpc>
                          <a:spcPct val="115000"/>
                        </a:lnSpc>
                        <a:spcBef>
                          <a:spcPts val="400"/>
                        </a:spcBef>
                        <a:spcAft>
                          <a:spcPts val="0"/>
                        </a:spcAft>
                      </a:pPr>
                      <a:r>
                        <a:rPr lang="tr-TR" sz="1000" dirty="0">
                          <a:effectLst/>
                        </a:rPr>
                        <a:t>Kalıp yargıları fark etme</a:t>
                      </a:r>
                      <a:endParaRPr lang="tr-TR"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1031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4854662"/>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2-</a:t>
            </a:r>
            <a:r>
              <a:rPr lang="tr-TR" sz="1600" b="1" dirty="0">
                <a:solidFill>
                  <a:srgbClr val="000000"/>
                </a:solidFill>
                <a:latin typeface="Times New Roman"/>
                <a:ea typeface="Times New Roman"/>
                <a:cs typeface="Times New Roman"/>
              </a:rPr>
              <a:t>KAVRAMLAR</a:t>
            </a:r>
            <a:endParaRPr lang="tr-TR" sz="2000" dirty="0">
              <a:ea typeface="Calibri"/>
              <a:cs typeface="Times New Roman"/>
            </a:endParaRPr>
          </a:p>
          <a:p>
            <a:pPr algn="just">
              <a:lnSpc>
                <a:spcPct val="200000"/>
              </a:lnSpc>
              <a:spcAft>
                <a:spcPts val="1000"/>
              </a:spcAft>
            </a:pPr>
            <a:r>
              <a:rPr lang="tr-TR" sz="1600" dirty="0">
                <a:solidFill>
                  <a:srgbClr val="000000"/>
                </a:solidFill>
                <a:latin typeface="Times New Roman"/>
                <a:ea typeface="Calibri"/>
                <a:cs typeface="Times New Roman"/>
              </a:rPr>
              <a:t>Kavramlar, nesnelerin insan beynindeki soyut ve genel tasarımlarıdır (TDK, 1992). Yeni sosyal bilgiler programında (4. ve 7. sınıf) toplam 160 kavram kullanılmıştır. Genel itibariyle programda yer alan kavramlar soyuttur. Bu nedenle kavram öğrenmek zor bir iş olduğundan programda kavram öğretimi için anlam çözümleme tabloları, kavram ağları ve kavram haritaları gibi bazı somutlaştırma teknikleri önerilmektedir. Yeni programla kavram öğretimi “giriş düzeyi, geliştirme düzeyi ve pekiştirme düzeyi” olmak üzere 3 aşamalı hale getirilmiştir. Mesela anayasa kavramı 4. sınıfta giriş, 5. sınıfta geliştirme, 6. ve 7. sınıflarda da pekiştirme düzeyinde verilmektedir.</a:t>
            </a:r>
            <a:endParaRPr lang="tr-TR" sz="2000" dirty="0">
              <a:ea typeface="Calibri"/>
              <a:cs typeface="Times New Roman"/>
            </a:endParaRPr>
          </a:p>
          <a:p>
            <a:pPr algn="just">
              <a:lnSpc>
                <a:spcPct val="115000"/>
              </a:lnSpc>
              <a:spcAft>
                <a:spcPts val="1000"/>
              </a:spcAft>
            </a:pPr>
            <a:endParaRPr lang="tr-TR" sz="1600" b="1" dirty="0">
              <a:latin typeface="Times New Roman"/>
              <a:ea typeface="Calibri"/>
              <a:cs typeface="Times New Roman"/>
            </a:endParaRPr>
          </a:p>
        </p:txBody>
      </p:sp>
    </p:spTree>
    <p:extLst>
      <p:ext uri="{BB962C8B-B14F-4D97-AF65-F5344CB8AC3E}">
        <p14:creationId xmlns:p14="http://schemas.microsoft.com/office/powerpoint/2010/main" val="2330968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2665345"/>
          </a:xfrm>
          <a:prstGeom prst="rect">
            <a:avLst/>
          </a:prstGeom>
        </p:spPr>
        <p:txBody>
          <a:bodyPr wrap="square">
            <a:spAutoFit/>
          </a:bodyPr>
          <a:lstStyle/>
          <a:p>
            <a:pPr algn="just">
              <a:lnSpc>
                <a:spcPct val="115000"/>
              </a:lnSpc>
              <a:spcAft>
                <a:spcPts val="1000"/>
              </a:spcAft>
            </a:pPr>
            <a:r>
              <a:rPr lang="tr-TR" sz="1600" b="1" dirty="0">
                <a:latin typeface="Times New Roman"/>
                <a:ea typeface="Calibri"/>
                <a:cs typeface="Times New Roman"/>
              </a:rPr>
              <a:t>3-</a:t>
            </a:r>
            <a:r>
              <a:rPr lang="tr-TR" sz="1600" b="1" dirty="0">
                <a:solidFill>
                  <a:srgbClr val="000000"/>
                </a:solidFill>
                <a:latin typeface="Times New Roman"/>
                <a:ea typeface="Calibri"/>
                <a:cs typeface="Times New Roman"/>
              </a:rPr>
              <a:t>DEĞERLER</a:t>
            </a:r>
            <a:endParaRPr lang="tr-TR" sz="2000" dirty="0">
              <a:ea typeface="Calibri"/>
              <a:cs typeface="Times New Roman"/>
            </a:endParaRPr>
          </a:p>
          <a:p>
            <a:pPr algn="just">
              <a:lnSpc>
                <a:spcPct val="115000"/>
              </a:lnSpc>
              <a:spcBef>
                <a:spcPts val="400"/>
              </a:spcBef>
              <a:spcAft>
                <a:spcPts val="0"/>
              </a:spcAft>
              <a:tabLst>
                <a:tab pos="755650" algn="l"/>
              </a:tabLst>
            </a:pPr>
            <a:r>
              <a:rPr lang="tr-TR" sz="1600" dirty="0">
                <a:latin typeface="Times New Roman"/>
                <a:ea typeface="Calibri"/>
              </a:rPr>
              <a:t>Değer, bir sosyal grup veya toplumun kendi varlık, birlik, işleyiş ve devamını sağlamak ve sürdürmek için üyelerinin çoğunluğu tarafından doğru ve gerekli oldukları kabul edilen ortak düşünce, amaç, temel ahlâkî ilke ya da inançlardır (Özgüven,1999). </a:t>
            </a:r>
            <a:r>
              <a:rPr lang="tr-TR" sz="1600" dirty="0">
                <a:latin typeface="Times New Roman"/>
                <a:ea typeface="Calibri"/>
                <a:cs typeface="Times New Roman"/>
              </a:rPr>
              <a:t>Değerler toplum ya da bireyler tarafından benimsenen birleştirici olgulardır. Bireylerin iyiliği için olduğuna inanılan ölçütlerdir. Değerlerin normlardan farkı normlardan daha genel ve soyut bir nitelik taşımasıdır.</a:t>
            </a:r>
            <a:endParaRPr lang="tr-TR" sz="2000" dirty="0">
              <a:ea typeface="Calibri"/>
              <a:cs typeface="Times New Roman"/>
            </a:endParaRPr>
          </a:p>
          <a:p>
            <a:pPr algn="just">
              <a:lnSpc>
                <a:spcPct val="115000"/>
              </a:lnSpc>
              <a:spcAft>
                <a:spcPts val="1000"/>
              </a:spcAft>
            </a:pPr>
            <a:r>
              <a:rPr lang="tr-TR" sz="1600" dirty="0">
                <a:latin typeface="Times New Roman"/>
                <a:ea typeface="Times New Roman"/>
                <a:cs typeface="Times New Roman"/>
              </a:rPr>
              <a:t>Sosyal Bilgiler Programında verilen değerler aşağıdaki gibidir;</a:t>
            </a:r>
            <a:endParaRPr lang="tr-TR" sz="2000" dirty="0">
              <a:ea typeface="Calibri"/>
              <a:cs typeface="Times New Roman"/>
            </a:endParaRPr>
          </a:p>
          <a:p>
            <a:pPr algn="just">
              <a:lnSpc>
                <a:spcPct val="115000"/>
              </a:lnSpc>
              <a:spcAft>
                <a:spcPts val="1000"/>
              </a:spcAft>
            </a:pPr>
            <a:endParaRPr lang="tr-TR" sz="1600" b="1" dirty="0">
              <a:latin typeface="Times New Roman"/>
              <a:ea typeface="Calibri"/>
              <a:cs typeface="Times New Roman"/>
            </a:endParaRPr>
          </a:p>
        </p:txBody>
      </p:sp>
      <p:graphicFrame>
        <p:nvGraphicFramePr>
          <p:cNvPr id="5" name="Tablo 4"/>
          <p:cNvGraphicFramePr>
            <a:graphicFrameLocks noGrp="1"/>
          </p:cNvGraphicFramePr>
          <p:nvPr>
            <p:extLst>
              <p:ext uri="{D42A27DB-BD31-4B8C-83A1-F6EECF244321}">
                <p14:modId xmlns:p14="http://schemas.microsoft.com/office/powerpoint/2010/main" val="3490740194"/>
              </p:ext>
            </p:extLst>
          </p:nvPr>
        </p:nvGraphicFramePr>
        <p:xfrm>
          <a:off x="971600" y="3142015"/>
          <a:ext cx="7704855" cy="1943169"/>
        </p:xfrm>
        <a:graphic>
          <a:graphicData uri="http://schemas.openxmlformats.org/drawingml/2006/table">
            <a:tbl>
              <a:tblPr firstRow="1" firstCol="1" bandRow="1"/>
              <a:tblGrid>
                <a:gridCol w="1540631">
                  <a:extLst>
                    <a:ext uri="{9D8B030D-6E8A-4147-A177-3AD203B41FA5}">
                      <a16:colId xmlns:a16="http://schemas.microsoft.com/office/drawing/2014/main" val="20000"/>
                    </a:ext>
                  </a:extLst>
                </a:gridCol>
                <a:gridCol w="1540631">
                  <a:extLst>
                    <a:ext uri="{9D8B030D-6E8A-4147-A177-3AD203B41FA5}">
                      <a16:colId xmlns:a16="http://schemas.microsoft.com/office/drawing/2014/main" val="20001"/>
                    </a:ext>
                  </a:extLst>
                </a:gridCol>
                <a:gridCol w="1540631">
                  <a:extLst>
                    <a:ext uri="{9D8B030D-6E8A-4147-A177-3AD203B41FA5}">
                      <a16:colId xmlns:a16="http://schemas.microsoft.com/office/drawing/2014/main" val="20002"/>
                    </a:ext>
                  </a:extLst>
                </a:gridCol>
                <a:gridCol w="1541481">
                  <a:extLst>
                    <a:ext uri="{9D8B030D-6E8A-4147-A177-3AD203B41FA5}">
                      <a16:colId xmlns:a16="http://schemas.microsoft.com/office/drawing/2014/main" val="20003"/>
                    </a:ext>
                  </a:extLst>
                </a:gridCol>
                <a:gridCol w="1541481">
                  <a:extLst>
                    <a:ext uri="{9D8B030D-6E8A-4147-A177-3AD203B41FA5}">
                      <a16:colId xmlns:a16="http://schemas.microsoft.com/office/drawing/2014/main" val="20004"/>
                    </a:ext>
                  </a:extLst>
                </a:gridCol>
              </a:tblGrid>
              <a:tr h="529370">
                <a:tc>
                  <a:txBody>
                    <a:bodyPr/>
                    <a:lstStyle/>
                    <a:p>
                      <a:pPr algn="just">
                        <a:lnSpc>
                          <a:spcPct val="115000"/>
                        </a:lnSpc>
                        <a:spcAft>
                          <a:spcPts val="1000"/>
                        </a:spcAft>
                      </a:pPr>
                      <a:r>
                        <a:rPr lang="tr-TR" sz="1000" dirty="0">
                          <a:effectLst/>
                          <a:latin typeface="Times New Roman"/>
                          <a:ea typeface="Calibri"/>
                          <a:cs typeface="Times New Roman"/>
                        </a:rPr>
                        <a:t>Aile birliğine önem verme</a:t>
                      </a:r>
                      <a:endParaRPr lang="tr-TR"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Barış</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Çalışkanlık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Dürüstlük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Misafirperverlik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00319">
                <a:tc>
                  <a:txBody>
                    <a:bodyPr/>
                    <a:lstStyle/>
                    <a:p>
                      <a:pPr algn="just">
                        <a:lnSpc>
                          <a:spcPct val="115000"/>
                        </a:lnSpc>
                        <a:spcAft>
                          <a:spcPts val="1000"/>
                        </a:spcAft>
                      </a:pPr>
                      <a:r>
                        <a:rPr lang="tr-TR" sz="1000" dirty="0">
                          <a:effectLst/>
                          <a:latin typeface="Times New Roman"/>
                          <a:ea typeface="Calibri"/>
                          <a:cs typeface="Times New Roman"/>
                        </a:rPr>
                        <a:t>Adil olma (eşit davranma)</a:t>
                      </a:r>
                      <a:endParaRPr lang="tr-TR"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Özgürlük </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dirty="0">
                          <a:effectLst/>
                          <a:latin typeface="Times New Roman"/>
                          <a:ea typeface="Calibri"/>
                          <a:cs typeface="Times New Roman"/>
                        </a:rPr>
                        <a:t>Dayanışma</a:t>
                      </a:r>
                      <a:endParaRPr lang="tr-TR"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Estetik </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Sağlıklı olmaya önem verme</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6740">
                <a:tc>
                  <a:txBody>
                    <a:bodyPr/>
                    <a:lstStyle/>
                    <a:p>
                      <a:pPr algn="just">
                        <a:lnSpc>
                          <a:spcPct val="115000"/>
                        </a:lnSpc>
                        <a:spcAft>
                          <a:spcPts val="1000"/>
                        </a:spcAft>
                      </a:pPr>
                      <a:r>
                        <a:rPr lang="tr-TR" sz="1000" dirty="0">
                          <a:effectLst/>
                          <a:latin typeface="Times New Roman"/>
                          <a:ea typeface="Calibri"/>
                          <a:cs typeface="Times New Roman"/>
                        </a:rPr>
                        <a:t>Bağımsızlık</a:t>
                      </a:r>
                      <a:endParaRPr lang="tr-TR"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Bilimsellik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Duyarlılık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Hoşgörü</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Saygı</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6740">
                <a:tc>
                  <a:txBody>
                    <a:bodyPr/>
                    <a:lstStyle/>
                    <a:p>
                      <a:pPr algn="just">
                        <a:lnSpc>
                          <a:spcPct val="115000"/>
                        </a:lnSpc>
                        <a:spcAft>
                          <a:spcPts val="1000"/>
                        </a:spcAft>
                      </a:pPr>
                      <a:r>
                        <a:rPr lang="tr-TR" sz="1000">
                          <a:effectLst/>
                          <a:latin typeface="Times New Roman"/>
                          <a:ea typeface="Calibri"/>
                          <a:cs typeface="Times New Roman"/>
                        </a:rPr>
                        <a:t>Sevgi</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Sorumluluk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Temizlik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a:effectLst/>
                          <a:latin typeface="Times New Roman"/>
                          <a:ea typeface="Calibri"/>
                          <a:cs typeface="Times New Roman"/>
                        </a:rPr>
                        <a:t>Vatanseverlik</a:t>
                      </a:r>
                      <a:endParaRPr lang="tr-TR"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tr-TR" sz="1000" dirty="0">
                          <a:effectLst/>
                          <a:latin typeface="Times New Roman"/>
                          <a:ea typeface="Calibri"/>
                          <a:cs typeface="Times New Roman"/>
                        </a:rPr>
                        <a:t>Yardımseverlik</a:t>
                      </a:r>
                      <a:endParaRPr lang="tr-TR"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54672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192191"/>
          </a:xfrm>
          <a:prstGeom prst="rect">
            <a:avLst/>
          </a:prstGeom>
        </p:spPr>
        <p:txBody>
          <a:bodyPr wrap="square">
            <a:spAutoFit/>
          </a:bodyPr>
          <a:lstStyle/>
          <a:p>
            <a:pPr algn="just">
              <a:lnSpc>
                <a:spcPct val="115000"/>
              </a:lnSpc>
              <a:spcBef>
                <a:spcPts val="400"/>
              </a:spcBef>
              <a:spcAft>
                <a:spcPts val="0"/>
              </a:spcAft>
            </a:pPr>
            <a:r>
              <a:rPr lang="tr-TR" sz="1600" b="1" dirty="0">
                <a:latin typeface="Times New Roman"/>
                <a:ea typeface="Times New Roman"/>
                <a:cs typeface="Times New Roman"/>
              </a:rPr>
              <a:t>YENİ SOSYAL BİLGİLER PROGRAMININ DEĞERLENDİRİLMESİ</a:t>
            </a:r>
            <a:endParaRPr lang="tr-TR" sz="2000" dirty="0">
              <a:ea typeface="Calibri"/>
              <a:cs typeface="Times New Roman"/>
            </a:endParaRPr>
          </a:p>
          <a:p>
            <a:pPr algn="just">
              <a:lnSpc>
                <a:spcPct val="150000"/>
              </a:lnSpc>
              <a:spcAft>
                <a:spcPts val="1000"/>
              </a:spcAft>
            </a:pPr>
            <a:r>
              <a:rPr lang="tr-TR" sz="1600" b="1" dirty="0">
                <a:latin typeface="Times New Roman"/>
                <a:ea typeface="Times New Roman"/>
                <a:cs typeface="Times New Roman"/>
              </a:rPr>
              <a:t>1-Benimsenen temel yaklaşım yönünden değerlendirme:</a:t>
            </a:r>
            <a:endParaRPr lang="tr-TR" sz="1600" dirty="0">
              <a:ea typeface="Calibri"/>
              <a:cs typeface="Times New Roman"/>
            </a:endParaRPr>
          </a:p>
          <a:p>
            <a:pPr algn="just">
              <a:lnSpc>
                <a:spcPct val="150000"/>
              </a:lnSpc>
              <a:spcAft>
                <a:spcPts val="1000"/>
              </a:spcAft>
            </a:pPr>
            <a:r>
              <a:rPr lang="tr-TR" sz="1600" dirty="0">
                <a:latin typeface="Times New Roman"/>
                <a:ea typeface="Times New Roman"/>
                <a:cs typeface="Times New Roman"/>
              </a:rPr>
              <a:t>Yeni sosyal bilgiler programı </a:t>
            </a:r>
            <a:r>
              <a:rPr lang="tr-TR" sz="1600" dirty="0" err="1">
                <a:latin typeface="Times New Roman"/>
                <a:ea typeface="Times New Roman"/>
                <a:cs typeface="Times New Roman"/>
              </a:rPr>
              <a:t>yapılandırmacı</a:t>
            </a:r>
            <a:r>
              <a:rPr lang="tr-TR" sz="1600" dirty="0">
                <a:latin typeface="Times New Roman"/>
                <a:ea typeface="Times New Roman"/>
                <a:cs typeface="Times New Roman"/>
              </a:rPr>
              <a:t> (yapısalcı, </a:t>
            </a:r>
            <a:r>
              <a:rPr lang="tr-TR" sz="1600" dirty="0" err="1">
                <a:latin typeface="Times New Roman"/>
                <a:ea typeface="Times New Roman"/>
                <a:cs typeface="Times New Roman"/>
              </a:rPr>
              <a:t>oluşturmacı</a:t>
            </a:r>
            <a:r>
              <a:rPr lang="tr-TR" sz="1600" dirty="0">
                <a:latin typeface="Times New Roman"/>
                <a:ea typeface="Times New Roman"/>
                <a:cs typeface="Times New Roman"/>
              </a:rPr>
              <a:t>, </a:t>
            </a:r>
            <a:r>
              <a:rPr lang="tr-TR" sz="1600" dirty="0" err="1">
                <a:latin typeface="Times New Roman"/>
                <a:ea typeface="Times New Roman"/>
                <a:cs typeface="Times New Roman"/>
              </a:rPr>
              <a:t>constructivism</a:t>
            </a:r>
            <a:r>
              <a:rPr lang="tr-TR" sz="1600" dirty="0">
                <a:latin typeface="Times New Roman"/>
                <a:ea typeface="Times New Roman"/>
                <a:cs typeface="Times New Roman"/>
              </a:rPr>
              <a:t>) yaklaşım üzerine temellendirilmiştir. Buna göre her birey yeni bilgiyi önceki bilgilerinin süzgecinden geçirir ve yeniden yorumlayarak zihninde yapılandırır. Bu kuram öğrenciyi merkeze alan kuramdır. Yeni programın </a:t>
            </a:r>
            <a:r>
              <a:rPr lang="tr-TR" sz="1600" dirty="0" err="1">
                <a:latin typeface="Times New Roman"/>
                <a:ea typeface="Times New Roman"/>
                <a:cs typeface="Times New Roman"/>
              </a:rPr>
              <a:t>yapılandırmacı</a:t>
            </a:r>
            <a:r>
              <a:rPr lang="tr-TR" sz="1600" dirty="0">
                <a:latin typeface="Times New Roman"/>
                <a:ea typeface="Times New Roman"/>
                <a:cs typeface="Times New Roman"/>
              </a:rPr>
              <a:t> anlayışla geliştirilmesi eğitim bilimlerindeki temel </a:t>
            </a:r>
            <a:r>
              <a:rPr lang="tr-TR" sz="1600">
                <a:latin typeface="Times New Roman"/>
                <a:ea typeface="Times New Roman"/>
                <a:cs typeface="Times New Roman"/>
              </a:rPr>
              <a:t>ve modern </a:t>
            </a:r>
            <a:r>
              <a:rPr lang="tr-TR" sz="1600" dirty="0">
                <a:latin typeface="Times New Roman"/>
                <a:ea typeface="Times New Roman"/>
                <a:cs typeface="Times New Roman"/>
              </a:rPr>
              <a:t>eğilimlerle örtüşmektedir. </a:t>
            </a:r>
          </a:p>
          <a:p>
            <a:pPr algn="just">
              <a:lnSpc>
                <a:spcPct val="150000"/>
              </a:lnSpc>
              <a:spcAft>
                <a:spcPts val="1000"/>
              </a:spcAft>
            </a:pPr>
            <a:r>
              <a:rPr lang="tr-TR" sz="1600" b="1" dirty="0">
                <a:latin typeface="Times New Roman"/>
                <a:ea typeface="Times New Roman"/>
                <a:cs typeface="Times New Roman"/>
              </a:rPr>
              <a:t>2-Programı deseni yönünden değerlendirme:</a:t>
            </a:r>
            <a:endParaRPr lang="tr-TR" sz="1600" dirty="0">
              <a:ea typeface="Calibri"/>
              <a:cs typeface="Times New Roman"/>
            </a:endParaRPr>
          </a:p>
          <a:p>
            <a:pPr algn="just">
              <a:lnSpc>
                <a:spcPct val="150000"/>
              </a:lnSpc>
            </a:pPr>
            <a:r>
              <a:rPr lang="tr-TR" sz="1600" dirty="0">
                <a:latin typeface="Times New Roman"/>
                <a:ea typeface="Times New Roman"/>
              </a:rPr>
              <a:t>Program genel olarak incelendiğinde disiplinler arası bir yaklaşıma göre tasarlandığı dikkat çekmektedir. 1998 programı da disiplinler arası yaklaşıma göre tasarlanmasına rağmen program tarih, coğrafya ve vatandaşlık ağırlıklı kalmıştı. Ancak bu yeni programın ünite ve konuları incelendiğinde tarih, coğrafya, sosyoloji, vatandaşlık, ekonomi, psikoloji, antropoloji ve hukuk konularının daha dengeli biçimde düzenlendiği söylenebilir.</a:t>
            </a:r>
            <a:endParaRPr lang="tr-TR" sz="1600" dirty="0">
              <a:ea typeface="Calibri"/>
              <a:cs typeface="Times New Roman"/>
            </a:endParaRPr>
          </a:p>
        </p:txBody>
      </p:sp>
    </p:spTree>
    <p:extLst>
      <p:ext uri="{BB962C8B-B14F-4D97-AF65-F5344CB8AC3E}">
        <p14:creationId xmlns:p14="http://schemas.microsoft.com/office/powerpoint/2010/main" val="1430544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665910"/>
          </a:xfrm>
          <a:prstGeom prst="rect">
            <a:avLst/>
          </a:prstGeom>
        </p:spPr>
        <p:txBody>
          <a:bodyPr wrap="square">
            <a:spAutoFit/>
          </a:bodyPr>
          <a:lstStyle/>
          <a:p>
            <a:pPr algn="just">
              <a:lnSpc>
                <a:spcPct val="150000"/>
              </a:lnSpc>
              <a:spcAft>
                <a:spcPts val="1000"/>
              </a:spcAft>
            </a:pPr>
            <a:r>
              <a:rPr lang="tr-TR" b="1" dirty="0">
                <a:latin typeface="Times New Roman"/>
                <a:ea typeface="Times New Roman"/>
                <a:cs typeface="Times New Roman"/>
              </a:rPr>
              <a:t>3-Programı amaçlar-kazanımlar yönünden değerlendirme:</a:t>
            </a:r>
            <a:endParaRPr lang="tr-TR" dirty="0">
              <a:ea typeface="Calibri"/>
              <a:cs typeface="Times New Roman"/>
            </a:endParaRPr>
          </a:p>
          <a:p>
            <a:pPr algn="just">
              <a:lnSpc>
                <a:spcPct val="150000"/>
              </a:lnSpc>
              <a:spcAft>
                <a:spcPts val="1000"/>
              </a:spcAft>
            </a:pPr>
            <a:r>
              <a:rPr lang="tr-TR" dirty="0">
                <a:latin typeface="Times New Roman"/>
                <a:ea typeface="Times New Roman"/>
                <a:cs typeface="Times New Roman"/>
              </a:rPr>
              <a:t>Sosyal bilgiler programı ile öğrencilere ulusal ve kültürel değerlerin yanı sıra evrensel, demokratik ve çağdaş değerlerin kazandırılması da öngörülmektedir. 1998 programında hedef ve davranışlar olarak ifade edilen özel amaçlar, yeni programda kazanımlar şeklinde ifade edilmiştir. Kazanım: öğrenme süreci içerisinde planlanmış yaşantılar yoluyla öğrencinin kazanması beklenen bilgi, beceri, tutum ve değerler şeklinde tanımlanmıştır. Öztürk ve Tuncel’in (2006) yaptıkları araştırmada öğretmenler kazanımların T.C.’</a:t>
            </a:r>
            <a:r>
              <a:rPr lang="tr-TR" dirty="0" err="1">
                <a:latin typeface="Times New Roman"/>
                <a:ea typeface="Times New Roman"/>
                <a:cs typeface="Times New Roman"/>
              </a:rPr>
              <a:t>nin</a:t>
            </a:r>
            <a:r>
              <a:rPr lang="tr-TR" dirty="0">
                <a:latin typeface="Times New Roman"/>
                <a:ea typeface="Times New Roman"/>
                <a:cs typeface="Times New Roman"/>
              </a:rPr>
              <a:t> ihtiyaç duyduğu insan tipini yetiştirmek için yeterli olduğunu düşünmektedirler. </a:t>
            </a:r>
            <a:r>
              <a:rPr lang="tr-TR" dirty="0" err="1">
                <a:latin typeface="Times New Roman"/>
                <a:ea typeface="Times New Roman"/>
                <a:cs typeface="Times New Roman"/>
              </a:rPr>
              <a:t>Acat</a:t>
            </a:r>
            <a:r>
              <a:rPr lang="tr-TR" dirty="0">
                <a:latin typeface="Times New Roman"/>
                <a:ea typeface="Times New Roman"/>
                <a:cs typeface="Times New Roman"/>
              </a:rPr>
              <a:t> ve Ekinci’nin (2007) yaptığı çalışmada da öğretmenler kazanımların üst düzey becerileri kazandırmaya yönelik hazırlandığını ancak uygulamada bilgi düzeyinde kaldığını ve günlük yaşama tamamen aktarılamadığını ifade etmişlerdir.</a:t>
            </a:r>
            <a:endParaRPr lang="tr-TR" dirty="0">
              <a:ea typeface="Calibri"/>
              <a:cs typeface="Times New Roman"/>
            </a:endParaRPr>
          </a:p>
          <a:p>
            <a:pPr algn="just">
              <a:lnSpc>
                <a:spcPct val="150000"/>
              </a:lnSpc>
              <a:spcAft>
                <a:spcPts val="1000"/>
              </a:spcAft>
            </a:pPr>
            <a:endParaRPr lang="tr-TR" sz="1600" dirty="0">
              <a:ea typeface="Calibri"/>
              <a:cs typeface="Times New Roman"/>
            </a:endParaRPr>
          </a:p>
        </p:txBody>
      </p:sp>
    </p:spTree>
    <p:extLst>
      <p:ext uri="{BB962C8B-B14F-4D97-AF65-F5344CB8AC3E}">
        <p14:creationId xmlns:p14="http://schemas.microsoft.com/office/powerpoint/2010/main" val="3877318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984459"/>
          </a:xfrm>
          <a:prstGeom prst="rect">
            <a:avLst/>
          </a:prstGeom>
        </p:spPr>
        <p:txBody>
          <a:bodyPr wrap="square">
            <a:spAutoFit/>
          </a:bodyPr>
          <a:lstStyle/>
          <a:p>
            <a:pPr algn="just">
              <a:lnSpc>
                <a:spcPct val="115000"/>
              </a:lnSpc>
              <a:spcAft>
                <a:spcPts val="1000"/>
              </a:spcAft>
            </a:pPr>
            <a:r>
              <a:rPr lang="tr-TR" b="1" dirty="0">
                <a:latin typeface="Times New Roman"/>
                <a:ea typeface="Times New Roman"/>
                <a:cs typeface="Times New Roman"/>
              </a:rPr>
              <a:t>4-Programı içerik yönünden değerlendirme:</a:t>
            </a:r>
            <a:endParaRPr lang="tr-TR" dirty="0">
              <a:ea typeface="Calibri"/>
              <a:cs typeface="Times New Roman"/>
            </a:endParaRPr>
          </a:p>
          <a:p>
            <a:pPr algn="just">
              <a:lnSpc>
                <a:spcPct val="150000"/>
              </a:lnSpc>
              <a:spcAft>
                <a:spcPts val="1000"/>
              </a:spcAft>
            </a:pPr>
            <a:r>
              <a:rPr lang="tr-TR" dirty="0">
                <a:latin typeface="Times New Roman"/>
                <a:ea typeface="Calibri"/>
                <a:cs typeface="Times New Roman"/>
              </a:rPr>
              <a:t>Yeni programın içeriği </a:t>
            </a:r>
            <a:r>
              <a:rPr lang="tr-TR" dirty="0" err="1">
                <a:latin typeface="Times New Roman"/>
                <a:ea typeface="Calibri"/>
                <a:cs typeface="Times New Roman"/>
              </a:rPr>
              <a:t>yapılandırmacı</a:t>
            </a:r>
            <a:r>
              <a:rPr lang="tr-TR" dirty="0">
                <a:latin typeface="Times New Roman"/>
                <a:ea typeface="Calibri"/>
                <a:cs typeface="Times New Roman"/>
              </a:rPr>
              <a:t> çerçevede disiplinler arası bir anlayışla tasarlanmıştır. İçeriği sıralamada ise </a:t>
            </a:r>
            <a:r>
              <a:rPr lang="tr-TR" b="1" i="1" dirty="0">
                <a:latin typeface="Times New Roman"/>
                <a:ea typeface="Calibri"/>
                <a:cs typeface="Times New Roman"/>
              </a:rPr>
              <a:t>genişleyen çevre programı ve sarmal (spiral) yaklaşım </a:t>
            </a:r>
            <a:r>
              <a:rPr lang="tr-TR" dirty="0">
                <a:latin typeface="Times New Roman"/>
                <a:ea typeface="Calibri"/>
                <a:cs typeface="Times New Roman"/>
              </a:rPr>
              <a:t>kullanılmıştır. Bilindiği gibi genişleyen çevre programında konular, öğrencilerin gelişim özelliklerine uygun olarak “yakından uzağa ve bilinenden bilinmeyene” ilkelerine göre sıralanır. Sarmal yaklaşımda da benzer şekilde konular birbirini izleyen yıllarda kapsamı genişleyerek devam eder. Bu genişlemenin yönü de “somuttan soyuta, bilinenden bilinmeyene” doğrudur. Kalaycıoğlu’nun (2007) araştırmasına göre öğretmenler içeriğin genel olarak hedeflerle örtüştüğünü, öğrencilerin seviyelerine uygun olduğunu, içeriğin aşamalı ve birbirlerinin ön koşulu olacak şekilde sıralandığını düşünmektedirler. Yine Sağlam’ın (2007) araştırmasına göre öğretmenler içeriğin disiplinler arası yaklaşımla oluşturulmasını yararlı bulmaktadırlar.</a:t>
            </a:r>
            <a:endParaRPr lang="tr-TR" dirty="0">
              <a:ea typeface="Calibri"/>
              <a:cs typeface="Times New Roman"/>
            </a:endParaRPr>
          </a:p>
          <a:p>
            <a:pPr algn="just">
              <a:lnSpc>
                <a:spcPct val="150000"/>
              </a:lnSpc>
              <a:spcAft>
                <a:spcPts val="1000"/>
              </a:spcAft>
            </a:pPr>
            <a:endParaRPr lang="tr-TR" sz="1600" dirty="0">
              <a:ea typeface="Calibri"/>
              <a:cs typeface="Times New Roman"/>
            </a:endParaRPr>
          </a:p>
        </p:txBody>
      </p:sp>
    </p:spTree>
    <p:extLst>
      <p:ext uri="{BB962C8B-B14F-4D97-AF65-F5344CB8AC3E}">
        <p14:creationId xmlns:p14="http://schemas.microsoft.com/office/powerpoint/2010/main" val="1853583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305042"/>
          </a:xfrm>
          <a:prstGeom prst="rect">
            <a:avLst/>
          </a:prstGeom>
        </p:spPr>
        <p:txBody>
          <a:bodyPr wrap="square">
            <a:spAutoFit/>
          </a:bodyPr>
          <a:lstStyle/>
          <a:p>
            <a:pPr algn="just">
              <a:lnSpc>
                <a:spcPct val="115000"/>
              </a:lnSpc>
              <a:spcAft>
                <a:spcPts val="1000"/>
              </a:spcAft>
            </a:pPr>
            <a:r>
              <a:rPr lang="tr-TR" sz="1600" b="1" dirty="0">
                <a:latin typeface="Times New Roman"/>
                <a:ea typeface="Times New Roman"/>
                <a:cs typeface="Times New Roman"/>
              </a:rPr>
              <a:t>5-Programı öğrenme-öğretme süreci yönünden değerlendirme:</a:t>
            </a:r>
            <a:endParaRPr lang="tr-TR" sz="2000" dirty="0">
              <a:ea typeface="Calibri"/>
              <a:cs typeface="Times New Roman"/>
            </a:endParaRPr>
          </a:p>
          <a:p>
            <a:pPr algn="just">
              <a:lnSpc>
                <a:spcPct val="150000"/>
              </a:lnSpc>
            </a:pPr>
            <a:r>
              <a:rPr lang="tr-TR" sz="1600" dirty="0">
                <a:latin typeface="Times New Roman"/>
                <a:ea typeface="Times New Roman"/>
              </a:rPr>
              <a:t>Program öğretme-öğrenme süreci açısından genel olarak incelendiğinde öğrenci merkezli, öğretmenin daha çok rehber konumunda olduğu ve etkinliklere dayalı olarak bu sürecin devam ettiği görülmektedir. Çoklu zeka, </a:t>
            </a:r>
            <a:r>
              <a:rPr lang="tr-TR" sz="1600" dirty="0" err="1">
                <a:latin typeface="Times New Roman"/>
                <a:ea typeface="Times New Roman"/>
              </a:rPr>
              <a:t>işbirlikli</a:t>
            </a:r>
            <a:r>
              <a:rPr lang="tr-TR" sz="1600" dirty="0">
                <a:latin typeface="Times New Roman"/>
                <a:ea typeface="Times New Roman"/>
              </a:rPr>
              <a:t> öğrenme, proje tabanlı öğrenme, probleme dayalı öğrenme, gezi-gözlem, altı şapkalı düşünme, balık kılçığı, beyin fırtınası gibi yöntem ve tekniklerle öğretmenin dersleri daha aktif bir şekilde işlemeleri beklenmektedir. Öztürk ve Tuncel (2006) çalışmalarında öğretmenlerin bu durumları yeterli ve zengin bulmakla birlikte etkinlikleri yetiştirmede zamanın yeterli olmadığını, ve etkinlikler sırasında sınıfı yönetmede zorlandıklarını ifade etmişlerdir. Aykaç ve Başar (2005) tarafından yapılan çalışmada da öğretmenler etkinliklerle ilgili olumlu görüşler bildirmekle beraber etkinlikleri yaparken materyal ve kaynak temininde sıkıntılar yaşandığı bulgusunu elde etmişlerdir. Kalaycıoğlu da (2007) öğrenci merkezli ve etkinlik temelli öğrenme-öğretme süreçlerinin öğrencileri ezberden uzaklaştırdığını ancak etkinlikler için ayrılan zamanın yetersiz olduğunu ve programın kırsal kesimlerde uygulanmasının zor olduğu yönünde bulgular tespit etmiştir. </a:t>
            </a:r>
            <a:endParaRPr lang="tr-TR" sz="1600" dirty="0">
              <a:ea typeface="Calibri"/>
              <a:cs typeface="Times New Roman"/>
            </a:endParaRPr>
          </a:p>
        </p:txBody>
      </p:sp>
    </p:spTree>
    <p:extLst>
      <p:ext uri="{BB962C8B-B14F-4D97-AF65-F5344CB8AC3E}">
        <p14:creationId xmlns:p14="http://schemas.microsoft.com/office/powerpoint/2010/main" val="4101180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252464"/>
          </a:xfrm>
          <a:prstGeom prst="rect">
            <a:avLst/>
          </a:prstGeom>
        </p:spPr>
        <p:txBody>
          <a:bodyPr wrap="square">
            <a:spAutoFit/>
          </a:bodyPr>
          <a:lstStyle/>
          <a:p>
            <a:pPr algn="just">
              <a:lnSpc>
                <a:spcPct val="150000"/>
              </a:lnSpc>
              <a:spcAft>
                <a:spcPts val="1000"/>
              </a:spcAft>
            </a:pPr>
            <a:r>
              <a:rPr lang="tr-TR" b="1" dirty="0">
                <a:latin typeface="Times New Roman"/>
                <a:ea typeface="Times New Roman"/>
                <a:cs typeface="Times New Roman"/>
              </a:rPr>
              <a:t>6-Programı ölçme-değerlendirme açısından değerlendirme:</a:t>
            </a:r>
            <a:endParaRPr lang="tr-TR" dirty="0">
              <a:ea typeface="Calibri"/>
              <a:cs typeface="Times New Roman"/>
            </a:endParaRPr>
          </a:p>
          <a:p>
            <a:pPr algn="just">
              <a:lnSpc>
                <a:spcPct val="150000"/>
              </a:lnSpc>
              <a:spcAft>
                <a:spcPts val="1000"/>
              </a:spcAft>
            </a:pPr>
            <a:r>
              <a:rPr lang="tr-TR" dirty="0">
                <a:latin typeface="Times New Roman"/>
                <a:ea typeface="Times New Roman"/>
                <a:cs typeface="Times New Roman"/>
              </a:rPr>
              <a:t>Önceki programlardan farklı olarak yeni sosyal bilgiler programında alternatif ölçme ve değerlendirme araçları da yer almıştır. Bunlar öğrenci ürün dosyası (</a:t>
            </a:r>
            <a:r>
              <a:rPr lang="tr-TR" dirty="0" err="1">
                <a:latin typeface="Times New Roman"/>
                <a:ea typeface="Times New Roman"/>
                <a:cs typeface="Times New Roman"/>
              </a:rPr>
              <a:t>portfolyo</a:t>
            </a:r>
            <a:r>
              <a:rPr lang="tr-TR" dirty="0">
                <a:latin typeface="Times New Roman"/>
                <a:ea typeface="Times New Roman"/>
                <a:cs typeface="Times New Roman"/>
              </a:rPr>
              <a:t>), performans değerlendirme, </a:t>
            </a:r>
            <a:r>
              <a:rPr lang="tr-TR" dirty="0" err="1">
                <a:latin typeface="Times New Roman"/>
                <a:ea typeface="Times New Roman"/>
                <a:cs typeface="Times New Roman"/>
              </a:rPr>
              <a:t>rubrik</a:t>
            </a:r>
            <a:r>
              <a:rPr lang="tr-TR" dirty="0">
                <a:latin typeface="Times New Roman"/>
                <a:ea typeface="Times New Roman"/>
                <a:cs typeface="Times New Roman"/>
              </a:rPr>
              <a:t>, tutum ölçekleri, öz değerlendirme, görüşme, akran değerlendirme, yapılandırılmış </a:t>
            </a:r>
            <a:r>
              <a:rPr lang="tr-TR" dirty="0" err="1">
                <a:latin typeface="Times New Roman"/>
                <a:ea typeface="Times New Roman"/>
                <a:cs typeface="Times New Roman"/>
              </a:rPr>
              <a:t>grid</a:t>
            </a:r>
            <a:r>
              <a:rPr lang="tr-TR" dirty="0">
                <a:latin typeface="Times New Roman"/>
                <a:ea typeface="Times New Roman"/>
                <a:cs typeface="Times New Roman"/>
              </a:rPr>
              <a:t> gibi yeni ölçme-değerlendirme araçları yerini almıştır. Ayrıca yeni program ürün odaklı değil süreç odaklı ölçme-değerlendirmeyi ön görmektedir. Fakat yapılan araştırmalar ölçme-değerlendirme sürecinin en çok sorun yaşanan süreçlerden biri olduğunu göstermektedir. Yapıcı ve </a:t>
            </a:r>
            <a:r>
              <a:rPr lang="tr-TR" dirty="0" err="1">
                <a:latin typeface="Times New Roman"/>
                <a:ea typeface="Times New Roman"/>
                <a:cs typeface="Times New Roman"/>
              </a:rPr>
              <a:t>Demirdelen’in</a:t>
            </a:r>
            <a:r>
              <a:rPr lang="tr-TR" dirty="0">
                <a:latin typeface="Times New Roman"/>
                <a:ea typeface="Times New Roman"/>
                <a:cs typeface="Times New Roman"/>
              </a:rPr>
              <a:t> (2007) yaptıkları çalışmada yeni ölçme-değerlendirmenin çok zaman aldığını, sınıfların kalabalık oluşunun da bu durumu daha kötü etkilediğini ve bu konuda öğretmenlerin hizmet içi eğitime ihtiyaç duyduklarını tespit etmişlerdir. </a:t>
            </a:r>
            <a:endParaRPr lang="tr-TR" dirty="0">
              <a:ea typeface="Calibri"/>
              <a:cs typeface="Times New Roman"/>
            </a:endParaRPr>
          </a:p>
          <a:p>
            <a:pPr algn="just">
              <a:lnSpc>
                <a:spcPct val="115000"/>
              </a:lnSpc>
              <a:spcAft>
                <a:spcPts val="1000"/>
              </a:spcAft>
            </a:pPr>
            <a:endParaRPr lang="tr-TR" sz="2000" dirty="0">
              <a:ea typeface="Calibri"/>
              <a:cs typeface="Times New Roman"/>
            </a:endParaRPr>
          </a:p>
        </p:txBody>
      </p:sp>
    </p:spTree>
    <p:extLst>
      <p:ext uri="{BB962C8B-B14F-4D97-AF65-F5344CB8AC3E}">
        <p14:creationId xmlns:p14="http://schemas.microsoft.com/office/powerpoint/2010/main" val="4292788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11560" y="476672"/>
            <a:ext cx="8136904" cy="5888535"/>
          </a:xfrm>
          <a:prstGeom prst="rect">
            <a:avLst/>
          </a:prstGeom>
        </p:spPr>
        <p:txBody>
          <a:bodyPr wrap="square">
            <a:spAutoFit/>
          </a:bodyPr>
          <a:lstStyle/>
          <a:p>
            <a:pPr algn="just">
              <a:lnSpc>
                <a:spcPct val="150000"/>
              </a:lnSpc>
              <a:spcAft>
                <a:spcPts val="1000"/>
              </a:spcAft>
            </a:pPr>
            <a:r>
              <a:rPr lang="tr-TR" sz="2000" b="1" dirty="0">
                <a:latin typeface="Times New Roman"/>
                <a:ea typeface="Times New Roman"/>
                <a:cs typeface="Times New Roman"/>
              </a:rPr>
              <a:t>Sonuç</a:t>
            </a:r>
            <a:endParaRPr lang="tr-TR" sz="2800" dirty="0">
              <a:ea typeface="Calibri"/>
              <a:cs typeface="Times New Roman"/>
            </a:endParaRPr>
          </a:p>
          <a:p>
            <a:pPr algn="just">
              <a:lnSpc>
                <a:spcPct val="150000"/>
              </a:lnSpc>
              <a:spcAft>
                <a:spcPts val="1000"/>
              </a:spcAft>
            </a:pPr>
            <a:r>
              <a:rPr lang="tr-TR" sz="2000" dirty="0">
                <a:latin typeface="Times New Roman"/>
                <a:ea typeface="Times New Roman"/>
                <a:cs typeface="Times New Roman"/>
              </a:rPr>
              <a:t>Sonuçta yeni programın temel anlayışının olumlu olarak değerlendirildiği; programın çağdaş gelişmeler ışığında ve öğrencileri merkeze alarak geliştirildiği ve kendi içerisinde tutarlı bir yapısının olduğu söylenilebilir. Ancak görüldüğü gibi bazı olumsuzlukların varlığı da söz konusudur. </a:t>
            </a:r>
            <a:r>
              <a:rPr lang="tr-TR" sz="2000" dirty="0" err="1">
                <a:latin typeface="Times New Roman"/>
                <a:ea typeface="Times New Roman"/>
                <a:cs typeface="Times New Roman"/>
              </a:rPr>
              <a:t>Herşeyden</a:t>
            </a:r>
            <a:r>
              <a:rPr lang="tr-TR" sz="2000" dirty="0">
                <a:latin typeface="Times New Roman"/>
                <a:ea typeface="Times New Roman"/>
                <a:cs typeface="Times New Roman"/>
              </a:rPr>
              <a:t> önce program oluşturulurken ilgili alanlardaki akademisyenlerin ve öğretmenlerin görüşlerine başvurmak, uygulama ve pilot çalışma süresini en az 2 yıl tutmak, programın uygulayıcıları olan öğretmenlere gerekli hizmet içi kursları vermek gerekirdi.</a:t>
            </a:r>
            <a:endParaRPr lang="tr-TR" sz="2800" dirty="0">
              <a:ea typeface="Calibri"/>
              <a:cs typeface="Times New Roman"/>
            </a:endParaRPr>
          </a:p>
          <a:p>
            <a:pPr algn="just">
              <a:lnSpc>
                <a:spcPct val="150000"/>
              </a:lnSpc>
              <a:spcAft>
                <a:spcPts val="1000"/>
              </a:spcAft>
            </a:pPr>
            <a:r>
              <a:rPr lang="tr-TR" sz="2000" dirty="0" err="1">
                <a:latin typeface="Times New Roman"/>
                <a:ea typeface="Times New Roman"/>
                <a:cs typeface="Times New Roman"/>
              </a:rPr>
              <a:t>Elbetteki</a:t>
            </a:r>
            <a:r>
              <a:rPr lang="tr-TR" sz="2000" dirty="0">
                <a:latin typeface="Times New Roman"/>
                <a:ea typeface="Times New Roman"/>
                <a:cs typeface="Times New Roman"/>
              </a:rPr>
              <a:t> % 100 sorunsuz bir program ve uygulama düşünülemez. Ancak söz konusu alanlarda program ilerleyen dönemlerde yeniden revize edilebilir.</a:t>
            </a:r>
            <a:endParaRPr lang="tr-TR" sz="2800" dirty="0">
              <a:ea typeface="Calibri"/>
              <a:cs typeface="Times New Roman"/>
            </a:endParaRPr>
          </a:p>
          <a:p>
            <a:pPr algn="just">
              <a:lnSpc>
                <a:spcPct val="115000"/>
              </a:lnSpc>
              <a:spcAft>
                <a:spcPts val="1000"/>
              </a:spcAft>
            </a:pPr>
            <a:endParaRPr lang="tr-TR" sz="2000" dirty="0">
              <a:ea typeface="Calibri"/>
              <a:cs typeface="Times New Roman"/>
            </a:endParaRPr>
          </a:p>
        </p:txBody>
      </p:sp>
    </p:spTree>
    <p:extLst>
      <p:ext uri="{BB962C8B-B14F-4D97-AF65-F5344CB8AC3E}">
        <p14:creationId xmlns:p14="http://schemas.microsoft.com/office/powerpoint/2010/main" val="4115517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55576" y="2996952"/>
            <a:ext cx="8136904" cy="669542"/>
          </a:xfrm>
          <a:prstGeom prst="rect">
            <a:avLst/>
          </a:prstGeom>
        </p:spPr>
        <p:txBody>
          <a:bodyPr wrap="square">
            <a:spAutoFit/>
          </a:bodyPr>
          <a:lstStyle/>
          <a:p>
            <a:pPr algn="ctr">
              <a:lnSpc>
                <a:spcPct val="150000"/>
              </a:lnSpc>
              <a:spcAft>
                <a:spcPts val="1000"/>
              </a:spcAft>
            </a:pPr>
            <a:r>
              <a:rPr lang="tr-TR" sz="2800" i="1" dirty="0">
                <a:latin typeface="Times New Roman"/>
                <a:ea typeface="Calibri"/>
                <a:cs typeface="Times New Roman"/>
              </a:rPr>
              <a:t>Dinlediğiniz için teşekkürler…</a:t>
            </a:r>
            <a:endParaRPr lang="tr-TR" sz="2800" i="1" dirty="0">
              <a:ea typeface="Calibri"/>
              <a:cs typeface="Times New Roman"/>
            </a:endParaRPr>
          </a:p>
        </p:txBody>
      </p:sp>
    </p:spTree>
    <p:extLst>
      <p:ext uri="{BB962C8B-B14F-4D97-AF65-F5344CB8AC3E}">
        <p14:creationId xmlns:p14="http://schemas.microsoft.com/office/powerpoint/2010/main" val="84976255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465</TotalTime>
  <Words>2880</Words>
  <Application>Microsoft Office PowerPoint</Application>
  <PresentationFormat>Ekran Gösterisi (4:3)</PresentationFormat>
  <Paragraphs>241</Paragraphs>
  <Slides>28</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28</vt:i4>
      </vt:variant>
    </vt:vector>
  </HeadingPairs>
  <TitlesOfParts>
    <vt:vector size="33" baseType="lpstr">
      <vt:lpstr>Arial</vt:lpstr>
      <vt:lpstr>Calibri</vt:lpstr>
      <vt:lpstr>Times New Roman</vt:lpstr>
      <vt:lpstr>Wingdings</vt:lpstr>
      <vt:lpstr>Ofis Teması</vt:lpstr>
      <vt:lpstr>SOSYAL BİLGİLER ve TARİHSEL TEMELLERİ</vt:lpstr>
      <vt:lpstr>İÇERİK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İlköğretim Sosyal Bilgiler Dersinde İşbirlikli Öğrenme Yöntemlerinin Akademik Başarı, Demokratik Tutum, Sosyal Beceriler ile Kalıcılığa Etkisi ve Öğrenci Görüşleri</dc:title>
  <dc:creator>Bayram 25</dc:creator>
  <cp:lastModifiedBy>Boost</cp:lastModifiedBy>
  <cp:revision>50</cp:revision>
  <dcterms:created xsi:type="dcterms:W3CDTF">2015-04-14T18:37:04Z</dcterms:created>
  <dcterms:modified xsi:type="dcterms:W3CDTF">2020-03-23T13:52:56Z</dcterms:modified>
</cp:coreProperties>
</file>