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92" r:id="rId3"/>
    <p:sldId id="291" r:id="rId4"/>
    <p:sldId id="257" r:id="rId5"/>
    <p:sldId id="293" r:id="rId6"/>
    <p:sldId id="288" r:id="rId7"/>
    <p:sldId id="289" r:id="rId8"/>
    <p:sldId id="290" r:id="rId9"/>
    <p:sldId id="283"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84" autoAdjust="0"/>
  </p:normalViewPr>
  <p:slideViewPr>
    <p:cSldViewPr>
      <p:cViewPr varScale="1">
        <p:scale>
          <a:sx n="98" d="100"/>
          <a:sy n="98" d="100"/>
        </p:scale>
        <p:origin x="19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A78416-2E02-4859-B934-1F507BBA2D4E}" type="datetimeFigureOut">
              <a:rPr lang="tr-TR" smtClean="0"/>
              <a:t>23.03.2020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805186-033E-4429-84D1-BD957F85815E}" type="slidenum">
              <a:rPr lang="tr-TR" smtClean="0"/>
              <a:t>‹#›</a:t>
            </a:fld>
            <a:endParaRPr lang="tr-TR"/>
          </a:p>
        </p:txBody>
      </p:sp>
    </p:spTree>
    <p:extLst>
      <p:ext uri="{BB962C8B-B14F-4D97-AF65-F5344CB8AC3E}">
        <p14:creationId xmlns:p14="http://schemas.microsoft.com/office/powerpoint/2010/main" val="689781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79512" y="2708920"/>
            <a:ext cx="8712968" cy="1008111"/>
          </a:xfrm>
        </p:spPr>
        <p:txBody>
          <a:bodyPr>
            <a:normAutofit fontScale="90000"/>
          </a:bodyPr>
          <a:lstStyle/>
          <a:p>
            <a:r>
              <a:rPr lang="tr-TR" sz="5300" dirty="0"/>
              <a:t>2018 Sosyal Bilgiler Dersi Öğretim Programının Yapısı</a:t>
            </a:r>
            <a:br>
              <a:rPr lang="tr-TR" dirty="0"/>
            </a:br>
            <a:br>
              <a:rPr lang="tr-TR" dirty="0"/>
            </a:br>
            <a:br>
              <a:rPr lang="tr-TR" dirty="0"/>
            </a:br>
            <a:br>
              <a:rPr lang="tr-TR" dirty="0"/>
            </a:br>
            <a:endParaRPr lang="tr-TR"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22">
            <a:extLst>
              <a:ext uri="{FF2B5EF4-FFF2-40B4-BE49-F238E27FC236}">
                <a16:creationId xmlns:a16="http://schemas.microsoft.com/office/drawing/2014/main" id="{959EEACB-5DBB-444E-A4FC-ACE0D58593B4}"/>
              </a:ext>
            </a:extLst>
          </p:cNvPr>
          <p:cNvGrpSpPr>
            <a:grpSpLocks/>
          </p:cNvGrpSpPr>
          <p:nvPr/>
        </p:nvGrpSpPr>
        <p:grpSpPr bwMode="auto">
          <a:xfrm>
            <a:off x="899592" y="1340768"/>
            <a:ext cx="7215187" cy="4769073"/>
            <a:chOff x="1500188" y="1357313"/>
            <a:chExt cx="7215187" cy="4408899"/>
          </a:xfrm>
        </p:grpSpPr>
        <p:sp>
          <p:nvSpPr>
            <p:cNvPr id="3" name="5 Aşağı Ok Belirtme Çizgisi">
              <a:extLst>
                <a:ext uri="{FF2B5EF4-FFF2-40B4-BE49-F238E27FC236}">
                  <a16:creationId xmlns:a16="http://schemas.microsoft.com/office/drawing/2014/main" id="{6276D2CB-8D93-438B-9C6B-441218B66F1E}"/>
                </a:ext>
              </a:extLst>
            </p:cNvPr>
            <p:cNvSpPr/>
            <p:nvPr/>
          </p:nvSpPr>
          <p:spPr>
            <a:xfrm>
              <a:off x="2857500" y="1357313"/>
              <a:ext cx="4500563" cy="928774"/>
            </a:xfrm>
            <a:prstGeom prst="downArrowCallout">
              <a:avLst/>
            </a:prstGeom>
            <a:solidFill>
              <a:srgbClr val="FEB80A">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GENEL HEDEFLER</a:t>
              </a:r>
            </a:p>
          </p:txBody>
        </p:sp>
        <p:sp>
          <p:nvSpPr>
            <p:cNvPr id="4" name="6 Aşağı Ok Belirtme Çizgisi">
              <a:extLst>
                <a:ext uri="{FF2B5EF4-FFF2-40B4-BE49-F238E27FC236}">
                  <a16:creationId xmlns:a16="http://schemas.microsoft.com/office/drawing/2014/main" id="{AC338896-92FC-459C-9E4F-C9D8A287591B}"/>
                </a:ext>
              </a:extLst>
            </p:cNvPr>
            <p:cNvSpPr/>
            <p:nvPr/>
          </p:nvSpPr>
          <p:spPr>
            <a:xfrm>
              <a:off x="1500188" y="2428975"/>
              <a:ext cx="7215187" cy="928775"/>
            </a:xfrm>
            <a:prstGeom prst="downArrowCallout">
              <a:avLst/>
            </a:prstGeom>
            <a:solidFill>
              <a:srgbClr val="FEB80A">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endParaRPr lang="tr-TR" kern="0">
                <a:solidFill>
                  <a:prstClr val="white"/>
                </a:solidFill>
                <a:latin typeface="Gill Sans MT"/>
                <a:cs typeface="+mn-cs"/>
              </a:endParaRPr>
            </a:p>
          </p:txBody>
        </p:sp>
        <p:sp>
          <p:nvSpPr>
            <p:cNvPr id="5" name="7 Yuvarlatılmış Dikdörtgen">
              <a:extLst>
                <a:ext uri="{FF2B5EF4-FFF2-40B4-BE49-F238E27FC236}">
                  <a16:creationId xmlns:a16="http://schemas.microsoft.com/office/drawing/2014/main" id="{B9290FAF-152C-4EFF-AEB6-381F1A2A5217}"/>
                </a:ext>
              </a:extLst>
            </p:cNvPr>
            <p:cNvSpPr/>
            <p:nvPr/>
          </p:nvSpPr>
          <p:spPr>
            <a:xfrm>
              <a:off x="1785938" y="2500420"/>
              <a:ext cx="1785937" cy="428665"/>
            </a:xfrm>
            <a:prstGeom prst="roundRect">
              <a:avLst/>
            </a:prstGeom>
            <a:solidFill>
              <a:srgbClr val="3891A7">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BİLGİ</a:t>
              </a:r>
            </a:p>
          </p:txBody>
        </p:sp>
        <p:sp>
          <p:nvSpPr>
            <p:cNvPr id="6" name="8 Yuvarlatılmış Dikdörtgen">
              <a:extLst>
                <a:ext uri="{FF2B5EF4-FFF2-40B4-BE49-F238E27FC236}">
                  <a16:creationId xmlns:a16="http://schemas.microsoft.com/office/drawing/2014/main" id="{1716776D-DB38-455E-A72C-73841FD8DA3A}"/>
                </a:ext>
              </a:extLst>
            </p:cNvPr>
            <p:cNvSpPr/>
            <p:nvPr/>
          </p:nvSpPr>
          <p:spPr>
            <a:xfrm>
              <a:off x="4429125" y="2500420"/>
              <a:ext cx="1714500" cy="428665"/>
            </a:xfrm>
            <a:prstGeom prst="roundRect">
              <a:avLst/>
            </a:prstGeom>
            <a:solidFill>
              <a:srgbClr val="3891A7">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BECERİ</a:t>
              </a:r>
            </a:p>
          </p:txBody>
        </p:sp>
        <p:sp>
          <p:nvSpPr>
            <p:cNvPr id="7" name="9 Yuvarlatılmış Dikdörtgen">
              <a:extLst>
                <a:ext uri="{FF2B5EF4-FFF2-40B4-BE49-F238E27FC236}">
                  <a16:creationId xmlns:a16="http://schemas.microsoft.com/office/drawing/2014/main" id="{A974D87C-1599-47F3-9338-2B50EA1C7522}"/>
                </a:ext>
              </a:extLst>
            </p:cNvPr>
            <p:cNvSpPr/>
            <p:nvPr/>
          </p:nvSpPr>
          <p:spPr>
            <a:xfrm>
              <a:off x="7000875" y="2500420"/>
              <a:ext cx="1500188" cy="428665"/>
            </a:xfrm>
            <a:prstGeom prst="roundRect">
              <a:avLst/>
            </a:prstGeom>
            <a:solidFill>
              <a:srgbClr val="3891A7">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DEĞER</a:t>
              </a:r>
            </a:p>
          </p:txBody>
        </p:sp>
        <p:sp>
          <p:nvSpPr>
            <p:cNvPr id="8" name="10 Sol Sağ Ok">
              <a:extLst>
                <a:ext uri="{FF2B5EF4-FFF2-40B4-BE49-F238E27FC236}">
                  <a16:creationId xmlns:a16="http://schemas.microsoft.com/office/drawing/2014/main" id="{45226421-B965-4930-8A19-3854043F435F}"/>
                </a:ext>
              </a:extLst>
            </p:cNvPr>
            <p:cNvSpPr/>
            <p:nvPr/>
          </p:nvSpPr>
          <p:spPr>
            <a:xfrm>
              <a:off x="3714750" y="2643308"/>
              <a:ext cx="642938" cy="142888"/>
            </a:xfrm>
            <a:prstGeom prst="leftRightArrow">
              <a:avLst/>
            </a:prstGeom>
            <a:solidFill>
              <a:srgbClr val="C32D2E">
                <a:lumMod val="75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endParaRPr lang="tr-TR" kern="0">
                <a:solidFill>
                  <a:prstClr val="white"/>
                </a:solidFill>
                <a:latin typeface="Gill Sans MT"/>
                <a:cs typeface="+mn-cs"/>
              </a:endParaRPr>
            </a:p>
          </p:txBody>
        </p:sp>
        <p:sp>
          <p:nvSpPr>
            <p:cNvPr id="9" name="11 Sol Sağ Ok">
              <a:extLst>
                <a:ext uri="{FF2B5EF4-FFF2-40B4-BE49-F238E27FC236}">
                  <a16:creationId xmlns:a16="http://schemas.microsoft.com/office/drawing/2014/main" id="{6D31EB51-66BF-414F-A481-867BD45CBCDE}"/>
                </a:ext>
              </a:extLst>
            </p:cNvPr>
            <p:cNvSpPr/>
            <p:nvPr/>
          </p:nvSpPr>
          <p:spPr>
            <a:xfrm>
              <a:off x="6286500" y="2643308"/>
              <a:ext cx="642938" cy="142888"/>
            </a:xfrm>
            <a:prstGeom prst="leftRightArrow">
              <a:avLst/>
            </a:prstGeom>
            <a:solidFill>
              <a:srgbClr val="C32D2E">
                <a:lumMod val="75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endParaRPr lang="tr-TR" kern="0">
                <a:solidFill>
                  <a:prstClr val="white"/>
                </a:solidFill>
                <a:latin typeface="Gill Sans MT"/>
                <a:cs typeface="+mn-cs"/>
              </a:endParaRPr>
            </a:p>
          </p:txBody>
        </p:sp>
        <p:sp>
          <p:nvSpPr>
            <p:cNvPr id="10" name="12 Aşağı Ok Belirtme Çizgisi">
              <a:extLst>
                <a:ext uri="{FF2B5EF4-FFF2-40B4-BE49-F238E27FC236}">
                  <a16:creationId xmlns:a16="http://schemas.microsoft.com/office/drawing/2014/main" id="{EF87A28F-6982-4D37-AFAF-CCA2DE08B74E}"/>
                </a:ext>
              </a:extLst>
            </p:cNvPr>
            <p:cNvSpPr/>
            <p:nvPr/>
          </p:nvSpPr>
          <p:spPr>
            <a:xfrm>
              <a:off x="3263900" y="4357968"/>
              <a:ext cx="3643313" cy="785885"/>
            </a:xfrm>
            <a:prstGeom prst="downArrowCallout">
              <a:avLst/>
            </a:prstGeom>
            <a:solidFill>
              <a:srgbClr val="FEB80A">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KAZANIM</a:t>
              </a:r>
            </a:p>
          </p:txBody>
        </p:sp>
        <p:sp>
          <p:nvSpPr>
            <p:cNvPr id="11" name="13 Aşağı Ok Belirtme Çizgisi">
              <a:extLst>
                <a:ext uri="{FF2B5EF4-FFF2-40B4-BE49-F238E27FC236}">
                  <a16:creationId xmlns:a16="http://schemas.microsoft.com/office/drawing/2014/main" id="{2C5E241E-2C0A-482F-898E-5A3286611F1B}"/>
                </a:ext>
              </a:extLst>
            </p:cNvPr>
            <p:cNvSpPr/>
            <p:nvPr/>
          </p:nvSpPr>
          <p:spPr>
            <a:xfrm>
              <a:off x="3000375" y="3429194"/>
              <a:ext cx="4214813" cy="785886"/>
            </a:xfrm>
            <a:prstGeom prst="downArrowCallout">
              <a:avLst/>
            </a:prstGeom>
            <a:solidFill>
              <a:srgbClr val="FEB80A">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ÖĞRENME ALANI</a:t>
              </a:r>
            </a:p>
          </p:txBody>
        </p:sp>
        <p:sp>
          <p:nvSpPr>
            <p:cNvPr id="12" name="15 Dikdörtgen">
              <a:extLst>
                <a:ext uri="{FF2B5EF4-FFF2-40B4-BE49-F238E27FC236}">
                  <a16:creationId xmlns:a16="http://schemas.microsoft.com/office/drawing/2014/main" id="{A86402B0-D60F-4C87-846D-76B9E7BC6A20}"/>
                </a:ext>
              </a:extLst>
            </p:cNvPr>
            <p:cNvSpPr/>
            <p:nvPr/>
          </p:nvSpPr>
          <p:spPr>
            <a:xfrm>
              <a:off x="3263900" y="5194659"/>
              <a:ext cx="3643313" cy="571553"/>
            </a:xfrm>
            <a:prstGeom prst="rect">
              <a:avLst/>
            </a:prstGeom>
            <a:solidFill>
              <a:srgbClr val="FEB80A">
                <a:lumMod val="40000"/>
                <a:lumOff val="60000"/>
              </a:srgbClr>
            </a:solidFill>
            <a:ln w="25400" cap="flat" cmpd="sng" algn="ctr">
              <a:solidFill>
                <a:srgbClr val="3891A7">
                  <a:shade val="50000"/>
                </a:srgbClr>
              </a:solidFill>
              <a:prstDash val="solid"/>
            </a:ln>
            <a:effectLst/>
          </p:spPr>
          <p:txBody>
            <a:bodyPr anchor="ctr"/>
            <a:lstStyle/>
            <a:p>
              <a:pPr algn="ctr" eaLnBrk="1" fontAlgn="auto" hangingPunct="1">
                <a:spcBef>
                  <a:spcPts val="0"/>
                </a:spcBef>
                <a:spcAft>
                  <a:spcPts val="0"/>
                </a:spcAft>
                <a:defRPr/>
              </a:pPr>
              <a:r>
                <a:rPr lang="tr-TR" kern="0" dirty="0">
                  <a:solidFill>
                    <a:prstClr val="black"/>
                  </a:solidFill>
                  <a:latin typeface="Gill Sans MT"/>
                  <a:cs typeface="+mn-cs"/>
                </a:rPr>
                <a:t>DEĞERLENDİRME</a:t>
              </a:r>
            </a:p>
          </p:txBody>
        </p:sp>
      </p:grpSp>
      <p:sp>
        <p:nvSpPr>
          <p:cNvPr id="13" name="Dikdörtgen 12">
            <a:extLst>
              <a:ext uri="{FF2B5EF4-FFF2-40B4-BE49-F238E27FC236}">
                <a16:creationId xmlns:a16="http://schemas.microsoft.com/office/drawing/2014/main" id="{D447336E-6740-4EAD-A6C8-9A70B4FEAE2D}"/>
              </a:ext>
            </a:extLst>
          </p:cNvPr>
          <p:cNvSpPr/>
          <p:nvPr/>
        </p:nvSpPr>
        <p:spPr>
          <a:xfrm>
            <a:off x="166614" y="201587"/>
            <a:ext cx="8725865" cy="646331"/>
          </a:xfrm>
          <a:prstGeom prst="rect">
            <a:avLst/>
          </a:prstGeom>
        </p:spPr>
        <p:txBody>
          <a:bodyPr wrap="square">
            <a:spAutoFit/>
          </a:bodyPr>
          <a:lstStyle/>
          <a:p>
            <a:r>
              <a:rPr lang="tr-TR" dirty="0"/>
              <a:t>2005 Sosyal Bilgiler Programının aşağıdaki şekilde sunulan yapısı, 2018 programında da hemen hemen korunmuştur.</a:t>
            </a:r>
          </a:p>
        </p:txBody>
      </p:sp>
    </p:spTree>
    <p:extLst>
      <p:ext uri="{BB962C8B-B14F-4D97-AF65-F5344CB8AC3E}">
        <p14:creationId xmlns:p14="http://schemas.microsoft.com/office/powerpoint/2010/main" val="1999100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8431A9D-9AE1-4F85-8275-9870CA3055D8}"/>
              </a:ext>
            </a:extLst>
          </p:cNvPr>
          <p:cNvPicPr>
            <a:picLocks noChangeAspect="1"/>
          </p:cNvPicPr>
          <p:nvPr/>
        </p:nvPicPr>
        <p:blipFill>
          <a:blip r:embed="rId2"/>
          <a:stretch>
            <a:fillRect/>
          </a:stretch>
        </p:blipFill>
        <p:spPr>
          <a:xfrm>
            <a:off x="215515" y="287574"/>
            <a:ext cx="8712969" cy="6282851"/>
          </a:xfrm>
          <a:prstGeom prst="rect">
            <a:avLst/>
          </a:prstGeom>
        </p:spPr>
      </p:pic>
    </p:spTree>
    <p:extLst>
      <p:ext uri="{BB962C8B-B14F-4D97-AF65-F5344CB8AC3E}">
        <p14:creationId xmlns:p14="http://schemas.microsoft.com/office/powerpoint/2010/main" val="3156343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431540" y="116632"/>
            <a:ext cx="8280920" cy="936104"/>
          </a:xfrm>
        </p:spPr>
        <p:txBody>
          <a:bodyPr>
            <a:normAutofit/>
          </a:bodyPr>
          <a:lstStyle/>
          <a:p>
            <a:r>
              <a:rPr lang="tr-TR" sz="2800" b="1" dirty="0"/>
              <a:t>Sosyal Bilgiler Dersi Öğretim Programının Yapısı</a:t>
            </a:r>
            <a:endParaRPr lang="tr-TR" sz="2800" b="1" dirty="0">
              <a:latin typeface="Times New Roman" pitchFamily="18" charset="0"/>
              <a:cs typeface="Times New Roman" pitchFamily="18" charset="0"/>
            </a:endParaRPr>
          </a:p>
        </p:txBody>
      </p:sp>
      <p:sp>
        <p:nvSpPr>
          <p:cNvPr id="3" name="2 Alt Başlık"/>
          <p:cNvSpPr>
            <a:spLocks noGrp="1"/>
          </p:cNvSpPr>
          <p:nvPr>
            <p:ph type="subTitle" idx="1"/>
          </p:nvPr>
        </p:nvSpPr>
        <p:spPr>
          <a:xfrm>
            <a:off x="179512" y="1313966"/>
            <a:ext cx="8784976" cy="5067362"/>
          </a:xfrm>
        </p:spPr>
        <p:txBody>
          <a:bodyPr>
            <a:noAutofit/>
          </a:bodyPr>
          <a:lstStyle/>
          <a:p>
            <a:r>
              <a:rPr lang="tr-TR" sz="2800" b="1" dirty="0">
                <a:solidFill>
                  <a:schemeClr val="tx1"/>
                </a:solidFill>
              </a:rPr>
              <a:t>Öğrenme Alanları</a:t>
            </a:r>
          </a:p>
          <a:p>
            <a:pPr algn="just">
              <a:lnSpc>
                <a:spcPct val="150000"/>
              </a:lnSpc>
            </a:pPr>
            <a:r>
              <a:rPr lang="tr-TR" sz="2000" dirty="0">
                <a:solidFill>
                  <a:srgbClr val="FF0000"/>
                </a:solidFill>
              </a:rPr>
              <a:t>Öğrenme alanı</a:t>
            </a:r>
            <a:r>
              <a:rPr lang="tr-TR" sz="2000" dirty="0">
                <a:solidFill>
                  <a:schemeClr val="tx1"/>
                </a:solidFill>
              </a:rPr>
              <a:t>, birbiri ile ilişkili bilgi, beceri ve değerlerin bir bütün olarak görülebildiği, öğrenmeyi organize eden disiplinler arası bir yapıdır. Sosyal Bilgiler Dersi Öğretim Programı aşağıda sıralanan 7 öğrenme alanı çerçevesinde yapılandırılmıştır.</a:t>
            </a:r>
          </a:p>
          <a:p>
            <a:pPr algn="just">
              <a:lnSpc>
                <a:spcPct val="150000"/>
              </a:lnSpc>
            </a:pPr>
            <a:r>
              <a:rPr lang="tr-TR" sz="2000" dirty="0">
                <a:solidFill>
                  <a:schemeClr val="tx1"/>
                </a:solidFill>
              </a:rPr>
              <a:t>Öğretim programının içeriği burada sıralanan öğrenme alanlarına göre düzenlenmiştir. Ders kitabı yazarları, ünitelerin çerçevesini bu öğrenme alanlarına göre düzenlemeli ancak öğrenme alanlarının kapsam ve içeriğine uygun olarak her bir sınıf düzeyindeki ünitelere farklı bir ad vermelidir.</a:t>
            </a:r>
            <a:endParaRPr lang="tr-TR" sz="200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521B20F-CAD9-4459-9043-877C56A9EE2E}"/>
              </a:ext>
            </a:extLst>
          </p:cNvPr>
          <p:cNvSpPr/>
          <p:nvPr/>
        </p:nvSpPr>
        <p:spPr>
          <a:xfrm>
            <a:off x="2051720" y="1124744"/>
            <a:ext cx="5256584" cy="4029821"/>
          </a:xfrm>
          <a:prstGeom prst="rect">
            <a:avLst/>
          </a:prstGeom>
        </p:spPr>
        <p:txBody>
          <a:bodyPr wrap="square">
            <a:spAutoFit/>
          </a:bodyPr>
          <a:lstStyle/>
          <a:p>
            <a:pPr>
              <a:lnSpc>
                <a:spcPct val="120000"/>
              </a:lnSpc>
              <a:spcBef>
                <a:spcPct val="0"/>
              </a:spcBef>
              <a:buFontTx/>
              <a:buNone/>
            </a:pPr>
            <a:r>
              <a:rPr lang="tr-TR" altLang="tr-TR" dirty="0">
                <a:latin typeface="Arial" panose="020B0604020202020204" pitchFamily="34" charset="0"/>
              </a:rPr>
              <a:t>2018 Sosyal Bilgiler Öğretim Programında yer alan </a:t>
            </a:r>
            <a:r>
              <a:rPr lang="tr-TR" altLang="tr-TR" b="1" dirty="0">
                <a:solidFill>
                  <a:srgbClr val="FF0000"/>
                </a:solidFill>
                <a:latin typeface="Arial" panose="020B0604020202020204" pitchFamily="34" charset="0"/>
              </a:rPr>
              <a:t>öğrenme alanları</a:t>
            </a:r>
            <a:r>
              <a:rPr lang="tr-TR" altLang="tr-TR" dirty="0">
                <a:latin typeface="Arial" panose="020B0604020202020204" pitchFamily="34" charset="0"/>
              </a:rPr>
              <a:t> aşağıdaki gibidir:</a:t>
            </a:r>
          </a:p>
          <a:p>
            <a:pPr>
              <a:lnSpc>
                <a:spcPct val="150000"/>
              </a:lnSpc>
              <a:spcBef>
                <a:spcPct val="0"/>
              </a:spcBef>
              <a:buFontTx/>
              <a:buNone/>
            </a:pPr>
            <a:endParaRPr lang="tr-TR" altLang="tr-TR" dirty="0">
              <a:latin typeface="Arial" panose="020B0604020202020204" pitchFamily="34" charset="0"/>
            </a:endParaRPr>
          </a:p>
          <a:p>
            <a:pPr>
              <a:lnSpc>
                <a:spcPct val="150000"/>
              </a:lnSpc>
              <a:spcBef>
                <a:spcPct val="0"/>
              </a:spcBef>
              <a:buFontTx/>
              <a:buNone/>
            </a:pPr>
            <a:r>
              <a:rPr lang="tr-TR" altLang="tr-TR" dirty="0">
                <a:latin typeface="Arial" panose="020B0604020202020204" pitchFamily="34" charset="0"/>
              </a:rPr>
              <a:t>1. Birey ve toplum</a:t>
            </a:r>
          </a:p>
          <a:p>
            <a:pPr>
              <a:lnSpc>
                <a:spcPct val="150000"/>
              </a:lnSpc>
              <a:spcBef>
                <a:spcPct val="0"/>
              </a:spcBef>
              <a:buFontTx/>
              <a:buNone/>
            </a:pPr>
            <a:r>
              <a:rPr lang="tr-TR" altLang="tr-TR" dirty="0">
                <a:latin typeface="Arial" panose="020B0604020202020204" pitchFamily="34" charset="0"/>
              </a:rPr>
              <a:t>2. Kültür ve miras</a:t>
            </a:r>
          </a:p>
          <a:p>
            <a:pPr>
              <a:lnSpc>
                <a:spcPct val="150000"/>
              </a:lnSpc>
              <a:spcBef>
                <a:spcPct val="0"/>
              </a:spcBef>
              <a:buFontTx/>
              <a:buNone/>
            </a:pPr>
            <a:r>
              <a:rPr lang="tr-TR" altLang="tr-TR" dirty="0">
                <a:latin typeface="Arial" panose="020B0604020202020204" pitchFamily="34" charset="0"/>
              </a:rPr>
              <a:t>3. İnsanlar, yerler ve çevreler</a:t>
            </a:r>
          </a:p>
          <a:p>
            <a:pPr>
              <a:lnSpc>
                <a:spcPct val="150000"/>
              </a:lnSpc>
              <a:spcBef>
                <a:spcPct val="0"/>
              </a:spcBef>
              <a:buFontTx/>
              <a:buNone/>
            </a:pPr>
            <a:r>
              <a:rPr lang="tr-TR" altLang="tr-TR" dirty="0">
                <a:latin typeface="Arial" panose="020B0604020202020204" pitchFamily="34" charset="0"/>
              </a:rPr>
              <a:t>4. Üretim, dağıtım ve tüketim</a:t>
            </a:r>
          </a:p>
          <a:p>
            <a:pPr>
              <a:lnSpc>
                <a:spcPct val="150000"/>
              </a:lnSpc>
              <a:spcBef>
                <a:spcPct val="0"/>
              </a:spcBef>
              <a:buFontTx/>
              <a:buNone/>
            </a:pPr>
            <a:r>
              <a:rPr lang="tr-TR" altLang="tr-TR" dirty="0">
                <a:latin typeface="Arial" panose="020B0604020202020204" pitchFamily="34" charset="0"/>
              </a:rPr>
              <a:t>5. Bilim, teknoloji ve toplum</a:t>
            </a:r>
          </a:p>
          <a:p>
            <a:pPr>
              <a:lnSpc>
                <a:spcPct val="150000"/>
              </a:lnSpc>
              <a:spcBef>
                <a:spcPct val="0"/>
              </a:spcBef>
              <a:buFontTx/>
              <a:buNone/>
            </a:pPr>
            <a:r>
              <a:rPr lang="tr-TR" altLang="tr-TR" dirty="0">
                <a:latin typeface="Arial" panose="020B0604020202020204" pitchFamily="34" charset="0"/>
              </a:rPr>
              <a:t>6. Etkin vatandaşlık</a:t>
            </a:r>
          </a:p>
          <a:p>
            <a:pPr>
              <a:lnSpc>
                <a:spcPct val="150000"/>
              </a:lnSpc>
              <a:spcBef>
                <a:spcPct val="0"/>
              </a:spcBef>
              <a:buFontTx/>
              <a:buNone/>
            </a:pPr>
            <a:r>
              <a:rPr lang="tr-TR" altLang="tr-TR" dirty="0">
                <a:latin typeface="Arial" panose="020B0604020202020204" pitchFamily="34" charset="0"/>
              </a:rPr>
              <a:t>7. Küresel bağlantılar</a:t>
            </a:r>
          </a:p>
        </p:txBody>
      </p:sp>
    </p:spTree>
    <p:extLst>
      <p:ext uri="{BB962C8B-B14F-4D97-AF65-F5344CB8AC3E}">
        <p14:creationId xmlns:p14="http://schemas.microsoft.com/office/powerpoint/2010/main" val="387833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4750FBA-B672-4160-B8F8-BE938E0FA40E}"/>
              </a:ext>
            </a:extLst>
          </p:cNvPr>
          <p:cNvPicPr>
            <a:picLocks noChangeAspect="1"/>
          </p:cNvPicPr>
          <p:nvPr/>
        </p:nvPicPr>
        <p:blipFill>
          <a:blip r:embed="rId2"/>
          <a:stretch>
            <a:fillRect/>
          </a:stretch>
        </p:blipFill>
        <p:spPr>
          <a:xfrm>
            <a:off x="611560" y="375728"/>
            <a:ext cx="7920880" cy="6106543"/>
          </a:xfrm>
          <a:prstGeom prst="rect">
            <a:avLst/>
          </a:prstGeom>
        </p:spPr>
      </p:pic>
    </p:spTree>
    <p:extLst>
      <p:ext uri="{BB962C8B-B14F-4D97-AF65-F5344CB8AC3E}">
        <p14:creationId xmlns:p14="http://schemas.microsoft.com/office/powerpoint/2010/main" val="1174388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C6FC6C3-84A6-4FCC-BF34-07A6163AA4BD}"/>
              </a:ext>
            </a:extLst>
          </p:cNvPr>
          <p:cNvSpPr/>
          <p:nvPr/>
        </p:nvSpPr>
        <p:spPr>
          <a:xfrm>
            <a:off x="323528" y="476672"/>
            <a:ext cx="8316924" cy="1477328"/>
          </a:xfrm>
          <a:prstGeom prst="rect">
            <a:avLst/>
          </a:prstGeom>
        </p:spPr>
        <p:txBody>
          <a:bodyPr wrap="square">
            <a:spAutoFit/>
          </a:bodyPr>
          <a:lstStyle/>
          <a:p>
            <a:pPr algn="just"/>
            <a:r>
              <a:rPr lang="tr-TR" dirty="0">
                <a:latin typeface="+mj-lt"/>
              </a:rPr>
              <a:t>Sosyal Bilgiler Dersi Öğretim Programı’nda yer alan kazanımlar, öğrenme alanlarına göre numaralandırılmıştır.</a:t>
            </a:r>
          </a:p>
          <a:p>
            <a:pPr algn="just"/>
            <a:r>
              <a:rPr lang="tr-TR" dirty="0">
                <a:latin typeface="+mj-lt"/>
              </a:rPr>
              <a:t>Aşağıda dersin kodu, sınıf düzeyi, öğrenme alanı numarası ve kazanım numarasına örnek verilmiştir. Kazanımlarla ilgili sınırlamalar ve açıklamalar kazanımı izleyen satırda ifade edilmiştir.</a:t>
            </a:r>
          </a:p>
        </p:txBody>
      </p:sp>
      <p:pic>
        <p:nvPicPr>
          <p:cNvPr id="3" name="Resim 2">
            <a:extLst>
              <a:ext uri="{FF2B5EF4-FFF2-40B4-BE49-F238E27FC236}">
                <a16:creationId xmlns:a16="http://schemas.microsoft.com/office/drawing/2014/main" id="{D8393745-16A7-4845-9BBA-0A0C21AD4515}"/>
              </a:ext>
            </a:extLst>
          </p:cNvPr>
          <p:cNvPicPr>
            <a:picLocks noChangeAspect="1"/>
          </p:cNvPicPr>
          <p:nvPr/>
        </p:nvPicPr>
        <p:blipFill>
          <a:blip r:embed="rId2"/>
          <a:stretch>
            <a:fillRect/>
          </a:stretch>
        </p:blipFill>
        <p:spPr>
          <a:xfrm>
            <a:off x="1872374" y="2276872"/>
            <a:ext cx="5399252" cy="3744416"/>
          </a:xfrm>
          <a:prstGeom prst="rect">
            <a:avLst/>
          </a:prstGeom>
        </p:spPr>
      </p:pic>
    </p:spTree>
    <p:extLst>
      <p:ext uri="{BB962C8B-B14F-4D97-AF65-F5344CB8AC3E}">
        <p14:creationId xmlns:p14="http://schemas.microsoft.com/office/powerpoint/2010/main" val="3008644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60620E5-F0D9-4F27-AB86-34D212FAE7D9}"/>
              </a:ext>
            </a:extLst>
          </p:cNvPr>
          <p:cNvPicPr>
            <a:picLocks noChangeAspect="1"/>
          </p:cNvPicPr>
          <p:nvPr/>
        </p:nvPicPr>
        <p:blipFill>
          <a:blip r:embed="rId2"/>
          <a:stretch>
            <a:fillRect/>
          </a:stretch>
        </p:blipFill>
        <p:spPr>
          <a:xfrm>
            <a:off x="367251" y="1196752"/>
            <a:ext cx="8409498" cy="2664296"/>
          </a:xfrm>
          <a:prstGeom prst="rect">
            <a:avLst/>
          </a:prstGeom>
        </p:spPr>
      </p:pic>
    </p:spTree>
    <p:extLst>
      <p:ext uri="{BB962C8B-B14F-4D97-AF65-F5344CB8AC3E}">
        <p14:creationId xmlns:p14="http://schemas.microsoft.com/office/powerpoint/2010/main" val="2003712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55576" y="2996952"/>
            <a:ext cx="8136904" cy="669542"/>
          </a:xfrm>
          <a:prstGeom prst="rect">
            <a:avLst/>
          </a:prstGeom>
        </p:spPr>
        <p:txBody>
          <a:bodyPr wrap="square">
            <a:spAutoFit/>
          </a:bodyPr>
          <a:lstStyle/>
          <a:p>
            <a:pPr algn="ctr">
              <a:lnSpc>
                <a:spcPct val="150000"/>
              </a:lnSpc>
              <a:spcAft>
                <a:spcPts val="1000"/>
              </a:spcAft>
            </a:pPr>
            <a:r>
              <a:rPr lang="tr-TR" sz="2800" i="1" dirty="0">
                <a:latin typeface="Times New Roman"/>
                <a:ea typeface="Calibri"/>
                <a:cs typeface="Times New Roman"/>
              </a:rPr>
              <a:t>Dinlediğiniz için teşekkürler…</a:t>
            </a:r>
            <a:endParaRPr lang="tr-TR" sz="2800" i="1" dirty="0">
              <a:ea typeface="Calibri"/>
              <a:cs typeface="Times New Roman"/>
            </a:endParaRPr>
          </a:p>
        </p:txBody>
      </p:sp>
    </p:spTree>
    <p:extLst>
      <p:ext uri="{BB962C8B-B14F-4D97-AF65-F5344CB8AC3E}">
        <p14:creationId xmlns:p14="http://schemas.microsoft.com/office/powerpoint/2010/main" val="84976255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TotalTime>
  <Words>216</Words>
  <Application>Microsoft Office PowerPoint</Application>
  <PresentationFormat>Ekran Gösterisi (4:3)</PresentationFormat>
  <Paragraphs>25</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Calibri</vt:lpstr>
      <vt:lpstr>Gill Sans MT</vt:lpstr>
      <vt:lpstr>Times New Roman</vt:lpstr>
      <vt:lpstr>Ofis Teması</vt:lpstr>
      <vt:lpstr>2018 Sosyal Bilgiler Dersi Öğretim Programının Yapısı    </vt:lpstr>
      <vt:lpstr>PowerPoint Sunusu</vt:lpstr>
      <vt:lpstr>PowerPoint Sunusu</vt:lpstr>
      <vt:lpstr>Sosyal Bilgiler Dersi Öğretim Programının Yapısı</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İlköğretim Sosyal Bilgiler Dersinde İşbirlikli Öğrenme Yöntemlerinin Akademik Başarı, Demokratik Tutum, Sosyal Beceriler ile Kalıcılığa Etkisi ve Öğrenci Görüşleri</dc:title>
  <dc:creator>Bayram 25</dc:creator>
  <cp:lastModifiedBy>Boost</cp:lastModifiedBy>
  <cp:revision>59</cp:revision>
  <dcterms:created xsi:type="dcterms:W3CDTF">2015-04-14T18:37:04Z</dcterms:created>
  <dcterms:modified xsi:type="dcterms:W3CDTF">2020-03-23T15:04:13Z</dcterms:modified>
</cp:coreProperties>
</file>