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sldIdLst>
    <p:sldId id="298" r:id="rId2"/>
    <p:sldId id="306"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6" r:id="rId32"/>
    <p:sldId id="337" r:id="rId33"/>
    <p:sldId id="339" r:id="rId34"/>
    <p:sldId id="340" r:id="rId35"/>
    <p:sldId id="344" r:id="rId36"/>
    <p:sldId id="346" r:id="rId37"/>
    <p:sldId id="347"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1B9DB7-4B6E-4C82-BEE6-0D0B276DBFE5}" type="datetimeFigureOut">
              <a:rPr lang="tr-TR" smtClean="0"/>
              <a:t>30.01.2020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D223C-B16F-40DA-AF6A-DDEBBCB5D41A}" type="slidenum">
              <a:rPr lang="tr-TR" smtClean="0"/>
              <a:t>‹#›</a:t>
            </a:fld>
            <a:endParaRPr lang="tr-TR"/>
          </a:p>
        </p:txBody>
      </p:sp>
    </p:spTree>
    <p:extLst>
      <p:ext uri="{BB962C8B-B14F-4D97-AF65-F5344CB8AC3E}">
        <p14:creationId xmlns:p14="http://schemas.microsoft.com/office/powerpoint/2010/main" val="107793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A7432D0-F7A1-40DD-B223-D57FD315EBD0}" type="datetime1">
              <a:rPr lang="tr-TR" smtClean="0"/>
              <a:t>30.01.2020</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BE374C5B-C5F2-47BB-9218-DF9417AA182E}" type="datetime1">
              <a:rPr lang="tr-TR" smtClean="0"/>
              <a:t>30.01.2020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1D0FBC7-3BC8-4A47-8CC9-786E29017367}" type="datetime1">
              <a:rPr lang="tr-TR" smtClean="0"/>
              <a:t>30.01.2020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5" name="Date Placeholder 4"/>
          <p:cNvSpPr>
            <a:spLocks noGrp="1"/>
          </p:cNvSpPr>
          <p:nvPr>
            <p:ph type="dt" sz="half" idx="10"/>
          </p:nvPr>
        </p:nvSpPr>
        <p:spPr/>
        <p:txBody>
          <a:bodyPr/>
          <a:lstStyle/>
          <a:p>
            <a:fld id="{0434C06D-838F-4D28-A9AB-CCD34A11CD86}" type="datetime1">
              <a:rPr lang="tr-TR" smtClean="0"/>
              <a:t>30.01.2020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7" name="Date Placeholder 6"/>
          <p:cNvSpPr>
            <a:spLocks noGrp="1"/>
          </p:cNvSpPr>
          <p:nvPr>
            <p:ph type="dt" sz="half" idx="10"/>
          </p:nvPr>
        </p:nvSpPr>
        <p:spPr/>
        <p:txBody>
          <a:bodyPr/>
          <a:lstStyle/>
          <a:p>
            <a:fld id="{18000996-CD58-4980-BA9C-AC20D0AE5045}" type="datetime1">
              <a:rPr lang="tr-TR" smtClean="0"/>
              <a:t>30.01.2020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A36A96F4-0EB8-4955-B9C0-42C6287144AB}" type="datetime1">
              <a:rPr lang="tr-TR" smtClean="0"/>
              <a:t>30.01.2020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6E0B8-387F-4A46-86AC-0DBA7EE7551D}" type="datetime1">
              <a:rPr lang="tr-TR" smtClean="0"/>
              <a:t>30.01.2020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E6382EE5-6C46-4781-9231-B1948C6FFEA1}" type="datetime1">
              <a:rPr lang="tr-TR" smtClean="0"/>
              <a:t>30.01.2020</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27D72CEC-64C4-4845-8ACD-EBABFD91D000}" type="datetime1">
              <a:rPr lang="tr-TR" smtClean="0"/>
              <a:t>30.01.2020</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EED02A3C-4105-4B92-BC6C-533D37DB3828}" type="datetime1">
              <a:rPr lang="tr-TR" smtClean="0"/>
              <a:t>30.01.2020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4AC75ECF-126E-4792-B53D-0ADFE870638E}" type="datetime1">
              <a:rPr lang="tr-TR" smtClean="0"/>
              <a:t>30.01.2020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a:t>Asıl başlık stili için tıklatın</a:t>
            </a:r>
          </a:p>
        </p:txBody>
      </p:sp>
      <p:sp>
        <p:nvSpPr>
          <p:cNvPr id="3" name="Metin Yer Tutucusu 2"/>
          <p:cNvSpPr>
            <a:spLocks noGrp="1"/>
          </p:cNvSpPr>
          <p:nvPr>
            <p:ph type="body"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fld id="{AEC69AE6-5E54-45DB-9437-C74F25619C88}" type="datetime1">
              <a:rPr lang="tr-TR" smtClean="0"/>
              <a:t>30.01.2020</a:t>
            </a:fld>
            <a:endParaRPr lang="tr-TR"/>
          </a:p>
        </p:txBody>
      </p:sp>
      <p:sp>
        <p:nvSpPr>
          <p:cNvPr id="6" name="Footer Placeholder 4"/>
          <p:cNvSpPr>
            <a:spLocks noGrp="1"/>
          </p:cNvSpPr>
          <p:nvPr>
            <p:ph type="ftr" sz="quarter" idx="11"/>
          </p:nvPr>
        </p:nvSpPr>
        <p:spPr/>
        <p:txBody>
          <a:bodyPr/>
          <a:lstStyle>
            <a:lvl1pPr>
              <a:defRPr/>
            </a:lvl1pPr>
          </a:lstStyle>
          <a:p>
            <a:pPr>
              <a:defRPr/>
            </a:pPr>
            <a:endParaRPr lang="tr-TR"/>
          </a:p>
        </p:txBody>
      </p:sp>
      <p:sp>
        <p:nvSpPr>
          <p:cNvPr id="7" name="Slide Number Placeholder 5"/>
          <p:cNvSpPr>
            <a:spLocks noGrp="1"/>
          </p:cNvSpPr>
          <p:nvPr>
            <p:ph type="sldNum" sz="quarter" idx="12"/>
          </p:nvPr>
        </p:nvSpPr>
        <p:spPr/>
        <p:txBody>
          <a:bodyPr/>
          <a:lstStyle>
            <a:lvl1pPr>
              <a:defRPr/>
            </a:lvl1pPr>
          </a:lstStyle>
          <a:p>
            <a:pPr>
              <a:defRPr/>
            </a:pPr>
            <a:fld id="{7C6DB7AB-93BA-433F-B2AA-3D6CD2282E3B}" type="slidenum">
              <a:rPr lang="tr-TR"/>
              <a:pPr>
                <a:defRPr/>
              </a:pPr>
              <a:t>‹#›</a:t>
            </a:fld>
            <a:endParaRPr lang="tr-TR"/>
          </a:p>
        </p:txBody>
      </p:sp>
    </p:spTree>
    <p:extLst>
      <p:ext uri="{BB962C8B-B14F-4D97-AF65-F5344CB8AC3E}">
        <p14:creationId xmlns:p14="http://schemas.microsoft.com/office/powerpoint/2010/main" val="3595658215"/>
      </p:ext>
    </p:extLst>
  </p:cSld>
  <p:clrMapOvr>
    <a:masterClrMapping/>
  </p:clrMapOvr>
  <p:transition spd="med">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6ED4BF2-4AF4-4F6E-BCD3-31DD73952609}" type="datetime1">
              <a:rPr lang="tr-TR" smtClean="0"/>
              <a:t>30.01.2020</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turkcebilgi.com/ansiklopedi/76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204864"/>
            <a:ext cx="6984776" cy="864096"/>
          </a:xfrm>
        </p:spPr>
        <p:txBody>
          <a:bodyPr>
            <a:normAutofit/>
          </a:bodyPr>
          <a:lstStyle/>
          <a:p>
            <a:r>
              <a:rPr lang="tr-TR" sz="4000" b="1" dirty="0">
                <a:solidFill>
                  <a:srgbClr val="7030A0"/>
                </a:solidFill>
                <a:latin typeface="Times New Roman" panose="02020603050405020304" pitchFamily="18" charset="0"/>
                <a:cs typeface="Times New Roman" panose="02020603050405020304" pitchFamily="18" charset="0"/>
              </a:rPr>
              <a:t>TÜRK EĞİTİM TARİHİ</a:t>
            </a:r>
          </a:p>
        </p:txBody>
      </p:sp>
      <p:sp>
        <p:nvSpPr>
          <p:cNvPr id="3" name="Slayt Numarası Yer Tutucusu 2"/>
          <p:cNvSpPr>
            <a:spLocks noGrp="1"/>
          </p:cNvSpPr>
          <p:nvPr>
            <p:ph type="sldNum" sz="quarter" idx="12"/>
          </p:nvPr>
        </p:nvSpPr>
        <p:spPr/>
        <p:txBody>
          <a:bodyPr/>
          <a:lstStyle/>
          <a:p>
            <a:fld id="{F302176B-0E47-46AC-8F43-DAB4B8A37D06}" type="slidenum">
              <a:rPr lang="tr-TR" smtClean="0"/>
              <a:t>1</a:t>
            </a:fld>
            <a:endParaRPr lang="tr-TR"/>
          </a:p>
        </p:txBody>
      </p:sp>
    </p:spTree>
    <p:extLst>
      <p:ext uri="{BB962C8B-B14F-4D97-AF65-F5344CB8AC3E}">
        <p14:creationId xmlns:p14="http://schemas.microsoft.com/office/powerpoint/2010/main" val="3588846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59632" y="1773238"/>
            <a:ext cx="6840760" cy="1511300"/>
          </a:xfrm>
        </p:spPr>
        <p:txBody>
          <a:bodyPr rtlCol="0">
            <a:normAutofit/>
          </a:bodyPr>
          <a:lstStyle/>
          <a:p>
            <a:pPr eaLnBrk="1" fontAlgn="auto" hangingPunct="1">
              <a:spcAft>
                <a:spcPts val="0"/>
              </a:spcAft>
              <a:defRPr/>
            </a:pPr>
            <a:r>
              <a:rPr lang="tr-TR" sz="2800" b="1" dirty="0">
                <a:solidFill>
                  <a:srgbClr val="7030A0"/>
                </a:solidFill>
                <a:latin typeface="Times New Roman" panose="02020603050405020304" pitchFamily="18" charset="0"/>
                <a:cs typeface="Times New Roman" panose="02020603050405020304" pitchFamily="18" charset="0"/>
              </a:rPr>
              <a:t>İslamiyet’ten Sonraki Türk Devletlerinde  Eğitim</a:t>
            </a:r>
          </a:p>
        </p:txBody>
      </p:sp>
      <p:sp>
        <p:nvSpPr>
          <p:cNvPr id="2" name="Slayt Numarası Yer Tutucusu 1"/>
          <p:cNvSpPr>
            <a:spLocks noGrp="1"/>
          </p:cNvSpPr>
          <p:nvPr>
            <p:ph type="sldNum" sz="quarter" idx="12"/>
          </p:nvPr>
        </p:nvSpPr>
        <p:spPr/>
        <p:txBody>
          <a:bodyPr/>
          <a:lstStyle/>
          <a:p>
            <a:fld id="{F302176B-0E47-46AC-8F43-DAB4B8A37D06}" type="slidenum">
              <a:rPr lang="tr-TR" smtClean="0"/>
              <a:t>2</a:t>
            </a:fld>
            <a:endParaRPr lang="tr-TR"/>
          </a:p>
        </p:txBody>
      </p:sp>
    </p:spTree>
    <p:extLst>
      <p:ext uri="{BB962C8B-B14F-4D97-AF65-F5344CB8AC3E}">
        <p14:creationId xmlns:p14="http://schemas.microsoft.com/office/powerpoint/2010/main" val="4042515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900113" y="692150"/>
            <a:ext cx="7272337" cy="5329138"/>
          </a:xfrm>
        </p:spPr>
        <p:txBody>
          <a:bodyPr rtlCol="0">
            <a:normAutofit/>
          </a:bodyPr>
          <a:lstStyle/>
          <a:p>
            <a:pPr marL="0" indent="0" algn="ctr" eaLnBrk="1" fontAlgn="auto" hangingPunct="1">
              <a:spcAft>
                <a:spcPts val="0"/>
              </a:spcAft>
              <a:buClr>
                <a:schemeClr val="accent3"/>
              </a:buClr>
              <a:buFont typeface="Georgia" pitchFamily="18" charset="0"/>
              <a:buNone/>
              <a:defRPr/>
            </a:pPr>
            <a:endParaRPr lang="tr-TR" sz="1800" b="1" dirty="0">
              <a:solidFill>
                <a:srgbClr val="FF0000"/>
              </a:solidFill>
            </a:endParaRPr>
          </a:p>
          <a:p>
            <a:pPr marL="0" indent="0" algn="ctr" eaLnBrk="1" fontAlgn="auto" hangingPunct="1">
              <a:spcAft>
                <a:spcPts val="0"/>
              </a:spcAft>
              <a:buClr>
                <a:schemeClr val="accent3"/>
              </a:buClr>
              <a:buFont typeface="Georgia" pitchFamily="18" charset="0"/>
              <a:buNone/>
              <a:defRPr/>
            </a:pPr>
            <a:endParaRPr lang="tr-TR" sz="1800" b="1" dirty="0">
              <a:solidFill>
                <a:srgbClr val="FF0000"/>
              </a:solidFill>
              <a:latin typeface="Times New Roman" panose="02020603050405020304" pitchFamily="18" charset="0"/>
              <a:cs typeface="Times New Roman" panose="02020603050405020304" pitchFamily="18" charset="0"/>
            </a:endParaRPr>
          </a:p>
          <a:p>
            <a:pPr marL="0" indent="0" algn="ctr" eaLnBrk="1" fontAlgn="auto" hangingPunct="1">
              <a:spcAft>
                <a:spcPts val="0"/>
              </a:spcAft>
              <a:buClr>
                <a:schemeClr val="accent3"/>
              </a:buClr>
              <a:buFont typeface="Georgia" pitchFamily="18" charset="0"/>
              <a:buNone/>
              <a:defRPr/>
            </a:pPr>
            <a:r>
              <a:rPr lang="tr-TR" sz="1800" b="1" dirty="0">
                <a:solidFill>
                  <a:srgbClr val="FF0000"/>
                </a:solidFill>
                <a:latin typeface="Times New Roman" panose="02020603050405020304" pitchFamily="18" charset="0"/>
                <a:cs typeface="Times New Roman" panose="02020603050405020304" pitchFamily="18" charset="0"/>
              </a:rPr>
              <a:t>TÜKLERİN İSLAMİYETLE TANIŞMASI</a:t>
            </a:r>
          </a:p>
          <a:p>
            <a:pPr marL="274320" indent="-274320" algn="just" eaLnBrk="1" fontAlgn="auto" hangingPunct="1">
              <a:spcAft>
                <a:spcPts val="0"/>
              </a:spcAft>
              <a:buClr>
                <a:srgbClr val="FF330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Türklerin İslam dini ile tanışmaları ile ilgili literatürde farklı rivayetler bulunmaktadır.</a:t>
            </a:r>
          </a:p>
          <a:p>
            <a:pPr marL="274320" indent="-274320" algn="just" eaLnBrk="1" fontAlgn="auto" hangingPunct="1">
              <a:spcAft>
                <a:spcPts val="0"/>
              </a:spcAft>
              <a:buClr>
                <a:srgbClr val="FF3300"/>
              </a:buClr>
              <a:buFont typeface="Wingdings" panose="05000000000000000000" pitchFamily="2" charset="2"/>
              <a:buChar char="v"/>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FF330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 </a:t>
            </a:r>
            <a:r>
              <a:rPr lang="tr-TR" sz="1800" b="1" dirty="0">
                <a:solidFill>
                  <a:srgbClr val="7030A0"/>
                </a:solidFill>
                <a:latin typeface="Times New Roman" panose="02020603050405020304" pitchFamily="18" charset="0"/>
                <a:cs typeface="Times New Roman" panose="02020603050405020304" pitchFamily="18" charset="0"/>
              </a:rPr>
              <a:t>Bir rivayete göre</a:t>
            </a:r>
            <a:r>
              <a:rPr lang="tr-TR" sz="1800" dirty="0">
                <a:latin typeface="Times New Roman" panose="02020603050405020304" pitchFamily="18" charset="0"/>
                <a:cs typeface="Times New Roman" panose="02020603050405020304" pitchFamily="18" charset="0"/>
              </a:rPr>
              <a:t>, İslam dini ile ilk tanışan Türkler Hazar denizinin güneyinde yerleşik bulunan, Bizans tarihçisi </a:t>
            </a:r>
            <a:r>
              <a:rPr lang="tr-TR" sz="1800" dirty="0" err="1">
                <a:latin typeface="Times New Roman" panose="02020603050405020304" pitchFamily="18" charset="0"/>
                <a:cs typeface="Times New Roman" panose="02020603050405020304" pitchFamily="18" charset="0"/>
              </a:rPr>
              <a:t>Prokopius’un</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Tzour</a:t>
            </a:r>
            <a:r>
              <a:rPr lang="tr-TR" sz="1800" dirty="0">
                <a:latin typeface="Times New Roman" panose="02020603050405020304" pitchFamily="18" charset="0"/>
                <a:cs typeface="Times New Roman" panose="02020603050405020304" pitchFamily="18" charset="0"/>
              </a:rPr>
              <a:t>» dediği, Ermeni kaynaklarında «</a:t>
            </a:r>
            <a:r>
              <a:rPr lang="tr-TR" sz="1800" dirty="0" err="1">
                <a:latin typeface="Times New Roman" panose="02020603050405020304" pitchFamily="18" charset="0"/>
                <a:cs typeface="Times New Roman" panose="02020603050405020304" pitchFamily="18" charset="0"/>
              </a:rPr>
              <a:t>çol</a:t>
            </a:r>
            <a:r>
              <a:rPr lang="tr-TR" sz="1800" dirty="0">
                <a:latin typeface="Times New Roman" panose="02020603050405020304" pitchFamily="18" charset="0"/>
                <a:cs typeface="Times New Roman" panose="02020603050405020304" pitchFamily="18" charset="0"/>
              </a:rPr>
              <a:t>/</a:t>
            </a:r>
            <a:r>
              <a:rPr lang="tr-TR" sz="1800" dirty="0" err="1">
                <a:latin typeface="Times New Roman" panose="02020603050405020304" pitchFamily="18" charset="0"/>
                <a:cs typeface="Times New Roman" panose="02020603050405020304" pitchFamily="18" charset="0"/>
              </a:rPr>
              <a:t>çola</a:t>
            </a:r>
            <a:r>
              <a:rPr lang="tr-TR" sz="1800" dirty="0">
                <a:latin typeface="Times New Roman" panose="02020603050405020304" pitchFamily="18" charset="0"/>
                <a:cs typeface="Times New Roman" panose="02020603050405020304" pitchFamily="18" charset="0"/>
              </a:rPr>
              <a:t>/</a:t>
            </a:r>
            <a:r>
              <a:rPr lang="tr-TR" sz="1800" dirty="0" err="1">
                <a:latin typeface="Times New Roman" panose="02020603050405020304" pitchFamily="18" charset="0"/>
                <a:cs typeface="Times New Roman" panose="02020603050405020304" pitchFamily="18" charset="0"/>
              </a:rPr>
              <a:t>çog</a:t>
            </a:r>
            <a:r>
              <a:rPr lang="tr-TR" sz="1800" dirty="0">
                <a:latin typeface="Times New Roman" panose="02020603050405020304" pitchFamily="18" charset="0"/>
                <a:cs typeface="Times New Roman" panose="02020603050405020304" pitchFamily="18" charset="0"/>
              </a:rPr>
              <a:t>/çor» Arapların «</a:t>
            </a:r>
            <a:r>
              <a:rPr lang="tr-TR" sz="1800" dirty="0" err="1">
                <a:latin typeface="Times New Roman" panose="02020603050405020304" pitchFamily="18" charset="0"/>
                <a:cs typeface="Times New Roman" panose="02020603050405020304" pitchFamily="18" charset="0"/>
              </a:rPr>
              <a:t>sul</a:t>
            </a:r>
            <a:r>
              <a:rPr lang="tr-TR" sz="1800" dirty="0">
                <a:latin typeface="Times New Roman" panose="02020603050405020304" pitchFamily="18" charset="0"/>
                <a:cs typeface="Times New Roman" panose="02020603050405020304" pitchFamily="18" charset="0"/>
              </a:rPr>
              <a:t>» diye adlandırdıkları </a:t>
            </a:r>
            <a:r>
              <a:rPr lang="tr-TR" sz="1800" b="1" dirty="0">
                <a:solidFill>
                  <a:srgbClr val="FF0000"/>
                </a:solidFill>
                <a:latin typeface="Times New Roman" panose="02020603050405020304" pitchFamily="18" charset="0"/>
                <a:cs typeface="Times New Roman" panose="02020603050405020304" pitchFamily="18" charset="0"/>
              </a:rPr>
              <a:t>«</a:t>
            </a:r>
            <a:r>
              <a:rPr lang="tr-TR" sz="1800" b="1" dirty="0" err="1">
                <a:solidFill>
                  <a:srgbClr val="FF0000"/>
                </a:solidFill>
                <a:latin typeface="Times New Roman" panose="02020603050405020304" pitchFamily="18" charset="0"/>
                <a:cs typeface="Times New Roman" panose="02020603050405020304" pitchFamily="18" charset="0"/>
              </a:rPr>
              <a:t>Suliler</a:t>
            </a:r>
            <a:r>
              <a:rPr lang="tr-TR" sz="1800" b="1" dirty="0">
                <a:solidFill>
                  <a:srgbClr val="FF0000"/>
                </a:solidFill>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dir</a:t>
            </a:r>
            <a:r>
              <a:rPr lang="tr-TR" sz="1800" dirty="0">
                <a:latin typeface="Times New Roman" panose="02020603050405020304" pitchFamily="18" charset="0"/>
                <a:cs typeface="Times New Roman" panose="02020603050405020304" pitchFamily="18" charset="0"/>
              </a:rPr>
              <a:t>. </a:t>
            </a:r>
          </a:p>
          <a:p>
            <a:pPr marL="274320" indent="-274320" algn="just" eaLnBrk="1" fontAlgn="auto" hangingPunct="1">
              <a:spcAft>
                <a:spcPts val="0"/>
              </a:spcAft>
              <a:buClr>
                <a:srgbClr val="FF3300"/>
              </a:buClr>
              <a:buFont typeface="Wingdings" panose="05000000000000000000" pitchFamily="2" charset="2"/>
              <a:buChar char="v"/>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FF330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7. asırda Hazar denizi çevresinde Türklerin hakimiyeti ve mevcudiyeti kesindir. Hz. Ömer zamanında </a:t>
            </a:r>
            <a:r>
              <a:rPr lang="tr-TR" sz="1800" dirty="0" err="1">
                <a:latin typeface="Times New Roman" panose="02020603050405020304" pitchFamily="18" charset="0"/>
                <a:cs typeface="Times New Roman" panose="02020603050405020304" pitchFamily="18" charset="0"/>
              </a:rPr>
              <a:t>Sasani</a:t>
            </a:r>
            <a:r>
              <a:rPr lang="tr-TR" sz="1800" dirty="0">
                <a:latin typeface="Times New Roman" panose="02020603050405020304" pitchFamily="18" charset="0"/>
                <a:cs typeface="Times New Roman" panose="02020603050405020304" pitchFamily="18" charset="0"/>
              </a:rPr>
              <a:t> devletine hakim olan Müslüman Araplar Talas savaşından bir asır önce </a:t>
            </a:r>
            <a:r>
              <a:rPr lang="tr-TR" sz="1800" dirty="0" err="1">
                <a:latin typeface="Times New Roman" panose="02020603050405020304" pitchFamily="18" charset="0"/>
                <a:cs typeface="Times New Roman" panose="02020603050405020304" pitchFamily="18" charset="0"/>
              </a:rPr>
              <a:t>Sul</a:t>
            </a:r>
            <a:r>
              <a:rPr lang="tr-TR" sz="1800" dirty="0">
                <a:latin typeface="Times New Roman" panose="02020603050405020304" pitchFamily="18" charset="0"/>
                <a:cs typeface="Times New Roman" panose="02020603050405020304" pitchFamily="18" charset="0"/>
              </a:rPr>
              <a:t> şehrinde yaşayan Türklerle karşılaştılar. Başka bir deyişle Türklerin </a:t>
            </a:r>
            <a:r>
              <a:rPr lang="tr-TR" sz="1800" dirty="0" err="1">
                <a:latin typeface="Times New Roman" panose="02020603050405020304" pitchFamily="18" charset="0"/>
                <a:cs typeface="Times New Roman" panose="02020603050405020304" pitchFamily="18" charset="0"/>
              </a:rPr>
              <a:t>İslamla</a:t>
            </a:r>
            <a:r>
              <a:rPr lang="tr-TR" sz="1800" dirty="0">
                <a:latin typeface="Times New Roman" panose="02020603050405020304" pitchFamily="18" charset="0"/>
                <a:cs typeface="Times New Roman" panose="02020603050405020304" pitchFamily="18" charset="0"/>
              </a:rPr>
              <a:t> tanışmaları 639-652 yılları arasına tesadüf etmektedir.</a:t>
            </a:r>
          </a:p>
          <a:p>
            <a:pPr marL="0" indent="0" algn="just" eaLnBrk="1" fontAlgn="auto" hangingPunct="1">
              <a:spcAft>
                <a:spcPts val="0"/>
              </a:spcAft>
              <a:buClr>
                <a:schemeClr val="accent3"/>
              </a:buClr>
              <a:buFont typeface="Georgia" pitchFamily="18" charset="0"/>
              <a:buNone/>
              <a:defRPr/>
            </a:pPr>
            <a:endParaRPr lang="tr-TR" sz="1900" dirty="0"/>
          </a:p>
          <a:p>
            <a:pPr marL="0" indent="354013" algn="just" eaLnBrk="1" fontAlgn="auto" hangingPunct="1">
              <a:spcAft>
                <a:spcPts val="0"/>
              </a:spcAft>
              <a:buClr>
                <a:schemeClr val="accent3"/>
              </a:buClr>
              <a:buFont typeface="Georgia"/>
              <a:buChar char="•"/>
              <a:defRPr/>
            </a:pPr>
            <a:endParaRPr lang="tr-TR" sz="2100" dirty="0"/>
          </a:p>
          <a:p>
            <a:pPr marL="0" indent="711200" algn="just" eaLnBrk="1" fontAlgn="auto" hangingPunct="1">
              <a:spcAft>
                <a:spcPts val="0"/>
              </a:spcAft>
              <a:buClr>
                <a:schemeClr val="accent3"/>
              </a:buClr>
              <a:buFont typeface="Georgia"/>
              <a:buChar char="•"/>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3</a:t>
            </a:fld>
            <a:endParaRPr lang="tr-TR"/>
          </a:p>
        </p:txBody>
      </p:sp>
    </p:spTree>
    <p:extLst>
      <p:ext uri="{BB962C8B-B14F-4D97-AF65-F5344CB8AC3E}">
        <p14:creationId xmlns:p14="http://schemas.microsoft.com/office/powerpoint/2010/main" val="2618153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çerik Yer Tutucusu 2"/>
          <p:cNvSpPr>
            <a:spLocks noGrp="1"/>
          </p:cNvSpPr>
          <p:nvPr>
            <p:ph idx="1"/>
          </p:nvPr>
        </p:nvSpPr>
        <p:spPr>
          <a:xfrm>
            <a:off x="1187450" y="981075"/>
            <a:ext cx="6840538" cy="5040313"/>
          </a:xfrm>
        </p:spPr>
        <p:txBody>
          <a:bodyPr/>
          <a:lstStyle/>
          <a:p>
            <a:pPr algn="just" eaLnBrk="1" hangingPunct="1">
              <a:buClr>
                <a:srgbClr val="FF3300"/>
              </a:buClr>
              <a:buFont typeface="Wingdings" pitchFamily="2" charset="2"/>
              <a:buChar char="v"/>
            </a:pPr>
            <a:r>
              <a:rPr lang="tr-TR" altLang="tr-TR" sz="1900" b="1">
                <a:solidFill>
                  <a:srgbClr val="7030A0"/>
                </a:solidFill>
                <a:latin typeface="Times New Roman" pitchFamily="18" charset="0"/>
                <a:cs typeface="Times New Roman" pitchFamily="18" charset="0"/>
              </a:rPr>
              <a:t>Başka bir rivayete göre ise </a:t>
            </a:r>
            <a:r>
              <a:rPr lang="tr-TR" altLang="tr-TR" sz="1900">
                <a:latin typeface="Times New Roman" pitchFamily="18" charset="0"/>
                <a:cs typeface="Times New Roman" pitchFamily="18" charset="0"/>
              </a:rPr>
              <a:t>Türklerin İslam dini ile ilk defa tanışmaları Talas savaşından sonra olmuştur.</a:t>
            </a:r>
          </a:p>
          <a:p>
            <a:pPr algn="just" eaLnBrk="1" hangingPunct="1">
              <a:buClr>
                <a:srgbClr val="FF3300"/>
              </a:buClr>
              <a:buFont typeface="Wingdings" pitchFamily="2" charset="2"/>
              <a:buChar char="v"/>
            </a:pPr>
            <a:endParaRPr lang="tr-TR" altLang="tr-TR" sz="1900">
              <a:latin typeface="Times New Roman" pitchFamily="18" charset="0"/>
              <a:cs typeface="Times New Roman" pitchFamily="18" charset="0"/>
            </a:endParaRPr>
          </a:p>
          <a:p>
            <a:pPr algn="just" eaLnBrk="1" hangingPunct="1">
              <a:buClr>
                <a:srgbClr val="FF3300"/>
              </a:buClr>
              <a:buFont typeface="Wingdings" pitchFamily="2" charset="2"/>
              <a:buChar char="v"/>
            </a:pPr>
            <a:r>
              <a:rPr lang="tr-TR" altLang="tr-TR" sz="1900">
                <a:latin typeface="Times New Roman" pitchFamily="18" charset="0"/>
                <a:cs typeface="Times New Roman" pitchFamily="18" charset="0"/>
              </a:rPr>
              <a:t> Çinliler ile Araplar arasında 751 yılında meydana gelen Talas Savaşı’nda Orta Asya’nın Çin egemenliğine girmesini istemeyen Karluk ve Yağma Türkleri, Arapların yanına geçmişler ve savaşı Arapların kazanmasını sağlamışlardır. </a:t>
            </a:r>
          </a:p>
          <a:p>
            <a:pPr algn="just" eaLnBrk="1" hangingPunct="1">
              <a:buClr>
                <a:srgbClr val="FF3300"/>
              </a:buClr>
              <a:buFont typeface="Wingdings" pitchFamily="2" charset="2"/>
              <a:buChar char="v"/>
            </a:pPr>
            <a:endParaRPr lang="tr-TR" altLang="tr-TR" sz="1900">
              <a:latin typeface="Times New Roman" pitchFamily="18" charset="0"/>
              <a:cs typeface="Times New Roman" pitchFamily="18" charset="0"/>
            </a:endParaRPr>
          </a:p>
          <a:p>
            <a:pPr algn="just" eaLnBrk="1" hangingPunct="1">
              <a:buClr>
                <a:srgbClr val="FF3300"/>
              </a:buClr>
              <a:buFont typeface="Wingdings" pitchFamily="2" charset="2"/>
              <a:buChar char="v"/>
            </a:pPr>
            <a:r>
              <a:rPr lang="tr-TR" altLang="tr-TR" sz="1900">
                <a:latin typeface="Times New Roman" pitchFamily="18" charset="0"/>
                <a:cs typeface="Times New Roman" pitchFamily="18" charset="0"/>
              </a:rPr>
              <a:t>Karluklar, Talas Zaferinden on beş yıl sonra, </a:t>
            </a:r>
            <a:r>
              <a:rPr lang="tr-TR" altLang="tr-TR" sz="1900">
                <a:latin typeface="Times New Roman" pitchFamily="18" charset="0"/>
                <a:cs typeface="Times New Roman" pitchFamily="18" charset="0"/>
                <a:hlinkClick r:id="rId2"/>
              </a:rPr>
              <a:t>766</a:t>
            </a:r>
            <a:r>
              <a:rPr lang="tr-TR" altLang="tr-TR" sz="1900">
                <a:latin typeface="Times New Roman" pitchFamily="18" charset="0"/>
                <a:cs typeface="Times New Roman" pitchFamily="18" charset="0"/>
              </a:rPr>
              <a:t> tarihinde, Tanrı Dağları batısında ve Çu Irmağı boylarında müstakil Türk devleti kurdular. Türkistan’daki Kamlık (Şamanlık), Buda ve Mani dinlerindeki yerli ve göçebe Türklerle Müslümanlar arasında, serbest  ticaret, dostluk ve iyi münasebetler başladı. Türkler,  Müslümanlarla tanışıp, İslam dinini yakından tanıma imkânına kavuştular. </a:t>
            </a:r>
          </a:p>
          <a:p>
            <a:pPr eaLnBrk="1" hangingPunct="1"/>
            <a:endParaRPr lang="tr-TR" altLang="tr-TR"/>
          </a:p>
        </p:txBody>
      </p:sp>
      <p:sp>
        <p:nvSpPr>
          <p:cNvPr id="2" name="Slayt Numarası Yer Tutucusu 1"/>
          <p:cNvSpPr>
            <a:spLocks noGrp="1"/>
          </p:cNvSpPr>
          <p:nvPr>
            <p:ph type="sldNum" sz="quarter" idx="12"/>
          </p:nvPr>
        </p:nvSpPr>
        <p:spPr/>
        <p:txBody>
          <a:bodyPr/>
          <a:lstStyle/>
          <a:p>
            <a:fld id="{F302176B-0E47-46AC-8F43-DAB4B8A37D06}" type="slidenum">
              <a:rPr lang="tr-TR" smtClean="0"/>
              <a:t>4</a:t>
            </a:fld>
            <a:endParaRPr lang="tr-TR"/>
          </a:p>
        </p:txBody>
      </p:sp>
    </p:spTree>
    <p:extLst>
      <p:ext uri="{BB962C8B-B14F-4D97-AF65-F5344CB8AC3E}">
        <p14:creationId xmlns:p14="http://schemas.microsoft.com/office/powerpoint/2010/main" val="3519103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088" y="765175"/>
            <a:ext cx="7489825" cy="5400675"/>
          </a:xfrm>
        </p:spPr>
        <p:txBody>
          <a:bodyPr rtlCol="0">
            <a:normAutofit/>
          </a:bodyPr>
          <a:lstStyle/>
          <a:p>
            <a:pPr marL="274320" indent="-274320" algn="just" eaLnBrk="1" fontAlgn="auto" hangingPunct="1">
              <a:spcAft>
                <a:spcPts val="0"/>
              </a:spcAft>
              <a:buClr>
                <a:srgbClr val="FF0000"/>
              </a:buClr>
              <a:buFont typeface="Wingdings" panose="05000000000000000000" pitchFamily="2" charset="2"/>
              <a:buChar char="v"/>
              <a:defRPr/>
            </a:pPr>
            <a:r>
              <a:rPr lang="tr-TR" sz="1800" b="1" dirty="0">
                <a:solidFill>
                  <a:srgbClr val="7030A0"/>
                </a:solidFill>
                <a:latin typeface="Times New Roman" panose="02020603050405020304" pitchFamily="18" charset="0"/>
                <a:cs typeface="Times New Roman" panose="02020603050405020304" pitchFamily="18" charset="0"/>
              </a:rPr>
              <a:t>Başka bir rivayete göre de;</a:t>
            </a:r>
            <a:r>
              <a:rPr lang="tr-TR" altLang="tr-TR" sz="1800" b="1" dirty="0">
                <a:solidFill>
                  <a:srgbClr val="7030A0"/>
                </a:solidFill>
                <a:latin typeface="Times New Roman" panose="02020603050405020304" pitchFamily="18" charset="0"/>
                <a:cs typeface="Times New Roman" panose="02020603050405020304" pitchFamily="18" charset="0"/>
              </a:rPr>
              <a:t> </a:t>
            </a:r>
            <a:r>
              <a:rPr lang="tr-TR" altLang="tr-TR" sz="1800" dirty="0">
                <a:latin typeface="Times New Roman" panose="02020603050405020304" pitchFamily="18" charset="0"/>
                <a:cs typeface="Times New Roman" panose="02020603050405020304" pitchFamily="18" charset="0"/>
              </a:rPr>
              <a:t>İlk Müslüman Türk devleti </a:t>
            </a:r>
            <a:r>
              <a:rPr lang="tr-TR" altLang="tr-TR" sz="1800" b="1" dirty="0">
                <a:solidFill>
                  <a:srgbClr val="FF0000"/>
                </a:solidFill>
                <a:latin typeface="Times New Roman" panose="02020603050405020304" pitchFamily="18" charset="0"/>
                <a:cs typeface="Times New Roman" panose="02020603050405020304" pitchFamily="18" charset="0"/>
              </a:rPr>
              <a:t>İtil Bulgar Devleti</a:t>
            </a:r>
            <a:r>
              <a:rPr lang="tr-TR" altLang="tr-TR" sz="1800" dirty="0">
                <a:latin typeface="Times New Roman" panose="02020603050405020304" pitchFamily="18" charset="0"/>
                <a:cs typeface="Times New Roman" panose="02020603050405020304" pitchFamily="18" charset="0"/>
              </a:rPr>
              <a:t>’dir.</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İtil Bulgar Devleti Hükümdarı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Almuş</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(Cafer) Han </a:t>
            </a:r>
            <a:r>
              <a:rPr lang="tr-TR" sz="18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921</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’de kendisinin ve halkının bir kısmının Müslümanlığı kabul ettiğini bildirip Abbasi Halifesinden İslam’ı öğretecek öğretmen, mescit ve kale yapımını bilen ustalar istemiştir. Halifenin gönderdiği heyet Mayıs </a:t>
            </a:r>
            <a:r>
              <a:rPr lang="tr-TR" sz="18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922</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’de ulaşmıştır. Bu tarih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Karahanlı’ların</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Müslüman olmalarından az önceye rastlamış fakat bu konudaki bilgiler kesinlik kazanmamıştır.</a:t>
            </a:r>
          </a:p>
          <a:p>
            <a:pPr marL="274320" indent="-274320" algn="just" eaLnBrk="1" fontAlgn="auto" hangingPunct="1">
              <a:spcAft>
                <a:spcPts val="0"/>
              </a:spcAft>
              <a:buClr>
                <a:srgbClr val="FF000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Ancak Türkler, 10. </a:t>
            </a:r>
            <a:r>
              <a:rPr lang="tr-TR" altLang="tr-TR" sz="1800" dirty="0" err="1">
                <a:latin typeface="Times New Roman" panose="02020603050405020304" pitchFamily="18" charset="0"/>
                <a:cs typeface="Times New Roman" panose="02020603050405020304" pitchFamily="18" charset="0"/>
              </a:rPr>
              <a:t>y.y.’da</a:t>
            </a:r>
            <a:r>
              <a:rPr lang="tr-TR" altLang="tr-TR" sz="1800" dirty="0">
                <a:latin typeface="Times New Roman" panose="02020603050405020304" pitchFamily="18" charset="0"/>
                <a:cs typeface="Times New Roman" panose="02020603050405020304" pitchFamily="18" charset="0"/>
              </a:rPr>
              <a:t> </a:t>
            </a:r>
            <a:r>
              <a:rPr lang="tr-TR" altLang="tr-TR" sz="1800" b="1" dirty="0" err="1">
                <a:solidFill>
                  <a:srgbClr val="FF0000"/>
                </a:solidFill>
                <a:latin typeface="Times New Roman" panose="02020603050405020304" pitchFamily="18" charset="0"/>
                <a:cs typeface="Times New Roman" panose="02020603050405020304" pitchFamily="18" charset="0"/>
              </a:rPr>
              <a:t>Karahanlılar</a:t>
            </a:r>
            <a:r>
              <a:rPr lang="tr-TR" altLang="tr-TR" sz="1800" dirty="0">
                <a:latin typeface="Times New Roman" panose="02020603050405020304" pitchFamily="18" charset="0"/>
                <a:cs typeface="Times New Roman" panose="02020603050405020304" pitchFamily="18" charset="0"/>
              </a:rPr>
              <a:t> döneminde kitleler halinde Müslüman olmuşlardır.</a:t>
            </a:r>
          </a:p>
          <a:p>
            <a:pPr marL="0" indent="0" algn="just" eaLnBrk="1" fontAlgn="auto" hangingPunct="1">
              <a:spcAft>
                <a:spcPts val="0"/>
              </a:spcAft>
              <a:buClr>
                <a:srgbClr val="FF0000"/>
              </a:buClr>
              <a:buFont typeface="Brush Script MT" pitchFamily="66" charset="0"/>
              <a:buNone/>
              <a:defRPr/>
            </a:pPr>
            <a:endParaRPr lang="tr-TR" sz="18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FF0000"/>
              </a:buClr>
              <a:buFont typeface="Wingdings" panose="05000000000000000000" pitchFamily="2" charset="2"/>
              <a:buChar char="v"/>
              <a:defRPr/>
            </a:pPr>
            <a:r>
              <a:rPr lang="tr-TR" sz="18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Türklerin İslam Dinini Kolay Benimsemelerinin Sebepleri</a:t>
            </a:r>
          </a:p>
          <a:p>
            <a:pPr marL="0" indent="0" algn="just" eaLnBrk="1" fontAlgn="auto" hangingPunct="1">
              <a:spcAft>
                <a:spcPts val="0"/>
              </a:spcAft>
              <a:buClr>
                <a:schemeClr val="accent3"/>
              </a:buClr>
              <a:buFont typeface="Georgia" pitchFamily="18" charset="0"/>
              <a:buNone/>
              <a:defRPr/>
            </a:pPr>
            <a:r>
              <a:rPr lang="tr-TR" sz="1800" b="1" dirty="0">
                <a:solidFill>
                  <a:srgbClr val="7030A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Türklerde var olan	İslam Dininin doğasındaki</a:t>
            </a:r>
          </a:p>
          <a:p>
            <a:pPr marL="0" indent="0" algn="just" eaLnBrk="1" fontAlgn="auto" hangingPunct="1">
              <a:spcAft>
                <a:spcPts val="0"/>
              </a:spcAft>
              <a:buClr>
                <a:schemeClr val="accent3"/>
              </a:buClr>
              <a:buFont typeface="Georgia" pitchFamily="18" charset="0"/>
              <a:buNone/>
              <a:defRPr/>
            </a:pPr>
            <a:r>
              <a:rPr lang="tr-TR" sz="1800" b="1" dirty="0">
                <a:solidFill>
                  <a:schemeClr val="accent2">
                    <a:lumMod val="7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Tek tanrı düşüncesi		Allah inancı</a:t>
            </a:r>
          </a:p>
          <a:p>
            <a:pPr marL="0" indent="0" algn="just" eaLnBrk="1" fontAlgn="auto" hangingPunct="1">
              <a:spcAft>
                <a:spcPts val="0"/>
              </a:spcAft>
              <a:buClr>
                <a:schemeClr val="accent3"/>
              </a:buClr>
              <a:buFont typeface="Georgia" pitchFamily="18" charset="0"/>
              <a:buNone/>
              <a:defRPr/>
            </a:pPr>
            <a:r>
              <a:rPr lang="tr-TR" sz="1800" b="1" dirty="0">
                <a:solidFill>
                  <a:schemeClr val="accent2">
                    <a:lumMod val="7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Savaşçı ruh			Cihat anlayışı</a:t>
            </a:r>
          </a:p>
          <a:p>
            <a:pPr marL="0" indent="0" algn="just" eaLnBrk="1" fontAlgn="auto" hangingPunct="1">
              <a:spcAft>
                <a:spcPts val="0"/>
              </a:spcAft>
              <a:buClr>
                <a:schemeClr val="accent3"/>
              </a:buClr>
              <a:buFont typeface="Georgia" pitchFamily="18" charset="0"/>
              <a:buNone/>
              <a:defRPr/>
            </a:pPr>
            <a:r>
              <a:rPr lang="tr-TR" sz="1800" b="1" dirty="0">
                <a:solidFill>
                  <a:schemeClr val="accent2">
                    <a:lumMod val="7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Yoksullara yardım			Sadaka</a:t>
            </a:r>
          </a:p>
          <a:p>
            <a:pPr marL="0" indent="0" algn="just" eaLnBrk="1" fontAlgn="auto" hangingPunct="1">
              <a:spcAft>
                <a:spcPts val="0"/>
              </a:spcAft>
              <a:buClr>
                <a:schemeClr val="accent3"/>
              </a:buClr>
              <a:buFont typeface="Georgia" pitchFamily="18" charset="0"/>
              <a:buNone/>
              <a:defRPr/>
            </a:pPr>
            <a:r>
              <a:rPr lang="tr-TR" sz="1800" b="1" dirty="0">
                <a:solidFill>
                  <a:schemeClr val="accent2">
                    <a:lumMod val="7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Kurban				Kurban</a:t>
            </a:r>
          </a:p>
          <a:p>
            <a:pPr marL="0" indent="0" algn="just" eaLnBrk="1" fontAlgn="auto" hangingPunct="1">
              <a:spcAft>
                <a:spcPts val="0"/>
              </a:spcAft>
              <a:buClr>
                <a:schemeClr val="accent3"/>
              </a:buClr>
              <a:buFont typeface="Georgia" pitchFamily="18" charset="0"/>
              <a:buNone/>
              <a:defRPr/>
            </a:pPr>
            <a:r>
              <a:rPr lang="tr-TR" sz="1800" b="1" dirty="0">
                <a:solidFill>
                  <a:schemeClr val="accent2">
                    <a:lumMod val="7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Bilim anlayışı			Bilim aşkı</a:t>
            </a:r>
            <a:r>
              <a:rPr lang="tr-TR" sz="1800" b="1" dirty="0">
                <a:solidFill>
                  <a:schemeClr val="accent2">
                    <a:lumMod val="75000"/>
                  </a:schemeClr>
                </a:solidFill>
                <a:effectLst>
                  <a:outerShdw blurRad="38100" dist="38100" dir="2700000" algn="tl">
                    <a:srgbClr val="FFFFFF"/>
                  </a:outerShdw>
                </a:effectLst>
              </a:rPr>
              <a:t>	</a:t>
            </a:r>
          </a:p>
          <a:p>
            <a:pPr marL="0" indent="354013" algn="just" eaLnBrk="1" fontAlgn="auto" hangingPunct="1">
              <a:spcAft>
                <a:spcPts val="0"/>
              </a:spcAft>
              <a:buClr>
                <a:schemeClr val="accent3"/>
              </a:buClr>
              <a:buFont typeface="Georgia"/>
              <a:buChar char="•"/>
              <a:defRPr/>
            </a:pPr>
            <a:endParaRPr lang="tr-TR" altLang="tr-TR" sz="1800" dirty="0"/>
          </a:p>
          <a:p>
            <a:pPr marL="274320" indent="-274320" eaLnBrk="1" fontAlgn="auto" hangingPunct="1">
              <a:spcAft>
                <a:spcPts val="0"/>
              </a:spcAft>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5</a:t>
            </a:fld>
            <a:endParaRPr lang="tr-TR"/>
          </a:p>
        </p:txBody>
      </p:sp>
    </p:spTree>
    <p:extLst>
      <p:ext uri="{BB962C8B-B14F-4D97-AF65-F5344CB8AC3E}">
        <p14:creationId xmlns:p14="http://schemas.microsoft.com/office/powerpoint/2010/main" val="94885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088" y="404813"/>
            <a:ext cx="7416800" cy="6169025"/>
          </a:xfrm>
        </p:spPr>
        <p:txBody>
          <a:bodyPr rtlCol="0">
            <a:normAutofit/>
          </a:bodyPr>
          <a:lstStyle/>
          <a:p>
            <a:pPr marL="0" indent="0" algn="ctr" eaLnBrk="1" fontAlgn="auto" hangingPunct="1">
              <a:spcAft>
                <a:spcPts val="0"/>
              </a:spcAft>
              <a:buFont typeface="Georgia" pitchFamily="18" charset="0"/>
              <a:buNone/>
              <a:defRPr/>
            </a:pPr>
            <a:endParaRPr lang="tr-TR" altLang="tr-TR" sz="1800" b="1" dirty="0">
              <a:solidFill>
                <a:srgbClr val="7030A0"/>
              </a:solidFill>
              <a:latin typeface="Times New Roman" panose="02020603050405020304" pitchFamily="18" charset="0"/>
              <a:cs typeface="Times New Roman" panose="02020603050405020304" pitchFamily="18" charset="0"/>
            </a:endParaRPr>
          </a:p>
          <a:p>
            <a:pPr marL="0" indent="0" algn="ctr" eaLnBrk="1" fontAlgn="auto" hangingPunct="1">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İSLAM DİNİNİN TÜRKLERİN EĞİTİM ANLAYIŞLARINA ETKİSİ</a:t>
            </a: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 toplumunda ilk kez «</a:t>
            </a:r>
            <a:r>
              <a:rPr lang="tr-TR" altLang="tr-TR" sz="1800" dirty="0">
                <a:solidFill>
                  <a:srgbClr val="FF0000"/>
                </a:solidFill>
                <a:latin typeface="Times New Roman" panose="02020603050405020304" pitchFamily="18" charset="0"/>
                <a:cs typeface="Times New Roman" panose="02020603050405020304" pitchFamily="18" charset="0"/>
              </a:rPr>
              <a:t>medrese</a:t>
            </a:r>
            <a:r>
              <a:rPr lang="tr-TR" altLang="tr-TR" sz="1800" dirty="0">
                <a:latin typeface="Times New Roman" panose="02020603050405020304" pitchFamily="18" charset="0"/>
                <a:cs typeface="Times New Roman" panose="02020603050405020304" pitchFamily="18" charset="0"/>
              </a:rPr>
              <a:t>» denilen düzenli, planlı, güçlü bir örgün eğitim-öğretim kurumu ortaya çıkmıştır.</a:t>
            </a:r>
          </a:p>
          <a:p>
            <a:pPr marL="274320" indent="-274320" algn="just" eaLnBrk="1" fontAlgn="auto" hangingPunct="1">
              <a:spcAft>
                <a:spcPts val="0"/>
              </a:spcAft>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 düşünür ve eğitimciler, bir taraftan İslam dünyasında yetişen  Arap, İranlı vb. düşünürlerin eğitim-öğretim konularındaki düşüncelerinden etkilenirlerken, diğer taraftan onların görüşlerine katkıda bulunmuşlar; çeşitli konularda kabul gören düşünce ve uygulamalar oluşturmuşlardır.</a:t>
            </a:r>
          </a:p>
          <a:p>
            <a:pPr marL="274320" indent="-274320" algn="just" eaLnBrk="1" fontAlgn="auto" hangingPunct="1">
              <a:spcAft>
                <a:spcPts val="0"/>
              </a:spcAft>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 toplumlarının ahlak anlayışı, dünyaya bakışı, ideal insan tipi yeni dinin etkisiyle değişikliklere uğramış, yeni dinle örtüşmeyen birtakım gelenek ve görenekler zamanla değişmiştir. Medreseler, düşünürler ve din adamları bu değişimi kolaylaştırıcı araçlar olmuşlardır.</a:t>
            </a:r>
          </a:p>
          <a:p>
            <a:pPr marL="274320" indent="-274320" algn="just" eaLnBrk="1" fontAlgn="auto" hangingPunct="1">
              <a:spcAft>
                <a:spcPts val="0"/>
              </a:spcAft>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 insanının yeni dinle ve dolayısıyla yeni değerlerle teması, </a:t>
            </a:r>
            <a:r>
              <a:rPr lang="tr-TR" altLang="tr-TR" sz="1800" dirty="0">
                <a:solidFill>
                  <a:srgbClr val="FF0000"/>
                </a:solidFill>
                <a:latin typeface="Times New Roman" panose="02020603050405020304" pitchFamily="18" charset="0"/>
                <a:cs typeface="Times New Roman" panose="02020603050405020304" pitchFamily="18" charset="0"/>
              </a:rPr>
              <a:t>«gazi» </a:t>
            </a:r>
            <a:r>
              <a:rPr lang="tr-TR" altLang="tr-TR" sz="1800" dirty="0">
                <a:latin typeface="Times New Roman" panose="02020603050405020304" pitchFamily="18" charset="0"/>
                <a:cs typeface="Times New Roman" panose="02020603050405020304" pitchFamily="18" charset="0"/>
              </a:rPr>
              <a:t>ve </a:t>
            </a:r>
            <a:r>
              <a:rPr lang="tr-TR" altLang="tr-TR" sz="1800" dirty="0">
                <a:solidFill>
                  <a:srgbClr val="FF0000"/>
                </a:solidFill>
                <a:latin typeface="Times New Roman" panose="02020603050405020304" pitchFamily="18" charset="0"/>
                <a:cs typeface="Times New Roman" panose="02020603050405020304" pitchFamily="18" charset="0"/>
              </a:rPr>
              <a:t>«</a:t>
            </a:r>
            <a:r>
              <a:rPr lang="tr-TR" altLang="tr-TR" sz="1800" dirty="0" err="1">
                <a:solidFill>
                  <a:srgbClr val="FF0000"/>
                </a:solidFill>
                <a:latin typeface="Times New Roman" panose="02020603050405020304" pitchFamily="18" charset="0"/>
                <a:cs typeface="Times New Roman" panose="02020603050405020304" pitchFamily="18" charset="0"/>
              </a:rPr>
              <a:t>velî</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a:latin typeface="Times New Roman" panose="02020603050405020304" pitchFamily="18" charset="0"/>
                <a:cs typeface="Times New Roman" panose="02020603050405020304" pitchFamily="18" charset="0"/>
              </a:rPr>
              <a:t>insan tiplerini ortaya çıkarmıştır. Eskinin savaşçı, cihangir, </a:t>
            </a:r>
            <a:r>
              <a:rPr lang="tr-TR" altLang="tr-TR" sz="1800" dirty="0">
                <a:solidFill>
                  <a:srgbClr val="FF0000"/>
                </a:solidFill>
                <a:latin typeface="Times New Roman" panose="02020603050405020304" pitchFamily="18" charset="0"/>
                <a:cs typeface="Times New Roman" panose="02020603050405020304" pitchFamily="18" charset="0"/>
              </a:rPr>
              <a:t>«alp» </a:t>
            </a:r>
            <a:r>
              <a:rPr lang="tr-TR" altLang="tr-TR" sz="1800" dirty="0">
                <a:latin typeface="Times New Roman" panose="02020603050405020304" pitchFamily="18" charset="0"/>
                <a:cs typeface="Times New Roman" panose="02020603050405020304" pitchFamily="18" charset="0"/>
              </a:rPr>
              <a:t>tipinin özellikleri bu yeni değerlerle kaynaşarak </a:t>
            </a:r>
            <a:r>
              <a:rPr lang="tr-TR" altLang="tr-TR" sz="1800" dirty="0">
                <a:solidFill>
                  <a:srgbClr val="FF0000"/>
                </a:solidFill>
                <a:latin typeface="Times New Roman" panose="02020603050405020304" pitchFamily="18" charset="0"/>
                <a:cs typeface="Times New Roman" panose="02020603050405020304" pitchFamily="18" charset="0"/>
              </a:rPr>
              <a:t>«alp-eren» </a:t>
            </a:r>
            <a:r>
              <a:rPr lang="tr-TR" altLang="tr-TR" sz="1800" dirty="0">
                <a:latin typeface="Times New Roman" panose="02020603050405020304" pitchFamily="18" charset="0"/>
                <a:cs typeface="Times New Roman" panose="02020603050405020304" pitchFamily="18" charset="0"/>
              </a:rPr>
              <a:t>insan modelini ortaya çıkarmıştır. </a:t>
            </a:r>
          </a:p>
          <a:p>
            <a:pPr marL="274320" indent="-274320" algn="just" eaLnBrk="1" fontAlgn="auto" hangingPunct="1">
              <a:spcAft>
                <a:spcPts val="0"/>
              </a:spcAft>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0" indent="354013" algn="just" eaLnBrk="1" fontAlgn="auto" hangingPunct="1">
              <a:spcAft>
                <a:spcPts val="0"/>
              </a:spcAft>
              <a:buFont typeface="Wingdings" panose="05000000000000000000" pitchFamily="2" charset="2"/>
              <a:buChar char="§"/>
              <a:defRPr/>
            </a:pPr>
            <a:endParaRPr lang="tr-TR" altLang="tr-TR" sz="1800" dirty="0"/>
          </a:p>
          <a:p>
            <a:pPr marL="0" indent="354013" algn="just" eaLnBrk="1" fontAlgn="auto" hangingPunct="1">
              <a:spcAft>
                <a:spcPts val="0"/>
              </a:spcAft>
              <a:buFont typeface="Wingdings" panose="05000000000000000000" pitchFamily="2" charset="2"/>
              <a:buChar char="§"/>
              <a:defRPr/>
            </a:pPr>
            <a:endParaRPr lang="tr-TR" altLang="tr-TR" sz="1800" dirty="0"/>
          </a:p>
          <a:p>
            <a:pPr marL="0" indent="354013" algn="just" eaLnBrk="1" fontAlgn="auto" hangingPunct="1">
              <a:spcAft>
                <a:spcPts val="0"/>
              </a:spcAft>
              <a:buFont typeface="Wingdings" panose="05000000000000000000" pitchFamily="2" charset="2"/>
              <a:buChar char="§"/>
              <a:defRPr/>
            </a:pPr>
            <a:endParaRPr lang="tr-TR" altLang="tr-TR" sz="1800" dirty="0"/>
          </a:p>
          <a:p>
            <a:pPr marL="0" indent="354013" algn="just" eaLnBrk="1" fontAlgn="auto" hangingPunct="1">
              <a:spcAft>
                <a:spcPts val="0"/>
              </a:spcAft>
              <a:buFont typeface="Wingdings" panose="05000000000000000000" pitchFamily="2" charset="2"/>
              <a:buChar char="§"/>
              <a:defRPr/>
            </a:pPr>
            <a:endParaRPr lang="tr-TR" altLang="tr-TR" sz="1800" dirty="0"/>
          </a:p>
          <a:p>
            <a:pPr marL="0" indent="354013" algn="just" eaLnBrk="1" fontAlgn="auto" hangingPunct="1">
              <a:spcAft>
                <a:spcPts val="0"/>
              </a:spcAft>
              <a:buFont typeface="Wingdings" panose="05000000000000000000" pitchFamily="2" charset="2"/>
              <a:buChar char="§"/>
              <a:defRPr/>
            </a:pPr>
            <a:endParaRPr lang="tr-TR" altLang="tr-TR" sz="1800" dirty="0"/>
          </a:p>
          <a:p>
            <a:pPr marL="457200" indent="-457200" algn="just" eaLnBrk="1" fontAlgn="auto" hangingPunct="1">
              <a:spcAft>
                <a:spcPts val="0"/>
              </a:spcAft>
              <a:buFont typeface="Wingdings" panose="05000000000000000000" pitchFamily="2" charset="2"/>
              <a:buChar char="§"/>
              <a:defRPr/>
            </a:pPr>
            <a:endParaRPr lang="tr-TR" sz="180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6</a:t>
            </a:fld>
            <a:endParaRPr lang="tr-TR"/>
          </a:p>
        </p:txBody>
      </p:sp>
    </p:spTree>
    <p:extLst>
      <p:ext uri="{BB962C8B-B14F-4D97-AF65-F5344CB8AC3E}">
        <p14:creationId xmlns:p14="http://schemas.microsoft.com/office/powerpoint/2010/main" val="131273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900113" y="692150"/>
            <a:ext cx="7416800" cy="6049963"/>
          </a:xfrm>
        </p:spPr>
        <p:txBody>
          <a:bodyPr rtlCol="0">
            <a:normAutofit/>
          </a:bodyPr>
          <a:lstStyle/>
          <a:p>
            <a:pPr marL="285750" indent="-285750" algn="just" eaLnBrk="1" fontAlgn="auto" hangingPunct="1">
              <a:spcAft>
                <a:spcPts val="0"/>
              </a:spcAft>
              <a:buClr>
                <a:schemeClr val="accent3"/>
              </a:buClr>
              <a:buFont typeface="Wingdings" panose="05000000000000000000" pitchFamily="2" charset="2"/>
              <a:buChar char="§"/>
              <a:defRPr/>
            </a:pPr>
            <a:endParaRPr lang="tr-TR" sz="1800" dirty="0"/>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 aydınların dili üzerinde Arapça ve Farsça etkili olmuştur. Orta ve yüksek öğretim dili ile bilim dili Arapça olmuştur. Ancak halkın dili bu etkiden uzak kalmıştır. </a:t>
            </a:r>
          </a:p>
          <a:p>
            <a:pPr marL="274320" indent="-274320" algn="just" eaLnBrk="1" fontAlgn="auto" hangingPunct="1">
              <a:spcAft>
                <a:spcPts val="0"/>
              </a:spcAft>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Türkler İslamiyet’e geçerken Arap yazısını da almışlardır.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Türkler İslamiyet’in bilimi üstün tuttuğunu görmüş. Bilime gereken önemi vermişlerdir. </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“Oku” (Kuran’ın inen ilk ayeti), </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“Bilenlerle bilmeyenler bir olur mu?” (</a:t>
            </a:r>
            <a:r>
              <a:rPr lang="tr-TR" sz="1800" dirty="0" err="1">
                <a:latin typeface="Times New Roman" panose="02020603050405020304" pitchFamily="18" charset="0"/>
                <a:cs typeface="Times New Roman" panose="02020603050405020304" pitchFamily="18" charset="0"/>
              </a:rPr>
              <a:t>Zümer</a:t>
            </a:r>
            <a:r>
              <a:rPr lang="tr-TR" sz="1800" dirty="0">
                <a:latin typeface="Times New Roman" panose="02020603050405020304" pitchFamily="18" charset="0"/>
                <a:cs typeface="Times New Roman" panose="02020603050405020304" pitchFamily="18" charset="0"/>
              </a:rPr>
              <a:t>, 9),  </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“De ki: Rabbim ilmimi artır” (Taha, 114),</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“İlim öğrenmek kadın, erkek bütün </a:t>
            </a:r>
            <a:r>
              <a:rPr lang="tr-TR" sz="1800" dirty="0" err="1">
                <a:latin typeface="Times New Roman" panose="02020603050405020304" pitchFamily="18" charset="0"/>
                <a:cs typeface="Times New Roman" panose="02020603050405020304" pitchFamily="18" charset="0"/>
              </a:rPr>
              <a:t>Müslümanlar’a</a:t>
            </a:r>
            <a:r>
              <a:rPr lang="tr-TR" sz="1800" dirty="0">
                <a:latin typeface="Times New Roman" panose="02020603050405020304" pitchFamily="18" charset="0"/>
                <a:cs typeface="Times New Roman" panose="02020603050405020304" pitchFamily="18" charset="0"/>
              </a:rPr>
              <a:t> fazdır.” (Hadis),</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“İlim Çin’de de olsa isteyiniz.” (Hadis), </a:t>
            </a:r>
          </a:p>
          <a:p>
            <a:pPr marL="0" indent="354013" algn="just" eaLnBrk="1" fontAlgn="auto" hangingPunct="1">
              <a:spcAft>
                <a:spcPts val="0"/>
              </a:spcAft>
              <a:buClr>
                <a:schemeClr val="accent3"/>
              </a:buClr>
              <a:buFontTx/>
              <a:buNone/>
              <a:defRPr/>
            </a:pPr>
            <a:r>
              <a:rPr lang="tr-TR" sz="1800" dirty="0">
                <a:latin typeface="Times New Roman" panose="02020603050405020304" pitchFamily="18" charset="0"/>
                <a:cs typeface="Times New Roman" panose="02020603050405020304" pitchFamily="18" charset="0"/>
              </a:rPr>
              <a:t>“Ya öğretici, ya öğrenici, ya dinleyici, ya da bilimi sevici ol; yoksa helak olursun” (Hadis) gibi temel </a:t>
            </a:r>
            <a:r>
              <a:rPr lang="tr-TR" sz="1800" dirty="0" err="1">
                <a:latin typeface="Times New Roman" panose="02020603050405020304" pitchFamily="18" charset="0"/>
                <a:cs typeface="Times New Roman" panose="02020603050405020304" pitchFamily="18" charset="0"/>
              </a:rPr>
              <a:t>İslamî</a:t>
            </a:r>
            <a:r>
              <a:rPr lang="tr-TR" sz="1800" dirty="0">
                <a:latin typeface="Times New Roman" panose="02020603050405020304" pitchFamily="18" charset="0"/>
                <a:cs typeface="Times New Roman" panose="02020603050405020304" pitchFamily="18" charset="0"/>
              </a:rPr>
              <a:t> buyruk ve öğretiler Türkler arasında ilmî faaliyetlerin yaygınlaşmasında etkili olmuştur.   </a:t>
            </a:r>
          </a:p>
          <a:p>
            <a:pPr marL="365760" indent="-256032" eaLnBrk="1" fontAlgn="auto" hangingPunct="1">
              <a:spcAft>
                <a:spcPts val="0"/>
              </a:spcAft>
              <a:buClr>
                <a:schemeClr val="accent3"/>
              </a:buClr>
              <a:buFontTx/>
              <a:buNone/>
              <a:defRPr/>
            </a:pPr>
            <a:endParaRPr lang="tr-TR" sz="360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7</a:t>
            </a:fld>
            <a:endParaRPr lang="tr-TR"/>
          </a:p>
        </p:txBody>
      </p:sp>
    </p:spTree>
    <p:extLst>
      <p:ext uri="{BB962C8B-B14F-4D97-AF65-F5344CB8AC3E}">
        <p14:creationId xmlns:p14="http://schemas.microsoft.com/office/powerpoint/2010/main" val="2896681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088" y="692150"/>
            <a:ext cx="7489825" cy="5473700"/>
          </a:xfrm>
        </p:spPr>
        <p:txBody>
          <a:bodyPr rtlCol="0">
            <a:normAutofit fontScale="92500" lnSpcReduction="10000"/>
          </a:bodyPr>
          <a:lstStyle/>
          <a:p>
            <a:pPr marL="109537" indent="0" algn="ctr" eaLnBrk="1" fontAlgn="auto" hangingPunct="1">
              <a:spcAft>
                <a:spcPts val="0"/>
              </a:spcAft>
              <a:buFont typeface="Georgia" pitchFamily="18" charset="0"/>
              <a:buNone/>
              <a:defRPr/>
            </a:pPr>
            <a:r>
              <a:rPr lang="tr-TR" sz="1800" b="1" dirty="0">
                <a:solidFill>
                  <a:srgbClr val="7030A0"/>
                </a:solidFill>
                <a:latin typeface="Times New Roman" panose="02020603050405020304" pitchFamily="18" charset="0"/>
                <a:cs typeface="Times New Roman" panose="02020603050405020304" pitchFamily="18" charset="0"/>
              </a:rPr>
              <a:t>KARAHANLILAR</a:t>
            </a:r>
          </a:p>
          <a:p>
            <a:pPr marL="0" indent="354013" algn="just">
              <a:buClr>
                <a:srgbClr val="FF0000"/>
              </a:buClr>
              <a:buFont typeface="Wingdings" panose="05000000000000000000" pitchFamily="2" charset="2"/>
              <a:buChar char="v"/>
              <a:defRPr/>
            </a:pPr>
            <a:r>
              <a:rPr lang="tr-TR" sz="1800" dirty="0" err="1">
                <a:latin typeface="Times New Roman" panose="02020603050405020304" pitchFamily="18" charset="0"/>
                <a:cs typeface="Times New Roman" panose="02020603050405020304" pitchFamily="18" charset="0"/>
              </a:rPr>
              <a:t>Karahanlı</a:t>
            </a:r>
            <a:r>
              <a:rPr lang="tr-TR" sz="1800" dirty="0">
                <a:latin typeface="Times New Roman" panose="02020603050405020304" pitchFamily="18" charset="0"/>
                <a:cs typeface="Times New Roman" panose="02020603050405020304" pitchFamily="18" charset="0"/>
              </a:rPr>
              <a:t> Devleti 840’ta kuruldu ve </a:t>
            </a:r>
            <a:r>
              <a:rPr lang="tr-TR" sz="1800" dirty="0">
                <a:solidFill>
                  <a:srgbClr val="FF0000"/>
                </a:solidFill>
                <a:latin typeface="Times New Roman" panose="02020603050405020304" pitchFamily="18" charset="0"/>
                <a:cs typeface="Times New Roman" panose="02020603050405020304" pitchFamily="18" charset="0"/>
              </a:rPr>
              <a:t>930</a:t>
            </a:r>
            <a:r>
              <a:rPr lang="tr-TR" sz="1800" dirty="0">
                <a:latin typeface="Times New Roman" panose="02020603050405020304" pitchFamily="18" charset="0"/>
                <a:cs typeface="Times New Roman" panose="02020603050405020304" pitchFamily="18" charset="0"/>
              </a:rPr>
              <a:t>’lu yıllarda  </a:t>
            </a:r>
            <a:r>
              <a:rPr lang="tr-TR" sz="1800" dirty="0" err="1">
                <a:solidFill>
                  <a:srgbClr val="FF0000"/>
                </a:solidFill>
                <a:latin typeface="Times New Roman" panose="02020603050405020304" pitchFamily="18" charset="0"/>
                <a:cs typeface="Times New Roman" panose="02020603050405020304" pitchFamily="18" charset="0"/>
              </a:rPr>
              <a:t>Satuk</a:t>
            </a:r>
            <a:r>
              <a:rPr lang="tr-TR" sz="1800" dirty="0">
                <a:solidFill>
                  <a:srgbClr val="FF0000"/>
                </a:solidFill>
                <a:latin typeface="Times New Roman" panose="02020603050405020304" pitchFamily="18" charset="0"/>
                <a:cs typeface="Times New Roman" panose="02020603050405020304" pitchFamily="18" charset="0"/>
              </a:rPr>
              <a:t> Buğra Han</a:t>
            </a:r>
            <a:r>
              <a:rPr lang="tr-TR" sz="1800" dirty="0">
                <a:latin typeface="Times New Roman" panose="02020603050405020304" pitchFamily="18" charset="0"/>
                <a:cs typeface="Times New Roman" panose="02020603050405020304" pitchFamily="18" charset="0"/>
              </a:rPr>
              <a:t> zamanında Müslüman oldular.</a:t>
            </a:r>
          </a:p>
          <a:p>
            <a:pPr marL="0" indent="354013" algn="just" eaLnBrk="1" fontAlgn="auto" hangingPunct="1">
              <a:spcAft>
                <a:spcPts val="0"/>
              </a:spcAft>
              <a:buClr>
                <a:srgbClr val="FF0000"/>
              </a:buClr>
              <a:buFont typeface="Wingdings" panose="05000000000000000000" pitchFamily="2" charset="2"/>
              <a:buChar char="v"/>
              <a:defRPr/>
            </a:pP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Devlet 11. yüzyılda Doğu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Karahanlılar</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ve Batı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Karahanlılar</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olmak üzere ikiye ayrıldı. </a:t>
            </a:r>
          </a:p>
          <a:p>
            <a:pPr marL="0" indent="354013" algn="just" eaLnBrk="1" fontAlgn="auto" hangingPunct="1">
              <a:spcAft>
                <a:spcPts val="0"/>
              </a:spcAft>
              <a:buClr>
                <a:srgbClr val="FF000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Başkenti </a:t>
            </a:r>
            <a:r>
              <a:rPr lang="tr-TR" sz="1800" dirty="0" err="1">
                <a:latin typeface="Times New Roman" panose="02020603050405020304" pitchFamily="18" charset="0"/>
                <a:cs typeface="Times New Roman" panose="02020603050405020304" pitchFamily="18" charset="0"/>
              </a:rPr>
              <a:t>Kaşgar</a:t>
            </a:r>
            <a:r>
              <a:rPr lang="tr-TR" sz="1800" dirty="0">
                <a:latin typeface="Times New Roman" panose="02020603050405020304" pitchFamily="18" charset="0"/>
                <a:cs typeface="Times New Roman" panose="02020603050405020304" pitchFamily="18" charset="0"/>
              </a:rPr>
              <a:t> olan Doğu </a:t>
            </a:r>
            <a:r>
              <a:rPr lang="tr-TR" sz="1800" dirty="0" err="1">
                <a:latin typeface="Times New Roman" panose="02020603050405020304" pitchFamily="18" charset="0"/>
                <a:cs typeface="Times New Roman" panose="02020603050405020304" pitchFamily="18" charset="0"/>
              </a:rPr>
              <a:t>Karahanlılar</a:t>
            </a:r>
            <a:r>
              <a:rPr lang="tr-TR" sz="1800" dirty="0">
                <a:latin typeface="Times New Roman" panose="02020603050405020304" pitchFamily="18" charset="0"/>
                <a:cs typeface="Times New Roman" panose="02020603050405020304" pitchFamily="18" charset="0"/>
              </a:rPr>
              <a:t> 1130, başkenti Semerkant olan Batı </a:t>
            </a:r>
            <a:r>
              <a:rPr lang="tr-TR" sz="1800" dirty="0" err="1">
                <a:latin typeface="Times New Roman" panose="02020603050405020304" pitchFamily="18" charset="0"/>
                <a:cs typeface="Times New Roman" panose="02020603050405020304" pitchFamily="18" charset="0"/>
              </a:rPr>
              <a:t>Karahanlılar</a:t>
            </a:r>
            <a:r>
              <a:rPr lang="tr-TR" sz="1800" dirty="0">
                <a:latin typeface="Times New Roman" panose="02020603050405020304" pitchFamily="18" charset="0"/>
                <a:cs typeface="Times New Roman" panose="02020603050405020304" pitchFamily="18" charset="0"/>
              </a:rPr>
              <a:t> ise 1212 tarihinde yıkılmıştır. </a:t>
            </a:r>
          </a:p>
          <a:p>
            <a:pPr marL="0" indent="354013" algn="just" eaLnBrk="1" fontAlgn="auto" hangingPunct="1">
              <a:spcAft>
                <a:spcPts val="0"/>
              </a:spcAft>
              <a:buFont typeface="Wingdings" panose="05000000000000000000" pitchFamily="2" charset="2"/>
              <a:buChar char="v"/>
              <a:defRPr/>
            </a:pPr>
            <a:endParaRPr lang="tr-TR" sz="1800" dirty="0">
              <a:solidFill>
                <a:srgbClr val="7030A0"/>
              </a:solidFill>
              <a:latin typeface="Times New Roman" panose="02020603050405020304" pitchFamily="18" charset="0"/>
              <a:cs typeface="Times New Roman" panose="02020603050405020304" pitchFamily="18" charset="0"/>
            </a:endParaRPr>
          </a:p>
          <a:p>
            <a:pPr marL="0" indent="0" algn="ctr"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KARAHANLILARDA EĞİTİMİN TEMEL ÖZELLİKLERİ</a:t>
            </a:r>
          </a:p>
          <a:p>
            <a:pPr marL="0" indent="0" algn="just"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1- </a:t>
            </a:r>
            <a:r>
              <a:rPr lang="tr-TR" altLang="tr-TR" sz="1800" dirty="0" err="1">
                <a:latin typeface="Times New Roman" panose="02020603050405020304" pitchFamily="18" charset="0"/>
                <a:cs typeface="Times New Roman" panose="02020603050405020304" pitchFamily="18" charset="0"/>
              </a:rPr>
              <a:t>Karahanlıların</a:t>
            </a:r>
            <a:r>
              <a:rPr lang="tr-TR" altLang="tr-TR" sz="1800" dirty="0">
                <a:latin typeface="Times New Roman" panose="02020603050405020304" pitchFamily="18" charset="0"/>
                <a:cs typeface="Times New Roman" panose="02020603050405020304" pitchFamily="18" charset="0"/>
              </a:rPr>
              <a:t> Müslüman olmaları ve yerleşik hayata geçmeleri onların eğitimini olumlu yönde etkilemiştir.</a:t>
            </a:r>
          </a:p>
          <a:p>
            <a:pPr marL="0" indent="0" algn="just" eaLnBrk="1" fontAlgn="auto" hangingPunct="1">
              <a:lnSpc>
                <a:spcPct val="80000"/>
              </a:lnSpc>
              <a:spcAft>
                <a:spcPts val="0"/>
              </a:spcAft>
              <a:buFont typeface="Georgia" pitchFamily="18" charset="0"/>
              <a:buNone/>
              <a:defRPr/>
            </a:pPr>
            <a:endParaRPr lang="tr-TR" altLang="tr-TR" sz="1800" dirty="0">
              <a:latin typeface="Times New Roman" panose="02020603050405020304" pitchFamily="18" charset="0"/>
              <a:cs typeface="Times New Roman" panose="02020603050405020304" pitchFamily="18" charset="0"/>
            </a:endParaRPr>
          </a:p>
          <a:p>
            <a:pPr marL="0" indent="0" algn="just"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2-</a:t>
            </a:r>
            <a:r>
              <a:rPr lang="tr-TR" altLang="tr-TR" sz="1800" dirty="0">
                <a:latin typeface="Times New Roman" panose="02020603050405020304" pitchFamily="18" charset="0"/>
                <a:cs typeface="Times New Roman" panose="02020603050405020304" pitchFamily="18" charset="0"/>
              </a:rPr>
              <a:t> </a:t>
            </a:r>
            <a:r>
              <a:rPr lang="tr-TR" altLang="tr-TR" sz="1800" dirty="0" err="1">
                <a:latin typeface="Times New Roman" panose="02020603050405020304" pitchFamily="18" charset="0"/>
                <a:cs typeface="Times New Roman" panose="02020603050405020304" pitchFamily="18" charset="0"/>
              </a:rPr>
              <a:t>Karahanlı</a:t>
            </a:r>
            <a:r>
              <a:rPr lang="tr-TR" altLang="tr-TR" sz="1800" dirty="0">
                <a:latin typeface="Times New Roman" panose="02020603050405020304" pitchFamily="18" charset="0"/>
                <a:cs typeface="Times New Roman" panose="02020603050405020304" pitchFamily="18" charset="0"/>
              </a:rPr>
              <a:t> devlet adamları eğitim-öğretim ve bilimin gelişmesine önem vermişleridir.</a:t>
            </a:r>
          </a:p>
          <a:p>
            <a:pPr marL="0" indent="0" algn="just" eaLnBrk="1" fontAlgn="auto" hangingPunct="1">
              <a:lnSpc>
                <a:spcPct val="80000"/>
              </a:lnSpc>
              <a:spcAft>
                <a:spcPts val="0"/>
              </a:spcAft>
              <a:buFont typeface="Georgia" pitchFamily="18" charset="0"/>
              <a:buNone/>
              <a:defRPr/>
            </a:pPr>
            <a:endParaRPr lang="tr-TR" altLang="tr-TR" sz="1800" dirty="0">
              <a:latin typeface="Times New Roman" panose="02020603050405020304" pitchFamily="18" charset="0"/>
              <a:cs typeface="Times New Roman" panose="02020603050405020304" pitchFamily="18" charset="0"/>
            </a:endParaRPr>
          </a:p>
          <a:p>
            <a:pPr marL="0" indent="0" algn="just"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3- </a:t>
            </a:r>
            <a:r>
              <a:rPr lang="tr-TR" altLang="tr-TR" sz="1800" dirty="0">
                <a:latin typeface="Times New Roman" panose="02020603050405020304" pitchFamily="18" charset="0"/>
                <a:cs typeface="Times New Roman" panose="02020603050405020304" pitchFamily="18" charset="0"/>
              </a:rPr>
              <a:t>Medreseler kurulmuş ve yaygınlaştırılmıştır.</a:t>
            </a:r>
          </a:p>
          <a:p>
            <a:pPr marL="0" indent="0" algn="just" eaLnBrk="1" fontAlgn="auto" hangingPunct="1">
              <a:lnSpc>
                <a:spcPct val="80000"/>
              </a:lnSpc>
              <a:spcAft>
                <a:spcPts val="0"/>
              </a:spcAft>
              <a:buFont typeface="Georgia" pitchFamily="18" charset="0"/>
              <a:buNone/>
              <a:defRPr/>
            </a:pPr>
            <a:endParaRPr lang="tr-TR" altLang="tr-TR" sz="1800" dirty="0">
              <a:latin typeface="Times New Roman" panose="02020603050405020304" pitchFamily="18" charset="0"/>
              <a:cs typeface="Times New Roman" panose="02020603050405020304" pitchFamily="18" charset="0"/>
            </a:endParaRPr>
          </a:p>
          <a:p>
            <a:pPr marL="0" indent="0" algn="just"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4-</a:t>
            </a:r>
            <a:r>
              <a:rPr lang="tr-TR" altLang="tr-TR" sz="1800" dirty="0">
                <a:latin typeface="Times New Roman" panose="02020603050405020304" pitchFamily="18" charset="0"/>
                <a:cs typeface="Times New Roman" panose="02020603050405020304" pitchFamily="18" charset="0"/>
              </a:rPr>
              <a:t> Farabi, </a:t>
            </a:r>
            <a:r>
              <a:rPr lang="tr-TR" altLang="tr-TR" sz="1800" dirty="0" err="1">
                <a:latin typeface="Times New Roman" panose="02020603050405020304" pitchFamily="18" charset="0"/>
                <a:cs typeface="Times New Roman" panose="02020603050405020304" pitchFamily="18" charset="0"/>
              </a:rPr>
              <a:t>İbni</a:t>
            </a:r>
            <a:r>
              <a:rPr lang="tr-TR" altLang="tr-TR" sz="1800" dirty="0">
                <a:latin typeface="Times New Roman" panose="02020603050405020304" pitchFamily="18" charset="0"/>
                <a:cs typeface="Times New Roman" panose="02020603050405020304" pitchFamily="18" charset="0"/>
              </a:rPr>
              <a:t> Sina, </a:t>
            </a:r>
            <a:r>
              <a:rPr lang="tr-TR" altLang="tr-TR" sz="1800" dirty="0" err="1">
                <a:latin typeface="Times New Roman" panose="02020603050405020304" pitchFamily="18" charset="0"/>
                <a:cs typeface="Times New Roman" panose="02020603050405020304" pitchFamily="18" charset="0"/>
              </a:rPr>
              <a:t>Biruni</a:t>
            </a:r>
            <a:r>
              <a:rPr lang="tr-TR" altLang="tr-TR" sz="1800" dirty="0">
                <a:latin typeface="Times New Roman" panose="02020603050405020304" pitchFamily="18" charset="0"/>
                <a:cs typeface="Times New Roman" panose="02020603050405020304" pitchFamily="18" charset="0"/>
              </a:rPr>
              <a:t> gibi dünya eğitim ve bilim tarihi için önemli isimler yetişmiştir.</a:t>
            </a:r>
          </a:p>
          <a:p>
            <a:pPr marL="0" indent="0" algn="just" eaLnBrk="1" fontAlgn="auto" hangingPunct="1">
              <a:lnSpc>
                <a:spcPct val="80000"/>
              </a:lnSpc>
              <a:spcAft>
                <a:spcPts val="0"/>
              </a:spcAft>
              <a:buFont typeface="Georgia" pitchFamily="18" charset="0"/>
              <a:buNone/>
              <a:defRPr/>
            </a:pPr>
            <a:endParaRPr lang="tr-TR" altLang="tr-TR" sz="1800" dirty="0">
              <a:latin typeface="Times New Roman" panose="02020603050405020304" pitchFamily="18" charset="0"/>
              <a:cs typeface="Times New Roman" panose="02020603050405020304" pitchFamily="18" charset="0"/>
            </a:endParaRPr>
          </a:p>
          <a:p>
            <a:pPr marL="0" indent="0" algn="just"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5- </a:t>
            </a:r>
            <a:r>
              <a:rPr lang="tr-TR" altLang="tr-TR" sz="1800" dirty="0">
                <a:latin typeface="Times New Roman" panose="02020603050405020304" pitchFamily="18" charset="0"/>
                <a:cs typeface="Times New Roman" panose="02020603050405020304" pitchFamily="18" charset="0"/>
              </a:rPr>
              <a:t>Eğitim tarihimizde, eğitim bilimine ilişkin ilk görüşler başta Farabi olmak üzere bu düşünürler tarından ileri sürülmüştür.</a:t>
            </a:r>
          </a:p>
          <a:p>
            <a:pPr marL="0" indent="354013" algn="just" eaLnBrk="1" fontAlgn="auto" hangingPunct="1">
              <a:spcAft>
                <a:spcPts val="0"/>
              </a:spcAft>
              <a:buFont typeface="Wingdings" panose="05000000000000000000" pitchFamily="2" charset="2"/>
              <a:buChar char="v"/>
              <a:defRPr/>
            </a:pPr>
            <a:endParaRPr lang="tr-TR" sz="1800" dirty="0"/>
          </a:p>
          <a:p>
            <a:pPr marL="0" indent="0" algn="just" eaLnBrk="1" fontAlgn="auto" hangingPunct="1">
              <a:spcAft>
                <a:spcPts val="0"/>
              </a:spcAft>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8</a:t>
            </a:fld>
            <a:endParaRPr lang="tr-TR"/>
          </a:p>
        </p:txBody>
      </p:sp>
    </p:spTree>
    <p:extLst>
      <p:ext uri="{BB962C8B-B14F-4D97-AF65-F5344CB8AC3E}">
        <p14:creationId xmlns:p14="http://schemas.microsoft.com/office/powerpoint/2010/main" val="2918189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900113" y="549275"/>
            <a:ext cx="7416800" cy="6119813"/>
          </a:xfrm>
        </p:spPr>
        <p:txBody>
          <a:bodyPr rtlCol="0">
            <a:normAutofit/>
          </a:bodyPr>
          <a:lstStyle/>
          <a:p>
            <a:pPr marL="0" indent="354013" algn="ctr" eaLnBrk="1" fontAlgn="auto" hangingPunct="1">
              <a:lnSpc>
                <a:spcPct val="80000"/>
              </a:lnSpc>
              <a:spcAft>
                <a:spcPts val="0"/>
              </a:spcAft>
              <a:buFont typeface="Georgia" pitchFamily="18" charset="0"/>
              <a:buNone/>
              <a:defRPr/>
            </a:pPr>
            <a:endParaRPr lang="tr-TR" altLang="tr-TR" sz="1800" b="1" dirty="0">
              <a:solidFill>
                <a:schemeClr val="accent6">
                  <a:lumMod val="75000"/>
                </a:schemeClr>
              </a:solidFill>
            </a:endParaRPr>
          </a:p>
          <a:p>
            <a:pPr marL="0" indent="354013" algn="ctr" eaLnBrk="1" fontAlgn="auto" hangingPunct="1">
              <a:lnSpc>
                <a:spcPct val="80000"/>
              </a:lnSpc>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KARAHANLILARDA ÖRGÜN EĞİTİM VE MEDRESELER</a:t>
            </a: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Medreseler, İslam Eğitim Tarihinde mescitlerin öğretim için yetersiz kalması gibi sebeplerle ortaya çıkmıştır. Bu kurumların ortaya çıkışında Uygur Budist  kurumlarının etkisi olduğu da düşünülmektedir. İlk medreselerin Orta Asya İslam kentlerinde ortaya çıktığı düşünülür.</a:t>
            </a: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r>
              <a:rPr lang="tr-TR" altLang="tr-TR" sz="1800" dirty="0" err="1">
                <a:latin typeface="Times New Roman" panose="02020603050405020304" pitchFamily="18" charset="0"/>
                <a:cs typeface="Times New Roman" panose="02020603050405020304" pitchFamily="18" charset="0"/>
              </a:rPr>
              <a:t>Karahanlıların</a:t>
            </a:r>
            <a:r>
              <a:rPr lang="tr-TR" altLang="tr-TR" sz="1800" dirty="0">
                <a:latin typeface="Times New Roman" panose="02020603050405020304" pitchFamily="18" charset="0"/>
                <a:cs typeface="Times New Roman" panose="02020603050405020304" pitchFamily="18" charset="0"/>
              </a:rPr>
              <a:t> </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Taşkent, Yarkent, Buhara,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Kaşgar</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Semerkant, </a:t>
            </a:r>
            <a:r>
              <a:rPr lang="tr-TR" sz="1800" dirty="0" err="1">
                <a:effectLst>
                  <a:outerShdw blurRad="38100" dist="38100" dir="2700000" algn="tl">
                    <a:srgbClr val="FFFFFF"/>
                  </a:outerShdw>
                </a:effectLst>
                <a:latin typeface="Times New Roman" panose="02020603050405020304" pitchFamily="18" charset="0"/>
                <a:cs typeface="Times New Roman" panose="02020603050405020304" pitchFamily="18" charset="0"/>
              </a:rPr>
              <a:t>Balasagun</a:t>
            </a:r>
            <a:r>
              <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 gibi önemli kentlere medreseler kurarak buraları bilim, kültür ve sanat merkezi haline getirmişlerdir.</a:t>
            </a: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endParaRPr lang="tr-TR" sz="18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r>
              <a:rPr lang="tr-TR" sz="1800" dirty="0" err="1">
                <a:latin typeface="Times New Roman" panose="02020603050405020304" pitchFamily="18" charset="0"/>
                <a:cs typeface="Times New Roman" panose="02020603050405020304" pitchFamily="18" charset="0"/>
              </a:rPr>
              <a:t>Karahanlı</a:t>
            </a:r>
            <a:r>
              <a:rPr lang="tr-TR" sz="1800" dirty="0">
                <a:latin typeface="Times New Roman" panose="02020603050405020304" pitchFamily="18" charset="0"/>
                <a:cs typeface="Times New Roman" panose="02020603050405020304" pitchFamily="18" charset="0"/>
              </a:rPr>
              <a:t> hükümdarların </a:t>
            </a:r>
            <a:r>
              <a:rPr lang="tr-TR" sz="1800" dirty="0" err="1">
                <a:latin typeface="Times New Roman" panose="02020603050405020304" pitchFamily="18" charset="0"/>
                <a:cs typeface="Times New Roman" panose="02020603050405020304" pitchFamily="18" charset="0"/>
              </a:rPr>
              <a:t>bilimseverliği</a:t>
            </a:r>
            <a:r>
              <a:rPr lang="tr-TR" sz="1800" dirty="0">
                <a:latin typeface="Times New Roman" panose="02020603050405020304" pitchFamily="18" charset="0"/>
                <a:cs typeface="Times New Roman" panose="02020603050405020304" pitchFamily="18" charset="0"/>
              </a:rPr>
              <a:t>, ülkede bilimin gelişmesi, bilim adamlarının çoğalması için uygun bir ortam oluşturmuştur. </a:t>
            </a:r>
            <a:r>
              <a:rPr lang="tr-TR" sz="1800" dirty="0">
                <a:solidFill>
                  <a:srgbClr val="FF0000"/>
                </a:solidFill>
                <a:latin typeface="Times New Roman" panose="02020603050405020304" pitchFamily="18" charset="0"/>
                <a:cs typeface="Times New Roman" panose="02020603050405020304" pitchFamily="18" charset="0"/>
              </a:rPr>
              <a:t>Örneğin, </a:t>
            </a:r>
            <a:r>
              <a:rPr lang="tr-TR" sz="1800" dirty="0">
                <a:latin typeface="Times New Roman" panose="02020603050405020304" pitchFamily="18" charset="0"/>
                <a:cs typeface="Times New Roman" panose="02020603050405020304" pitchFamily="18" charset="0"/>
              </a:rPr>
              <a:t>Buğra Harun Han, </a:t>
            </a:r>
            <a:r>
              <a:rPr lang="tr-TR" sz="1800" dirty="0" err="1">
                <a:latin typeface="Times New Roman" panose="02020603050405020304" pitchFamily="18" charset="0"/>
                <a:cs typeface="Times New Roman" panose="02020603050405020304" pitchFamily="18" charset="0"/>
              </a:rPr>
              <a:t>İlig</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Nasr</a:t>
            </a:r>
            <a:r>
              <a:rPr lang="tr-TR" sz="1800" dirty="0">
                <a:latin typeface="Times New Roman" panose="02020603050405020304" pitchFamily="18" charset="0"/>
                <a:cs typeface="Times New Roman" panose="02020603050405020304" pitchFamily="18" charset="0"/>
              </a:rPr>
              <a:t> Han, Yusuf Kadir Han, Arslan Han vb. âdil, hayırsever, bilginleri seven, din adamlarına saygı gösteren ve onları koruyan hükümdarlar sayesinde bilginler, sanatkârlar her taraftan onların çevresine gelmiş, eğitim-öğretim kurumları ülkenin her yanına yayılmıştır.</a:t>
            </a: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lnSpc>
                <a:spcPct val="80000"/>
              </a:lnSpc>
              <a:spcAft>
                <a:spcPts val="0"/>
              </a:spcAft>
              <a:buClr>
                <a:schemeClr val="accent5"/>
              </a:buClr>
              <a:buFont typeface="Brush Script MT" pitchFamily="66" charset="0"/>
              <a:buBlip>
                <a:blip r:embed="rId2"/>
              </a:buBlip>
              <a:defRPr/>
            </a:pPr>
            <a:r>
              <a:rPr lang="tr-TR" sz="1800" dirty="0" err="1">
                <a:latin typeface="Times New Roman" panose="02020603050405020304" pitchFamily="18" charset="0"/>
                <a:cs typeface="Times New Roman" panose="02020603050405020304" pitchFamily="18" charset="0"/>
              </a:rPr>
              <a:t>Karahanlı</a:t>
            </a:r>
            <a:r>
              <a:rPr lang="tr-TR" sz="1800" dirty="0">
                <a:latin typeface="Times New Roman" panose="02020603050405020304" pitchFamily="18" charset="0"/>
                <a:cs typeface="Times New Roman" panose="02020603050405020304" pitchFamily="18" charset="0"/>
              </a:rPr>
              <a:t> hükümdarlarının bilim adamlarını koruyup himaye etmelerinde onların bilim severliğinin yanı sıra, </a:t>
            </a:r>
            <a:r>
              <a:rPr lang="tr-TR" sz="1800" b="1" dirty="0">
                <a:solidFill>
                  <a:srgbClr val="FF0000"/>
                </a:solidFill>
                <a:latin typeface="Times New Roman" panose="02020603050405020304" pitchFamily="18" charset="0"/>
                <a:cs typeface="Times New Roman" panose="02020603050405020304" pitchFamily="18" charset="0"/>
              </a:rPr>
              <a:t>1-</a:t>
            </a:r>
            <a:r>
              <a:rPr lang="tr-TR" sz="1800" dirty="0">
                <a:latin typeface="Times New Roman" panose="02020603050405020304" pitchFamily="18" charset="0"/>
                <a:cs typeface="Times New Roman" panose="02020603050405020304" pitchFamily="18" charset="0"/>
              </a:rPr>
              <a:t> Türk boylarının yeni inanışlarını pekiştirme ihtiyacı ve </a:t>
            </a:r>
            <a:r>
              <a:rPr lang="tr-TR" sz="1800" b="1" dirty="0">
                <a:solidFill>
                  <a:srgbClr val="FF0000"/>
                </a:solidFill>
                <a:latin typeface="Times New Roman" panose="02020603050405020304" pitchFamily="18" charset="0"/>
                <a:cs typeface="Times New Roman" panose="02020603050405020304" pitchFamily="18" charset="0"/>
              </a:rPr>
              <a:t>2- </a:t>
            </a:r>
            <a:r>
              <a:rPr lang="tr-TR" sz="1800" dirty="0">
                <a:latin typeface="Times New Roman" panose="02020603050405020304" pitchFamily="18" charset="0"/>
                <a:cs typeface="Times New Roman" panose="02020603050405020304" pitchFamily="18" charset="0"/>
              </a:rPr>
              <a:t>Medreselerden Şiilere karşı Sünni –Hanefi inancını koruma aracı olarak yararlanma düşüncesi de etkili olmuştur. </a:t>
            </a:r>
          </a:p>
          <a:p>
            <a:pPr marL="609600" indent="-609600" algn="just" eaLnBrk="1" fontAlgn="auto" hangingPunct="1">
              <a:lnSpc>
                <a:spcPct val="90000"/>
              </a:lnSpc>
              <a:spcAft>
                <a:spcPts val="0"/>
              </a:spcAft>
              <a:buClr>
                <a:schemeClr val="accent3"/>
              </a:buClr>
              <a:buFontTx/>
              <a:buNone/>
              <a:defRPr/>
            </a:pPr>
            <a:endParaRPr lang="tr-TR" sz="1800" dirty="0"/>
          </a:p>
          <a:p>
            <a:pPr marL="0" indent="354013" algn="just" eaLnBrk="1" fontAlgn="auto" hangingPunct="1">
              <a:lnSpc>
                <a:spcPct val="80000"/>
              </a:lnSpc>
              <a:spcAft>
                <a:spcPts val="0"/>
              </a:spcAft>
              <a:buFont typeface="Wingdings" panose="05000000000000000000" pitchFamily="2" charset="2"/>
              <a:buChar char="ü"/>
              <a:defRPr/>
            </a:pPr>
            <a:endParaRPr lang="tr-TR" sz="1800" dirty="0"/>
          </a:p>
          <a:p>
            <a:pPr marL="0" indent="354013" algn="just" eaLnBrk="1" fontAlgn="auto" hangingPunct="1">
              <a:lnSpc>
                <a:spcPct val="80000"/>
              </a:lnSpc>
              <a:spcAft>
                <a:spcPts val="0"/>
              </a:spcAft>
              <a:buFont typeface="Wingdings" panose="05000000000000000000" pitchFamily="2" charset="2"/>
              <a:buChar char="ü"/>
              <a:defRPr/>
            </a:pPr>
            <a:endParaRPr lang="tr-TR" sz="1800" dirty="0">
              <a:effectLst>
                <a:outerShdw blurRad="38100" dist="38100" dir="2700000" algn="tl">
                  <a:srgbClr val="FFFFFF"/>
                </a:outerShdw>
              </a:effectLst>
            </a:endParaRPr>
          </a:p>
          <a:p>
            <a:pPr marL="0" indent="354013" algn="just" eaLnBrk="1" fontAlgn="auto" hangingPunct="1">
              <a:lnSpc>
                <a:spcPct val="80000"/>
              </a:lnSpc>
              <a:spcAft>
                <a:spcPts val="0"/>
              </a:spcAft>
              <a:buFont typeface="Wingdings" panose="05000000000000000000" pitchFamily="2" charset="2"/>
              <a:buChar char="ü"/>
              <a:defRPr/>
            </a:pPr>
            <a:endParaRPr lang="tr-TR" altLang="tr-TR" sz="1800" dirty="0"/>
          </a:p>
          <a:p>
            <a:pPr marL="0" indent="354013" algn="just" eaLnBrk="1" fontAlgn="auto" hangingPunct="1">
              <a:lnSpc>
                <a:spcPct val="80000"/>
              </a:lnSpc>
              <a:spcAft>
                <a:spcPts val="0"/>
              </a:spcAft>
              <a:buFont typeface="Wingdings" panose="05000000000000000000" pitchFamily="2" charset="2"/>
              <a:buChar char="ü"/>
              <a:defRPr/>
            </a:pPr>
            <a:endParaRPr lang="tr-TR" altLang="tr-TR" sz="1800" dirty="0"/>
          </a:p>
          <a:p>
            <a:pPr marL="0" indent="0" algn="ctr" eaLnBrk="1" fontAlgn="auto" hangingPunct="1">
              <a:lnSpc>
                <a:spcPct val="80000"/>
              </a:lnSpc>
              <a:spcAft>
                <a:spcPts val="0"/>
              </a:spcAft>
              <a:buFont typeface="Georgia" pitchFamily="18" charset="0"/>
              <a:buNone/>
              <a:defRPr/>
            </a:pPr>
            <a:endParaRPr lang="tr-TR" altLang="tr-TR" sz="1800" dirty="0"/>
          </a:p>
          <a:p>
            <a:pPr marL="0" indent="0" algn="ctr" eaLnBrk="1" fontAlgn="auto" hangingPunct="1">
              <a:lnSpc>
                <a:spcPct val="80000"/>
              </a:lnSpc>
              <a:spcAft>
                <a:spcPts val="0"/>
              </a:spcAft>
              <a:buFont typeface="Georgia" pitchFamily="18" charset="0"/>
              <a:buNone/>
              <a:defRPr/>
            </a:pPr>
            <a:endParaRPr lang="tr-TR" altLang="tr-TR" sz="180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9</a:t>
            </a:fld>
            <a:endParaRPr lang="tr-TR"/>
          </a:p>
        </p:txBody>
      </p:sp>
    </p:spTree>
    <p:extLst>
      <p:ext uri="{BB962C8B-B14F-4D97-AF65-F5344CB8AC3E}">
        <p14:creationId xmlns:p14="http://schemas.microsoft.com/office/powerpoint/2010/main" val="3921650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1550" y="836712"/>
            <a:ext cx="7200900" cy="5737126"/>
          </a:xfrm>
        </p:spPr>
        <p:txBody>
          <a:bodyPr rtlCol="0">
            <a:normAutofit/>
          </a:bodyPr>
          <a:lstStyle/>
          <a:p>
            <a:pPr marL="109537" indent="0" algn="ctr" eaLnBrk="1" fontAlgn="auto" hangingPunct="1">
              <a:spcAft>
                <a:spcPts val="0"/>
              </a:spcAft>
              <a:buFont typeface="Georgia" pitchFamily="18" charset="0"/>
              <a:buNone/>
              <a:defRPr/>
            </a:pPr>
            <a:r>
              <a:rPr lang="tr-TR" sz="1800" b="1" dirty="0">
                <a:solidFill>
                  <a:srgbClr val="7030A0"/>
                </a:solidFill>
                <a:latin typeface="Times New Roman" panose="02020603050405020304" pitchFamily="18" charset="0"/>
                <a:cs typeface="Times New Roman" panose="02020603050405020304" pitchFamily="18" charset="0"/>
              </a:rPr>
              <a:t>KARAHANLILARDA MEDRESELER</a:t>
            </a:r>
          </a:p>
          <a:p>
            <a:pPr marL="274320" indent="-274320" algn="just" eaLnBrk="1" fontAlgn="auto" hangingPunct="1">
              <a:spcAft>
                <a:spcPts val="0"/>
              </a:spcAft>
              <a:buClr>
                <a:srgbClr val="00B05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Ebu İshak İbrahim’in Semerkant’ta kurduğu bir medresenin vakıf belgesi günümüze kadar ulaşmıştır. </a:t>
            </a:r>
            <a:r>
              <a:rPr lang="tr-TR" altLang="tr-TR" sz="1800" dirty="0">
                <a:solidFill>
                  <a:srgbClr val="FF0000"/>
                </a:solidFill>
                <a:latin typeface="Times New Roman" panose="02020603050405020304" pitchFamily="18" charset="0"/>
                <a:cs typeface="Times New Roman" panose="02020603050405020304" pitchFamily="18" charset="0"/>
              </a:rPr>
              <a:t>Bu belge medreselerin yapısı ve işleyişi hakkında önemli bilgiler sunmaktadır.</a:t>
            </a:r>
          </a:p>
          <a:p>
            <a:pPr marL="0" indent="354013" algn="just" eaLnBrk="1" fontAlgn="auto" hangingPunct="1">
              <a:spcAft>
                <a:spcPts val="0"/>
              </a:spcAft>
              <a:defRPr/>
            </a:pPr>
            <a:endParaRPr lang="tr-TR" altLang="tr-TR" sz="1800" dirty="0">
              <a:solidFill>
                <a:srgbClr val="FF0000"/>
              </a:solidFill>
              <a:latin typeface="Times New Roman" panose="02020603050405020304" pitchFamily="18" charset="0"/>
              <a:cs typeface="Times New Roman" panose="02020603050405020304" pitchFamily="18" charset="0"/>
            </a:endParaRPr>
          </a:p>
          <a:p>
            <a:pPr marL="0" indent="354013" algn="just" eaLnBrk="1" fontAlgn="auto" hangingPunct="1">
              <a:spcAft>
                <a:spcPts val="0"/>
              </a:spcAft>
              <a:buFont typeface="Georgia" pitchFamily="18" charset="0"/>
              <a:buNone/>
              <a:defRPr/>
            </a:pPr>
            <a:r>
              <a:rPr lang="tr-TR" altLang="tr-TR" sz="1800" b="1" dirty="0">
                <a:solidFill>
                  <a:srgbClr val="7030A0"/>
                </a:solidFill>
                <a:latin typeface="Times New Roman" panose="02020603050405020304" pitchFamily="18" charset="0"/>
                <a:cs typeface="Times New Roman" panose="02020603050405020304" pitchFamily="18" charset="0"/>
              </a:rPr>
              <a:t>Bu belgeye göre medreseler;</a:t>
            </a:r>
          </a:p>
          <a:p>
            <a:pPr marL="0" indent="0" eaLnBrk="1" fontAlgn="auto" hangingPunct="1">
              <a:spcAft>
                <a:spcPts val="0"/>
              </a:spcAft>
              <a:buFont typeface="Georgia" pitchFamily="18" charset="0"/>
              <a:buNone/>
              <a:defRPr/>
            </a:pPr>
            <a:endParaRPr lang="tr-TR" altLang="tr-TR" sz="1800" dirty="0">
              <a:latin typeface="Times New Roman" panose="02020603050405020304" pitchFamily="18" charset="0"/>
              <a:cs typeface="Times New Roman" panose="02020603050405020304" pitchFamily="18" charset="0"/>
            </a:endParaRP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Bilim ve din adamları için toplantı yeri,</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Bir camisi,</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Çalışma Odaları,</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Kütüphanesi,</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err="1">
                <a:latin typeface="Times New Roman" panose="02020603050405020304" pitchFamily="18" charset="0"/>
                <a:cs typeface="Times New Roman" panose="02020603050405020304" pitchFamily="18" charset="0"/>
              </a:rPr>
              <a:t>Edeb</a:t>
            </a:r>
            <a:r>
              <a:rPr lang="tr-TR" altLang="tr-TR" sz="1800" dirty="0">
                <a:latin typeface="Times New Roman" panose="02020603050405020304" pitchFamily="18" charset="0"/>
                <a:cs typeface="Times New Roman" panose="02020603050405020304" pitchFamily="18" charset="0"/>
              </a:rPr>
              <a:t> öğretmeni için bir odası,</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Öğrenciler için küçük odaları,</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Avlusu,</a:t>
            </a:r>
          </a:p>
          <a:p>
            <a:pPr marL="274320" indent="-274320" eaLnBrk="1" fontAlgn="auto" hangingPunct="1">
              <a:spcAft>
                <a:spcPts val="0"/>
              </a:spcAft>
              <a:buClr>
                <a:srgbClr val="00B05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Bahçesi olan bir yapıydı.</a:t>
            </a:r>
          </a:p>
          <a:p>
            <a:pPr marL="0" indent="354013" algn="just" eaLnBrk="1" fontAlgn="auto" hangingPunct="1">
              <a:spcAft>
                <a:spcPts val="0"/>
              </a:spcAft>
              <a:defRPr/>
            </a:pPr>
            <a:endParaRPr lang="tr-TR" sz="1800" dirty="0"/>
          </a:p>
        </p:txBody>
      </p:sp>
      <p:pic>
        <p:nvPicPr>
          <p:cNvPr id="13315" name="Picture 4" descr="medres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1179" y="2492896"/>
            <a:ext cx="318770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t>10</a:t>
            </a:fld>
            <a:endParaRPr lang="tr-TR"/>
          </a:p>
        </p:txBody>
      </p:sp>
    </p:spTree>
    <p:extLst>
      <p:ext uri="{BB962C8B-B14F-4D97-AF65-F5344CB8AC3E}">
        <p14:creationId xmlns:p14="http://schemas.microsoft.com/office/powerpoint/2010/main" val="3659145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088" y="836613"/>
            <a:ext cx="7416800" cy="5737225"/>
          </a:xfrm>
        </p:spPr>
        <p:txBody>
          <a:bodyPr rtlCol="0">
            <a:normAutofit/>
          </a:bodyPr>
          <a:lstStyle/>
          <a:p>
            <a:pPr marL="0" indent="354013" algn="just" eaLnBrk="1" fontAlgn="auto" hangingPunct="1">
              <a:lnSpc>
                <a:spcPct val="80000"/>
              </a:lnSpc>
              <a:spcAft>
                <a:spcPts val="0"/>
              </a:spcAft>
              <a:buClr>
                <a:schemeClr val="accent3"/>
              </a:buClr>
              <a:buFont typeface="Georgia" pitchFamily="18" charset="0"/>
              <a:buNone/>
              <a:defRPr/>
            </a:pPr>
            <a:r>
              <a:rPr lang="tr-TR" sz="1800" b="1" dirty="0">
                <a:solidFill>
                  <a:srgbClr val="7030A0"/>
                </a:solidFill>
                <a:latin typeface="Times New Roman" panose="02020603050405020304" pitchFamily="18" charset="0"/>
                <a:cs typeface="Times New Roman" panose="02020603050405020304" pitchFamily="18" charset="0"/>
              </a:rPr>
              <a:t>Medreselerde Görev Yapan Personel;</a:t>
            </a: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Hanefi Müderris,</a:t>
            </a: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Kuran öğreten öğretmen,</a:t>
            </a: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Öğrencilere burs dağıtan biri,</a:t>
            </a: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İki hademe</a:t>
            </a:r>
            <a:r>
              <a:rPr lang="tr-TR" sz="1800" b="1" dirty="0">
                <a:solidFill>
                  <a:srgbClr val="7030A0"/>
                </a:solidFill>
                <a:latin typeface="Times New Roman" panose="02020603050405020304" pitchFamily="18" charset="0"/>
                <a:cs typeface="Times New Roman" panose="02020603050405020304" pitchFamily="18" charset="0"/>
              </a:rPr>
              <a:t>     </a:t>
            </a:r>
          </a:p>
          <a:p>
            <a:pPr marL="0" lvl="1" indent="0" algn="just" eaLnBrk="1" fontAlgn="auto" hangingPunct="1">
              <a:lnSpc>
                <a:spcPct val="80000"/>
              </a:lnSpc>
              <a:spcAft>
                <a:spcPts val="0"/>
              </a:spcAft>
              <a:buFont typeface="Brush Script MT" pitchFamily="66" charset="0"/>
              <a:buNone/>
              <a:defRPr/>
            </a:pPr>
            <a:r>
              <a:rPr lang="tr-TR" sz="1800" b="1" dirty="0">
                <a:solidFill>
                  <a:srgbClr val="7030A0"/>
                </a:solidFill>
                <a:latin typeface="Times New Roman" panose="02020603050405020304" pitchFamily="18" charset="0"/>
                <a:cs typeface="Times New Roman" panose="02020603050405020304" pitchFamily="18" charset="0"/>
              </a:rPr>
              <a:t>     </a:t>
            </a:r>
          </a:p>
          <a:p>
            <a:pPr marL="0" lvl="1" indent="0" algn="just" eaLnBrk="1" fontAlgn="auto" hangingPunct="1">
              <a:lnSpc>
                <a:spcPct val="80000"/>
              </a:lnSpc>
              <a:spcAft>
                <a:spcPts val="0"/>
              </a:spcAft>
              <a:buFont typeface="Brush Script MT" pitchFamily="66" charset="0"/>
              <a:buNone/>
              <a:defRPr/>
            </a:pPr>
            <a:r>
              <a:rPr lang="tr-TR" sz="1800" b="1" dirty="0">
                <a:solidFill>
                  <a:srgbClr val="7030A0"/>
                </a:solidFill>
                <a:latin typeface="Times New Roman" panose="02020603050405020304" pitchFamily="18" charset="0"/>
                <a:cs typeface="Times New Roman" panose="02020603050405020304" pitchFamily="18" charset="0"/>
              </a:rPr>
              <a:t>     Medreselerin İşleyişi;</a:t>
            </a:r>
          </a:p>
          <a:p>
            <a:pPr marL="285750" lvl="1" indent="-285750" algn="just" eaLnBrk="1" fontAlgn="auto" hangingPunct="1">
              <a:lnSpc>
                <a:spcPct val="80000"/>
              </a:lnSpc>
              <a:spcAft>
                <a:spcPts val="0"/>
              </a:spcAft>
              <a:buFont typeface="Brush Script MT" pitchFamily="66" charset="0"/>
              <a:buBlip>
                <a:blip r:embed="rId2"/>
              </a:buBlip>
              <a:defRPr/>
            </a:pPr>
            <a:r>
              <a:rPr lang="tr-TR" sz="1800" dirty="0" err="1">
                <a:latin typeface="Times New Roman" panose="02020603050405020304" pitchFamily="18" charset="0"/>
                <a:cs typeface="Times New Roman" panose="02020603050405020304" pitchFamily="18" charset="0"/>
              </a:rPr>
              <a:t>Karahanlı</a:t>
            </a:r>
            <a:r>
              <a:rPr lang="tr-TR" sz="1800" dirty="0">
                <a:latin typeface="Times New Roman" panose="02020603050405020304" pitchFamily="18" charset="0"/>
                <a:cs typeface="Times New Roman" panose="02020603050405020304" pitchFamily="18" charset="0"/>
              </a:rPr>
              <a:t> medreselerindeki görevlilere </a:t>
            </a:r>
            <a:r>
              <a:rPr lang="tr-TR" sz="1800" dirty="0">
                <a:solidFill>
                  <a:srgbClr val="FF0000"/>
                </a:solidFill>
                <a:latin typeface="Times New Roman" panose="02020603050405020304" pitchFamily="18" charset="0"/>
                <a:cs typeface="Times New Roman" panose="02020603050405020304" pitchFamily="18" charset="0"/>
              </a:rPr>
              <a:t>maaş</a:t>
            </a:r>
            <a:r>
              <a:rPr lang="tr-TR" sz="1800" dirty="0">
                <a:latin typeface="Times New Roman" panose="02020603050405020304" pitchFamily="18" charset="0"/>
                <a:cs typeface="Times New Roman" panose="02020603050405020304" pitchFamily="18" charset="0"/>
              </a:rPr>
              <a:t> verildiği ve </a:t>
            </a:r>
            <a:r>
              <a:rPr lang="tr-TR" sz="1800" dirty="0">
                <a:solidFill>
                  <a:srgbClr val="FF0000"/>
                </a:solidFill>
                <a:latin typeface="Times New Roman" panose="02020603050405020304" pitchFamily="18" charset="0"/>
                <a:cs typeface="Times New Roman" panose="02020603050405020304" pitchFamily="18" charset="0"/>
              </a:rPr>
              <a:t>burslu öğrenci sistemine </a:t>
            </a:r>
            <a:r>
              <a:rPr lang="tr-TR" sz="1800" dirty="0">
                <a:latin typeface="Times New Roman" panose="02020603050405020304" pitchFamily="18" charset="0"/>
                <a:cs typeface="Times New Roman" panose="02020603050405020304" pitchFamily="18" charset="0"/>
              </a:rPr>
              <a:t>geçildiği görülmektedir.</a:t>
            </a:r>
          </a:p>
          <a:p>
            <a:pPr marL="285750" lvl="1" indent="-285750" algn="just" eaLnBrk="1" fontAlgn="auto" hangingPunct="1">
              <a:lnSpc>
                <a:spcPct val="80000"/>
              </a:lnSpc>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Her bir görevliye verilecek para miktarı belirlenmişken, öğrencilere müderrisin görüşü alınarak farklı ya da eşit bir şekilde dağıtılmakta bazılarına ise hiç maaş verilmemekteydi (Muhtemelen durumu iyi olanlara verilmekteydi). En yüksek öğrenci maaşı 30 dirhemdi.</a:t>
            </a:r>
          </a:p>
          <a:p>
            <a:pPr marL="285750" lvl="1" indent="-285750" algn="just" eaLnBrk="1" fontAlgn="auto" hangingPunct="1">
              <a:lnSpc>
                <a:spcPct val="80000"/>
              </a:lnSpc>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Medreselerin eğitim-öğretim faaliyetleri dışında  ihtiyacı olanları doyurma, kurban kesme, sadaka verme ve özel dini günler için de para ayırdığı bilinmektedir.</a:t>
            </a:r>
          </a:p>
          <a:p>
            <a:pPr marL="285750" lvl="1" indent="-285750" algn="just" eaLnBrk="1" fontAlgn="auto" hangingPunct="1">
              <a:lnSpc>
                <a:spcPct val="80000"/>
              </a:lnSpc>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85750" lvl="1" indent="-285750" algn="just" eaLnBrk="1" fontAlgn="auto" hangingPunct="1">
              <a:lnSpc>
                <a:spcPct val="80000"/>
              </a:lnSpc>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kurumun Sünni-Hanefi öğrencilere hizmet verdiği belirtilmektedir..</a:t>
            </a:r>
          </a:p>
          <a:p>
            <a:pPr marL="0" indent="0" eaLnBrk="1" fontAlgn="auto" hangingPunct="1">
              <a:spcAft>
                <a:spcPts val="0"/>
              </a:spcAft>
              <a:buFont typeface="Georgia" pitchFamily="18" charset="0"/>
              <a:buNone/>
              <a:defRPr/>
            </a:pPr>
            <a:endParaRPr lang="tr-TR" dirty="0">
              <a:solidFill>
                <a:srgbClr val="7030A0"/>
              </a:solidFill>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11</a:t>
            </a:fld>
            <a:endParaRPr lang="tr-TR"/>
          </a:p>
        </p:txBody>
      </p:sp>
    </p:spTree>
    <p:extLst>
      <p:ext uri="{BB962C8B-B14F-4D97-AF65-F5344CB8AC3E}">
        <p14:creationId xmlns:p14="http://schemas.microsoft.com/office/powerpoint/2010/main" val="2734824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5175"/>
            <a:ext cx="8229600" cy="652463"/>
          </a:xfrm>
        </p:spPr>
        <p:txBody>
          <a:bodyPr rtlCol="0">
            <a:normAutofit fontScale="90000"/>
          </a:bodyPr>
          <a:lstStyle/>
          <a:p>
            <a:pPr eaLnBrk="1" fontAlgn="auto" hangingPunct="1">
              <a:spcAft>
                <a:spcPts val="0"/>
              </a:spcAft>
              <a:defRPr/>
            </a:pPr>
            <a:br>
              <a:rPr lang="tr-TR" sz="1800" b="1" dirty="0">
                <a:solidFill>
                  <a:srgbClr val="002060"/>
                </a:solidFill>
                <a:latin typeface="+mn-lt"/>
              </a:rPr>
            </a:br>
            <a:r>
              <a:rPr lang="tr-TR" sz="1800" b="1" dirty="0">
                <a:solidFill>
                  <a:srgbClr val="002060"/>
                </a:solidFill>
                <a:latin typeface="Times New Roman" panose="02020603050405020304" pitchFamily="18" charset="0"/>
                <a:cs typeface="Times New Roman" panose="02020603050405020304" pitchFamily="18" charset="0"/>
              </a:rPr>
              <a:t>KARAHANLILAR DÖNEMİ TÜRK DÜŞÜNÜRLERİ VE BUNLARIN EĞİTİM-ÖĞRETİM ANLAYIŞLARI</a:t>
            </a:r>
            <a:br>
              <a:rPr lang="tr-TR" sz="1800" b="1" dirty="0">
                <a:solidFill>
                  <a:srgbClr val="002060"/>
                </a:solidFill>
                <a:latin typeface="Times New Roman" panose="02020603050405020304" pitchFamily="18" charset="0"/>
                <a:cs typeface="Times New Roman" panose="02020603050405020304" pitchFamily="18" charset="0"/>
              </a:rPr>
            </a:br>
            <a:endParaRPr lang="tr-TR" sz="1800" dirty="0">
              <a:latin typeface="Times New Roman" panose="02020603050405020304" pitchFamily="18" charset="0"/>
              <a:cs typeface="Times New Roman" panose="02020603050405020304" pitchFamily="18" charset="0"/>
            </a:endParaRPr>
          </a:p>
        </p:txBody>
      </p:sp>
      <p:sp>
        <p:nvSpPr>
          <p:cNvPr id="4" name="Metin Yer Tutucusu 3"/>
          <p:cNvSpPr>
            <a:spLocks noGrp="1"/>
          </p:cNvSpPr>
          <p:nvPr>
            <p:ph type="body" sz="half" idx="1"/>
          </p:nvPr>
        </p:nvSpPr>
        <p:spPr>
          <a:xfrm>
            <a:off x="457200" y="1600200"/>
            <a:ext cx="2674938" cy="4525963"/>
          </a:xfrm>
        </p:spPr>
        <p:txBody>
          <a:bodyPr rtlCol="0">
            <a:normAutofit/>
          </a:bodyPr>
          <a:lstStyle/>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274320" indent="-274320" eaLnBrk="1" fontAlgn="auto" hangingPunct="1">
              <a:spcAft>
                <a:spcPts val="0"/>
              </a:spcAft>
              <a:defRPr/>
            </a:pPr>
            <a:endParaRPr lang="tr-TR" dirty="0"/>
          </a:p>
          <a:p>
            <a:pPr marL="109537" indent="0" algn="ctr" eaLnBrk="1" fontAlgn="auto" hangingPunct="1">
              <a:spcAft>
                <a:spcPts val="0"/>
              </a:spcAft>
              <a:buFont typeface="Georgia" pitchFamily="18" charset="0"/>
              <a:buNone/>
              <a:defRPr/>
            </a:pPr>
            <a:endParaRPr lang="tr-TR" sz="1800" dirty="0"/>
          </a:p>
          <a:p>
            <a:pPr marL="109537" indent="0" algn="ctr" eaLnBrk="1" fontAlgn="auto" hangingPunct="1">
              <a:spcAft>
                <a:spcPts val="0"/>
              </a:spcAft>
              <a:buFont typeface="Georgia" pitchFamily="18" charset="0"/>
              <a:buNone/>
              <a:defRPr/>
            </a:pPr>
            <a:r>
              <a:rPr lang="tr-TR" sz="1800" dirty="0"/>
              <a:t>870-950</a:t>
            </a:r>
          </a:p>
        </p:txBody>
      </p:sp>
      <p:sp>
        <p:nvSpPr>
          <p:cNvPr id="22530" name="İçerik Yer Tutucusu 2"/>
          <p:cNvSpPr>
            <a:spLocks noGrp="1"/>
          </p:cNvSpPr>
          <p:nvPr>
            <p:ph sz="half" idx="2"/>
          </p:nvPr>
        </p:nvSpPr>
        <p:spPr>
          <a:xfrm>
            <a:off x="2987675" y="1412875"/>
            <a:ext cx="5113338" cy="4713288"/>
          </a:xfrm>
        </p:spPr>
        <p:txBody>
          <a:bodyPr rtlCol="0">
            <a:normAutofit/>
          </a:bodyPr>
          <a:lstStyle/>
          <a:p>
            <a:pPr marL="109728" indent="0" algn="ctr" eaLnBrk="1" fontAlgn="auto" hangingPunct="1">
              <a:spcAft>
                <a:spcPts val="0"/>
              </a:spcAft>
              <a:buClr>
                <a:srgbClr val="FF0000"/>
              </a:buClr>
              <a:buFont typeface="Brush Script MT" pitchFamily="66" charset="0"/>
              <a:buNone/>
              <a:defRPr/>
            </a:pPr>
            <a:r>
              <a:rPr lang="tr-TR" sz="1800" b="1" dirty="0">
                <a:solidFill>
                  <a:srgbClr val="002060"/>
                </a:solidFill>
                <a:latin typeface="Times New Roman" panose="02020603050405020304" pitchFamily="18" charset="0"/>
                <a:cs typeface="Times New Roman" panose="02020603050405020304" pitchFamily="18" charset="0"/>
              </a:rPr>
              <a:t>FARABİ (870-950)</a:t>
            </a:r>
          </a:p>
          <a:p>
            <a:pPr marL="395478" indent="-285750" algn="just" eaLnBrk="1" fontAlgn="auto" hangingPunct="1">
              <a:spcAft>
                <a:spcPts val="0"/>
              </a:spcAft>
              <a:buClr>
                <a:srgbClr val="FF0000"/>
              </a:buClr>
              <a:buFont typeface="Wingdings" panose="05000000000000000000" pitchFamily="2" charset="2"/>
              <a:buChar char="v"/>
              <a:defRPr/>
            </a:pPr>
            <a:r>
              <a:rPr lang="tr-TR" sz="1800" dirty="0" err="1">
                <a:latin typeface="Times New Roman" panose="02020603050405020304" pitchFamily="18" charset="0"/>
                <a:cs typeface="Times New Roman" panose="02020603050405020304" pitchFamily="18" charset="0"/>
              </a:rPr>
              <a:t>Maveraünnehrin</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Farab</a:t>
            </a:r>
            <a:r>
              <a:rPr lang="tr-TR" sz="1800" dirty="0">
                <a:latin typeface="Times New Roman" panose="02020603050405020304" pitchFamily="18" charset="0"/>
                <a:cs typeface="Times New Roman" panose="02020603050405020304" pitchFamily="18" charset="0"/>
              </a:rPr>
              <a:t> şehrinde doğan Farabi batı dünyasında </a:t>
            </a:r>
            <a:r>
              <a:rPr lang="tr-TR" sz="1800" dirty="0">
                <a:solidFill>
                  <a:srgbClr val="FF0000"/>
                </a:solidFill>
                <a:latin typeface="Times New Roman" panose="02020603050405020304" pitchFamily="18" charset="0"/>
                <a:cs typeface="Times New Roman" panose="02020603050405020304" pitchFamily="18" charset="0"/>
              </a:rPr>
              <a:t>«</a:t>
            </a:r>
            <a:r>
              <a:rPr lang="tr-TR" sz="1800" dirty="0" err="1">
                <a:solidFill>
                  <a:srgbClr val="FF0000"/>
                </a:solidFill>
                <a:latin typeface="Times New Roman" panose="02020603050405020304" pitchFamily="18" charset="0"/>
                <a:cs typeface="Times New Roman" panose="02020603050405020304" pitchFamily="18" charset="0"/>
              </a:rPr>
              <a:t>Alpharabus</a:t>
            </a:r>
            <a:r>
              <a:rPr lang="tr-TR" sz="1800" dirty="0">
                <a:solidFill>
                  <a:srgbClr val="FF0000"/>
                </a:solidFill>
                <a:latin typeface="Times New Roman" panose="02020603050405020304" pitchFamily="18" charset="0"/>
                <a:cs typeface="Times New Roman" panose="02020603050405020304" pitchFamily="18" charset="0"/>
              </a:rPr>
              <a:t>» </a:t>
            </a:r>
            <a:r>
              <a:rPr lang="tr-TR" sz="1800" dirty="0">
                <a:latin typeface="Times New Roman" panose="02020603050405020304" pitchFamily="18" charset="0"/>
                <a:cs typeface="Times New Roman" panose="02020603050405020304" pitchFamily="18" charset="0"/>
              </a:rPr>
              <a:t>olarak bilinmektedir. Farabi, </a:t>
            </a:r>
            <a:r>
              <a:rPr lang="tr-TR" sz="1800" dirty="0" err="1">
                <a:latin typeface="Times New Roman" panose="02020603050405020304" pitchFamily="18" charset="0"/>
                <a:cs typeface="Times New Roman" panose="02020603050405020304" pitchFamily="18" charset="0"/>
              </a:rPr>
              <a:t>İbn</a:t>
            </a:r>
            <a:r>
              <a:rPr lang="tr-TR" sz="1800" dirty="0">
                <a:latin typeface="Times New Roman" panose="02020603050405020304" pitchFamily="18" charset="0"/>
                <a:cs typeface="Times New Roman" panose="02020603050405020304" pitchFamily="18" charset="0"/>
              </a:rPr>
              <a:t>-i Sina ve </a:t>
            </a:r>
            <a:r>
              <a:rPr lang="tr-TR" sz="1800" dirty="0" err="1">
                <a:latin typeface="Times New Roman" panose="02020603050405020304" pitchFamily="18" charset="0"/>
                <a:cs typeface="Times New Roman" panose="02020603050405020304" pitchFamily="18" charset="0"/>
              </a:rPr>
              <a:t>İbn</a:t>
            </a:r>
            <a:r>
              <a:rPr lang="tr-TR" sz="1800" dirty="0">
                <a:latin typeface="Times New Roman" panose="02020603050405020304" pitchFamily="18" charset="0"/>
                <a:cs typeface="Times New Roman" panose="02020603050405020304" pitchFamily="18" charset="0"/>
              </a:rPr>
              <a:t>-i </a:t>
            </a:r>
            <a:r>
              <a:rPr lang="tr-TR" sz="1800" dirty="0" err="1">
                <a:latin typeface="Times New Roman" panose="02020603050405020304" pitchFamily="18" charset="0"/>
                <a:cs typeface="Times New Roman" panose="02020603050405020304" pitchFamily="18" charset="0"/>
              </a:rPr>
              <a:t>Rüşd’ün</a:t>
            </a:r>
            <a:r>
              <a:rPr lang="tr-TR" sz="1800" dirty="0">
                <a:latin typeface="Times New Roman" panose="02020603050405020304" pitchFamily="18" charset="0"/>
                <a:cs typeface="Times New Roman" panose="02020603050405020304" pitchFamily="18" charset="0"/>
              </a:rPr>
              <a:t> hocalığını yapmıştır.</a:t>
            </a:r>
          </a:p>
          <a:p>
            <a:pPr marL="395478" indent="-285750" algn="just" eaLnBrk="1" fontAlgn="auto" hangingPunct="1">
              <a:spcAft>
                <a:spcPts val="0"/>
              </a:spcAft>
              <a:buClr>
                <a:srgbClr val="FF0000"/>
              </a:buClr>
              <a:buFont typeface="Wingdings" panose="05000000000000000000" pitchFamily="2" charset="2"/>
              <a:buChar char="v"/>
              <a:defRPr/>
            </a:pPr>
            <a:endParaRPr lang="tr-TR" altLang="tr-TR" sz="1800" dirty="0">
              <a:latin typeface="Times New Roman" panose="02020603050405020304" pitchFamily="18" charset="0"/>
              <a:cs typeface="Times New Roman" panose="02020603050405020304" pitchFamily="18" charset="0"/>
            </a:endParaRPr>
          </a:p>
          <a:p>
            <a:pPr marL="395478" indent="-285750" algn="just" eaLnBrk="1" fontAlgn="auto" hangingPunct="1">
              <a:spcAft>
                <a:spcPts val="0"/>
              </a:spcAft>
              <a:buClr>
                <a:srgbClr val="FF000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Felsefe ve çeşitli bilimlerdeki bilgisinin ve görüşlerinin derinliği, şöhrete ve paraya önem vermeyen üstün kişiliği nedeniyle kendisine  Aristo’dan sonra ikinci öğretmen (muallim-i </a:t>
            </a:r>
            <a:r>
              <a:rPr lang="tr-TR" altLang="tr-TR" sz="1800" dirty="0" err="1">
                <a:latin typeface="Times New Roman" panose="02020603050405020304" pitchFamily="18" charset="0"/>
                <a:cs typeface="Times New Roman" panose="02020603050405020304" pitchFamily="18" charset="0"/>
              </a:rPr>
              <a:t>sani</a:t>
            </a:r>
            <a:r>
              <a:rPr lang="tr-TR" altLang="tr-TR" sz="1800" dirty="0">
                <a:latin typeface="Times New Roman" panose="02020603050405020304" pitchFamily="18" charset="0"/>
                <a:cs typeface="Times New Roman" panose="02020603050405020304" pitchFamily="18" charset="0"/>
              </a:rPr>
              <a:t>) denilmiştir. </a:t>
            </a:r>
          </a:p>
          <a:p>
            <a:pPr marL="395478" indent="-285750" algn="just" eaLnBrk="1" fontAlgn="auto" hangingPunct="1">
              <a:spcAft>
                <a:spcPts val="0"/>
              </a:spcAft>
              <a:buClr>
                <a:srgbClr val="FF0000"/>
              </a:buClr>
              <a:buFont typeface="Wingdings" panose="05000000000000000000" pitchFamily="2" charset="2"/>
              <a:buChar char="v"/>
              <a:defRPr/>
            </a:pPr>
            <a:endParaRPr lang="tr-TR" altLang="tr-TR" sz="1800" dirty="0">
              <a:latin typeface="Times New Roman" panose="02020603050405020304" pitchFamily="18" charset="0"/>
              <a:cs typeface="Times New Roman" panose="02020603050405020304" pitchFamily="18" charset="0"/>
            </a:endParaRPr>
          </a:p>
          <a:p>
            <a:pPr marL="395478" indent="-285750" algn="just" eaLnBrk="1" fontAlgn="auto" hangingPunct="1">
              <a:spcAft>
                <a:spcPts val="0"/>
              </a:spcAft>
              <a:buClr>
                <a:srgbClr val="FF0000"/>
              </a:buClr>
              <a:buFont typeface="Wingdings" panose="05000000000000000000" pitchFamily="2" charset="2"/>
              <a:buChar char="v"/>
              <a:defRPr/>
            </a:pPr>
            <a:r>
              <a:rPr lang="tr-TR" altLang="tr-TR" sz="1800" dirty="0">
                <a:latin typeface="Times New Roman" panose="02020603050405020304" pitchFamily="18" charset="0"/>
                <a:cs typeface="Times New Roman" panose="02020603050405020304" pitchFamily="18" charset="0"/>
              </a:rPr>
              <a:t>Felsefe, mantık, ahlak, psikoloji, geometri, fizik, kimya, astronomi, sosyoloji, dil, din, tasavvuf vb. konularda yüzden fazla eser kaleme almıştır.</a:t>
            </a:r>
          </a:p>
          <a:p>
            <a:pPr marL="109728" indent="0" algn="ctr" eaLnBrk="1" fontAlgn="auto" hangingPunct="1">
              <a:spcAft>
                <a:spcPts val="0"/>
              </a:spcAft>
              <a:buClr>
                <a:schemeClr val="accent3"/>
              </a:buClr>
              <a:buFont typeface="Georgia" pitchFamily="18" charset="0"/>
              <a:buNone/>
              <a:defRPr/>
            </a:pPr>
            <a:endParaRPr lang="tr-TR" sz="1800" b="1" dirty="0">
              <a:solidFill>
                <a:srgbClr val="002060"/>
              </a:solidFill>
              <a:latin typeface="Times New Roman" panose="02020603050405020304" pitchFamily="18" charset="0"/>
              <a:cs typeface="Times New Roman" panose="02020603050405020304" pitchFamily="18" charset="0"/>
            </a:endParaRPr>
          </a:p>
        </p:txBody>
      </p:sp>
      <p:pic>
        <p:nvPicPr>
          <p:cNvPr id="15365" name="Picture 4" descr="farab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2392363"/>
            <a:ext cx="2081213"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p:cNvSpPr>
            <a:spLocks noGrp="1"/>
          </p:cNvSpPr>
          <p:nvPr>
            <p:ph type="sldNum" sz="quarter" idx="12"/>
          </p:nvPr>
        </p:nvSpPr>
        <p:spPr/>
        <p:txBody>
          <a:bodyPr/>
          <a:lstStyle/>
          <a:p>
            <a:pPr>
              <a:defRPr/>
            </a:pPr>
            <a:fld id="{7C6DB7AB-93BA-433F-B2AA-3D6CD2282E3B}" type="slidenum">
              <a:rPr lang="tr-TR" smtClean="0"/>
              <a:pPr>
                <a:defRPr/>
              </a:pPr>
              <a:t>12</a:t>
            </a:fld>
            <a:endParaRPr lang="tr-TR"/>
          </a:p>
        </p:txBody>
      </p:sp>
    </p:spTree>
    <p:extLst>
      <p:ext uri="{BB962C8B-B14F-4D97-AF65-F5344CB8AC3E}">
        <p14:creationId xmlns:p14="http://schemas.microsoft.com/office/powerpoint/2010/main" val="3701361122"/>
      </p:ext>
    </p:extLst>
  </p:cSld>
  <p:clrMapOvr>
    <a:masterClrMapping/>
  </p:clrMapOvr>
  <p:transition spd="med">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755650" y="692150"/>
            <a:ext cx="7561263" cy="5881688"/>
          </a:xfrm>
        </p:spPr>
        <p:txBody>
          <a:bodyPr rtlCol="0">
            <a:normAutofit/>
          </a:bodyPr>
          <a:lstStyle/>
          <a:p>
            <a:pPr algn="just" eaLnBrk="1" fontAlgn="auto" hangingPunct="1">
              <a:spcAft>
                <a:spcPts val="0"/>
              </a:spcAft>
              <a:buClr>
                <a:srgbClr val="00B050"/>
              </a:buClr>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algn="just" eaLnBrk="1" fontAlgn="auto" hangingPunct="1">
              <a:spcAft>
                <a:spcPts val="0"/>
              </a:spcAft>
              <a:buClr>
                <a:srgbClr val="00B050"/>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Farabi, Türk eğitim tarihinde eğitim bilimine yönelik doğrudan görüşler ileri süren ilk düşünürdür.</a:t>
            </a:r>
          </a:p>
          <a:p>
            <a:pPr algn="just" eaLnBrk="1" fontAlgn="auto" hangingPunct="1">
              <a:spcAft>
                <a:spcPts val="0"/>
              </a:spcAft>
              <a:buClr>
                <a:srgbClr val="00B050"/>
              </a:buClr>
              <a:buFont typeface="Brush Script MT" pitchFamily="66" charset="0"/>
              <a:buBlip>
                <a:blip r:embed="rId2"/>
              </a:buBlip>
              <a:defRPr/>
            </a:pPr>
            <a:endParaRPr lang="tr-TR" altLang="tr-TR" sz="1800" b="1" dirty="0">
              <a:solidFill>
                <a:srgbClr val="605ACE"/>
              </a:solidFill>
              <a:latin typeface="Times New Roman" panose="02020603050405020304" pitchFamily="18" charset="0"/>
              <a:cs typeface="Times New Roman" panose="02020603050405020304" pitchFamily="18" charset="0"/>
            </a:endParaRPr>
          </a:p>
          <a:p>
            <a:pPr algn="just" eaLnBrk="1" fontAlgn="auto" hangingPunct="1">
              <a:spcAft>
                <a:spcPts val="0"/>
              </a:spcAft>
              <a:buClr>
                <a:srgbClr val="00B050"/>
              </a:buClr>
              <a:buFont typeface="Brush Script MT" pitchFamily="66" charset="0"/>
              <a:buBlip>
                <a:blip r:embed="rId2"/>
              </a:buBlip>
              <a:defRPr/>
            </a:pPr>
            <a:r>
              <a:rPr lang="tr-TR" altLang="tr-TR" sz="1800" b="1" dirty="0">
                <a:solidFill>
                  <a:srgbClr val="605ACE"/>
                </a:solidFill>
                <a:latin typeface="Times New Roman" panose="02020603050405020304" pitchFamily="18" charset="0"/>
                <a:cs typeface="Times New Roman" panose="02020603050405020304" pitchFamily="18" charset="0"/>
              </a:rPr>
              <a:t>Farabi  eğitim ve öğretimi birbirinden ayırır. Ona göre: </a:t>
            </a:r>
          </a:p>
          <a:p>
            <a:pPr algn="just" eaLnBrk="1" fontAlgn="auto" hangingPunct="1">
              <a:spcAft>
                <a:spcPts val="0"/>
              </a:spcAft>
              <a:buClr>
                <a:srgbClr val="00B050"/>
              </a:buClr>
              <a:buFont typeface="Brush Script MT" pitchFamily="66" charset="0"/>
              <a:buBlip>
                <a:blip r:embed="rId2"/>
              </a:buBlip>
              <a:defRPr/>
            </a:pPr>
            <a:r>
              <a:rPr lang="tr-TR" altLang="tr-TR" sz="1800" b="1" dirty="0">
                <a:solidFill>
                  <a:srgbClr val="FF0000"/>
                </a:solidFill>
                <a:latin typeface="Times New Roman" panose="02020603050405020304" pitchFamily="18" charset="0"/>
                <a:cs typeface="Times New Roman" panose="02020603050405020304" pitchFamily="18" charset="0"/>
              </a:rPr>
              <a:t>Öğretim</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a:latin typeface="Times New Roman" panose="02020603050405020304" pitchFamily="18" charset="0"/>
                <a:cs typeface="Times New Roman" panose="02020603050405020304" pitchFamily="18" charset="0"/>
              </a:rPr>
              <a:t>milletler ve şehirlerde kuramsal erdemleri var etme demektir.</a:t>
            </a:r>
          </a:p>
          <a:p>
            <a:pPr algn="just" eaLnBrk="1" fontAlgn="auto" hangingPunct="1">
              <a:spcAft>
                <a:spcPts val="0"/>
              </a:spcAft>
              <a:buClr>
                <a:srgbClr val="00B050"/>
              </a:buClr>
              <a:buFont typeface="Brush Script MT" pitchFamily="66" charset="0"/>
              <a:buBlip>
                <a:blip r:embed="rId2"/>
              </a:buBlip>
              <a:defRPr/>
            </a:pPr>
            <a:r>
              <a:rPr lang="tr-TR" altLang="tr-TR" sz="1800" b="1" dirty="0">
                <a:solidFill>
                  <a:srgbClr val="FF0000"/>
                </a:solidFill>
                <a:latin typeface="Times New Roman" panose="02020603050405020304" pitchFamily="18" charset="0"/>
                <a:cs typeface="Times New Roman" panose="02020603050405020304" pitchFamily="18" charset="0"/>
              </a:rPr>
              <a:t>Eğitim ise</a:t>
            </a:r>
            <a:r>
              <a:rPr lang="tr-TR" altLang="tr-TR" sz="1800" dirty="0">
                <a:solidFill>
                  <a:srgbClr val="FF0000"/>
                </a:solidFill>
                <a:latin typeface="Times New Roman" panose="02020603050405020304" pitchFamily="18" charset="0"/>
                <a:cs typeface="Times New Roman" panose="02020603050405020304" pitchFamily="18" charset="0"/>
              </a:rPr>
              <a:t>; </a:t>
            </a:r>
            <a:r>
              <a:rPr lang="tr-TR" altLang="tr-TR" sz="1800" dirty="0">
                <a:latin typeface="Times New Roman" panose="02020603050405020304" pitchFamily="18" charset="0"/>
                <a:cs typeface="Times New Roman" panose="02020603050405020304" pitchFamily="18" charset="0"/>
              </a:rPr>
              <a:t>milletlerde ahlaki erdemleri ve iş sanatlarını var etme yöntemidir.</a:t>
            </a:r>
          </a:p>
          <a:p>
            <a:pPr algn="just" eaLnBrk="1" fontAlgn="auto" hangingPunct="1">
              <a:spcAft>
                <a:spcPts val="0"/>
              </a:spcAft>
              <a:buClr>
                <a:srgbClr val="00B050"/>
              </a:buClr>
              <a:buFont typeface="Brush Script MT" pitchFamily="66" charset="0"/>
              <a:buBlip>
                <a:blip r:embed="rId2"/>
              </a:buBlip>
              <a:defRPr/>
            </a:pPr>
            <a:endParaRPr lang="tr-TR" altLang="tr-TR" sz="1800" dirty="0">
              <a:latin typeface="Times New Roman" panose="02020603050405020304" pitchFamily="18" charset="0"/>
              <a:cs typeface="Times New Roman" panose="02020603050405020304" pitchFamily="18" charset="0"/>
            </a:endParaRPr>
          </a:p>
          <a:p>
            <a:pPr algn="just" eaLnBrk="1" fontAlgn="auto" hangingPunct="1">
              <a:spcAft>
                <a:spcPts val="0"/>
              </a:spcAft>
              <a:buClr>
                <a:srgbClr val="00B050"/>
              </a:buClr>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Onun bu ayrımı, esasta öğretimin kuramsal (nazari), eğitimin ise davranış değiştirmeye ağırlık veren bir uğraşı olduğu anlayışına uygundur.</a:t>
            </a:r>
          </a:p>
          <a:p>
            <a:pPr algn="just" eaLnBrk="1" fontAlgn="auto" hangingPunct="1">
              <a:spcAft>
                <a:spcPts val="0"/>
              </a:spcAft>
              <a:buClr>
                <a:srgbClr val="00B050"/>
              </a:buClr>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algn="just" eaLnBrk="1" fontAlgn="auto" hangingPunct="1">
              <a:spcAft>
                <a:spcPts val="0"/>
              </a:spcAft>
              <a:buClr>
                <a:srgbClr val="00B050"/>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Farabi eğitimi de genel ve özel olmak üzere ikiye ayırmaktadır. (çünkü ona göre toplum da sıradan halk ve seçkinler olarak ikiye ayrılır.)</a:t>
            </a:r>
            <a:r>
              <a:rPr lang="tr-TR" altLang="tr-TR" sz="1800" b="1" dirty="0">
                <a:solidFill>
                  <a:srgbClr val="605ACE"/>
                </a:solidFill>
                <a:latin typeface="Times New Roman" panose="02020603050405020304" pitchFamily="18" charset="0"/>
                <a:cs typeface="Times New Roman" panose="02020603050405020304" pitchFamily="18" charset="0"/>
              </a:rPr>
              <a:t> Ona göre: </a:t>
            </a:r>
          </a:p>
          <a:p>
            <a:pPr algn="just" eaLnBrk="1" fontAlgn="auto" hangingPunct="1">
              <a:spcAft>
                <a:spcPts val="0"/>
              </a:spcAft>
              <a:buClr>
                <a:srgbClr val="00B050"/>
              </a:buClr>
              <a:buFont typeface="Brush Script MT" pitchFamily="66" charset="0"/>
              <a:buBlip>
                <a:blip r:embed="rId2"/>
              </a:buBlip>
              <a:defRPr/>
            </a:pPr>
            <a:endParaRPr lang="tr-TR" sz="1800" b="1" dirty="0">
              <a:solidFill>
                <a:srgbClr val="605ACE"/>
              </a:solidFill>
              <a:latin typeface="Times New Roman" panose="02020603050405020304" pitchFamily="18" charset="0"/>
              <a:cs typeface="Times New Roman" panose="02020603050405020304" pitchFamily="18" charset="0"/>
            </a:endParaRPr>
          </a:p>
          <a:p>
            <a:pPr algn="just" eaLnBrk="1" fontAlgn="auto" hangingPunct="1">
              <a:spcAft>
                <a:spcPts val="0"/>
              </a:spcAft>
              <a:buClr>
                <a:srgbClr val="00B050"/>
              </a:buClr>
              <a:buFont typeface="Brush Script MT" pitchFamily="66" charset="0"/>
              <a:buBlip>
                <a:blip r:embed="rId2"/>
              </a:buBlip>
              <a:defRPr/>
            </a:pPr>
            <a:r>
              <a:rPr lang="tr-TR" sz="1800" b="1" dirty="0">
                <a:solidFill>
                  <a:srgbClr val="FF0000"/>
                </a:solidFill>
                <a:latin typeface="Times New Roman" panose="02020603050405020304" pitchFamily="18" charset="0"/>
                <a:cs typeface="Times New Roman" panose="02020603050405020304" pitchFamily="18" charset="0"/>
              </a:rPr>
              <a:t>Özel eğitim, </a:t>
            </a:r>
            <a:r>
              <a:rPr lang="tr-TR" sz="1800" dirty="0">
                <a:latin typeface="Times New Roman" panose="02020603050405020304" pitchFamily="18" charset="0"/>
                <a:cs typeface="Times New Roman" panose="02020603050405020304" pitchFamily="18" charset="0"/>
              </a:rPr>
              <a:t>seçkinlere (elitlere) verilen eğitimdir,</a:t>
            </a:r>
          </a:p>
          <a:p>
            <a:pPr algn="just" eaLnBrk="1" fontAlgn="auto" hangingPunct="1">
              <a:spcAft>
                <a:spcPts val="0"/>
              </a:spcAft>
              <a:buClr>
                <a:srgbClr val="00B050"/>
              </a:buClr>
              <a:buFont typeface="Brush Script MT" pitchFamily="66" charset="0"/>
              <a:buBlip>
                <a:blip r:embed="rId2"/>
              </a:buBlip>
              <a:defRPr/>
            </a:pPr>
            <a:r>
              <a:rPr lang="tr-TR" sz="1800" b="1" dirty="0">
                <a:solidFill>
                  <a:srgbClr val="FF0000"/>
                </a:solidFill>
                <a:latin typeface="Times New Roman" panose="02020603050405020304" pitchFamily="18" charset="0"/>
                <a:cs typeface="Times New Roman" panose="02020603050405020304" pitchFamily="18" charset="0"/>
              </a:rPr>
              <a:t>Genel eğitim </a:t>
            </a:r>
            <a:r>
              <a:rPr lang="tr-TR" sz="1800" dirty="0">
                <a:latin typeface="Times New Roman" panose="02020603050405020304" pitchFamily="18" charset="0"/>
                <a:cs typeface="Times New Roman" panose="02020603050405020304" pitchFamily="18" charset="0"/>
              </a:rPr>
              <a:t>ise sıradan halkın eğitimidir.</a:t>
            </a:r>
          </a:p>
          <a:p>
            <a:pPr marL="0" indent="354013" algn="just" eaLnBrk="1" fontAlgn="auto" hangingPunct="1">
              <a:spcAft>
                <a:spcPts val="0"/>
              </a:spcAft>
              <a:buClr>
                <a:schemeClr val="accent3"/>
              </a:buClr>
              <a:buFontTx/>
              <a:buNone/>
              <a:defRPr/>
            </a:pPr>
            <a:endParaRPr lang="tr-TR" sz="1400" dirty="0">
              <a:latin typeface="Times New Roman" panose="02020603050405020304" pitchFamily="18" charset="0"/>
              <a:cs typeface="Times New Roman" panose="02020603050405020304" pitchFamily="18" charset="0"/>
            </a:endParaRPr>
          </a:p>
          <a:p>
            <a:pPr marL="274320" indent="-274320" eaLnBrk="1" fontAlgn="auto" hangingPunct="1">
              <a:spcAft>
                <a:spcPts val="0"/>
              </a:spcAft>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13</a:t>
            </a:fld>
            <a:endParaRPr lang="tr-TR"/>
          </a:p>
        </p:txBody>
      </p:sp>
    </p:spTree>
    <p:extLst>
      <p:ext uri="{BB962C8B-B14F-4D97-AF65-F5344CB8AC3E}">
        <p14:creationId xmlns:p14="http://schemas.microsoft.com/office/powerpoint/2010/main" val="576809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çerik Yer Tutucusu 2"/>
          <p:cNvSpPr>
            <a:spLocks noGrp="1"/>
          </p:cNvSpPr>
          <p:nvPr>
            <p:ph idx="1"/>
          </p:nvPr>
        </p:nvSpPr>
        <p:spPr>
          <a:xfrm>
            <a:off x="1042988" y="836613"/>
            <a:ext cx="7058025" cy="4886325"/>
          </a:xfrm>
        </p:spPr>
        <p:txBody>
          <a:bodyPr/>
          <a:lstStyle/>
          <a:p>
            <a:pPr algn="just" eaLnBrk="1" hangingPunct="1">
              <a:buClr>
                <a:srgbClr val="7030A0"/>
              </a:buClr>
              <a:buFont typeface="Wingdings" pitchFamily="2" charset="2"/>
              <a:buChar char="v"/>
            </a:pPr>
            <a:endParaRPr lang="tr-TR" altLang="tr-TR" sz="1900" dirty="0">
              <a:latin typeface="Times New Roman" pitchFamily="18" charset="0"/>
              <a:cs typeface="Times New Roman" pitchFamily="18" charset="0"/>
            </a:endParaRPr>
          </a:p>
          <a:p>
            <a:pPr algn="just" eaLnBrk="1" hangingPunct="1">
              <a:buClr>
                <a:srgbClr val="7030A0"/>
              </a:buClr>
              <a:buFont typeface="Wingdings" pitchFamily="2" charset="2"/>
              <a:buChar char="v"/>
            </a:pPr>
            <a:r>
              <a:rPr lang="tr-TR" altLang="tr-TR" sz="1900" dirty="0">
                <a:latin typeface="Times New Roman" pitchFamily="18" charset="0"/>
                <a:cs typeface="Times New Roman" pitchFamily="18" charset="0"/>
              </a:rPr>
              <a:t>Eğitimi ve toplumu ikiye ayıran Farabi, doğal olarak öğretim yöntemlerini de ikna yöntemi ve göstererek açıklama (demonstrasyon) yöntemi olarak ikiye ayırmaktadır.</a:t>
            </a:r>
          </a:p>
          <a:p>
            <a:pPr algn="just" eaLnBrk="1" hangingPunct="1">
              <a:buClr>
                <a:srgbClr val="7030A0"/>
              </a:buClr>
              <a:buFont typeface="Wingdings" pitchFamily="2" charset="2"/>
              <a:buChar char="v"/>
            </a:pPr>
            <a:endParaRPr lang="tr-TR" altLang="tr-TR" sz="1900" b="1" dirty="0">
              <a:solidFill>
                <a:srgbClr val="605ACE"/>
              </a:solidFill>
              <a:latin typeface="Times New Roman" pitchFamily="18" charset="0"/>
              <a:cs typeface="Times New Roman" pitchFamily="18" charset="0"/>
            </a:endParaRPr>
          </a:p>
          <a:p>
            <a:pPr algn="just" eaLnBrk="1" hangingPunct="1">
              <a:buClr>
                <a:srgbClr val="7030A0"/>
              </a:buClr>
              <a:buFont typeface="Wingdings" pitchFamily="2" charset="2"/>
              <a:buChar char="v"/>
            </a:pPr>
            <a:r>
              <a:rPr lang="tr-TR" altLang="tr-TR" sz="1900" b="1" dirty="0">
                <a:solidFill>
                  <a:srgbClr val="605ACE"/>
                </a:solidFill>
                <a:latin typeface="Times New Roman" pitchFamily="18" charset="0"/>
                <a:cs typeface="Times New Roman" pitchFamily="18" charset="0"/>
              </a:rPr>
              <a:t>1-İkna Yöntemi: </a:t>
            </a:r>
            <a:r>
              <a:rPr lang="tr-TR" altLang="tr-TR" sz="1900" dirty="0">
                <a:latin typeface="Times New Roman" pitchFamily="18" charset="0"/>
                <a:cs typeface="Times New Roman" pitchFamily="18" charset="0"/>
              </a:rPr>
              <a:t>Farabi’ye göre bu yöntem, daha çok emek gücüne dayanan işlerin öğretilmesinde kullanılan bir yöntemdir. Sıradan insanlar yeniliğe açık değildirler ve ancak yenilikleri ikna oldukları zaman kabullenirler. Bu nedenle yaptıkları işleri benimsemeleri ve istenilen şekilde yapmaları ikna edilmelerine bağlıdır.</a:t>
            </a:r>
          </a:p>
          <a:p>
            <a:pPr algn="just" eaLnBrk="1" hangingPunct="1">
              <a:buClr>
                <a:srgbClr val="7030A0"/>
              </a:buClr>
              <a:buFont typeface="Wingdings" pitchFamily="2" charset="2"/>
              <a:buChar char="v"/>
            </a:pPr>
            <a:endParaRPr lang="tr-TR" altLang="tr-TR" sz="1900" b="1" dirty="0">
              <a:solidFill>
                <a:srgbClr val="605ACE"/>
              </a:solidFill>
              <a:latin typeface="Times New Roman" pitchFamily="18" charset="0"/>
              <a:cs typeface="Times New Roman" pitchFamily="18" charset="0"/>
            </a:endParaRPr>
          </a:p>
          <a:p>
            <a:pPr algn="just" eaLnBrk="1" hangingPunct="1">
              <a:buClr>
                <a:srgbClr val="7030A0"/>
              </a:buClr>
              <a:buFont typeface="Wingdings" pitchFamily="2" charset="2"/>
              <a:buChar char="v"/>
            </a:pPr>
            <a:r>
              <a:rPr lang="tr-TR" altLang="tr-TR" sz="1900" b="1" dirty="0">
                <a:solidFill>
                  <a:srgbClr val="605ACE"/>
                </a:solidFill>
                <a:latin typeface="Times New Roman" pitchFamily="18" charset="0"/>
                <a:cs typeface="Times New Roman" pitchFamily="18" charset="0"/>
              </a:rPr>
              <a:t>2-Göstererek Açıklama (demonstrasyon) Yöntemi: </a:t>
            </a:r>
            <a:r>
              <a:rPr lang="tr-TR" altLang="tr-TR" sz="1900" dirty="0">
                <a:latin typeface="Times New Roman" pitchFamily="18" charset="0"/>
                <a:cs typeface="Times New Roman" pitchFamily="18" charset="0"/>
              </a:rPr>
              <a:t>Farabi bu yöntemin teorik entelektüel erdemlerin öğretilmesinde daha etkili olacağını söylemektedir.</a:t>
            </a:r>
          </a:p>
          <a:p>
            <a:pPr eaLnBrk="1" hangingPunct="1"/>
            <a:endParaRPr lang="tr-TR" alt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14</a:t>
            </a:fld>
            <a:endParaRPr lang="tr-TR"/>
          </a:p>
        </p:txBody>
      </p:sp>
    </p:spTree>
    <p:extLst>
      <p:ext uri="{BB962C8B-B14F-4D97-AF65-F5344CB8AC3E}">
        <p14:creationId xmlns:p14="http://schemas.microsoft.com/office/powerpoint/2010/main" val="1587484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İçerik Yer Tutucusu 2"/>
          <p:cNvSpPr>
            <a:spLocks noGrp="1"/>
          </p:cNvSpPr>
          <p:nvPr>
            <p:ph idx="1"/>
          </p:nvPr>
        </p:nvSpPr>
        <p:spPr>
          <a:xfrm>
            <a:off x="827088" y="765175"/>
            <a:ext cx="7416800" cy="5808663"/>
          </a:xfrm>
        </p:spPr>
        <p:txBody>
          <a:bodyPr/>
          <a:lstStyle/>
          <a:p>
            <a:pPr marL="0" lvl="1" indent="354013" algn="just" eaLnBrk="1" hangingPunct="1">
              <a:buClr>
                <a:srgbClr val="FF3300"/>
              </a:buClr>
              <a:buFont typeface="Wingdings" pitchFamily="2" charset="2"/>
              <a:buChar char="v"/>
            </a:pPr>
            <a:r>
              <a:rPr lang="tr-TR" altLang="tr-TR" sz="1800" b="1" dirty="0">
                <a:solidFill>
                  <a:srgbClr val="002060"/>
                </a:solidFill>
                <a:latin typeface="Times New Roman" pitchFamily="18" charset="0"/>
                <a:cs typeface="Times New Roman" pitchFamily="18" charset="0"/>
              </a:rPr>
              <a:t>Farabi’ye göre:</a:t>
            </a:r>
          </a:p>
          <a:p>
            <a:pPr marL="0" lvl="1" indent="354013" algn="just" eaLnBrk="1" hangingPunct="1">
              <a:buClr>
                <a:srgbClr val="FF3300"/>
              </a:buClr>
              <a:buFont typeface="Wingdings" pitchFamily="2" charset="2"/>
              <a:buChar char="v"/>
            </a:pPr>
            <a:r>
              <a:rPr lang="tr-TR" altLang="tr-TR" sz="1800" b="1" dirty="0">
                <a:solidFill>
                  <a:srgbClr val="605ACE"/>
                </a:solidFill>
                <a:latin typeface="Times New Roman" pitchFamily="18" charset="0"/>
                <a:cs typeface="Times New Roman" pitchFamily="18" charset="0"/>
              </a:rPr>
              <a:t>Eğitimin amacı, </a:t>
            </a:r>
            <a:r>
              <a:rPr lang="tr-TR" altLang="tr-TR" sz="1800" dirty="0">
                <a:latin typeface="Times New Roman" pitchFamily="18" charset="0"/>
                <a:cs typeface="Times New Roman" pitchFamily="18" charset="0"/>
              </a:rPr>
              <a:t>mutluluğu bulmak ve bireyleri topluma yararlı hale getirmektir.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Eğitim, toplumun tüm kesimleri için gereklidir. Çünkü eğitim olmaksızın mutluluğa ve mükemmelliğe ulaşmak mümkün değildir. </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Aile fertlerini eğitmekle görevli </a:t>
            </a:r>
            <a:r>
              <a:rPr lang="tr-TR" altLang="tr-TR" sz="1800" dirty="0">
                <a:solidFill>
                  <a:srgbClr val="FF0000"/>
                </a:solidFill>
                <a:latin typeface="Times New Roman" pitchFamily="18" charset="0"/>
                <a:cs typeface="Times New Roman" pitchFamily="18" charset="0"/>
              </a:rPr>
              <a:t>aile reisi, </a:t>
            </a:r>
            <a:r>
              <a:rPr lang="tr-TR" altLang="tr-TR" sz="1800" dirty="0">
                <a:latin typeface="Times New Roman" pitchFamily="18" charset="0"/>
                <a:cs typeface="Times New Roman" pitchFamily="18" charset="0"/>
              </a:rPr>
              <a:t>çocuk ve gençleri eğitmekle görevli </a:t>
            </a:r>
            <a:r>
              <a:rPr lang="tr-TR" altLang="tr-TR" sz="1800" dirty="0">
                <a:solidFill>
                  <a:srgbClr val="FF0000"/>
                </a:solidFill>
                <a:latin typeface="Times New Roman" pitchFamily="18" charset="0"/>
                <a:cs typeface="Times New Roman" pitchFamily="18" charset="0"/>
              </a:rPr>
              <a:t>öğretmen</a:t>
            </a:r>
            <a:r>
              <a:rPr lang="tr-TR" altLang="tr-TR" sz="1800" dirty="0">
                <a:latin typeface="Times New Roman" pitchFamily="18" charset="0"/>
                <a:cs typeface="Times New Roman" pitchFamily="18" charset="0"/>
              </a:rPr>
              <a:t> ve milleti eğitmekle görevli </a:t>
            </a:r>
            <a:r>
              <a:rPr lang="tr-TR" altLang="tr-TR" sz="1800" dirty="0">
                <a:solidFill>
                  <a:srgbClr val="FF0000"/>
                </a:solidFill>
                <a:latin typeface="Times New Roman" pitchFamily="18" charset="0"/>
                <a:cs typeface="Times New Roman" pitchFamily="18" charset="0"/>
              </a:rPr>
              <a:t>devlet başkanı </a:t>
            </a:r>
            <a:r>
              <a:rPr lang="tr-TR" altLang="tr-TR" sz="1800" dirty="0">
                <a:latin typeface="Times New Roman" pitchFamily="18" charset="0"/>
                <a:cs typeface="Times New Roman" pitchFamily="18" charset="0"/>
              </a:rPr>
              <a:t>olmak üzere üç tür eğitimci vardır. </a:t>
            </a:r>
          </a:p>
          <a:p>
            <a:pPr marL="0" lvl="1" indent="354013" algn="just" eaLnBrk="1" hangingPunct="1">
              <a:buClr>
                <a:srgbClr val="FF3300"/>
              </a:buClr>
              <a:buFont typeface="Wingdings" pitchFamily="2" charset="2"/>
              <a:buChar char="v"/>
            </a:pPr>
            <a:r>
              <a:rPr lang="tr-TR" altLang="tr-TR" sz="1800" b="1" dirty="0">
                <a:solidFill>
                  <a:srgbClr val="605ACE"/>
                </a:solidFill>
                <a:latin typeface="Times New Roman" pitchFamily="18" charset="0"/>
                <a:cs typeface="Times New Roman" pitchFamily="18" charset="0"/>
              </a:rPr>
              <a:t>Farabi’ye Göre Öğretim İlkeleri</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Öğretimde kolaydan zora gidilmelidir.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Bir şey öğretilmeden diğerine geçilmemelidir.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Öğretmen, öğrencilerle Sokrat gibi tartışmayı bilmelidir.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Öğrencinin öğrenme isteğinin sürdürülmesine çalışılmalıdır.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Çocuklara karar verme ve sorumluluk alma becerisi kazandırılmalıdır.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 Disiplin ne sert ne yumuşak olmalıdır. Ilımlı bir yol izlenmelidir. Çocuk sözle anlamazsa zora başvurulmalıdır.</a:t>
            </a:r>
          </a:p>
          <a:p>
            <a:pPr marL="0" lvl="1" indent="354013" algn="just" eaLnBrk="1" hangingPunct="1">
              <a:buClr>
                <a:srgbClr val="FF3300"/>
              </a:buClr>
              <a:buFont typeface="Wingdings" pitchFamily="2" charset="2"/>
              <a:buChar char="v"/>
            </a:pPr>
            <a:r>
              <a:rPr lang="tr-TR" altLang="tr-TR" sz="1800" dirty="0">
                <a:latin typeface="Times New Roman" pitchFamily="18" charset="0"/>
                <a:cs typeface="Times New Roman" pitchFamily="18" charset="0"/>
              </a:rPr>
              <a:t>Öğretimde mantık ve felsefeye yer verilmelidir.</a:t>
            </a:r>
          </a:p>
        </p:txBody>
      </p:sp>
      <p:sp>
        <p:nvSpPr>
          <p:cNvPr id="2" name="Slayt Numarası Yer Tutucusu 1"/>
          <p:cNvSpPr>
            <a:spLocks noGrp="1"/>
          </p:cNvSpPr>
          <p:nvPr>
            <p:ph type="sldNum" sz="quarter" idx="12"/>
          </p:nvPr>
        </p:nvSpPr>
        <p:spPr/>
        <p:txBody>
          <a:bodyPr/>
          <a:lstStyle/>
          <a:p>
            <a:fld id="{F302176B-0E47-46AC-8F43-DAB4B8A37D06}" type="slidenum">
              <a:rPr lang="tr-TR" smtClean="0"/>
              <a:t>15</a:t>
            </a:fld>
            <a:endParaRPr lang="tr-TR"/>
          </a:p>
        </p:txBody>
      </p:sp>
    </p:spTree>
    <p:extLst>
      <p:ext uri="{BB962C8B-B14F-4D97-AF65-F5344CB8AC3E}">
        <p14:creationId xmlns:p14="http://schemas.microsoft.com/office/powerpoint/2010/main" val="121884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6013" y="981075"/>
            <a:ext cx="6985000" cy="5040313"/>
          </a:xfrm>
        </p:spPr>
        <p:txBody>
          <a:bodyPr rtlCol="0">
            <a:normAutofit/>
          </a:bodyPr>
          <a:lstStyle/>
          <a:p>
            <a:pPr marL="274320" indent="-274320" algn="just" eaLnBrk="1" fontAlgn="auto" hangingPunct="1">
              <a:spcAft>
                <a:spcPts val="0"/>
              </a:spcAft>
              <a:buClr>
                <a:srgbClr val="7030A0"/>
              </a:buClr>
              <a:buFont typeface="Wingdings" panose="05000000000000000000" pitchFamily="2" charset="2"/>
              <a:buChar char="v"/>
              <a:defRPr/>
            </a:pPr>
            <a:endParaRPr lang="tr-TR" sz="1800" b="1" dirty="0">
              <a:solidFill>
                <a:srgbClr val="7030A0"/>
              </a:solidFill>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7030A0"/>
              </a:buClr>
              <a:buFont typeface="Wingdings" panose="05000000000000000000" pitchFamily="2" charset="2"/>
              <a:buChar char="v"/>
              <a:defRPr/>
            </a:pPr>
            <a:endParaRPr lang="tr-TR" sz="1800" b="1" dirty="0">
              <a:solidFill>
                <a:srgbClr val="7030A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Clr>
                <a:srgbClr val="7030A0"/>
              </a:buClr>
              <a:buFont typeface="Brush Script MT" pitchFamily="66" charset="0"/>
              <a:buNone/>
              <a:defRPr/>
            </a:pPr>
            <a:r>
              <a:rPr lang="tr-TR" sz="1800" b="1" dirty="0">
                <a:solidFill>
                  <a:srgbClr val="7030A0"/>
                </a:solidFill>
                <a:latin typeface="Times New Roman" panose="02020603050405020304" pitchFamily="18" charset="0"/>
                <a:cs typeface="Times New Roman" panose="02020603050405020304" pitchFamily="18" charset="0"/>
              </a:rPr>
              <a:t>     Farabi’ye Göre Öğretmende Bulunması Gereken Özellikler</a:t>
            </a:r>
          </a:p>
          <a:p>
            <a:pPr marL="274320" indent="-274320" algn="just" eaLnBrk="1" fontAlgn="auto" hangingPunct="1">
              <a:spcAft>
                <a:spcPts val="0"/>
              </a:spcAft>
              <a:buClr>
                <a:srgbClr val="7030A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Öğretmen iyi karakterli, önyargılardan uzak ve gerçeği arayan bir kişi olmalıdır.</a:t>
            </a:r>
          </a:p>
          <a:p>
            <a:pPr marL="0" indent="0" algn="just" eaLnBrk="1" fontAlgn="auto" hangingPunct="1">
              <a:spcAft>
                <a:spcPts val="0"/>
              </a:spcAft>
              <a:buClr>
                <a:srgbClr val="7030A0"/>
              </a:buClr>
              <a:buFont typeface="Brush Script MT" pitchFamily="66" charset="0"/>
              <a:buNone/>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7030A0"/>
              </a:buClr>
              <a:buFont typeface="Wingdings" panose="05000000000000000000" pitchFamily="2" charset="2"/>
              <a:buChar char="v"/>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7030A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Öğretmen sanatının temelleri, esasları ve kuralları konusunda uzmanlaşmış olmalıdır.</a:t>
            </a:r>
          </a:p>
          <a:p>
            <a:pPr marL="274320" indent="-274320" algn="just" eaLnBrk="1" fontAlgn="auto" hangingPunct="1">
              <a:spcAft>
                <a:spcPts val="0"/>
              </a:spcAft>
              <a:buClr>
                <a:srgbClr val="7030A0"/>
              </a:buClr>
              <a:buFont typeface="Wingdings" panose="05000000000000000000" pitchFamily="2" charset="2"/>
              <a:buChar char="v"/>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7030A0"/>
              </a:buClr>
              <a:buFont typeface="Wingdings" panose="05000000000000000000" pitchFamily="2" charset="2"/>
              <a:buChar char="v"/>
              <a:defRPr/>
            </a:pPr>
            <a:r>
              <a:rPr lang="tr-TR" sz="1800" dirty="0">
                <a:latin typeface="Times New Roman" panose="02020603050405020304" pitchFamily="18" charset="0"/>
                <a:cs typeface="Times New Roman" panose="02020603050405020304" pitchFamily="18" charset="0"/>
              </a:rPr>
              <a:t>Öğretmen işini sevmeli ve bildiklerini başka insanların öğrenmesini sağlayacak şekilde öğretme yeteneğine sahip olmalıdır.</a:t>
            </a:r>
          </a:p>
        </p:txBody>
      </p:sp>
      <p:sp>
        <p:nvSpPr>
          <p:cNvPr id="2" name="Slayt Numarası Yer Tutucusu 1"/>
          <p:cNvSpPr>
            <a:spLocks noGrp="1"/>
          </p:cNvSpPr>
          <p:nvPr>
            <p:ph type="sldNum" sz="quarter" idx="12"/>
          </p:nvPr>
        </p:nvSpPr>
        <p:spPr/>
        <p:txBody>
          <a:bodyPr/>
          <a:lstStyle/>
          <a:p>
            <a:fld id="{F302176B-0E47-46AC-8F43-DAB4B8A37D06}" type="slidenum">
              <a:rPr lang="tr-TR" smtClean="0"/>
              <a:t>16</a:t>
            </a:fld>
            <a:endParaRPr lang="tr-TR"/>
          </a:p>
        </p:txBody>
      </p:sp>
    </p:spTree>
    <p:extLst>
      <p:ext uri="{BB962C8B-B14F-4D97-AF65-F5344CB8AC3E}">
        <p14:creationId xmlns:p14="http://schemas.microsoft.com/office/powerpoint/2010/main" val="1077310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088" y="765175"/>
            <a:ext cx="7489825" cy="5808663"/>
          </a:xfrm>
        </p:spPr>
        <p:txBody>
          <a:bodyPr rtlCol="0">
            <a:normAutofit/>
          </a:bodyPr>
          <a:lstStyle/>
          <a:p>
            <a:pPr marL="109728" indent="0" algn="ctr" eaLnBrk="1" fontAlgn="auto" hangingPunct="1">
              <a:spcAft>
                <a:spcPts val="0"/>
              </a:spcAft>
              <a:buClr>
                <a:schemeClr val="accent3"/>
              </a:buClr>
              <a:buFont typeface="Georgia" pitchFamily="18" charset="0"/>
              <a:buNone/>
              <a:defRPr/>
            </a:pPr>
            <a:r>
              <a:rPr lang="tr-TR" sz="1800" b="1" dirty="0">
                <a:solidFill>
                  <a:srgbClr val="002060"/>
                </a:solidFill>
                <a:latin typeface="Times New Roman" panose="02020603050405020304" pitchFamily="18" charset="0"/>
                <a:cs typeface="Times New Roman" panose="02020603050405020304" pitchFamily="18" charset="0"/>
              </a:rPr>
              <a:t>FARABİ’NİN SİYASİ EĞİTİME İLİŞKİN GÖRÜŞLERİ</a:t>
            </a:r>
          </a:p>
          <a:p>
            <a:pPr marL="274320" indent="-274320" algn="just" eaLnBrk="1" fontAlgn="auto" hangingPunct="1">
              <a:spcAft>
                <a:spcPts val="0"/>
              </a:spcAft>
              <a:buClr>
                <a:schemeClr val="accent3"/>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Farabi, </a:t>
            </a:r>
            <a:r>
              <a:rPr lang="tr-TR" sz="1800" dirty="0">
                <a:solidFill>
                  <a:srgbClr val="FF0000"/>
                </a:solidFill>
                <a:latin typeface="Times New Roman" panose="02020603050405020304" pitchFamily="18" charset="0"/>
                <a:cs typeface="Times New Roman" panose="02020603050405020304" pitchFamily="18" charset="0"/>
              </a:rPr>
              <a:t>«El </a:t>
            </a:r>
            <a:r>
              <a:rPr lang="tr-TR" sz="1800" dirty="0" err="1">
                <a:solidFill>
                  <a:srgbClr val="FF0000"/>
                </a:solidFill>
                <a:latin typeface="Times New Roman" panose="02020603050405020304" pitchFamily="18" charset="0"/>
                <a:cs typeface="Times New Roman" panose="02020603050405020304" pitchFamily="18" charset="0"/>
              </a:rPr>
              <a:t>Medinetü’l</a:t>
            </a:r>
            <a:r>
              <a:rPr lang="tr-TR" sz="1800" dirty="0">
                <a:solidFill>
                  <a:srgbClr val="FF0000"/>
                </a:solidFill>
                <a:latin typeface="Times New Roman" panose="02020603050405020304" pitchFamily="18" charset="0"/>
                <a:cs typeface="Times New Roman" panose="02020603050405020304" pitchFamily="18" charset="0"/>
              </a:rPr>
              <a:t> Fazıla/Faziletli Şehir» </a:t>
            </a:r>
            <a:r>
              <a:rPr lang="tr-TR" sz="1800" dirty="0">
                <a:latin typeface="Times New Roman" panose="02020603050405020304" pitchFamily="18" charset="0"/>
                <a:cs typeface="Times New Roman" panose="02020603050405020304" pitchFamily="18" charset="0"/>
              </a:rPr>
              <a:t>adlı eserinde bir devlet başkanında doğuştan olması gereken ve sonradan kazanacağı erdemlere yer vermiştir. Bu eseriyle bir bakıma hükümdarların nasıl olması gerektiğini vurgulamış, hükümdarlara ders vermiştir. Bu özellikleri taşıyan hükümdarların memleketini erdemli olacağını, aksi durumda da cahil, </a:t>
            </a:r>
            <a:r>
              <a:rPr lang="tr-TR" sz="1800" dirty="0" err="1">
                <a:latin typeface="Times New Roman" panose="02020603050405020304" pitchFamily="18" charset="0"/>
                <a:cs typeface="Times New Roman" panose="02020603050405020304" pitchFamily="18" charset="0"/>
              </a:rPr>
              <a:t>fasık</a:t>
            </a:r>
            <a:r>
              <a:rPr lang="tr-TR" sz="1800" dirty="0">
                <a:latin typeface="Times New Roman" panose="02020603050405020304" pitchFamily="18" charset="0"/>
                <a:cs typeface="Times New Roman" panose="02020603050405020304" pitchFamily="18" charset="0"/>
              </a:rPr>
              <a:t>, şaşkın kent olacağını söylemiştir. Ayrıca hükümdarların özellikleri arasında özellikle bilgiyi sayması üzerinde durulması gereken bir husustur.</a:t>
            </a:r>
          </a:p>
          <a:p>
            <a:pPr marL="274320" indent="-274320" algn="just" eaLnBrk="1" fontAlgn="auto" hangingPunct="1">
              <a:spcAft>
                <a:spcPts val="0"/>
              </a:spcAft>
              <a:buClr>
                <a:schemeClr val="accent3"/>
              </a:buClr>
              <a:buFont typeface="Brush Script MT" pitchFamily="66" charset="0"/>
              <a:buBlip>
                <a:blip r:embed="rId2"/>
              </a:buBlip>
              <a:defRPr/>
            </a:pPr>
            <a:r>
              <a:rPr lang="tr-TR" sz="1800" dirty="0">
                <a:solidFill>
                  <a:srgbClr val="00B050"/>
                </a:solidFill>
                <a:latin typeface="Times New Roman" panose="02020603050405020304" pitchFamily="18" charset="0"/>
                <a:cs typeface="Times New Roman" panose="02020603050405020304" pitchFamily="18" charset="0"/>
              </a:rPr>
              <a:t>Farabi’ye göre:</a:t>
            </a:r>
          </a:p>
          <a:p>
            <a:pPr marL="274320" indent="-274320" algn="just" eaLnBrk="1" fontAlgn="auto" hangingPunct="1">
              <a:spcAft>
                <a:spcPts val="0"/>
              </a:spcAft>
              <a:buClr>
                <a:schemeClr val="accent3"/>
              </a:buClr>
              <a:buFont typeface="Brush Script MT" pitchFamily="66" charset="0"/>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Hükümdarın doğuştan sahip olması gereken özellikler: </a:t>
            </a:r>
            <a:r>
              <a:rPr lang="tr-TR" sz="1800" dirty="0">
                <a:latin typeface="Times New Roman" panose="02020603050405020304" pitchFamily="18" charset="0"/>
                <a:cs typeface="Times New Roman" panose="02020603050405020304" pitchFamily="18" charset="0"/>
              </a:rPr>
              <a:t>Vücudunun tam, organlarının sağlam olması, zeki, uyanık, iradeli olması, doğru sözlü, adil, ılımlı olması vb.</a:t>
            </a:r>
          </a:p>
          <a:p>
            <a:pPr marL="274320" indent="-274320" algn="just" eaLnBrk="1" fontAlgn="auto" hangingPunct="1">
              <a:spcAft>
                <a:spcPts val="0"/>
              </a:spcAft>
              <a:buClr>
                <a:schemeClr val="accent3"/>
              </a:buClr>
              <a:buFont typeface="Brush Script MT" pitchFamily="66" charset="0"/>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Hükümdarın sonradan kazanması gereken özellikler ise: </a:t>
            </a:r>
            <a:r>
              <a:rPr lang="tr-TR" sz="1800" dirty="0">
                <a:latin typeface="Times New Roman" panose="02020603050405020304" pitchFamily="18" charset="0"/>
                <a:cs typeface="Times New Roman" panose="02020603050405020304" pitchFamily="18" charset="0"/>
              </a:rPr>
              <a:t>Bilgeliği, önceki kanun ve kuralları bilmesi, güzel konuşma sanatını öğrenmesi, savaş sanatını bilmesi, gerektiğinde aklını kullanıp ülke çıkarlarına uygun hükümler getirebilmesi vb.</a:t>
            </a:r>
          </a:p>
          <a:p>
            <a:pPr marL="274320" indent="-274320" algn="just" eaLnBrk="1" fontAlgn="auto" hangingPunct="1">
              <a:spcAft>
                <a:spcPts val="0"/>
              </a:spcAft>
              <a:buClr>
                <a:schemeClr val="accent3"/>
              </a:buClr>
              <a:buFont typeface="Brush Script MT" pitchFamily="66" charset="0"/>
              <a:buBlip>
                <a:blip r:embed="rId2"/>
              </a:buBlip>
              <a:defRPr/>
            </a:pPr>
            <a:r>
              <a:rPr lang="tr-TR" sz="1800" b="1" dirty="0">
                <a:solidFill>
                  <a:srgbClr val="7030A0"/>
                </a:solidFill>
                <a:latin typeface="Times New Roman" panose="02020603050405020304" pitchFamily="18" charset="0"/>
                <a:cs typeface="Times New Roman" panose="02020603050405020304" pitchFamily="18" charset="0"/>
              </a:rPr>
              <a:t>Bilgenin bildiklerinin yanında bilmedikleri, damla ile okyanus gibidir. Bilge insan odur ki, bilgisizliğinin farkındadır.</a:t>
            </a:r>
          </a:p>
          <a:p>
            <a:pPr marL="274320" indent="-274320" eaLnBrk="1" fontAlgn="auto" hangingPunct="1">
              <a:spcAft>
                <a:spcPts val="0"/>
              </a:spcAft>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17</a:t>
            </a:fld>
            <a:endParaRPr lang="tr-TR"/>
          </a:p>
        </p:txBody>
      </p:sp>
    </p:spTree>
    <p:extLst>
      <p:ext uri="{BB962C8B-B14F-4D97-AF65-F5344CB8AC3E}">
        <p14:creationId xmlns:p14="http://schemas.microsoft.com/office/powerpoint/2010/main" val="2166543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68388" y="765175"/>
            <a:ext cx="6964362" cy="1201738"/>
          </a:xfrm>
        </p:spPr>
        <p:txBody>
          <a:bodyPr/>
          <a:lstStyle/>
          <a:p>
            <a:pPr eaLnBrk="1" hangingPunct="1"/>
            <a:r>
              <a:rPr lang="tr-TR" altLang="tr-TR" sz="1800" b="1">
                <a:solidFill>
                  <a:srgbClr val="7030A0"/>
                </a:solidFill>
                <a:latin typeface="Times New Roman" pitchFamily="18" charset="0"/>
                <a:cs typeface="Times New Roman" pitchFamily="18" charset="0"/>
              </a:rPr>
              <a:t>İBN-İ SİNA (980-1037)</a:t>
            </a:r>
          </a:p>
        </p:txBody>
      </p:sp>
      <p:sp>
        <p:nvSpPr>
          <p:cNvPr id="21507" name="Rectangle 3"/>
          <p:cNvSpPr>
            <a:spLocks noGrp="1" noChangeArrowheads="1"/>
          </p:cNvSpPr>
          <p:nvPr>
            <p:ph idx="1"/>
          </p:nvPr>
        </p:nvSpPr>
        <p:spPr>
          <a:xfrm>
            <a:off x="2987675" y="2060575"/>
            <a:ext cx="5184775" cy="4464050"/>
          </a:xfrm>
        </p:spPr>
        <p:txBody>
          <a:bodyPr/>
          <a:lstStyle/>
          <a:p>
            <a:pPr algn="just" eaLnBrk="1" hangingPunct="1">
              <a:buClr>
                <a:srgbClr val="FF3300"/>
              </a:buClr>
              <a:buFont typeface="Wingdings" pitchFamily="2" charset="2"/>
              <a:buChar char="v"/>
            </a:pPr>
            <a:r>
              <a:rPr lang="tr-TR" altLang="tr-TR" sz="1800">
                <a:latin typeface="Times New Roman" pitchFamily="18" charset="0"/>
                <a:cs typeface="Times New Roman" pitchFamily="18" charset="0"/>
              </a:rPr>
              <a:t>980 yılında Buhara’da doğan İbn-i Sina batıda Avicenne adıyla şöhret bulmuştur. </a:t>
            </a:r>
          </a:p>
          <a:p>
            <a:pPr algn="just" eaLnBrk="1" hangingPunct="1">
              <a:buClr>
                <a:srgbClr val="FF3300"/>
              </a:buClr>
              <a:buFont typeface="Wingdings" pitchFamily="2" charset="2"/>
              <a:buChar char="v"/>
            </a:pPr>
            <a:endParaRPr lang="tr-TR" altLang="tr-TR" sz="1800">
              <a:latin typeface="Times New Roman" pitchFamily="18" charset="0"/>
              <a:cs typeface="Times New Roman" pitchFamily="18" charset="0"/>
            </a:endParaRPr>
          </a:p>
          <a:p>
            <a:pPr algn="just" eaLnBrk="1" hangingPunct="1">
              <a:buClr>
                <a:srgbClr val="FF3300"/>
              </a:buClr>
              <a:buFont typeface="Wingdings" pitchFamily="2" charset="2"/>
              <a:buChar char="v"/>
            </a:pPr>
            <a:r>
              <a:rPr lang="tr-TR" altLang="tr-TR" sz="1800">
                <a:latin typeface="Times New Roman" pitchFamily="18" charset="0"/>
                <a:cs typeface="Times New Roman" pitchFamily="18" charset="0"/>
              </a:rPr>
              <a:t>Dünya düşünce, tıp ve eğitim tarihinde çok önemli bir yere sahiptir. </a:t>
            </a:r>
          </a:p>
          <a:p>
            <a:pPr algn="just" eaLnBrk="1" hangingPunct="1">
              <a:buClr>
                <a:srgbClr val="FF3300"/>
              </a:buClr>
              <a:buFont typeface="Wingdings" pitchFamily="2" charset="2"/>
              <a:buChar char="v"/>
            </a:pPr>
            <a:endParaRPr lang="tr-TR" altLang="tr-TR" sz="1800">
              <a:latin typeface="Times New Roman" pitchFamily="18" charset="0"/>
              <a:cs typeface="Times New Roman" pitchFamily="18" charset="0"/>
            </a:endParaRPr>
          </a:p>
          <a:p>
            <a:pPr algn="just" eaLnBrk="1" hangingPunct="1">
              <a:buClr>
                <a:srgbClr val="FF3300"/>
              </a:buClr>
              <a:buFont typeface="Wingdings" pitchFamily="2" charset="2"/>
              <a:buChar char="v"/>
            </a:pPr>
            <a:r>
              <a:rPr lang="tr-TR" altLang="tr-TR" sz="1800">
                <a:latin typeface="Times New Roman" pitchFamily="18" charset="0"/>
                <a:cs typeface="Times New Roman" pitchFamily="18" charset="0"/>
              </a:rPr>
              <a:t>İbn-i Sina’ya Aristo ve Farabi’den sonra gelen anlamında </a:t>
            </a:r>
            <a:r>
              <a:rPr lang="tr-TR" altLang="tr-TR" sz="1800" b="1">
                <a:solidFill>
                  <a:srgbClr val="FF0000"/>
                </a:solidFill>
                <a:latin typeface="Times New Roman" pitchFamily="18" charset="0"/>
                <a:cs typeface="Times New Roman" pitchFamily="18" charset="0"/>
              </a:rPr>
              <a:t>üçüncü öğretmen </a:t>
            </a:r>
            <a:r>
              <a:rPr lang="tr-TR" altLang="tr-TR" sz="1800">
                <a:latin typeface="Times New Roman" pitchFamily="18" charset="0"/>
                <a:cs typeface="Times New Roman" pitchFamily="18" charset="0"/>
              </a:rPr>
              <a:t>yani </a:t>
            </a:r>
            <a:r>
              <a:rPr lang="tr-TR" altLang="tr-TR" sz="1800" b="1">
                <a:solidFill>
                  <a:srgbClr val="FF0000"/>
                </a:solidFill>
                <a:latin typeface="Times New Roman" pitchFamily="18" charset="0"/>
                <a:cs typeface="Times New Roman" pitchFamily="18" charset="0"/>
              </a:rPr>
              <a:t>“muallim-i salis” </a:t>
            </a:r>
            <a:r>
              <a:rPr lang="tr-TR" altLang="tr-TR" sz="1800">
                <a:latin typeface="Times New Roman" pitchFamily="18" charset="0"/>
                <a:cs typeface="Times New Roman" pitchFamily="18" charset="0"/>
              </a:rPr>
              <a:t>denilmiştir.</a:t>
            </a:r>
          </a:p>
          <a:p>
            <a:pPr algn="just" eaLnBrk="1" hangingPunct="1"/>
            <a:endParaRPr lang="tr-TR" altLang="tr-TR" sz="1800">
              <a:latin typeface="Times New Roman" pitchFamily="18" charset="0"/>
              <a:cs typeface="Times New Roman" pitchFamily="18" charset="0"/>
            </a:endParaRPr>
          </a:p>
          <a:p>
            <a:pPr algn="just" eaLnBrk="1" hangingPunct="1"/>
            <a:endParaRPr lang="tr-TR" altLang="tr-TR"/>
          </a:p>
        </p:txBody>
      </p:sp>
      <p:pic>
        <p:nvPicPr>
          <p:cNvPr id="29700" name="Picture 4" descr="ibni_s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388" y="2133600"/>
            <a:ext cx="1800225"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t>18</a:t>
            </a:fld>
            <a:endParaRPr lang="tr-TR"/>
          </a:p>
        </p:txBody>
      </p:sp>
    </p:spTree>
    <p:extLst>
      <p:ext uri="{BB962C8B-B14F-4D97-AF65-F5344CB8AC3E}">
        <p14:creationId xmlns:p14="http://schemas.microsoft.com/office/powerpoint/2010/main" val="1113131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ppt_w</p:attrName>
                                        </p:attrNameLst>
                                      </p:cBhvr>
                                      <p:tavLst>
                                        <p:tav tm="0">
                                          <p:val>
                                            <p:fltVal val="0"/>
                                          </p:val>
                                        </p:tav>
                                        <p:tav tm="100000">
                                          <p:val>
                                            <p:strVal val="#ppt_w"/>
                                          </p:val>
                                        </p:tav>
                                      </p:tavLst>
                                    </p:anim>
                                    <p:anim calcmode="lin" valueType="num">
                                      <p:cBhvr>
                                        <p:cTn id="8" dur="500" fill="hold"/>
                                        <p:tgtEl>
                                          <p:spTgt spid="297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İçerik Yer Tutucusu 2"/>
          <p:cNvSpPr>
            <a:spLocks noGrp="1"/>
          </p:cNvSpPr>
          <p:nvPr>
            <p:ph idx="1"/>
          </p:nvPr>
        </p:nvSpPr>
        <p:spPr>
          <a:xfrm>
            <a:off x="1116013" y="1052513"/>
            <a:ext cx="7056437" cy="4897437"/>
          </a:xfrm>
        </p:spPr>
        <p:txBody>
          <a:bodyPr/>
          <a:lstStyle/>
          <a:p>
            <a:pPr algn="just" eaLnBrk="1" hangingPunct="1">
              <a:buClr>
                <a:srgbClr val="00B050"/>
              </a:buClr>
              <a:buFont typeface="Wingdings" pitchFamily="2" charset="2"/>
              <a:buChar char="v"/>
            </a:pPr>
            <a:endParaRPr lang="tr-TR" altLang="tr-TR" sz="1800" dirty="0">
              <a:latin typeface="Times New Roman" pitchFamily="18" charset="0"/>
              <a:cs typeface="Times New Roman" pitchFamily="18" charset="0"/>
            </a:endParaRPr>
          </a:p>
          <a:p>
            <a:pPr algn="just" eaLnBrk="1" hangingPunct="1">
              <a:buClr>
                <a:srgbClr val="00B050"/>
              </a:buClr>
              <a:buFont typeface="Wingdings" pitchFamily="2" charset="2"/>
              <a:buChar char="v"/>
            </a:pPr>
            <a:r>
              <a:rPr lang="tr-TR" altLang="tr-TR" sz="1800" dirty="0" err="1">
                <a:latin typeface="Times New Roman" pitchFamily="18" charset="0"/>
                <a:cs typeface="Times New Roman" pitchFamily="18" charset="0"/>
              </a:rPr>
              <a:t>İbn</a:t>
            </a:r>
            <a:r>
              <a:rPr lang="tr-TR" altLang="tr-TR" sz="1800" dirty="0">
                <a:latin typeface="Times New Roman" pitchFamily="18" charset="0"/>
                <a:cs typeface="Times New Roman" pitchFamily="18" charset="0"/>
              </a:rPr>
              <a:t>-i Sina eğitimi teorik ve uygulamalı olmak üzere ikiye ayırmaktadır.</a:t>
            </a:r>
          </a:p>
          <a:p>
            <a:pPr algn="just" eaLnBrk="1" hangingPunct="1">
              <a:buClr>
                <a:srgbClr val="00B050"/>
              </a:buClr>
              <a:buFont typeface="Wingdings" pitchFamily="2" charset="2"/>
              <a:buChar char="v"/>
            </a:pPr>
            <a:r>
              <a:rPr lang="tr-TR" altLang="tr-TR" sz="1800" b="1" dirty="0">
                <a:solidFill>
                  <a:srgbClr val="FF0000"/>
                </a:solidFill>
                <a:latin typeface="Times New Roman" pitchFamily="18" charset="0"/>
                <a:cs typeface="Times New Roman" pitchFamily="18" charset="0"/>
              </a:rPr>
              <a:t>Teorik eğitim, </a:t>
            </a:r>
            <a:r>
              <a:rPr lang="tr-TR" altLang="tr-TR" sz="1800" dirty="0">
                <a:latin typeface="Times New Roman" pitchFamily="18" charset="0"/>
                <a:cs typeface="Times New Roman" pitchFamily="18" charset="0"/>
              </a:rPr>
              <a:t>alana ilişkin genel bilgilerin öğrenilmesini,</a:t>
            </a:r>
          </a:p>
          <a:p>
            <a:pPr algn="just" eaLnBrk="1" hangingPunct="1">
              <a:buClr>
                <a:srgbClr val="00B050"/>
              </a:buClr>
              <a:buFont typeface="Wingdings" pitchFamily="2" charset="2"/>
              <a:buChar char="v"/>
            </a:pPr>
            <a:r>
              <a:rPr lang="tr-TR" altLang="tr-TR" sz="1800" b="1" dirty="0">
                <a:solidFill>
                  <a:srgbClr val="FF0000"/>
                </a:solidFill>
                <a:latin typeface="Times New Roman" pitchFamily="18" charset="0"/>
                <a:cs typeface="Times New Roman" pitchFamily="18" charset="0"/>
              </a:rPr>
              <a:t>Uygulamalı eğitim </a:t>
            </a:r>
            <a:r>
              <a:rPr lang="tr-TR" altLang="tr-TR" sz="1800" dirty="0">
                <a:latin typeface="Times New Roman" pitchFamily="18" charset="0"/>
                <a:cs typeface="Times New Roman" pitchFamily="18" charset="0"/>
              </a:rPr>
              <a:t>ise mesleğin gerektirdiği niteliklerin kazandırılmasını ve yerine getirilmesini kapsar.</a:t>
            </a:r>
          </a:p>
          <a:p>
            <a:pPr algn="just" eaLnBrk="1" hangingPunct="1">
              <a:buClr>
                <a:srgbClr val="00B050"/>
              </a:buClr>
              <a:buFont typeface="Wingdings" pitchFamily="2" charset="2"/>
              <a:buChar char="v"/>
            </a:pPr>
            <a:endParaRPr lang="tr-TR" altLang="tr-TR" sz="1800" dirty="0">
              <a:latin typeface="Times New Roman" pitchFamily="18" charset="0"/>
              <a:cs typeface="Times New Roman" pitchFamily="18" charset="0"/>
            </a:endParaRPr>
          </a:p>
          <a:p>
            <a:pPr algn="just" eaLnBrk="1" hangingPunct="1">
              <a:buFont typeface="Brush Script MT" pitchFamily="66" charset="0"/>
              <a:buBlip>
                <a:blip r:embed="rId2"/>
              </a:buBlip>
            </a:pPr>
            <a:r>
              <a:rPr lang="tr-TR" altLang="tr-TR" sz="1800" b="1" dirty="0" err="1">
                <a:solidFill>
                  <a:srgbClr val="3366FF"/>
                </a:solidFill>
                <a:latin typeface="Times New Roman" pitchFamily="18" charset="0"/>
                <a:cs typeface="Times New Roman" pitchFamily="18" charset="0"/>
              </a:rPr>
              <a:t>İbn</a:t>
            </a:r>
            <a:r>
              <a:rPr lang="tr-TR" altLang="tr-TR" sz="1800" b="1" dirty="0">
                <a:solidFill>
                  <a:srgbClr val="3366FF"/>
                </a:solidFill>
                <a:latin typeface="Times New Roman" pitchFamily="18" charset="0"/>
                <a:cs typeface="Times New Roman" pitchFamily="18" charset="0"/>
              </a:rPr>
              <a:t>-i Sina’ya göre eğitimin amacı, </a:t>
            </a:r>
            <a:r>
              <a:rPr lang="tr-TR" altLang="tr-TR" sz="1800" dirty="0">
                <a:latin typeface="Times New Roman" pitchFamily="18" charset="0"/>
                <a:cs typeface="Times New Roman" pitchFamily="18" charset="0"/>
              </a:rPr>
              <a:t>bireyin fiziksel, zihinsel ve ahlaki gelişimini, yaşadığı toplumda kendi yeteneklerine uygun meslek seçmesini ve  toplumsal gelişmeye katkıda bulunacak  nitelikte yetişmesini sağlamaktır.</a:t>
            </a:r>
          </a:p>
          <a:p>
            <a:pPr algn="just" eaLnBrk="1" hangingPunct="1">
              <a:buFont typeface="Brush Script MT" pitchFamily="66" charset="0"/>
              <a:buBlip>
                <a:blip r:embed="rId2"/>
              </a:buBlip>
            </a:pPr>
            <a:endParaRPr lang="tr-TR" altLang="tr-TR" sz="1800" dirty="0">
              <a:latin typeface="Times New Roman" pitchFamily="18" charset="0"/>
              <a:cs typeface="Times New Roman" pitchFamily="18" charset="0"/>
            </a:endParaRPr>
          </a:p>
          <a:p>
            <a:pPr algn="just" eaLnBrk="1" hangingPunct="1">
              <a:buFont typeface="Brush Script MT" pitchFamily="66" charset="0"/>
              <a:buBlip>
                <a:blip r:embed="rId2"/>
              </a:buBlip>
            </a:pPr>
            <a:r>
              <a:rPr lang="tr-TR" altLang="tr-TR" sz="1800" dirty="0">
                <a:latin typeface="Times New Roman" pitchFamily="18" charset="0"/>
                <a:cs typeface="Times New Roman" pitchFamily="18" charset="0"/>
              </a:rPr>
              <a:t>Eğitim, bireyin sadece bilgi elde etmesini ve entelektüel gelişimini sağlamayı değil, aynı zamanda ahlaki bakımdan gelişmesini de amaçlamaktadır. </a:t>
            </a:r>
          </a:p>
          <a:p>
            <a:pPr algn="just" eaLnBrk="1" hangingPunct="1">
              <a:buClr>
                <a:srgbClr val="00B050"/>
              </a:buClr>
              <a:buFont typeface="Wingdings" pitchFamily="2" charset="2"/>
              <a:buChar char="v"/>
            </a:pPr>
            <a:endParaRPr lang="tr-TR" altLang="tr-TR" sz="1800" dirty="0">
              <a:latin typeface="Times New Roman" pitchFamily="18" charset="0"/>
              <a:cs typeface="Times New Roman"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19</a:t>
            </a:fld>
            <a:endParaRPr lang="tr-TR"/>
          </a:p>
        </p:txBody>
      </p:sp>
    </p:spTree>
    <p:extLst>
      <p:ext uri="{BB962C8B-B14F-4D97-AF65-F5344CB8AC3E}">
        <p14:creationId xmlns:p14="http://schemas.microsoft.com/office/powerpoint/2010/main" val="3560225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6013" y="765175"/>
            <a:ext cx="6985000" cy="5472113"/>
          </a:xfrm>
        </p:spPr>
        <p:txBody>
          <a:bodyPr rtlCol="0">
            <a:normAutofit/>
          </a:bodyPr>
          <a:lstStyle/>
          <a:p>
            <a:pPr marL="274320" indent="-274320" algn="just" eaLnBrk="1" fontAlgn="auto" hangingPunct="1">
              <a:spcAft>
                <a:spcPts val="0"/>
              </a:spcAft>
              <a:buFont typeface="Brush Script MT" pitchFamily="66" charset="0"/>
              <a:buBlip>
                <a:blip r:embed="rId2"/>
              </a:buBlip>
              <a:defRPr/>
            </a:pPr>
            <a:r>
              <a:rPr lang="tr-TR" sz="1800" b="1" dirty="0">
                <a:solidFill>
                  <a:srgbClr val="3366FF"/>
                </a:solidFill>
                <a:latin typeface="Times New Roman" panose="02020603050405020304" pitchFamily="18" charset="0"/>
                <a:cs typeface="Times New Roman" panose="02020603050405020304" pitchFamily="18" charset="0"/>
              </a:rPr>
              <a:t>İBN-İ SİNA’YA GÖRE EĞİTİMİN AŞAMALARI</a:t>
            </a:r>
          </a:p>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Doğum Sonrası Eğitim:</a:t>
            </a: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Çocuk doğar doğmaz göbek kordonu dört parmak uzunluğunda kesilmeli ve temiz bir malzeme ile bağlanmalıdır.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Çocuğa güzel bir isim verilmelidir.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Kundaklanan çocuğun vücuduna masaj yapılarak onun rahatlaması sağlanmalıdır.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Çocuk orta dereceli sıcaklıkta bir odada uyutulmalıdır.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Oda gölge olmamalı ve güneş ışığını doğrudan almamalıdır.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Çocuk yatırılırken başının bedeninden yüksekte olmasına dikkat edilmelidir.</a:t>
            </a:r>
          </a:p>
          <a:p>
            <a:pPr marL="0" indent="0" algn="just" eaLnBrk="1" fontAlgn="auto" hangingPunct="1">
              <a:spcAft>
                <a:spcPts val="0"/>
              </a:spcAft>
              <a:buFont typeface="Brush Script MT" pitchFamily="66" charset="0"/>
              <a:buNone/>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endParaRPr lang="tr-TR" sz="1800" b="1" dirty="0">
              <a:solidFill>
                <a:srgbClr val="3366FF"/>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Brush Script MT" pitchFamily="66" charset="0"/>
              <a:buNone/>
              <a:defRPr/>
            </a:pPr>
            <a:endParaRPr lang="tr-TR" sz="18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20</a:t>
            </a:fld>
            <a:endParaRPr lang="tr-TR"/>
          </a:p>
        </p:txBody>
      </p:sp>
    </p:spTree>
    <p:extLst>
      <p:ext uri="{BB962C8B-B14F-4D97-AF65-F5344CB8AC3E}">
        <p14:creationId xmlns:p14="http://schemas.microsoft.com/office/powerpoint/2010/main" val="3771584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2988" y="836613"/>
            <a:ext cx="7058025" cy="5256212"/>
          </a:xfrm>
        </p:spPr>
        <p:txBody>
          <a:bodyPr rtlCol="0">
            <a:normAutofit/>
          </a:bodyPr>
          <a:lstStyle/>
          <a:p>
            <a:pPr marL="0" indent="0" algn="just" eaLnBrk="1" fontAlgn="auto" hangingPunct="1">
              <a:spcAft>
                <a:spcPts val="0"/>
              </a:spcAft>
              <a:buFont typeface="Brush Script MT" pitchFamily="66" charset="0"/>
              <a:buNone/>
              <a:defRPr/>
            </a:pPr>
            <a:r>
              <a:rPr lang="tr-TR" sz="1800" b="1" dirty="0">
                <a:solidFill>
                  <a:srgbClr val="605ACE"/>
                </a:solidFill>
                <a:latin typeface="Times New Roman" panose="02020603050405020304" pitchFamily="18" charset="0"/>
                <a:cs typeface="Times New Roman" panose="02020603050405020304" pitchFamily="18" charset="0"/>
              </a:rPr>
              <a:t>     </a:t>
            </a:r>
          </a:p>
          <a:p>
            <a:pPr marL="0" indent="0" algn="just" eaLnBrk="1" fontAlgn="auto" hangingPunct="1">
              <a:spcAft>
                <a:spcPts val="0"/>
              </a:spcAft>
              <a:buFont typeface="Brush Script MT" pitchFamily="66" charset="0"/>
              <a:buNone/>
              <a:defRPr/>
            </a:pPr>
            <a:r>
              <a:rPr lang="tr-TR" sz="1800" b="1" dirty="0">
                <a:solidFill>
                  <a:srgbClr val="605ACE"/>
                </a:solidFill>
                <a:latin typeface="Times New Roman" panose="02020603050405020304" pitchFamily="18" charset="0"/>
                <a:cs typeface="Times New Roman" panose="02020603050405020304" pitchFamily="18" charset="0"/>
              </a:rPr>
              <a:t>     Çocukluk Dönemi (3-5 yaş) Eğitim: </a:t>
            </a: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Çocukların fiziksel, zihinsel ve ahlaki bakımdan sağlıklı bir gelişim gösterebilmeleri için 3-5 yaş dönemi eğitiminde üç hususa dikkat edilmelidir:</a:t>
            </a:r>
          </a:p>
          <a:p>
            <a:pPr marL="0" indent="0" algn="just" eaLnBrk="1" fontAlgn="auto" hangingPunct="1">
              <a:spcAft>
                <a:spcPts val="0"/>
              </a:spcAft>
              <a:buFont typeface="Brush Script MT" pitchFamily="66" charset="0"/>
              <a:buNone/>
              <a:defRPr/>
            </a:pPr>
            <a:r>
              <a:rPr lang="tr-TR" sz="1800" b="1" dirty="0">
                <a:solidFill>
                  <a:srgbClr val="FF0000"/>
                </a:solidFill>
                <a:latin typeface="Times New Roman" panose="02020603050405020304" pitchFamily="18" charset="0"/>
                <a:cs typeface="Times New Roman" panose="02020603050405020304" pitchFamily="18" charset="0"/>
              </a:rPr>
              <a:t>1- </a:t>
            </a:r>
            <a:r>
              <a:rPr lang="tr-TR" sz="1800" dirty="0">
                <a:latin typeface="Times New Roman" panose="02020603050405020304" pitchFamily="18" charset="0"/>
                <a:cs typeface="Times New Roman" panose="02020603050405020304" pitchFamily="18" charset="0"/>
              </a:rPr>
              <a:t>Çocuklar, onları ahlaki ve ruhsal yönden etkileyecek güçlü olaylardan korunmalıdır.</a:t>
            </a:r>
          </a:p>
          <a:p>
            <a:pPr marL="0" indent="0" algn="just" eaLnBrk="1" fontAlgn="auto" hangingPunct="1">
              <a:spcAft>
                <a:spcPts val="0"/>
              </a:spcAft>
              <a:buFont typeface="Brush Script MT" pitchFamily="66" charset="0"/>
              <a:buNone/>
              <a:defRPr/>
            </a:pPr>
            <a:r>
              <a:rPr lang="tr-TR" sz="1800" b="1" dirty="0">
                <a:solidFill>
                  <a:srgbClr val="FF0000"/>
                </a:solidFill>
                <a:latin typeface="Times New Roman" panose="02020603050405020304" pitchFamily="18" charset="0"/>
                <a:cs typeface="Times New Roman" panose="02020603050405020304" pitchFamily="18" charset="0"/>
              </a:rPr>
              <a:t>2-</a:t>
            </a:r>
            <a:r>
              <a:rPr lang="tr-TR" sz="1800" dirty="0">
                <a:latin typeface="Times New Roman" panose="02020603050405020304" pitchFamily="18" charset="0"/>
                <a:cs typeface="Times New Roman" panose="02020603050405020304" pitchFamily="18" charset="0"/>
              </a:rPr>
              <a:t> Çocuk uykudan uyanınca banyo yaptırılmalı, ardından bir süre oynamasına izin verilmeli ve sonra kahvaltı yaptırılmalıdır. Kahvaltıdan sonra tekrar oyun oynamasına izin verilmeli, oyun bitiminde banyosu ihmal edilmemelidir. Oyun çocuğun fiziksel (</a:t>
            </a:r>
            <a:r>
              <a:rPr lang="tr-TR" sz="1800" dirty="0" err="1">
                <a:latin typeface="Times New Roman" panose="02020603050405020304" pitchFamily="18" charset="0"/>
                <a:cs typeface="Times New Roman" panose="02020603050405020304" pitchFamily="18" charset="0"/>
              </a:rPr>
              <a:t>psiko</a:t>
            </a:r>
            <a:r>
              <a:rPr lang="tr-TR" sz="1800" dirty="0">
                <a:latin typeface="Times New Roman" panose="02020603050405020304" pitchFamily="18" charset="0"/>
                <a:cs typeface="Times New Roman" panose="02020603050405020304" pitchFamily="18" charset="0"/>
              </a:rPr>
              <a:t>-motor) gelişimini etkiler, sosyalleşmesini, çevresiyle sağlıklı iletişim kurmasını ve paylaşmayı öğrenmesini sağlar. </a:t>
            </a:r>
          </a:p>
          <a:p>
            <a:pPr marL="0" indent="0" algn="just" eaLnBrk="1" fontAlgn="auto" hangingPunct="1">
              <a:spcAft>
                <a:spcPts val="0"/>
              </a:spcAft>
              <a:buFont typeface="Brush Script MT" pitchFamily="66" charset="0"/>
              <a:buNone/>
              <a:defRPr/>
            </a:pPr>
            <a:r>
              <a:rPr lang="tr-TR" sz="1800" b="1" dirty="0">
                <a:solidFill>
                  <a:srgbClr val="FF0000"/>
                </a:solidFill>
                <a:latin typeface="Times New Roman" panose="02020603050405020304" pitchFamily="18" charset="0"/>
                <a:cs typeface="Times New Roman" panose="02020603050405020304" pitchFamily="18" charset="0"/>
              </a:rPr>
              <a:t>3-</a:t>
            </a:r>
            <a:r>
              <a:rPr lang="tr-TR" sz="1800" dirty="0">
                <a:latin typeface="Times New Roman" panose="02020603050405020304" pitchFamily="18" charset="0"/>
                <a:cs typeface="Times New Roman" panose="02020603050405020304" pitchFamily="18" charset="0"/>
              </a:rPr>
              <a:t> Bu dönemde çocuğun müzik dinlemesiyle özel olarak ilgilenilmelidir. (zevk ve davranış gelişimi)</a:t>
            </a:r>
            <a:endParaRPr lang="tr-TR" sz="1800" b="1" dirty="0">
              <a:solidFill>
                <a:srgbClr val="FF0000"/>
              </a:solidFill>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21</a:t>
            </a:fld>
            <a:endParaRPr lang="tr-TR"/>
          </a:p>
        </p:txBody>
      </p:sp>
    </p:spTree>
    <p:extLst>
      <p:ext uri="{BB962C8B-B14F-4D97-AF65-F5344CB8AC3E}">
        <p14:creationId xmlns:p14="http://schemas.microsoft.com/office/powerpoint/2010/main" val="196968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1550" y="908050"/>
            <a:ext cx="7129463" cy="5113338"/>
          </a:xfrm>
        </p:spPr>
        <p:txBody>
          <a:bodyPr rtlCol="0">
            <a:normAutofit/>
          </a:bodyPr>
          <a:lstStyle/>
          <a:p>
            <a:pPr marL="0" indent="0" eaLnBrk="1" fontAlgn="auto" hangingPunct="1">
              <a:spcAft>
                <a:spcPts val="0"/>
              </a:spcAft>
              <a:buClr>
                <a:srgbClr val="FF3300"/>
              </a:buClr>
              <a:buFont typeface="Brush Script MT" pitchFamily="66" charset="0"/>
              <a:buNone/>
              <a:defRPr/>
            </a:pPr>
            <a:r>
              <a:rPr lang="tr-TR" sz="1800" b="1" dirty="0">
                <a:solidFill>
                  <a:srgbClr val="605ACE"/>
                </a:solidFill>
                <a:latin typeface="Times New Roman" panose="02020603050405020304" pitchFamily="18" charset="0"/>
                <a:cs typeface="Times New Roman" panose="02020603050405020304" pitchFamily="18" charset="0"/>
              </a:rPr>
              <a:t>    </a:t>
            </a:r>
          </a:p>
          <a:p>
            <a:pPr marL="0" indent="0" eaLnBrk="1" fontAlgn="auto" hangingPunct="1">
              <a:spcAft>
                <a:spcPts val="0"/>
              </a:spcAft>
              <a:buClr>
                <a:srgbClr val="FF3300"/>
              </a:buClr>
              <a:buFont typeface="Brush Script MT" pitchFamily="66" charset="0"/>
              <a:buNone/>
              <a:defRPr/>
            </a:pPr>
            <a:r>
              <a:rPr lang="tr-TR" sz="1800" b="1" dirty="0">
                <a:solidFill>
                  <a:srgbClr val="605ACE"/>
                </a:solidFill>
                <a:latin typeface="Times New Roman" panose="02020603050405020304" pitchFamily="18" charset="0"/>
                <a:cs typeface="Times New Roman" panose="02020603050405020304" pitchFamily="18" charset="0"/>
              </a:rPr>
              <a:t>     6-14 Yaş Dönemi Eğitim:</a:t>
            </a:r>
          </a:p>
          <a:p>
            <a:pPr marL="274320" indent="-274320" algn="just" eaLnBrk="1" fontAlgn="auto" hangingPunct="1">
              <a:spcAft>
                <a:spcPts val="0"/>
              </a:spcAft>
              <a:buClr>
                <a:srgbClr val="FF3300"/>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dönemde çocuk, oyun ve hareketlilikten kademeli olarak uzaklaştırılarak (ancak oyun ve hareketi 14 yaşına kadar ihmal etmemek koşuluyla) düzenli çalışmaya alıştırılmalı, ciddi bir şekilde eğitim almaya başlatılmalıdır.</a:t>
            </a:r>
          </a:p>
          <a:p>
            <a:pPr marL="274320" indent="-274320" algn="just" eaLnBrk="1" fontAlgn="auto" hangingPunct="1">
              <a:spcAft>
                <a:spcPts val="0"/>
              </a:spcAft>
              <a:buClr>
                <a:srgbClr val="FF3300"/>
              </a:buClr>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FF3300"/>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dönemde çocuk, Kuran okuma, güzel yazı yazma, Arap şiiri ve İslam'ın temel prensiplerini öğrenmelidir.</a:t>
            </a:r>
          </a:p>
          <a:p>
            <a:pPr marL="274320" indent="-274320" algn="just" eaLnBrk="1" fontAlgn="auto" hangingPunct="1">
              <a:spcAft>
                <a:spcPts val="0"/>
              </a:spcAft>
              <a:buClr>
                <a:srgbClr val="FF3300"/>
              </a:buClr>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Clr>
                <a:srgbClr val="FF3300"/>
              </a:buClr>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dönemde çocuklara özel ders aldırılmamalıdır. Onların yaşıtlarıyla birlikte eğitim almaları daha uygundur.  Özel ders uygun değildir.</a:t>
            </a:r>
            <a:r>
              <a:rPr lang="tr-TR" altLang="tr-TR" sz="1800" dirty="0">
                <a:latin typeface="Times New Roman" panose="02020603050405020304" pitchFamily="18" charset="0"/>
                <a:cs typeface="Times New Roman" panose="02020603050405020304" pitchFamily="18" charset="0"/>
              </a:rPr>
              <a:t> Çocuklar arasındaki doğal rekabeti faydalı bulur ve birbirlerinden çok fazla şey öğreneceklerini kabul eder. Bu yüzden zengin çocuklarının özel ders alarak yetişmelerini uygun bulmaz</a:t>
            </a:r>
            <a:r>
              <a:rPr lang="tr-TR" altLang="tr-TR" sz="1800" dirty="0"/>
              <a:t>.</a:t>
            </a:r>
          </a:p>
          <a:p>
            <a:pPr marL="274320" indent="-274320" eaLnBrk="1" fontAlgn="auto" hangingPunct="1">
              <a:spcAft>
                <a:spcPts val="0"/>
              </a:spcAft>
              <a:buClr>
                <a:srgbClr val="FF3300"/>
              </a:buClr>
              <a:buFont typeface="Wingdings" panose="05000000000000000000" pitchFamily="2" charset="2"/>
              <a:buChar char="v"/>
              <a:defRPr/>
            </a:pPr>
            <a:endParaRPr lang="tr-TR" sz="1800" dirty="0">
              <a:solidFill>
                <a:srgbClr val="605ACE"/>
              </a:solidFill>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22</a:t>
            </a:fld>
            <a:endParaRPr lang="tr-TR"/>
          </a:p>
        </p:txBody>
      </p:sp>
    </p:spTree>
    <p:extLst>
      <p:ext uri="{BB962C8B-B14F-4D97-AF65-F5344CB8AC3E}">
        <p14:creationId xmlns:p14="http://schemas.microsoft.com/office/powerpoint/2010/main" val="3416456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2988" y="836613"/>
            <a:ext cx="6985000" cy="5113337"/>
          </a:xfrm>
        </p:spPr>
        <p:txBody>
          <a:bodyPr rtlCol="0">
            <a:normAutofit/>
          </a:bodyPr>
          <a:lstStyle/>
          <a:p>
            <a:pPr marL="0" indent="0" algn="just" eaLnBrk="1" fontAlgn="auto" hangingPunct="1">
              <a:spcAft>
                <a:spcPts val="0"/>
              </a:spcAft>
              <a:buFont typeface="Brush Script MT" pitchFamily="66" charset="0"/>
              <a:buNone/>
              <a:defRPr/>
            </a:pPr>
            <a:r>
              <a:rPr lang="tr-TR" sz="1800" b="1" dirty="0">
                <a:solidFill>
                  <a:srgbClr val="7030A0"/>
                </a:solidFill>
                <a:latin typeface="Times New Roman" panose="02020603050405020304" pitchFamily="18" charset="0"/>
                <a:cs typeface="Times New Roman" panose="02020603050405020304" pitchFamily="18" charset="0"/>
              </a:rPr>
              <a:t>     </a:t>
            </a:r>
          </a:p>
          <a:p>
            <a:pPr marL="0" indent="0" algn="just" eaLnBrk="1" fontAlgn="auto" hangingPunct="1">
              <a:spcAft>
                <a:spcPts val="0"/>
              </a:spcAft>
              <a:buFont typeface="Brush Script MT" pitchFamily="66" charset="0"/>
              <a:buNone/>
              <a:defRPr/>
            </a:pPr>
            <a:r>
              <a:rPr lang="tr-TR" sz="1800" b="1" dirty="0">
                <a:solidFill>
                  <a:srgbClr val="7030A0"/>
                </a:solidFill>
                <a:latin typeface="Times New Roman" panose="02020603050405020304" pitchFamily="18" charset="0"/>
                <a:cs typeface="Times New Roman" panose="02020603050405020304" pitchFamily="18" charset="0"/>
              </a:rPr>
              <a:t>     Uzmanlaşma Dönemi Eğitim (14 Yaş ve Sonrası):</a:t>
            </a: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Bireyin yeteneklerine uygun olarak örgün ya da daha sonraki yaşamını sürdüreceği bir alanda mesleki eğitim almaya başladığı bir dönemdir.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süreç içerisinde genç, eğitimine hangi alanda devam edeceğini belirleyecektir.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Bu durum onun daha üst bir eğitim düzeyine devamını ya da eğitim hayatından ayrılıp mesleki alanda eğitimine devam etmesine neden olacaktır. </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err="1">
                <a:latin typeface="Times New Roman" panose="02020603050405020304" pitchFamily="18" charset="0"/>
                <a:cs typeface="Times New Roman" panose="02020603050405020304" pitchFamily="18" charset="0"/>
              </a:rPr>
              <a:t>İbn</a:t>
            </a:r>
            <a:r>
              <a:rPr lang="tr-TR" sz="1800" dirty="0">
                <a:latin typeface="Times New Roman" panose="02020603050405020304" pitchFamily="18" charset="0"/>
                <a:cs typeface="Times New Roman" panose="02020603050405020304" pitchFamily="18" charset="0"/>
              </a:rPr>
              <a:t>-i Sina günümüzdeki anlamıyla meslek danışmanlığını önermektedir.</a:t>
            </a:r>
          </a:p>
          <a:p>
            <a:pPr marL="0" indent="0" eaLnBrk="1" fontAlgn="auto" hangingPunct="1">
              <a:spcAft>
                <a:spcPts val="0"/>
              </a:spcAft>
              <a:buFont typeface="Brush Script MT" pitchFamily="66" charset="0"/>
              <a:buNone/>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23</a:t>
            </a:fld>
            <a:endParaRPr lang="tr-TR"/>
          </a:p>
        </p:txBody>
      </p:sp>
    </p:spTree>
    <p:extLst>
      <p:ext uri="{BB962C8B-B14F-4D97-AF65-F5344CB8AC3E}">
        <p14:creationId xmlns:p14="http://schemas.microsoft.com/office/powerpoint/2010/main" val="568009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2988" y="692150"/>
            <a:ext cx="7058025" cy="5616575"/>
          </a:xfrm>
        </p:spPr>
        <p:txBody>
          <a:bodyPr rtlCol="0">
            <a:normAutofit fontScale="77500" lnSpcReduction="20000"/>
          </a:bodyPr>
          <a:lstStyle/>
          <a:p>
            <a:pPr marL="0" indent="0" eaLnBrk="1" fontAlgn="auto" hangingPunct="1">
              <a:spcAft>
                <a:spcPts val="0"/>
              </a:spcAft>
              <a:buFont typeface="Brush Script MT" pitchFamily="66" charset="0"/>
              <a:buNone/>
              <a:defRPr/>
            </a:pPr>
            <a:r>
              <a:rPr lang="tr-TR" sz="1900" b="1" dirty="0">
                <a:solidFill>
                  <a:srgbClr val="3366FF"/>
                </a:solidFill>
                <a:latin typeface="Times New Roman" panose="02020603050405020304" pitchFamily="18" charset="0"/>
                <a:cs typeface="Times New Roman" panose="02020603050405020304" pitchFamily="18" charset="0"/>
              </a:rPr>
              <a:t>   </a:t>
            </a:r>
          </a:p>
          <a:p>
            <a:pPr marL="0" indent="0" eaLnBrk="1" fontAlgn="auto" hangingPunct="1">
              <a:spcAft>
                <a:spcPts val="0"/>
              </a:spcAft>
              <a:buFont typeface="Brush Script MT" pitchFamily="66" charset="0"/>
              <a:buNone/>
              <a:defRPr/>
            </a:pPr>
            <a:r>
              <a:rPr lang="tr-TR" sz="2300" b="1" dirty="0">
                <a:solidFill>
                  <a:srgbClr val="3366FF"/>
                </a:solidFill>
                <a:latin typeface="Times New Roman" panose="02020603050405020304" pitchFamily="18" charset="0"/>
                <a:cs typeface="Times New Roman" panose="02020603050405020304" pitchFamily="18" charset="0"/>
              </a:rPr>
              <a:t>     İBN-İ SİNA’YA GÖRE ÖĞRETİM İLKE VE YÖNTEMLERİ</a:t>
            </a:r>
          </a:p>
          <a:p>
            <a:pPr marL="0" indent="0" algn="just" eaLnBrk="1" fontAlgn="auto" hangingPunct="1">
              <a:spcAft>
                <a:spcPts val="0"/>
              </a:spcAft>
              <a:buFont typeface="Brush Script MT" pitchFamily="66" charset="0"/>
              <a:buNone/>
              <a:defRPr/>
            </a:pPr>
            <a:endParaRPr lang="tr-TR" alt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2300" dirty="0">
                <a:latin typeface="Times New Roman" panose="02020603050405020304" pitchFamily="18" charset="0"/>
                <a:cs typeface="Times New Roman" panose="02020603050405020304" pitchFamily="18" charset="0"/>
              </a:rPr>
              <a:t>Öğretimde kolaydan zora, basitten karmaşığa giden bir yol izlenmelidir.</a:t>
            </a:r>
          </a:p>
          <a:p>
            <a:pPr marL="274320" indent="-274320" algn="just" eaLnBrk="1" fontAlgn="auto" hangingPunct="1">
              <a:spcAft>
                <a:spcPts val="0"/>
              </a:spcAft>
              <a:buFont typeface="Brush Script MT" pitchFamily="66" charset="0"/>
              <a:buBlip>
                <a:blip r:embed="rId2"/>
              </a:buBlip>
              <a:defRPr/>
            </a:pPr>
            <a:endParaRPr 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2300" dirty="0">
                <a:latin typeface="Times New Roman" panose="02020603050405020304" pitchFamily="18" charset="0"/>
                <a:cs typeface="Times New Roman" panose="02020603050405020304" pitchFamily="18" charset="0"/>
              </a:rPr>
              <a:t>Eğitim-öğretim sürecinde öğrenciler iyi ve olumlu davranışlara yönlendirilmede ikna, şefkat, cesaretlendirme ve ödül aracılığıyla desteklenmeli, olumsuz davranışlarda aşamalı olarak uyarma, azarlama ve aşırıya kaçmamak kaydıyla fiziksel cezaya başvurulmalıdır.</a:t>
            </a:r>
          </a:p>
          <a:p>
            <a:pPr marL="274320" indent="-274320" algn="just" eaLnBrk="1" fontAlgn="auto" hangingPunct="1">
              <a:spcAft>
                <a:spcPts val="0"/>
              </a:spcAft>
              <a:buFont typeface="Brush Script MT" pitchFamily="66" charset="0"/>
              <a:buBlip>
                <a:blip r:embed="rId2"/>
              </a:buBlip>
              <a:defRPr/>
            </a:pPr>
            <a:endParaRPr lang="tr-TR" alt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2300" dirty="0">
                <a:latin typeface="Times New Roman" panose="02020603050405020304" pitchFamily="18" charset="0"/>
                <a:cs typeface="Times New Roman" panose="02020603050405020304" pitchFamily="18" charset="0"/>
              </a:rPr>
              <a:t>Çocukların hataları baskıcı olmadan düzeltilmeli, gerektiğinde onlar azarlanmalı, fiziksel cezaya son çare olarak başvurulmalıdır.</a:t>
            </a:r>
          </a:p>
          <a:p>
            <a:pPr marL="274320" indent="-274320" algn="just" eaLnBrk="1" fontAlgn="auto" hangingPunct="1">
              <a:spcAft>
                <a:spcPts val="0"/>
              </a:spcAft>
              <a:buFont typeface="Brush Script MT" pitchFamily="66" charset="0"/>
              <a:buBlip>
                <a:blip r:embed="rId2"/>
              </a:buBlip>
              <a:defRPr/>
            </a:pPr>
            <a:endParaRPr lang="tr-TR" alt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2300" dirty="0">
                <a:latin typeface="Times New Roman" panose="02020603050405020304" pitchFamily="18" charset="0"/>
                <a:cs typeface="Times New Roman" panose="02020603050405020304" pitchFamily="18" charset="0"/>
              </a:rPr>
              <a:t>Eğitim-öğretimde sınıf ortamından faydalanılmalıdır.</a:t>
            </a:r>
          </a:p>
          <a:p>
            <a:pPr marL="274320" indent="-274320" algn="just" eaLnBrk="1" fontAlgn="auto" hangingPunct="1">
              <a:spcAft>
                <a:spcPts val="0"/>
              </a:spcAft>
              <a:buFont typeface="Brush Script MT" pitchFamily="66" charset="0"/>
              <a:buBlip>
                <a:blip r:embed="rId2"/>
              </a:buBlip>
              <a:defRPr/>
            </a:pPr>
            <a:endParaRPr lang="tr-TR" alt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2300" dirty="0">
                <a:latin typeface="Times New Roman" panose="02020603050405020304" pitchFamily="18" charset="0"/>
                <a:cs typeface="Times New Roman" panose="02020603050405020304" pitchFamily="18" charset="0"/>
              </a:rPr>
              <a:t>Eğitim ve öğretmenlik bir </a:t>
            </a:r>
            <a:r>
              <a:rPr lang="tr-TR" altLang="tr-TR" sz="2300" b="1" dirty="0">
                <a:solidFill>
                  <a:srgbClr val="00B050"/>
                </a:solidFill>
                <a:latin typeface="Times New Roman" panose="02020603050405020304" pitchFamily="18" charset="0"/>
                <a:cs typeface="Times New Roman" panose="02020603050405020304" pitchFamily="18" charset="0"/>
              </a:rPr>
              <a:t>uzmanlık alanıdır</a:t>
            </a:r>
            <a:r>
              <a:rPr lang="tr-TR" altLang="tr-TR" sz="2300" dirty="0">
                <a:latin typeface="Times New Roman" panose="02020603050405020304" pitchFamily="18" charset="0"/>
                <a:cs typeface="Times New Roman" panose="02020603050405020304" pitchFamily="18" charset="0"/>
              </a:rPr>
              <a:t> ve herkes öğretmen olamaz.</a:t>
            </a:r>
          </a:p>
          <a:p>
            <a:pPr marL="0" indent="0" algn="just" eaLnBrk="1" fontAlgn="auto" hangingPunct="1">
              <a:spcAft>
                <a:spcPts val="0"/>
              </a:spcAft>
              <a:buFont typeface="Brush Script MT" pitchFamily="66" charset="0"/>
              <a:buNone/>
              <a:defRPr/>
            </a:pPr>
            <a:endParaRPr lang="tr-TR" sz="23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2300" dirty="0">
                <a:latin typeface="Times New Roman" panose="02020603050405020304" pitchFamily="18" charset="0"/>
                <a:cs typeface="Times New Roman" panose="02020603050405020304" pitchFamily="18" charset="0"/>
              </a:rPr>
              <a:t>Konular anlatılırken örneklere yer verilmeli ve tartışma yöntemi kullanılmalıdır.</a:t>
            </a:r>
          </a:p>
          <a:p>
            <a:pPr marL="0" indent="0" algn="just" eaLnBrk="1" fontAlgn="auto" hangingPunct="1">
              <a:spcAft>
                <a:spcPts val="0"/>
              </a:spcAft>
              <a:buFont typeface="Brush Script MT" pitchFamily="66" charset="0"/>
              <a:buNone/>
              <a:defRPr/>
            </a:pPr>
            <a:r>
              <a:rPr lang="tr-TR" sz="2300" dirty="0">
                <a:latin typeface="Times New Roman" panose="02020603050405020304" pitchFamily="18" charset="0"/>
                <a:cs typeface="Times New Roman" panose="02020603050405020304" pitchFamily="18" charset="0"/>
              </a:rPr>
              <a:t> </a:t>
            </a:r>
          </a:p>
          <a:p>
            <a:pPr marL="0" indent="0" algn="just" eaLnBrk="1" fontAlgn="auto" hangingPunct="1">
              <a:spcAft>
                <a:spcPts val="0"/>
              </a:spcAft>
              <a:buFont typeface="Brush Script MT" pitchFamily="66" charset="0"/>
              <a:buNone/>
              <a:defRPr/>
            </a:pPr>
            <a:endParaRPr lang="tr-TR" sz="19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Brush Script MT" pitchFamily="66" charset="0"/>
              <a:buNone/>
              <a:defRPr/>
            </a:pPr>
            <a:endParaRPr lang="tr-TR" sz="19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eaLnBrk="1" fontAlgn="auto" hangingPunct="1">
              <a:spcAft>
                <a:spcPts val="0"/>
              </a:spcAft>
              <a:buFont typeface="Brush Script MT" pitchFamily="66" charset="0"/>
              <a:buBlip>
                <a:blip r:embed="rId2"/>
              </a:buBlip>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24</a:t>
            </a:fld>
            <a:endParaRPr lang="tr-TR"/>
          </a:p>
        </p:txBody>
      </p:sp>
    </p:spTree>
    <p:extLst>
      <p:ext uri="{BB962C8B-B14F-4D97-AF65-F5344CB8AC3E}">
        <p14:creationId xmlns:p14="http://schemas.microsoft.com/office/powerpoint/2010/main" val="4168040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2988" y="836613"/>
            <a:ext cx="7129462" cy="5113337"/>
          </a:xfrm>
        </p:spPr>
        <p:txBody>
          <a:bodyPr rtlCol="0">
            <a:noAutofit/>
          </a:bodyPr>
          <a:lstStyle/>
          <a:p>
            <a:pPr marL="0" indent="0" algn="just" eaLnBrk="1" fontAlgn="auto" hangingPunct="1">
              <a:spcAft>
                <a:spcPts val="0"/>
              </a:spcAft>
              <a:buFont typeface="Brush Script MT" pitchFamily="66" charset="0"/>
              <a:buNone/>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Eğitimde çocuğun zevk ve ilgileri göz önünde bulundurulmalıdır.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Deney, gözlem ve nedenleri araştırmaya dayalı bir eğitim-öğretim yapılmalıdır.</a:t>
            </a:r>
          </a:p>
          <a:p>
            <a:pPr marL="0" indent="0" algn="just" eaLnBrk="1" fontAlgn="auto" hangingPunct="1">
              <a:spcAft>
                <a:spcPts val="0"/>
              </a:spcAft>
              <a:buFont typeface="Brush Script MT" pitchFamily="66" charset="0"/>
              <a:buNone/>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Aşırı baskı çocukları olumsuz etkilediğinden çocuklara ne çok katı ne de çok yumuşak davranılmalıdır.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Her çocuk eğitilmelidir.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Çocuklar kendi yaşıtlarıyla eğitilmelidir.</a:t>
            </a:r>
          </a:p>
          <a:p>
            <a:pPr marL="274320" indent="-274320" algn="just" eaLnBrk="1" fontAlgn="auto" hangingPunct="1">
              <a:spcAft>
                <a:spcPts val="0"/>
              </a:spcAft>
              <a:buFont typeface="Brush Script MT" pitchFamily="66" charset="0"/>
              <a:buBlip>
                <a:blip r:embed="rId2"/>
              </a:buBlip>
              <a:defRPr/>
            </a:pPr>
            <a:endParaRPr 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sz="1800" dirty="0">
                <a:latin typeface="Times New Roman" panose="02020603050405020304" pitchFamily="18" charset="0"/>
                <a:cs typeface="Times New Roman" panose="02020603050405020304" pitchFamily="18" charset="0"/>
              </a:rPr>
              <a:t>Öğretmen çocuğu tanımalı, onun yetenek ve kabiliyetlerini keşfetmelidir.</a:t>
            </a:r>
          </a:p>
        </p:txBody>
      </p:sp>
      <p:sp>
        <p:nvSpPr>
          <p:cNvPr id="2" name="Slayt Numarası Yer Tutucusu 1"/>
          <p:cNvSpPr>
            <a:spLocks noGrp="1"/>
          </p:cNvSpPr>
          <p:nvPr>
            <p:ph type="sldNum" sz="quarter" idx="12"/>
          </p:nvPr>
        </p:nvSpPr>
        <p:spPr/>
        <p:txBody>
          <a:bodyPr/>
          <a:lstStyle/>
          <a:p>
            <a:fld id="{F302176B-0E47-46AC-8F43-DAB4B8A37D06}" type="slidenum">
              <a:rPr lang="tr-TR" smtClean="0"/>
              <a:t>25</a:t>
            </a:fld>
            <a:endParaRPr lang="tr-TR"/>
          </a:p>
        </p:txBody>
      </p:sp>
    </p:spTree>
    <p:extLst>
      <p:ext uri="{BB962C8B-B14F-4D97-AF65-F5344CB8AC3E}">
        <p14:creationId xmlns:p14="http://schemas.microsoft.com/office/powerpoint/2010/main" val="4142156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1550" y="908050"/>
            <a:ext cx="7200900" cy="5113338"/>
          </a:xfrm>
        </p:spPr>
        <p:txBody>
          <a:bodyPr rtlCol="0">
            <a:normAutofit/>
          </a:bodyPr>
          <a:lstStyle/>
          <a:p>
            <a:pPr marL="0" indent="0" algn="ctr" eaLnBrk="1" fontAlgn="auto" hangingPunct="1">
              <a:spcAft>
                <a:spcPts val="0"/>
              </a:spcAft>
              <a:buFont typeface="Brush Script MT" pitchFamily="66" charset="0"/>
              <a:buNone/>
              <a:defRPr/>
            </a:pPr>
            <a:endParaRPr lang="tr-TR" sz="1800" b="1" dirty="0">
              <a:solidFill>
                <a:srgbClr val="3366FF"/>
              </a:solidFill>
              <a:latin typeface="Times New Roman" panose="02020603050405020304" pitchFamily="18" charset="0"/>
              <a:cs typeface="Times New Roman" panose="02020603050405020304" pitchFamily="18" charset="0"/>
            </a:endParaRPr>
          </a:p>
          <a:p>
            <a:pPr marL="0" indent="0" algn="ctr"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İBN-İ SİNA’YA GÖRE ÖĞRETMENLERDE BULUNMASI GEREKEN ÖZELLİKLER</a:t>
            </a:r>
          </a:p>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a:t>
            </a:r>
          </a:p>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a:t>
            </a:r>
            <a:r>
              <a:rPr lang="tr-TR" sz="1800" b="1" dirty="0" err="1">
                <a:solidFill>
                  <a:srgbClr val="3366FF"/>
                </a:solidFill>
                <a:latin typeface="Times New Roman" panose="02020603050405020304" pitchFamily="18" charset="0"/>
                <a:cs typeface="Times New Roman" panose="02020603050405020304" pitchFamily="18" charset="0"/>
              </a:rPr>
              <a:t>İbn</a:t>
            </a:r>
            <a:r>
              <a:rPr lang="tr-TR" sz="1800" b="1" dirty="0">
                <a:solidFill>
                  <a:srgbClr val="3366FF"/>
                </a:solidFill>
                <a:latin typeface="Times New Roman" panose="02020603050405020304" pitchFamily="18" charset="0"/>
                <a:cs typeface="Times New Roman" panose="02020603050405020304" pitchFamily="18" charset="0"/>
              </a:rPr>
              <a:t>-i Sina’ya göre öğretmen: </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Dindar,</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Dürüst,</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Bilgili,</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İnsaflı,</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Temiz,</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Kibar olmalı,</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Çocuk eğitimi ve öğretimini bilmeli,</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Çocukların yeteneklerini tanımalı,</a:t>
            </a:r>
          </a:p>
          <a:p>
            <a:pPr marL="274320" indent="-274320"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Ne aşırı yumuşak, ne de çok sert olmalıdır.</a:t>
            </a:r>
            <a:endParaRPr lang="tr-TR" sz="18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26</a:t>
            </a:fld>
            <a:endParaRPr lang="tr-TR"/>
          </a:p>
        </p:txBody>
      </p:sp>
    </p:spTree>
    <p:extLst>
      <p:ext uri="{BB962C8B-B14F-4D97-AF65-F5344CB8AC3E}">
        <p14:creationId xmlns:p14="http://schemas.microsoft.com/office/powerpoint/2010/main" val="2838897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Başlık 3"/>
          <p:cNvSpPr>
            <a:spLocks noGrp="1"/>
          </p:cNvSpPr>
          <p:nvPr>
            <p:ph type="title"/>
          </p:nvPr>
        </p:nvSpPr>
        <p:spPr>
          <a:xfrm>
            <a:off x="1095375" y="817563"/>
            <a:ext cx="6964363" cy="739775"/>
          </a:xfrm>
        </p:spPr>
        <p:txBody>
          <a:bodyPr/>
          <a:lstStyle/>
          <a:p>
            <a:pPr eaLnBrk="1" hangingPunct="1"/>
            <a:r>
              <a:rPr lang="tr-TR" altLang="tr-TR" sz="1800" b="1">
                <a:solidFill>
                  <a:srgbClr val="3366FF"/>
                </a:solidFill>
                <a:latin typeface="Times New Roman" pitchFamily="18" charset="0"/>
                <a:cs typeface="Times New Roman" pitchFamily="18" charset="0"/>
              </a:rPr>
              <a:t>İBN-İ SİNA’YA GÖRE SAĞLIK EĞİTİMİ</a:t>
            </a:r>
            <a:br>
              <a:rPr lang="tr-TR" altLang="tr-TR" sz="1800" b="1">
                <a:solidFill>
                  <a:srgbClr val="3366FF"/>
                </a:solidFill>
                <a:latin typeface="Times New Roman" pitchFamily="18" charset="0"/>
                <a:cs typeface="Times New Roman" pitchFamily="18" charset="0"/>
              </a:rPr>
            </a:br>
            <a:endParaRPr lang="tr-TR" altLang="tr-TR" sz="1800"/>
          </a:p>
        </p:txBody>
      </p:sp>
      <p:sp>
        <p:nvSpPr>
          <p:cNvPr id="30723" name="İçerik Yer Tutucusu 2"/>
          <p:cNvSpPr>
            <a:spLocks noGrp="1"/>
          </p:cNvSpPr>
          <p:nvPr>
            <p:ph sz="quarter" idx="13"/>
          </p:nvPr>
        </p:nvSpPr>
        <p:spPr>
          <a:xfrm>
            <a:off x="971550" y="1412875"/>
            <a:ext cx="4895850" cy="4679950"/>
          </a:xfrm>
        </p:spPr>
        <p:txBody>
          <a:bodyPr/>
          <a:lstStyle/>
          <a:p>
            <a:pPr algn="just" eaLnBrk="1" hangingPunct="1">
              <a:buFont typeface="Brush Script MT" pitchFamily="66" charset="0"/>
              <a:buBlip>
                <a:blip r:embed="rId2"/>
              </a:buBlip>
            </a:pPr>
            <a:r>
              <a:rPr lang="tr-TR" altLang="tr-TR" sz="1800" b="1">
                <a:solidFill>
                  <a:srgbClr val="FF3300"/>
                </a:solidFill>
                <a:latin typeface="Times New Roman" pitchFamily="18" charset="0"/>
                <a:cs typeface="Times New Roman" pitchFamily="18" charset="0"/>
              </a:rPr>
              <a:t>«Kanun ve Şifa» </a:t>
            </a:r>
            <a:r>
              <a:rPr lang="tr-TR" altLang="tr-TR" sz="1800">
                <a:latin typeface="Times New Roman" pitchFamily="18" charset="0"/>
                <a:cs typeface="Times New Roman" pitchFamily="18" charset="0"/>
              </a:rPr>
              <a:t>adlı eseri tıp biliminin gelişmesine katkıda bulunmuş, yıllarca Avrupa ve Osmanlı’da  ders kitabı olarak okutulmuştur.</a:t>
            </a:r>
          </a:p>
          <a:p>
            <a:pPr algn="just" eaLnBrk="1" hangingPunct="1">
              <a:buFont typeface="Brush Script MT" pitchFamily="66" charset="0"/>
              <a:buBlip>
                <a:blip r:embed="rId2"/>
              </a:buBlip>
            </a:pPr>
            <a:r>
              <a:rPr lang="tr-TR" altLang="tr-TR" sz="1800">
                <a:latin typeface="Times New Roman" pitchFamily="18" charset="0"/>
                <a:cs typeface="Times New Roman" pitchFamily="18" charset="0"/>
              </a:rPr>
              <a:t>İbn-i Sina, Tıp biliminin konularını ve öğretim programını yazmış, ruhî hastalık ve bozuklukların telkin yoluyla tedavisine başvurarak </a:t>
            </a:r>
            <a:r>
              <a:rPr lang="tr-TR" altLang="tr-TR" sz="1800" b="1">
                <a:solidFill>
                  <a:srgbClr val="FF3300"/>
                </a:solidFill>
                <a:latin typeface="Times New Roman" pitchFamily="18" charset="0"/>
                <a:cs typeface="Times New Roman" pitchFamily="18" charset="0"/>
              </a:rPr>
              <a:t>psikanalist metodun</a:t>
            </a:r>
            <a:r>
              <a:rPr lang="tr-TR" altLang="tr-TR" sz="1800">
                <a:latin typeface="Times New Roman" pitchFamily="18" charset="0"/>
                <a:cs typeface="Times New Roman" pitchFamily="18" charset="0"/>
              </a:rPr>
              <a:t> temelini atmıştır. </a:t>
            </a:r>
          </a:p>
          <a:p>
            <a:pPr algn="just" eaLnBrk="1" hangingPunct="1">
              <a:buFont typeface="Brush Script MT" pitchFamily="66" charset="0"/>
              <a:buBlip>
                <a:blip r:embed="rId2"/>
              </a:buBlip>
            </a:pPr>
            <a:r>
              <a:rPr lang="tr-TR" altLang="tr-TR" sz="1800">
                <a:latin typeface="Times New Roman" pitchFamily="18" charset="0"/>
                <a:cs typeface="Times New Roman" pitchFamily="18" charset="0"/>
              </a:rPr>
              <a:t>İbn-i Sina hastalanmadan önce korunma </a:t>
            </a:r>
            <a:r>
              <a:rPr lang="tr-TR" altLang="tr-TR" sz="1800">
                <a:solidFill>
                  <a:srgbClr val="3366FF"/>
                </a:solidFill>
                <a:latin typeface="Times New Roman" pitchFamily="18" charset="0"/>
                <a:cs typeface="Times New Roman" pitchFamily="18" charset="0"/>
              </a:rPr>
              <a:t>hıfzıssıhha (hijyen)</a:t>
            </a:r>
            <a:r>
              <a:rPr lang="tr-TR" altLang="tr-TR" sz="1800">
                <a:solidFill>
                  <a:srgbClr val="FF0000"/>
                </a:solidFill>
                <a:latin typeface="Times New Roman" pitchFamily="18" charset="0"/>
                <a:cs typeface="Times New Roman" pitchFamily="18" charset="0"/>
              </a:rPr>
              <a:t> </a:t>
            </a:r>
            <a:r>
              <a:rPr lang="tr-TR" altLang="tr-TR" sz="1800">
                <a:latin typeface="Times New Roman" pitchFamily="18" charset="0"/>
                <a:cs typeface="Times New Roman" pitchFamily="18" charset="0"/>
              </a:rPr>
              <a:t>konusuna ve bilinçli hareket etmenin önemine değinerek beden eğitimine katkı sağlamıştır. </a:t>
            </a:r>
            <a:r>
              <a:rPr lang="tr-TR" altLang="tr-TR" sz="1800">
                <a:solidFill>
                  <a:srgbClr val="3366FF"/>
                </a:solidFill>
                <a:latin typeface="Times New Roman" pitchFamily="18" charset="0"/>
                <a:cs typeface="Times New Roman" pitchFamily="18" charset="0"/>
              </a:rPr>
              <a:t>“İlm-i tıbbı iki kelimede özetliyorum. Yemeği tıka basa yeme; yemek yedikten sonrada dört beş saat yemek yeme, zira vücuda en ağır gelen şey aşırı yenen yemektir.”</a:t>
            </a:r>
            <a:endParaRPr lang="tr-TR" altLang="tr-TR" sz="1800" b="1">
              <a:solidFill>
                <a:srgbClr val="3366FF"/>
              </a:solidFill>
              <a:latin typeface="Times New Roman" pitchFamily="18" charset="0"/>
              <a:cs typeface="Times New Roman" pitchFamily="18" charset="0"/>
            </a:endParaRPr>
          </a:p>
          <a:p>
            <a:pPr eaLnBrk="1" hangingPunct="1">
              <a:buFont typeface="Brush Script MT" pitchFamily="66" charset="0"/>
              <a:buBlip>
                <a:blip r:embed="rId2"/>
              </a:buBlip>
            </a:pPr>
            <a:endParaRPr lang="tr-TR" altLang="tr-TR" b="1">
              <a:solidFill>
                <a:srgbClr val="3366FF"/>
              </a:solidFill>
              <a:latin typeface="Times New Roman" pitchFamily="18" charset="0"/>
              <a:cs typeface="Times New Roman" pitchFamily="18" charset="0"/>
            </a:endParaRPr>
          </a:p>
          <a:p>
            <a:pPr eaLnBrk="1" hangingPunct="1">
              <a:buFont typeface="Brush Script MT" pitchFamily="66" charset="0"/>
              <a:buBlip>
                <a:blip r:embed="rId3"/>
              </a:buBlip>
            </a:pPr>
            <a:endParaRPr lang="tr-TR" altLang="tr-TR" b="1">
              <a:solidFill>
                <a:srgbClr val="3366FF"/>
              </a:solidFill>
              <a:latin typeface="Times New Roman" pitchFamily="18" charset="0"/>
              <a:cs typeface="Times New Roman" pitchFamily="18" charset="0"/>
            </a:endParaRPr>
          </a:p>
          <a:p>
            <a:pPr eaLnBrk="1" hangingPunct="1"/>
            <a:endParaRPr lang="tr-TR" altLang="tr-TR"/>
          </a:p>
        </p:txBody>
      </p:sp>
      <p:pic>
        <p:nvPicPr>
          <p:cNvPr id="30724" name="Picture 4" descr="el_kanun_b"/>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rcRect/>
          <a:stretch>
            <a:fillRect/>
          </a:stretch>
        </p:blipFill>
        <p:spPr>
          <a:xfrm>
            <a:off x="6011863" y="1773238"/>
            <a:ext cx="2178050" cy="3605212"/>
          </a:xfrm>
          <a:noFill/>
        </p:spPr>
      </p:pic>
      <p:sp>
        <p:nvSpPr>
          <p:cNvPr id="2" name="Slayt Numarası Yer Tutucusu 1"/>
          <p:cNvSpPr>
            <a:spLocks noGrp="1"/>
          </p:cNvSpPr>
          <p:nvPr>
            <p:ph type="sldNum" sz="quarter" idx="12"/>
          </p:nvPr>
        </p:nvSpPr>
        <p:spPr/>
        <p:txBody>
          <a:bodyPr/>
          <a:lstStyle/>
          <a:p>
            <a:fld id="{F302176B-0E47-46AC-8F43-DAB4B8A37D06}" type="slidenum">
              <a:rPr lang="tr-TR" smtClean="0"/>
              <a:t>27</a:t>
            </a:fld>
            <a:endParaRPr lang="tr-TR"/>
          </a:p>
        </p:txBody>
      </p:sp>
    </p:spTree>
    <p:extLst>
      <p:ext uri="{BB962C8B-B14F-4D97-AF65-F5344CB8AC3E}">
        <p14:creationId xmlns:p14="http://schemas.microsoft.com/office/powerpoint/2010/main" val="2358967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1042988" y="908050"/>
            <a:ext cx="6985000" cy="5041900"/>
          </a:xfrm>
        </p:spPr>
        <p:txBody>
          <a:bodyPr rtlCol="0">
            <a:normAutofit/>
          </a:bodyPr>
          <a:lstStyle/>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İBN-İ SİNA’NIN AHLAK ANLAYIŞI</a:t>
            </a:r>
          </a:p>
          <a:p>
            <a:pPr marL="274320" indent="-274320" algn="just" eaLnBrk="1" fontAlgn="auto" hangingPunct="1">
              <a:spcAft>
                <a:spcPts val="0"/>
              </a:spcAft>
              <a:buFont typeface="Brush Script MT" pitchFamily="66" charset="0"/>
              <a:buBlip>
                <a:blip r:embed="rId2"/>
              </a:buBlip>
              <a:defRPr/>
            </a:pPr>
            <a:r>
              <a:rPr lang="tr-TR" altLang="tr-TR" sz="1800" dirty="0" err="1">
                <a:latin typeface="Times New Roman" panose="02020603050405020304" pitchFamily="18" charset="0"/>
                <a:cs typeface="Times New Roman" panose="02020603050405020304" pitchFamily="18" charset="0"/>
              </a:rPr>
              <a:t>İbn</a:t>
            </a:r>
            <a:r>
              <a:rPr lang="tr-TR" altLang="tr-TR" sz="1800" dirty="0">
                <a:latin typeface="Times New Roman" panose="02020603050405020304" pitchFamily="18" charset="0"/>
                <a:cs typeface="Times New Roman" panose="02020603050405020304" pitchFamily="18" charset="0"/>
              </a:rPr>
              <a:t>-i Sina’ya göre ahlak ve fazilet, zenginlik ve şöhretten çok daha önemlidir.</a:t>
            </a:r>
          </a:p>
          <a:p>
            <a:pPr marL="274320" indent="-274320" algn="just" eaLnBrk="1" fontAlgn="auto" hangingPunct="1">
              <a:spcAft>
                <a:spcPts val="0"/>
              </a:spcAft>
              <a:buFont typeface="Brush Script MT" pitchFamily="66" charset="0"/>
              <a:buBlip>
                <a:blip r:embed="rId2"/>
              </a:buBlip>
              <a:defRPr/>
            </a:pPr>
            <a:endParaRPr lang="tr-TR" altLang="tr-TR" sz="1800" dirty="0">
              <a:solidFill>
                <a:srgbClr val="FF0000"/>
              </a:solidFill>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solidFill>
                  <a:srgbClr val="FF0000"/>
                </a:solidFill>
                <a:latin typeface="Times New Roman" panose="02020603050405020304" pitchFamily="18" charset="0"/>
                <a:cs typeface="Times New Roman" panose="02020603050405020304" pitchFamily="18" charset="0"/>
              </a:rPr>
              <a:t>Ahlaki davranışlara ve fazilete ulaşmak için belirlediği başlıca ilkeler şunlardır:</a:t>
            </a: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Nefsin isteklerine uymamak.</a:t>
            </a: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Gazap, şehvet, hırs, korku… eseri ortaya çıkabilecek davranışları engellemek.</a:t>
            </a: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Yalandan kesinlikle uzaklaşmak.</a:t>
            </a: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İyilik yapmak, iyileri sevmek ve kötülükten men etmek</a:t>
            </a:r>
          </a:p>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a:t>
            </a:r>
          </a:p>
          <a:p>
            <a:pPr marL="0" indent="0" algn="just" eaLnBrk="1" fontAlgn="auto" hangingPunct="1">
              <a:spcAft>
                <a:spcPts val="0"/>
              </a:spcAft>
              <a:buFont typeface="Brush Script MT" pitchFamily="66" charset="0"/>
              <a:buNone/>
              <a:defRPr/>
            </a:pPr>
            <a:r>
              <a:rPr lang="tr-TR" sz="1800" b="1" dirty="0">
                <a:solidFill>
                  <a:srgbClr val="3366FF"/>
                </a:solidFill>
                <a:latin typeface="Times New Roman" panose="02020603050405020304" pitchFamily="18" charset="0"/>
                <a:cs typeface="Times New Roman" panose="02020603050405020304" pitchFamily="18" charset="0"/>
              </a:rPr>
              <a:t>     İBN-İ SİNA’NIN SİYASİ EĞİTİME İLİŞKİN GÖRÜŞLERİ</a:t>
            </a:r>
            <a:endParaRPr lang="tr-TR" altLang="tr-TR" sz="1800" dirty="0">
              <a:latin typeface="Times New Roman" panose="02020603050405020304" pitchFamily="18" charset="0"/>
              <a:cs typeface="Times New Roman" panose="02020603050405020304" pitchFamily="18" charset="0"/>
            </a:endParaRPr>
          </a:p>
          <a:p>
            <a:pPr marL="274320" indent="-274320" algn="just" eaLnBrk="1" fontAlgn="auto" hangingPunct="1">
              <a:spcAft>
                <a:spcPts val="0"/>
              </a:spcAft>
              <a:buFont typeface="Brush Script MT" pitchFamily="66" charset="0"/>
              <a:buBlip>
                <a:blip r:embed="rId2"/>
              </a:buBlip>
              <a:defRPr/>
            </a:pPr>
            <a:r>
              <a:rPr lang="tr-TR" altLang="tr-TR" sz="1800" dirty="0">
                <a:latin typeface="Times New Roman" panose="02020603050405020304" pitchFamily="18" charset="0"/>
                <a:cs typeface="Times New Roman" panose="02020603050405020304" pitchFamily="18" charset="0"/>
              </a:rPr>
              <a:t>Devlet adamları, filozof ve bilim adamlarından yararlanan, erdemli hayat süren, kadınlardan uzak duran bir yol izlemelidir</a:t>
            </a:r>
            <a:r>
              <a:rPr lang="tr-TR" altLang="tr-TR" sz="1800" dirty="0"/>
              <a:t>. </a:t>
            </a:r>
            <a:endParaRPr lang="tr-TR" sz="1800"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28</a:t>
            </a:fld>
            <a:endParaRPr lang="tr-TR"/>
          </a:p>
        </p:txBody>
      </p:sp>
    </p:spTree>
    <p:extLst>
      <p:ext uri="{BB962C8B-B14F-4D97-AF65-F5344CB8AC3E}">
        <p14:creationId xmlns:p14="http://schemas.microsoft.com/office/powerpoint/2010/main" val="374566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088370" y="548680"/>
            <a:ext cx="6965245" cy="1202485"/>
          </a:xfrm>
        </p:spPr>
        <p:txBody>
          <a:bodyPr rtlCol="0">
            <a:normAutofit/>
          </a:bodyPr>
          <a:lstStyle/>
          <a:p>
            <a:pPr eaLnBrk="1" fontAlgn="auto" hangingPunct="1">
              <a:spcAft>
                <a:spcPts val="0"/>
              </a:spcAft>
              <a:defRPr/>
            </a:pPr>
            <a:r>
              <a:rPr lang="tr-TR" sz="1800" b="1" dirty="0">
                <a:solidFill>
                  <a:schemeClr val="accent5">
                    <a:lumMod val="75000"/>
                  </a:schemeClr>
                </a:solidFill>
                <a:latin typeface="Times New Roman" panose="02020603050405020304" pitchFamily="18" charset="0"/>
                <a:cs typeface="Times New Roman" panose="02020603050405020304" pitchFamily="18" charset="0"/>
              </a:rPr>
              <a:t>BALASAGUNLU  YUSUF  (1018-1069)</a:t>
            </a:r>
          </a:p>
        </p:txBody>
      </p:sp>
      <p:sp>
        <p:nvSpPr>
          <p:cNvPr id="32771" name="Rectangle 3"/>
          <p:cNvSpPr>
            <a:spLocks noGrp="1" noChangeArrowheads="1"/>
          </p:cNvSpPr>
          <p:nvPr>
            <p:ph idx="1"/>
          </p:nvPr>
        </p:nvSpPr>
        <p:spPr>
          <a:xfrm>
            <a:off x="3851275" y="1628800"/>
            <a:ext cx="4321125" cy="4320480"/>
          </a:xfrm>
        </p:spPr>
        <p:txBody>
          <a:bodyPr>
            <a:normAutofit/>
          </a:bodyPr>
          <a:lstStyle/>
          <a:p>
            <a:pPr algn="just" eaLnBrk="1" hangingPunct="1">
              <a:lnSpc>
                <a:spcPct val="90000"/>
              </a:lnSpc>
              <a:buBlip>
                <a:blip r:embed="rId2"/>
              </a:buBlip>
            </a:pPr>
            <a:endParaRPr lang="tr-TR" altLang="tr-TR" sz="1800" dirty="0"/>
          </a:p>
          <a:p>
            <a:pPr algn="just" eaLnBrk="1" hangingPunct="1">
              <a:lnSpc>
                <a:spcPct val="90000"/>
              </a:lnSpc>
              <a:buBlip>
                <a:blip r:embed="rId2"/>
              </a:buBlip>
            </a:pPr>
            <a:r>
              <a:rPr lang="tr-TR" altLang="tr-TR" sz="1800" dirty="0">
                <a:latin typeface="Times New Roman" panose="02020603050405020304" pitchFamily="18" charset="0"/>
                <a:cs typeface="Times New Roman" panose="02020603050405020304" pitchFamily="18" charset="0"/>
              </a:rPr>
              <a:t>Orta Asya'da </a:t>
            </a:r>
            <a:r>
              <a:rPr lang="tr-TR" altLang="tr-TR" sz="1800" dirty="0" err="1">
                <a:latin typeface="Times New Roman" panose="02020603050405020304" pitchFamily="18" charset="0"/>
                <a:cs typeface="Times New Roman" panose="02020603050405020304" pitchFamily="18" charset="0"/>
              </a:rPr>
              <a:t>Balasagun</a:t>
            </a:r>
            <a:r>
              <a:rPr lang="tr-TR" altLang="tr-TR" sz="1800" dirty="0">
                <a:latin typeface="Times New Roman" panose="02020603050405020304" pitchFamily="18" charset="0"/>
                <a:cs typeface="Times New Roman" panose="02020603050405020304" pitchFamily="18" charset="0"/>
              </a:rPr>
              <a:t> kentinde doğan ve </a:t>
            </a:r>
            <a:r>
              <a:rPr lang="tr-TR" altLang="tr-TR" sz="1800" dirty="0" err="1">
                <a:latin typeface="Times New Roman" panose="02020603050405020304" pitchFamily="18" charset="0"/>
                <a:cs typeface="Times New Roman" panose="02020603050405020304" pitchFamily="18" charset="0"/>
              </a:rPr>
              <a:t>Karahanlılar</a:t>
            </a:r>
            <a:r>
              <a:rPr lang="tr-TR" altLang="tr-TR" sz="1800" dirty="0">
                <a:latin typeface="Times New Roman" panose="02020603050405020304" pitchFamily="18" charset="0"/>
                <a:cs typeface="Times New Roman" panose="02020603050405020304" pitchFamily="18" charset="0"/>
              </a:rPr>
              <a:t> döneminde yaşayan </a:t>
            </a:r>
            <a:r>
              <a:rPr lang="tr-TR" altLang="tr-TR" sz="1800" dirty="0" err="1">
                <a:latin typeface="Times New Roman" panose="02020603050405020304" pitchFamily="18" charset="0"/>
                <a:cs typeface="Times New Roman" panose="02020603050405020304" pitchFamily="18" charset="0"/>
              </a:rPr>
              <a:t>Balasagunlu</a:t>
            </a:r>
            <a:r>
              <a:rPr lang="tr-TR" altLang="tr-TR" sz="1800" dirty="0">
                <a:latin typeface="Times New Roman" panose="02020603050405020304" pitchFamily="18" charset="0"/>
                <a:cs typeface="Times New Roman" panose="02020603050405020304" pitchFamily="18" charset="0"/>
              </a:rPr>
              <a:t> Yusuf yazdığı </a:t>
            </a:r>
            <a:r>
              <a:rPr lang="tr-TR" altLang="tr-TR" sz="1800" b="1" dirty="0">
                <a:solidFill>
                  <a:srgbClr val="FF0000"/>
                </a:solidFill>
                <a:latin typeface="Times New Roman" panose="02020603050405020304" pitchFamily="18" charset="0"/>
                <a:cs typeface="Times New Roman" panose="02020603050405020304" pitchFamily="18" charset="0"/>
              </a:rPr>
              <a:t>«Kutadgu Bilig» «Mutluluk Veren Bilgi» </a:t>
            </a:r>
            <a:r>
              <a:rPr lang="tr-TR" altLang="tr-TR" sz="1800" dirty="0">
                <a:latin typeface="Times New Roman" panose="02020603050405020304" pitchFamily="18" charset="0"/>
                <a:cs typeface="Times New Roman" panose="02020603050405020304" pitchFamily="18" charset="0"/>
              </a:rPr>
              <a:t>adlı eseriyle Türk eğitim tarihinde önemli bir yer tutar.</a:t>
            </a:r>
          </a:p>
          <a:p>
            <a:pPr marL="0" indent="0" algn="just" eaLnBrk="1" hangingPunct="1">
              <a:lnSpc>
                <a:spcPct val="90000"/>
              </a:lnSpc>
              <a:buNone/>
            </a:pPr>
            <a:endParaRPr lang="tr-TR" altLang="tr-TR" sz="1800" dirty="0">
              <a:latin typeface="Times New Roman" panose="02020603050405020304" pitchFamily="18" charset="0"/>
              <a:cs typeface="Times New Roman" panose="02020603050405020304" pitchFamily="18" charset="0"/>
            </a:endParaRPr>
          </a:p>
          <a:p>
            <a:pPr algn="just" eaLnBrk="1" hangingPunct="1">
              <a:lnSpc>
                <a:spcPct val="90000"/>
              </a:lnSpc>
              <a:buBlip>
                <a:blip r:embed="rId2"/>
              </a:buBlip>
            </a:pPr>
            <a:r>
              <a:rPr lang="tr-TR" altLang="tr-TR" sz="1800" dirty="0">
                <a:latin typeface="Times New Roman" panose="02020603050405020304" pitchFamily="18" charset="0"/>
                <a:cs typeface="Times New Roman" panose="02020603050405020304" pitchFamily="18" charset="0"/>
              </a:rPr>
              <a:t>Farabi ve </a:t>
            </a:r>
            <a:r>
              <a:rPr lang="tr-TR" altLang="tr-TR" sz="1800" dirty="0" err="1">
                <a:latin typeface="Times New Roman" panose="02020603050405020304" pitchFamily="18" charset="0"/>
                <a:cs typeface="Times New Roman" panose="02020603050405020304" pitchFamily="18" charset="0"/>
              </a:rPr>
              <a:t>İbn</a:t>
            </a:r>
            <a:r>
              <a:rPr lang="tr-TR" altLang="tr-TR" sz="1800" dirty="0">
                <a:latin typeface="Times New Roman" panose="02020603050405020304" pitchFamily="18" charset="0"/>
                <a:cs typeface="Times New Roman" panose="02020603050405020304" pitchFamily="18" charset="0"/>
              </a:rPr>
              <a:t>-i Sina’nın etkisinde kalmıştır.</a:t>
            </a:r>
          </a:p>
          <a:p>
            <a:pPr algn="just" eaLnBrk="1" hangingPunct="1">
              <a:lnSpc>
                <a:spcPct val="90000"/>
              </a:lnSpc>
              <a:buBlip>
                <a:blip r:embed="rId2"/>
              </a:buBlip>
            </a:pPr>
            <a:endParaRPr lang="tr-TR" altLang="tr-TR" sz="1800" dirty="0">
              <a:latin typeface="Times New Roman" panose="02020603050405020304" pitchFamily="18" charset="0"/>
              <a:cs typeface="Times New Roman" panose="02020603050405020304" pitchFamily="18" charset="0"/>
            </a:endParaRPr>
          </a:p>
          <a:p>
            <a:pPr algn="just" eaLnBrk="1" hangingPunct="1">
              <a:lnSpc>
                <a:spcPct val="90000"/>
              </a:lnSpc>
              <a:buBlip>
                <a:blip r:embed="rId2"/>
              </a:buBlip>
            </a:pPr>
            <a:r>
              <a:rPr lang="tr-TR" altLang="tr-TR" sz="1800" dirty="0">
                <a:latin typeface="Times New Roman" panose="02020603050405020304" pitchFamily="18" charset="0"/>
                <a:cs typeface="Times New Roman" panose="02020603050405020304" pitchFamily="18" charset="0"/>
              </a:rPr>
              <a:t>Kutadgu Bilig, Türkçe Uygur yazısı ile manzum olarak yazılmıştır.(6645 beyit)</a:t>
            </a:r>
          </a:p>
        </p:txBody>
      </p:sp>
      <p:pic>
        <p:nvPicPr>
          <p:cNvPr id="43012" name="Picture 4" descr="yusuf balasagunl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443" y="1916832"/>
            <a:ext cx="2591519" cy="323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t>29</a:t>
            </a:fld>
            <a:endParaRPr lang="tr-TR"/>
          </a:p>
        </p:txBody>
      </p:sp>
    </p:spTree>
    <p:extLst>
      <p:ext uri="{BB962C8B-B14F-4D97-AF65-F5344CB8AC3E}">
        <p14:creationId xmlns:p14="http://schemas.microsoft.com/office/powerpoint/2010/main" val="2689910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43012"/>
                                        </p:tgtEl>
                                        <p:attrNameLst>
                                          <p:attrName>style.visibility</p:attrName>
                                        </p:attrNameLst>
                                      </p:cBhvr>
                                      <p:to>
                                        <p:strVal val="visible"/>
                                      </p:to>
                                    </p:set>
                                    <p:anim calcmode="lin" valueType="num">
                                      <p:cBhvr>
                                        <p:cTn id="7" dur="500" fill="hold"/>
                                        <p:tgtEl>
                                          <p:spTgt spid="43012"/>
                                        </p:tgtEl>
                                        <p:attrNameLst>
                                          <p:attrName>ppt_w</p:attrName>
                                        </p:attrNameLst>
                                      </p:cBhvr>
                                      <p:tavLst>
                                        <p:tav tm="0">
                                          <p:val>
                                            <p:fltVal val="0"/>
                                          </p:val>
                                        </p:tav>
                                        <p:tav tm="100000">
                                          <p:val>
                                            <p:strVal val="#ppt_w"/>
                                          </p:val>
                                        </p:tav>
                                      </p:tavLst>
                                    </p:anim>
                                    <p:anim calcmode="lin" valueType="num">
                                      <p:cBhvr>
                                        <p:cTn id="8" dur="500" fill="hold"/>
                                        <p:tgtEl>
                                          <p:spTgt spid="43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a:xfrm>
            <a:off x="971600" y="764705"/>
            <a:ext cx="7272808" cy="5328592"/>
          </a:xfrm>
        </p:spPr>
        <p:txBody>
          <a:bodyPr>
            <a:normAutofit/>
          </a:bodyPr>
          <a:lstStyle/>
          <a:p>
            <a:pPr marL="0" indent="0" algn="just" eaLnBrk="1" hangingPunct="1">
              <a:buNone/>
            </a:pPr>
            <a:r>
              <a:rPr lang="tr-TR" altLang="tr-TR" sz="1800" b="1" dirty="0">
                <a:solidFill>
                  <a:srgbClr val="FF0000"/>
                </a:solidFill>
                <a:latin typeface="Times New Roman" panose="02020603050405020304" pitchFamily="18" charset="0"/>
                <a:cs typeface="Times New Roman" panose="02020603050405020304" pitchFamily="18" charset="0"/>
              </a:rPr>
              <a:t>     KUTADGU BİLİG</a:t>
            </a:r>
          </a:p>
          <a:p>
            <a:pPr algn="just" eaLnBrk="1" hangingPunct="1">
              <a:buBlip>
                <a:blip r:embed="rId2"/>
              </a:buBlip>
            </a:pPr>
            <a:r>
              <a:rPr lang="tr-TR" altLang="tr-TR" sz="1800" dirty="0">
                <a:latin typeface="Times New Roman" panose="02020603050405020304" pitchFamily="18" charset="0"/>
                <a:cs typeface="Times New Roman" panose="02020603050405020304" pitchFamily="18" charset="0"/>
              </a:rPr>
              <a:t>Bir siyasetname özelliği taşıyan ese 1069 yılında </a:t>
            </a:r>
            <a:r>
              <a:rPr lang="tr-TR" altLang="tr-TR" sz="1800" dirty="0" err="1">
                <a:latin typeface="Times New Roman" panose="02020603050405020304" pitchFamily="18" charset="0"/>
                <a:cs typeface="Times New Roman" panose="02020603050405020304" pitchFamily="18" charset="0"/>
              </a:rPr>
              <a:t>Kaşgarda</a:t>
            </a:r>
            <a:r>
              <a:rPr lang="tr-TR" altLang="tr-TR" sz="1800" dirty="0">
                <a:latin typeface="Times New Roman" panose="02020603050405020304" pitchFamily="18" charset="0"/>
                <a:cs typeface="Times New Roman" panose="02020603050405020304" pitchFamily="18" charset="0"/>
              </a:rPr>
              <a:t> </a:t>
            </a:r>
            <a:r>
              <a:rPr lang="tr-TR" altLang="tr-TR" sz="1800" dirty="0" err="1">
                <a:latin typeface="Times New Roman" panose="02020603050405020304" pitchFamily="18" charset="0"/>
                <a:cs typeface="Times New Roman" panose="02020603050405020304" pitchFamily="18" charset="0"/>
              </a:rPr>
              <a:t>Karahanlı</a:t>
            </a:r>
            <a:r>
              <a:rPr lang="tr-TR" altLang="tr-TR" sz="1800" dirty="0">
                <a:latin typeface="Times New Roman" panose="02020603050405020304" pitchFamily="18" charset="0"/>
                <a:cs typeface="Times New Roman" panose="02020603050405020304" pitchFamily="18" charset="0"/>
              </a:rPr>
              <a:t> hükümdarı </a:t>
            </a:r>
            <a:r>
              <a:rPr lang="tr-TR" altLang="tr-TR" sz="1800" dirty="0" err="1">
                <a:latin typeface="Times New Roman" panose="02020603050405020304" pitchFamily="18" charset="0"/>
                <a:cs typeface="Times New Roman" panose="02020603050405020304" pitchFamily="18" charset="0"/>
              </a:rPr>
              <a:t>Ebû</a:t>
            </a:r>
            <a:r>
              <a:rPr lang="tr-TR" altLang="tr-TR" sz="1800" dirty="0">
                <a:latin typeface="Times New Roman" panose="02020603050405020304" pitchFamily="18" charset="0"/>
                <a:cs typeface="Times New Roman" panose="02020603050405020304" pitchFamily="18" charset="0"/>
              </a:rPr>
              <a:t> Ali Hasan b. Süleyman Aslana Hitaben yazılmış ve Buğra Hana sunulmuştur.</a:t>
            </a:r>
          </a:p>
          <a:p>
            <a:pPr algn="just">
              <a:buBlip>
                <a:blip r:embed="rId2"/>
              </a:buBlip>
            </a:pPr>
            <a:r>
              <a:rPr lang="tr-TR" altLang="tr-TR" sz="1800" dirty="0">
                <a:latin typeface="Times New Roman" panose="02020603050405020304" pitchFamily="18" charset="0"/>
                <a:cs typeface="Times New Roman" panose="02020603050405020304" pitchFamily="18" charset="0"/>
              </a:rPr>
              <a:t>Eser, adaleti temsil eden hükümdar (</a:t>
            </a:r>
            <a:r>
              <a:rPr lang="tr-TR" altLang="tr-TR" sz="1800" dirty="0" err="1">
                <a:latin typeface="Times New Roman" panose="02020603050405020304" pitchFamily="18" charset="0"/>
                <a:cs typeface="Times New Roman" panose="02020603050405020304" pitchFamily="18" charset="0"/>
              </a:rPr>
              <a:t>Küntoğdı</a:t>
            </a:r>
            <a:r>
              <a:rPr lang="tr-TR" altLang="tr-TR" sz="1800" dirty="0">
                <a:latin typeface="Times New Roman" panose="02020603050405020304" pitchFamily="18" charset="0"/>
                <a:cs typeface="Times New Roman" panose="02020603050405020304" pitchFamily="18" charset="0"/>
              </a:rPr>
              <a:t>), bilgeliği temsil eden vezir (</a:t>
            </a:r>
            <a:r>
              <a:rPr lang="tr-TR" altLang="tr-TR" sz="1800" dirty="0" err="1">
                <a:latin typeface="Times New Roman" panose="02020603050405020304" pitchFamily="18" charset="0"/>
                <a:cs typeface="Times New Roman" panose="02020603050405020304" pitchFamily="18" charset="0"/>
              </a:rPr>
              <a:t>Aytoldı</a:t>
            </a:r>
            <a:r>
              <a:rPr lang="tr-TR" altLang="tr-TR" sz="1800" dirty="0">
                <a:latin typeface="Times New Roman" panose="02020603050405020304" pitchFamily="18" charset="0"/>
                <a:cs typeface="Times New Roman" panose="02020603050405020304" pitchFamily="18" charset="0"/>
              </a:rPr>
              <a:t>), aklı temsil eden vezirin oğlu (</a:t>
            </a:r>
            <a:r>
              <a:rPr lang="tr-TR" altLang="tr-TR" sz="1800" dirty="0" err="1">
                <a:latin typeface="Times New Roman" panose="02020603050405020304" pitchFamily="18" charset="0"/>
                <a:cs typeface="Times New Roman" panose="02020603050405020304" pitchFamily="18" charset="0"/>
              </a:rPr>
              <a:t>Öğdülmüş</a:t>
            </a:r>
            <a:r>
              <a:rPr lang="tr-TR" altLang="tr-TR" sz="1800" dirty="0">
                <a:latin typeface="Times New Roman" panose="02020603050405020304" pitchFamily="18" charset="0"/>
                <a:cs typeface="Times New Roman" panose="02020603050405020304" pitchFamily="18" charset="0"/>
              </a:rPr>
              <a:t>) ve </a:t>
            </a:r>
            <a:r>
              <a:rPr lang="tr-TR" altLang="tr-TR" sz="1800" dirty="0" err="1">
                <a:latin typeface="Times New Roman" panose="02020603050405020304" pitchFamily="18" charset="0"/>
                <a:cs typeface="Times New Roman" panose="02020603050405020304" pitchFamily="18" charset="0"/>
              </a:rPr>
              <a:t>kanaatı</a:t>
            </a:r>
            <a:r>
              <a:rPr lang="tr-TR" altLang="tr-TR" sz="1800" dirty="0">
                <a:latin typeface="Times New Roman" panose="02020603050405020304" pitchFamily="18" charset="0"/>
                <a:cs typeface="Times New Roman" panose="02020603050405020304" pitchFamily="18" charset="0"/>
              </a:rPr>
              <a:t> temsil eden vezirin akrabası (</a:t>
            </a:r>
            <a:r>
              <a:rPr lang="tr-TR" altLang="tr-TR" sz="1800" dirty="0" err="1">
                <a:latin typeface="Times New Roman" panose="02020603050405020304" pitchFamily="18" charset="0"/>
                <a:cs typeface="Times New Roman" panose="02020603050405020304" pitchFamily="18" charset="0"/>
              </a:rPr>
              <a:t>Odgurmuş</a:t>
            </a:r>
            <a:r>
              <a:rPr lang="tr-TR" altLang="tr-TR" sz="1800" dirty="0">
                <a:latin typeface="Times New Roman" panose="02020603050405020304" pitchFamily="18" charset="0"/>
                <a:cs typeface="Times New Roman" panose="02020603050405020304" pitchFamily="18" charset="0"/>
              </a:rPr>
              <a:t>) arasında geçen konuşmalardan oluşmaktadır) </a:t>
            </a:r>
          </a:p>
          <a:p>
            <a:pPr algn="just" eaLnBrk="1" hangingPunct="1">
              <a:buBlip>
                <a:blip r:embed="rId2"/>
              </a:buBlip>
            </a:pPr>
            <a:r>
              <a:rPr lang="tr-TR" altLang="tr-TR" sz="1800" dirty="0">
                <a:latin typeface="Times New Roman" panose="02020603050405020304" pitchFamily="18" charset="0"/>
                <a:cs typeface="Times New Roman" panose="02020603050405020304" pitchFamily="18" charset="0"/>
              </a:rPr>
              <a:t>Eser, Türk devlet düşüncesi, kanun anlayışı, hakimiyet anlayışı ve siyasi görüşlerini yansıtması bakımından önemlidir.</a:t>
            </a:r>
          </a:p>
          <a:p>
            <a:pPr algn="just" eaLnBrk="1" hangingPunct="1">
              <a:buBlip>
                <a:blip r:embed="rId2"/>
              </a:buBlip>
            </a:pPr>
            <a:r>
              <a:rPr lang="tr-TR" altLang="tr-TR" sz="1800" dirty="0">
                <a:latin typeface="Times New Roman" panose="02020603050405020304" pitchFamily="18" charset="0"/>
                <a:cs typeface="Times New Roman" panose="02020603050405020304" pitchFamily="18" charset="0"/>
              </a:rPr>
              <a:t>Eser, daha çok yöneticilere yöneliktir ve bir yöneticide bulunması gereken temel özellikleri anlatmaktadır. Hükümdara devlet yönetimine ilişkin öğütler vermekte, beyin nasıl olması gerektiğini, hükümdarın halka karşı sorumlulukları konusunda tavsiyelerde bulunmaktadır.</a:t>
            </a:r>
          </a:p>
          <a:p>
            <a:pPr algn="just" eaLnBrk="1" hangingPunct="1">
              <a:buBlip>
                <a:blip r:embed="rId2"/>
              </a:buBlip>
            </a:pPr>
            <a:r>
              <a:rPr lang="tr-TR" altLang="tr-TR" sz="1800" dirty="0">
                <a:latin typeface="Times New Roman" panose="02020603050405020304" pitchFamily="18" charset="0"/>
                <a:cs typeface="Times New Roman" panose="02020603050405020304" pitchFamily="18" charset="0"/>
              </a:rPr>
              <a:t>Eserde bu dünyada olduğu kadar öbür dünyada da mutluluğun kaynağı olarak bilgi gösterilmektedir. </a:t>
            </a:r>
          </a:p>
        </p:txBody>
      </p:sp>
      <p:sp>
        <p:nvSpPr>
          <p:cNvPr id="2" name="Slayt Numarası Yer Tutucusu 1"/>
          <p:cNvSpPr>
            <a:spLocks noGrp="1"/>
          </p:cNvSpPr>
          <p:nvPr>
            <p:ph type="sldNum" sz="quarter" idx="12"/>
          </p:nvPr>
        </p:nvSpPr>
        <p:spPr/>
        <p:txBody>
          <a:bodyPr/>
          <a:lstStyle/>
          <a:p>
            <a:fld id="{F302176B-0E47-46AC-8F43-DAB4B8A37D06}" type="slidenum">
              <a:rPr lang="tr-TR" smtClean="0"/>
              <a:t>30</a:t>
            </a:fld>
            <a:endParaRPr lang="tr-TR"/>
          </a:p>
        </p:txBody>
      </p:sp>
    </p:spTree>
    <p:extLst>
      <p:ext uri="{BB962C8B-B14F-4D97-AF65-F5344CB8AC3E}">
        <p14:creationId xmlns:p14="http://schemas.microsoft.com/office/powerpoint/2010/main" val="3548450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827584" y="836711"/>
            <a:ext cx="7416824" cy="5328593"/>
          </a:xfrm>
        </p:spPr>
        <p:txBody>
          <a:bodyPr rtlCol="0">
            <a:normAutofit/>
          </a:bodyPr>
          <a:lstStyle/>
          <a:p>
            <a:pPr marL="0" indent="0" algn="just">
              <a:lnSpc>
                <a:spcPct val="90000"/>
              </a:lnSpc>
              <a:buClr>
                <a:schemeClr val="accent3"/>
              </a:buClr>
              <a:buNone/>
              <a:defRPr/>
            </a:pPr>
            <a:r>
              <a:rPr lang="tr-TR" sz="1800" b="1" dirty="0">
                <a:solidFill>
                  <a:srgbClr val="00B050"/>
                </a:solidFill>
                <a:latin typeface="Times New Roman" panose="02020603050405020304" pitchFamily="18" charset="0"/>
                <a:cs typeface="Times New Roman" panose="02020603050405020304" pitchFamily="18" charset="0"/>
              </a:rPr>
              <a:t>     </a:t>
            </a:r>
          </a:p>
          <a:p>
            <a:pPr marL="0" indent="0" algn="just">
              <a:lnSpc>
                <a:spcPct val="90000"/>
              </a:lnSpc>
              <a:buClr>
                <a:schemeClr val="accent3"/>
              </a:buClr>
              <a:buNone/>
              <a:defRPr/>
            </a:pPr>
            <a:endParaRPr lang="tr-TR" sz="1800" b="1" dirty="0">
              <a:solidFill>
                <a:srgbClr val="00B050"/>
              </a:solidFill>
              <a:latin typeface="Times New Roman" panose="02020603050405020304" pitchFamily="18" charset="0"/>
              <a:cs typeface="Times New Roman" panose="02020603050405020304" pitchFamily="18" charset="0"/>
            </a:endParaRPr>
          </a:p>
          <a:p>
            <a:pPr marL="0" indent="0" algn="just">
              <a:lnSpc>
                <a:spcPct val="90000"/>
              </a:lnSpc>
              <a:buClr>
                <a:schemeClr val="accent3"/>
              </a:buClr>
              <a:buNone/>
              <a:defRPr/>
            </a:pPr>
            <a:r>
              <a:rPr lang="tr-TR" sz="1800" b="1" dirty="0">
                <a:solidFill>
                  <a:srgbClr val="00B050"/>
                </a:solidFill>
                <a:latin typeface="Times New Roman" panose="02020603050405020304" pitchFamily="18" charset="0"/>
                <a:cs typeface="Times New Roman" panose="02020603050405020304" pitchFamily="18" charset="0"/>
              </a:rPr>
              <a:t>     Kutadgu Bilig’e  Göre Yöneticilerde Bulunması Gereken Özellikler</a:t>
            </a:r>
          </a:p>
          <a:p>
            <a:pPr algn="just" eaLnBrk="1" fontAlgn="auto" hangingPunct="1">
              <a:lnSpc>
                <a:spcPct val="90000"/>
              </a:lnSpc>
              <a:spcAft>
                <a:spcPts val="0"/>
              </a:spcAft>
              <a:buClr>
                <a:schemeClr val="accent3"/>
              </a:buClr>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1-</a:t>
            </a:r>
            <a:r>
              <a:rPr lang="tr-TR" sz="1800" dirty="0">
                <a:latin typeface="Times New Roman" panose="02020603050405020304" pitchFamily="18" charset="0"/>
                <a:cs typeface="Times New Roman" panose="02020603050405020304" pitchFamily="18" charset="0"/>
              </a:rPr>
              <a:t> Hükümdar bilgiyle donanmalı ve adaletli davranmalıdır. </a:t>
            </a:r>
          </a:p>
          <a:p>
            <a:pPr algn="just" eaLnBrk="1" fontAlgn="auto" hangingPunct="1">
              <a:lnSpc>
                <a:spcPct val="90000"/>
              </a:lnSpc>
              <a:spcAft>
                <a:spcPts val="0"/>
              </a:spcAft>
              <a:buClr>
                <a:schemeClr val="accent3"/>
              </a:buClr>
              <a:buBlip>
                <a:blip r:embed="rId2"/>
              </a:buBlip>
              <a:defRPr/>
            </a:pPr>
            <a:endParaRPr lang="tr-TR" sz="1800" dirty="0">
              <a:solidFill>
                <a:srgbClr val="FF0000"/>
              </a:solidFill>
              <a:latin typeface="Times New Roman" panose="02020603050405020304" pitchFamily="18" charset="0"/>
              <a:cs typeface="Times New Roman" panose="02020603050405020304" pitchFamily="18" charset="0"/>
            </a:endParaRPr>
          </a:p>
          <a:p>
            <a:pPr algn="just" eaLnBrk="1" fontAlgn="auto" hangingPunct="1">
              <a:lnSpc>
                <a:spcPct val="90000"/>
              </a:lnSpc>
              <a:spcAft>
                <a:spcPts val="0"/>
              </a:spcAft>
              <a:buClr>
                <a:schemeClr val="accent3"/>
              </a:buClr>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2- </a:t>
            </a:r>
            <a:r>
              <a:rPr lang="tr-TR" sz="1800" dirty="0">
                <a:latin typeface="Times New Roman" panose="02020603050405020304" pitchFamily="18" charset="0"/>
                <a:cs typeface="Times New Roman" panose="02020603050405020304" pitchFamily="18" charset="0"/>
              </a:rPr>
              <a:t>Hükümdar, kanunlara saygı duymalı ve onu doğru uygulamalı, hükmetme yetkisinin önünde görmelidir. Bu </a:t>
            </a:r>
            <a:r>
              <a:rPr lang="tr-TR" sz="1800" b="1" dirty="0">
                <a:solidFill>
                  <a:srgbClr val="FF0000"/>
                </a:solidFill>
                <a:latin typeface="Times New Roman" panose="02020603050405020304" pitchFamily="18" charset="0"/>
                <a:cs typeface="Times New Roman" panose="02020603050405020304" pitchFamily="18" charset="0"/>
              </a:rPr>
              <a:t>“HUKUK DEVLETİ”</a:t>
            </a:r>
            <a:r>
              <a:rPr lang="tr-TR" sz="1800" dirty="0">
                <a:latin typeface="Times New Roman" panose="02020603050405020304" pitchFamily="18" charset="0"/>
                <a:cs typeface="Times New Roman" panose="02020603050405020304" pitchFamily="18" charset="0"/>
              </a:rPr>
              <a:t> anlayışının temelidir.</a:t>
            </a:r>
          </a:p>
          <a:p>
            <a:pPr algn="just" eaLnBrk="1" fontAlgn="auto" hangingPunct="1">
              <a:lnSpc>
                <a:spcPct val="90000"/>
              </a:lnSpc>
              <a:spcAft>
                <a:spcPts val="0"/>
              </a:spcAft>
              <a:buClr>
                <a:schemeClr val="accent3"/>
              </a:buClr>
              <a:buBlip>
                <a:blip r:embed="rId2"/>
              </a:buBlip>
              <a:defRPr/>
            </a:pPr>
            <a:endParaRPr lang="tr-TR" sz="1800" dirty="0">
              <a:solidFill>
                <a:srgbClr val="FF0000"/>
              </a:solidFill>
              <a:latin typeface="Times New Roman" panose="02020603050405020304" pitchFamily="18" charset="0"/>
              <a:cs typeface="Times New Roman" panose="02020603050405020304" pitchFamily="18" charset="0"/>
            </a:endParaRPr>
          </a:p>
          <a:p>
            <a:pPr algn="just" eaLnBrk="1" fontAlgn="auto" hangingPunct="1">
              <a:lnSpc>
                <a:spcPct val="90000"/>
              </a:lnSpc>
              <a:spcAft>
                <a:spcPts val="0"/>
              </a:spcAft>
              <a:buClr>
                <a:schemeClr val="accent3"/>
              </a:buClr>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3-</a:t>
            </a:r>
            <a:r>
              <a:rPr lang="tr-TR" sz="1800" dirty="0">
                <a:latin typeface="Times New Roman" panose="02020603050405020304" pitchFamily="18" charset="0"/>
                <a:cs typeface="Times New Roman" panose="02020603050405020304" pitchFamily="18" charset="0"/>
              </a:rPr>
              <a:t> Hükümdar, devlet görevine getireceği kimseleri mümkünse küçükken hizmete girenler arasından seçmelidir. Onlar, hizmet içinde yetiştiği için hizmet töresini ve usullerini iyi bilirler (Osmanlı’daki Enderun Mektebi’nin kuruluş felsefesi)</a:t>
            </a:r>
          </a:p>
          <a:p>
            <a:pPr algn="just" eaLnBrk="1" fontAlgn="auto" hangingPunct="1">
              <a:lnSpc>
                <a:spcPct val="90000"/>
              </a:lnSpc>
              <a:spcAft>
                <a:spcPts val="0"/>
              </a:spcAft>
              <a:buClr>
                <a:schemeClr val="accent3"/>
              </a:buClr>
              <a:buBlip>
                <a:blip r:embed="rId2"/>
              </a:buBlip>
              <a:defRPr/>
            </a:pPr>
            <a:endParaRPr lang="tr-TR" sz="1800" dirty="0">
              <a:solidFill>
                <a:srgbClr val="FF0000"/>
              </a:solidFill>
              <a:latin typeface="Times New Roman" panose="02020603050405020304" pitchFamily="18" charset="0"/>
              <a:cs typeface="Times New Roman" panose="02020603050405020304" pitchFamily="18" charset="0"/>
            </a:endParaRPr>
          </a:p>
          <a:p>
            <a:pPr algn="just" eaLnBrk="1" fontAlgn="auto" hangingPunct="1">
              <a:lnSpc>
                <a:spcPct val="90000"/>
              </a:lnSpc>
              <a:spcAft>
                <a:spcPts val="0"/>
              </a:spcAft>
              <a:buClr>
                <a:schemeClr val="accent3"/>
              </a:buClr>
              <a:buBlip>
                <a:blip r:embed="rId2"/>
              </a:buBlip>
              <a:defRPr/>
            </a:pPr>
            <a:r>
              <a:rPr lang="tr-TR" sz="1800" dirty="0">
                <a:solidFill>
                  <a:srgbClr val="FF0000"/>
                </a:solidFill>
                <a:latin typeface="Times New Roman" panose="02020603050405020304" pitchFamily="18" charset="0"/>
                <a:cs typeface="Times New Roman" panose="02020603050405020304" pitchFamily="18" charset="0"/>
              </a:rPr>
              <a:t>4-</a:t>
            </a:r>
            <a:r>
              <a:rPr lang="tr-TR" sz="1800" dirty="0">
                <a:latin typeface="Times New Roman" panose="02020603050405020304" pitchFamily="18" charset="0"/>
                <a:cs typeface="Times New Roman" panose="02020603050405020304" pitchFamily="18" charset="0"/>
              </a:rPr>
              <a:t> Hükümdar bilginlere değer verip onlara danışmalıdır.</a:t>
            </a:r>
          </a:p>
          <a:p>
            <a:pPr marL="0" indent="711200" algn="just" eaLnBrk="1" fontAlgn="auto" hangingPunct="1">
              <a:lnSpc>
                <a:spcPct val="90000"/>
              </a:lnSpc>
              <a:spcAft>
                <a:spcPts val="0"/>
              </a:spcAft>
              <a:buClr>
                <a:schemeClr val="accent3"/>
              </a:buClr>
              <a:buFontTx/>
              <a:buNone/>
              <a:defRPr/>
            </a:pPr>
            <a:br>
              <a:rPr lang="tr-TR" dirty="0"/>
            </a:br>
            <a:endParaRPr lang="tr-TR" dirty="0"/>
          </a:p>
          <a:p>
            <a:pPr marL="0" indent="711200" algn="just" eaLnBrk="1" fontAlgn="auto" hangingPunct="1">
              <a:lnSpc>
                <a:spcPct val="90000"/>
              </a:lnSpc>
              <a:spcAft>
                <a:spcPts val="0"/>
              </a:spcAft>
              <a:buClr>
                <a:schemeClr val="accent3"/>
              </a:buClr>
              <a:buFontTx/>
              <a:buNone/>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31</a:t>
            </a:fld>
            <a:endParaRPr lang="tr-TR"/>
          </a:p>
        </p:txBody>
      </p:sp>
    </p:spTree>
    <p:extLst>
      <p:ext uri="{BB962C8B-B14F-4D97-AF65-F5344CB8AC3E}">
        <p14:creationId xmlns:p14="http://schemas.microsoft.com/office/powerpoint/2010/main" val="3630720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İçerik Yer Tutucusu 2"/>
          <p:cNvSpPr>
            <a:spLocks noGrp="1"/>
          </p:cNvSpPr>
          <p:nvPr>
            <p:ph idx="1"/>
          </p:nvPr>
        </p:nvSpPr>
        <p:spPr>
          <a:xfrm>
            <a:off x="899592" y="692696"/>
            <a:ext cx="7344816" cy="5400600"/>
          </a:xfrm>
        </p:spPr>
        <p:txBody>
          <a:bodyPr>
            <a:normAutofit/>
          </a:bodyPr>
          <a:lstStyle/>
          <a:p>
            <a:pPr marL="0" indent="0" algn="just">
              <a:buNone/>
            </a:pPr>
            <a:r>
              <a:rPr lang="tr-TR" altLang="tr-TR" sz="1800" b="1" dirty="0">
                <a:solidFill>
                  <a:srgbClr val="0099FF"/>
                </a:solidFill>
                <a:latin typeface="Times New Roman" panose="02020603050405020304" pitchFamily="18" charset="0"/>
                <a:cs typeface="Times New Roman" panose="02020603050405020304" pitchFamily="18" charset="0"/>
              </a:rPr>
              <a:t>     Kutadgu Bilig’e Göre Ahlâkî Davranışlar</a:t>
            </a:r>
          </a:p>
          <a:p>
            <a:pPr algn="just">
              <a:buBlip>
                <a:blip r:embed="rId2"/>
              </a:buBlip>
            </a:pPr>
            <a:r>
              <a:rPr lang="tr-TR" altLang="tr-TR" sz="1800" dirty="0">
                <a:latin typeface="Times New Roman" panose="02020603050405020304" pitchFamily="18" charset="0"/>
                <a:cs typeface="Times New Roman" panose="02020603050405020304" pitchFamily="18" charset="0"/>
              </a:rPr>
              <a:t>Kutadgu Bilig’de insanların ahlaki davranış kurallarıyla ilgili öğütlere de  yer verilmektedir.</a:t>
            </a:r>
          </a:p>
          <a:p>
            <a:pPr algn="just">
              <a:buBlip>
                <a:blip r:embed="rId2"/>
              </a:buBlip>
            </a:pPr>
            <a:r>
              <a:rPr lang="tr-TR" altLang="tr-TR" sz="1800" dirty="0">
                <a:latin typeface="Times New Roman" panose="02020603050405020304" pitchFamily="18" charset="0"/>
                <a:cs typeface="Times New Roman" panose="02020603050405020304" pitchFamily="18" charset="0"/>
              </a:rPr>
              <a:t>Eserde, insanın bilgisini arttırmaya çalışması, az konuşması, öfke, kin ve kibirden kaçınması, acele etmemesi, sabırlı olması, dindar bir hayat sürmesi temel ahlâkî kurallar olarak verilmektedir. </a:t>
            </a:r>
          </a:p>
          <a:p>
            <a:pPr algn="just">
              <a:buBlip>
                <a:blip r:embed="rId2"/>
              </a:buBlip>
            </a:pPr>
            <a:r>
              <a:rPr lang="tr-TR" altLang="tr-TR" sz="1800" dirty="0">
                <a:latin typeface="Times New Roman" panose="02020603050405020304" pitchFamily="18" charset="0"/>
                <a:cs typeface="Times New Roman" panose="02020603050405020304" pitchFamily="18" charset="0"/>
              </a:rPr>
              <a:t>Ahlâkî davranışın ve mutluluğun temel şartı bilgili olmaktır. İnsan ancak bilgili olursa uygun davranışları anlar, yapar, mutlu olur.</a:t>
            </a:r>
          </a:p>
          <a:p>
            <a:pPr marL="0" indent="0" algn="just">
              <a:buNone/>
            </a:pPr>
            <a:r>
              <a:rPr lang="tr-TR" altLang="tr-TR" sz="1800" b="1" dirty="0">
                <a:solidFill>
                  <a:srgbClr val="00B0F0"/>
                </a:solidFill>
                <a:latin typeface="Times New Roman" pitchFamily="18" charset="0"/>
                <a:cs typeface="Times New Roman" panose="02020603050405020304" pitchFamily="18" charset="0"/>
              </a:rPr>
              <a:t>     Kutadgu Bilig’e Göre Çocuk Eğitimi</a:t>
            </a:r>
          </a:p>
          <a:p>
            <a:pPr marL="0" indent="0" algn="just">
              <a:buNone/>
            </a:pPr>
            <a:r>
              <a:rPr lang="tr-TR" altLang="tr-TR" sz="1800" dirty="0">
                <a:latin typeface="Times New Roman" panose="02020603050405020304" pitchFamily="18" charset="0"/>
                <a:cs typeface="Times New Roman" panose="02020603050405020304" pitchFamily="18" charset="0"/>
              </a:rPr>
              <a:t>      Eserde çocuk eğitimi ile ilgili görüşlere de yer verilmektedir.</a:t>
            </a:r>
          </a:p>
          <a:p>
            <a:pPr marL="342900" indent="-342900" algn="just">
              <a:buAutoNum type="arabicParenR"/>
            </a:pPr>
            <a:r>
              <a:rPr lang="tr-TR" altLang="tr-TR" sz="1800" dirty="0">
                <a:latin typeface="Times New Roman" panose="02020603050405020304" pitchFamily="18" charset="0"/>
                <a:cs typeface="Times New Roman" panose="02020603050405020304" pitchFamily="18" charset="0"/>
              </a:rPr>
              <a:t>Çocuklara anne ve özellikle baba tarafından sıkı bir eğitim verilmelidir.</a:t>
            </a:r>
          </a:p>
          <a:p>
            <a:pPr marL="342900" indent="-342900" algn="just">
              <a:buAutoNum type="arabicParenR"/>
            </a:pPr>
            <a:r>
              <a:rPr lang="tr-TR" altLang="tr-TR" sz="1800" dirty="0">
                <a:latin typeface="Times New Roman" panose="02020603050405020304" pitchFamily="18" charset="0"/>
                <a:cs typeface="Times New Roman" panose="02020603050405020304" pitchFamily="18" charset="0"/>
              </a:rPr>
              <a:t>Çocukları aileler kendi elleriyle eğitmelidir. </a:t>
            </a:r>
          </a:p>
          <a:p>
            <a:pPr marL="342900" indent="-342900" algn="just">
              <a:buAutoNum type="arabicParenR"/>
            </a:pPr>
            <a:r>
              <a:rPr lang="tr-TR" altLang="tr-TR" sz="1800" dirty="0">
                <a:latin typeface="Times New Roman" panose="02020603050405020304" pitchFamily="18" charset="0"/>
                <a:cs typeface="Times New Roman" panose="02020603050405020304" pitchFamily="18" charset="0"/>
              </a:rPr>
              <a:t>Erkeklere kızlardan daha fazla önem yüklenmiştir. Fakat bunu Müslümanlığa değil, Yusuf Has </a:t>
            </a:r>
            <a:r>
              <a:rPr lang="tr-TR" altLang="tr-TR" sz="1800" dirty="0" err="1">
                <a:latin typeface="Times New Roman" panose="02020603050405020304" pitchFamily="18" charset="0"/>
                <a:cs typeface="Times New Roman" panose="02020603050405020304" pitchFamily="18" charset="0"/>
              </a:rPr>
              <a:t>Hacip’e</a:t>
            </a:r>
            <a:r>
              <a:rPr lang="tr-TR" altLang="tr-TR" sz="1800" dirty="0">
                <a:latin typeface="Times New Roman" panose="02020603050405020304" pitchFamily="18" charset="0"/>
                <a:cs typeface="Times New Roman" panose="02020603050405020304" pitchFamily="18" charset="0"/>
              </a:rPr>
              <a:t> yüklemek gerekmektedir.</a:t>
            </a:r>
          </a:p>
          <a:p>
            <a:pPr marL="342900" indent="-342900" algn="just">
              <a:buAutoNum type="arabicParenR"/>
            </a:pPr>
            <a:r>
              <a:rPr lang="tr-TR" altLang="tr-TR" sz="1800" dirty="0">
                <a:latin typeface="Times New Roman" panose="02020603050405020304" pitchFamily="18" charset="0"/>
                <a:cs typeface="Times New Roman" panose="02020603050405020304" pitchFamily="18" charset="0"/>
              </a:rPr>
              <a:t>Çocuklar küçükken başı boş bırakılmamalıdır.</a:t>
            </a:r>
          </a:p>
          <a:p>
            <a:pPr marL="342900" indent="-342900" algn="just">
              <a:buAutoNum type="arabicParenR"/>
            </a:pPr>
            <a:r>
              <a:rPr lang="tr-TR" altLang="tr-TR" sz="1800" dirty="0">
                <a:latin typeface="Times New Roman" panose="02020603050405020304" pitchFamily="18" charset="0"/>
                <a:cs typeface="Times New Roman" panose="02020603050405020304" pitchFamily="18" charset="0"/>
              </a:rPr>
              <a:t>Onlara fazilet ve bilgi öğretilmelidir.</a:t>
            </a:r>
          </a:p>
          <a:p>
            <a:pPr algn="just">
              <a:buBlip>
                <a:blip r:embed="rId2"/>
              </a:buBlip>
            </a:pPr>
            <a:endParaRPr lang="tr-TR" altLang="tr-TR" sz="1800" dirty="0">
              <a:latin typeface="Times New Roman" pitchFamily="18" charset="0"/>
            </a:endParaRPr>
          </a:p>
          <a:p>
            <a:pPr marL="0" indent="715963" algn="just" eaLnBrk="1" hangingPunct="1"/>
            <a:endParaRPr lang="tr-TR" altLang="tr-TR" dirty="0">
              <a:latin typeface="Times New Roman" pitchFamily="18" charset="0"/>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32</a:t>
            </a:fld>
            <a:endParaRPr lang="tr-TR"/>
          </a:p>
        </p:txBody>
      </p:sp>
    </p:spTree>
    <p:extLst>
      <p:ext uri="{BB962C8B-B14F-4D97-AF65-F5344CB8AC3E}">
        <p14:creationId xmlns:p14="http://schemas.microsoft.com/office/powerpoint/2010/main" val="767198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095023" y="817583"/>
            <a:ext cx="6965245" cy="739210"/>
          </a:xfrm>
        </p:spPr>
        <p:txBody>
          <a:bodyPr rtlCol="0">
            <a:normAutofit/>
          </a:bodyPr>
          <a:lstStyle/>
          <a:p>
            <a:pPr eaLnBrk="1" fontAlgn="auto" hangingPunct="1">
              <a:spcAft>
                <a:spcPts val="0"/>
              </a:spcAft>
              <a:defRPr/>
            </a:pPr>
            <a:r>
              <a:rPr lang="tr-TR" sz="1800" b="1" dirty="0">
                <a:solidFill>
                  <a:srgbClr val="FF0000"/>
                </a:solidFill>
                <a:latin typeface="Times New Roman" panose="02020603050405020304" pitchFamily="18" charset="0"/>
                <a:cs typeface="Times New Roman" panose="02020603050405020304" pitchFamily="18" charset="0"/>
              </a:rPr>
              <a:t>                                    KAŞGARLI MAHMUT</a:t>
            </a:r>
          </a:p>
        </p:txBody>
      </p:sp>
      <p:sp>
        <p:nvSpPr>
          <p:cNvPr id="47107" name="Rectangle 3"/>
          <p:cNvSpPr>
            <a:spLocks noGrp="1" noChangeArrowheads="1"/>
          </p:cNvSpPr>
          <p:nvPr>
            <p:ph idx="1"/>
          </p:nvPr>
        </p:nvSpPr>
        <p:spPr>
          <a:xfrm>
            <a:off x="2987824" y="1412776"/>
            <a:ext cx="5256584" cy="4536504"/>
          </a:xfrm>
        </p:spPr>
        <p:txBody>
          <a:bodyPr rtlCol="0">
            <a:normAutofit/>
          </a:bodyPr>
          <a:lstStyle/>
          <a:p>
            <a:pPr algn="just" eaLnBrk="1" fontAlgn="auto" hangingPunct="1">
              <a:spcAft>
                <a:spcPts val="0"/>
              </a:spcAft>
              <a:buClr>
                <a:schemeClr val="accent3"/>
              </a:buClr>
              <a:buBlip>
                <a:blip r:embed="rId2"/>
              </a:buBlip>
              <a:defRPr/>
            </a:pPr>
            <a:endParaRPr lang="tr-TR" sz="1800" dirty="0">
              <a:latin typeface="Times New Roman" panose="02020603050405020304" pitchFamily="18" charset="0"/>
              <a:cs typeface="Times New Roman" panose="02020603050405020304" pitchFamily="18" charset="0"/>
            </a:endParaRPr>
          </a:p>
          <a:p>
            <a:pPr algn="just" eaLnBrk="1" fontAlgn="auto" hangingPunct="1">
              <a:spcAft>
                <a:spcPts val="0"/>
              </a:spcAft>
              <a:buClr>
                <a:schemeClr val="accent3"/>
              </a:buClr>
              <a:buBlip>
                <a:blip r:embed="rId2"/>
              </a:buBlip>
              <a:defRPr/>
            </a:pPr>
            <a:r>
              <a:rPr lang="tr-TR" sz="1800" dirty="0">
                <a:latin typeface="Times New Roman" panose="02020603050405020304" pitchFamily="18" charset="0"/>
                <a:cs typeface="Times New Roman" panose="02020603050405020304" pitchFamily="18" charset="0"/>
              </a:rPr>
              <a:t>Kaşgarlı Mahmut, 1072-1074 yılları arasında Araplara Türkçe Öğretmek amacıyla yazdığı </a:t>
            </a:r>
            <a:r>
              <a:rPr lang="tr-TR" sz="1800" b="1" dirty="0">
                <a:solidFill>
                  <a:srgbClr val="FF0000"/>
                </a:solidFill>
                <a:latin typeface="Times New Roman" panose="02020603050405020304" pitchFamily="18" charset="0"/>
                <a:cs typeface="Times New Roman" panose="02020603050405020304" pitchFamily="18" charset="0"/>
              </a:rPr>
              <a:t>«Divan-ü Lügat-it Türk»</a:t>
            </a:r>
            <a:r>
              <a:rPr lang="tr-TR" sz="1800" dirty="0">
                <a:latin typeface="Times New Roman" panose="02020603050405020304" pitchFamily="18" charset="0"/>
                <a:cs typeface="Times New Roman" panose="02020603050405020304" pitchFamily="18" charset="0"/>
              </a:rPr>
              <a:t> adlı eseriyle </a:t>
            </a:r>
            <a:r>
              <a:rPr lang="tr-TR" sz="1800" b="1" dirty="0">
                <a:solidFill>
                  <a:srgbClr val="FF0000"/>
                </a:solidFill>
                <a:latin typeface="Times New Roman" panose="02020603050405020304" pitchFamily="18" charset="0"/>
                <a:cs typeface="Times New Roman" panose="02020603050405020304" pitchFamily="18" charset="0"/>
              </a:rPr>
              <a:t>Türkçe’nin ilk </a:t>
            </a:r>
            <a:r>
              <a:rPr lang="tr-TR" sz="1800" b="1" dirty="0" err="1">
                <a:solidFill>
                  <a:srgbClr val="FF0000"/>
                </a:solidFill>
                <a:latin typeface="Times New Roman" panose="02020603050405020304" pitchFamily="18" charset="0"/>
                <a:cs typeface="Times New Roman" panose="02020603050405020304" pitchFamily="18" charset="0"/>
              </a:rPr>
              <a:t>lügatını</a:t>
            </a:r>
            <a:r>
              <a:rPr lang="tr-TR" sz="1800" dirty="0">
                <a:latin typeface="Times New Roman" panose="02020603050405020304" pitchFamily="18" charset="0"/>
                <a:cs typeface="Times New Roman" panose="02020603050405020304" pitchFamily="18" charset="0"/>
              </a:rPr>
              <a:t> düzenleyen ve öğreten olarak Türk Eğitim Tarihimizde önemli bir yer tutar.</a:t>
            </a:r>
          </a:p>
          <a:p>
            <a:pPr algn="just">
              <a:buClr>
                <a:schemeClr val="accent3"/>
              </a:buClr>
              <a:buBlip>
                <a:blip r:embed="rId2"/>
              </a:buBlip>
              <a:defRPr/>
            </a:pPr>
            <a:endParaRPr lang="tr-TR" altLang="tr-TR" sz="1800" dirty="0">
              <a:latin typeface="Times New Roman" panose="02020603050405020304" pitchFamily="18" charset="0"/>
              <a:cs typeface="Times New Roman" panose="02020603050405020304" pitchFamily="18" charset="0"/>
            </a:endParaRPr>
          </a:p>
          <a:p>
            <a:pPr algn="just">
              <a:buClr>
                <a:schemeClr val="accent3"/>
              </a:buClr>
              <a:buBlip>
                <a:blip r:embed="rId2"/>
              </a:buBlip>
              <a:defRPr/>
            </a:pPr>
            <a:r>
              <a:rPr lang="tr-TR" altLang="tr-TR" sz="1800" dirty="0">
                <a:latin typeface="Times New Roman" panose="02020603050405020304" pitchFamily="18" charset="0"/>
                <a:cs typeface="Times New Roman" panose="02020603050405020304" pitchFamily="18" charset="0"/>
              </a:rPr>
              <a:t>Eserini 4 kere yazarak eser yazma konusunda titiz davranılması gerektiğini göstermiştir.</a:t>
            </a:r>
          </a:p>
          <a:p>
            <a:pPr marL="0" indent="0" algn="just" eaLnBrk="1" fontAlgn="auto" hangingPunct="1">
              <a:spcAft>
                <a:spcPts val="0"/>
              </a:spcAft>
              <a:buClr>
                <a:schemeClr val="accent3"/>
              </a:buClr>
              <a:buNone/>
              <a:defRPr/>
            </a:pPr>
            <a:endParaRPr lang="tr-TR" sz="1800" dirty="0">
              <a:latin typeface="Times New Roman" panose="02020603050405020304" pitchFamily="18" charset="0"/>
              <a:cs typeface="Times New Roman" panose="02020603050405020304" pitchFamily="18" charset="0"/>
            </a:endParaRPr>
          </a:p>
          <a:p>
            <a:pPr algn="just" eaLnBrk="1" fontAlgn="auto" hangingPunct="1">
              <a:spcAft>
                <a:spcPts val="0"/>
              </a:spcAft>
              <a:buClr>
                <a:schemeClr val="accent3"/>
              </a:buClr>
              <a:buBlip>
                <a:blip r:embed="rId2"/>
              </a:buBlip>
              <a:defRPr/>
            </a:pPr>
            <a:r>
              <a:rPr lang="tr-TR" sz="1800" dirty="0">
                <a:latin typeface="Times New Roman" panose="02020603050405020304" pitchFamily="18" charset="0"/>
                <a:cs typeface="Times New Roman" panose="02020603050405020304" pitchFamily="18" charset="0"/>
              </a:rPr>
              <a:t>Nerede yazıldığı kesin olarak bilinmeyen eser 1077’de Abbasi halifesi </a:t>
            </a:r>
            <a:r>
              <a:rPr lang="tr-TR" sz="1800" dirty="0" err="1">
                <a:latin typeface="Times New Roman" panose="02020603050405020304" pitchFamily="18" charset="0"/>
                <a:cs typeface="Times New Roman" panose="02020603050405020304" pitchFamily="18" charset="0"/>
              </a:rPr>
              <a:t>Ebu’l</a:t>
            </a:r>
            <a:r>
              <a:rPr lang="tr-TR" sz="1800" dirty="0">
                <a:latin typeface="Times New Roman" panose="02020603050405020304" pitchFamily="18" charset="0"/>
                <a:cs typeface="Times New Roman" panose="02020603050405020304" pitchFamily="18" charset="0"/>
              </a:rPr>
              <a:t> Kasım Abdullah b. Muhammed el- </a:t>
            </a:r>
            <a:r>
              <a:rPr lang="tr-TR" sz="1800" dirty="0" err="1">
                <a:latin typeface="Times New Roman" panose="02020603050405020304" pitchFamily="18" charset="0"/>
                <a:cs typeface="Times New Roman" panose="02020603050405020304" pitchFamily="18" charset="0"/>
              </a:rPr>
              <a:t>Muktedi</a:t>
            </a:r>
            <a:r>
              <a:rPr lang="tr-TR" sz="1800" dirty="0">
                <a:latin typeface="Times New Roman" panose="02020603050405020304" pitchFamily="18" charset="0"/>
                <a:cs typeface="Times New Roman" panose="02020603050405020304" pitchFamily="18" charset="0"/>
              </a:rPr>
              <a:t> </a:t>
            </a:r>
            <a:r>
              <a:rPr lang="tr-TR" sz="1800" dirty="0" err="1">
                <a:latin typeface="Times New Roman" panose="02020603050405020304" pitchFamily="18" charset="0"/>
                <a:cs typeface="Times New Roman" panose="02020603050405020304" pitchFamily="18" charset="0"/>
              </a:rPr>
              <a:t>Biemrillah’a</a:t>
            </a:r>
            <a:r>
              <a:rPr lang="tr-TR" sz="1800" dirty="0">
                <a:latin typeface="Times New Roman" panose="02020603050405020304" pitchFamily="18" charset="0"/>
                <a:cs typeface="Times New Roman" panose="02020603050405020304" pitchFamily="18" charset="0"/>
              </a:rPr>
              <a:t> sunulmuştur. </a:t>
            </a:r>
          </a:p>
        </p:txBody>
      </p:sp>
      <p:pic>
        <p:nvPicPr>
          <p:cNvPr id="47108" name="Picture 4" descr="kasgarli_mahmut_uzmanportal_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412776"/>
            <a:ext cx="1800200" cy="219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p:cNvSpPr>
            <a:spLocks noGrp="1"/>
          </p:cNvSpPr>
          <p:nvPr>
            <p:ph type="sldNum" sz="quarter" idx="12"/>
          </p:nvPr>
        </p:nvSpPr>
        <p:spPr/>
        <p:txBody>
          <a:bodyPr/>
          <a:lstStyle/>
          <a:p>
            <a:fld id="{F302176B-0E47-46AC-8F43-DAB4B8A37D06}" type="slidenum">
              <a:rPr lang="tr-TR" smtClean="0"/>
              <a:t>33</a:t>
            </a:fld>
            <a:endParaRPr lang="tr-TR"/>
          </a:p>
        </p:txBody>
      </p:sp>
      <p:pic>
        <p:nvPicPr>
          <p:cNvPr id="6" name="Picture 4" descr="divanılugatı tü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717032"/>
            <a:ext cx="1800200" cy="21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265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47108"/>
                                        </p:tgtEl>
                                        <p:attrNameLst>
                                          <p:attrName>style.visibility</p:attrName>
                                        </p:attrNameLst>
                                      </p:cBhvr>
                                      <p:to>
                                        <p:strVal val="visible"/>
                                      </p:to>
                                    </p:set>
                                    <p:anim calcmode="lin" valueType="num">
                                      <p:cBhvr>
                                        <p:cTn id="7" dur="500" fill="hold"/>
                                        <p:tgtEl>
                                          <p:spTgt spid="47108"/>
                                        </p:tgtEl>
                                        <p:attrNameLst>
                                          <p:attrName>ppt_w</p:attrName>
                                        </p:attrNameLst>
                                      </p:cBhvr>
                                      <p:tavLst>
                                        <p:tav tm="0">
                                          <p:val>
                                            <p:fltVal val="0"/>
                                          </p:val>
                                        </p:tav>
                                        <p:tav tm="100000">
                                          <p:val>
                                            <p:strVal val="#ppt_w"/>
                                          </p:val>
                                        </p:tav>
                                      </p:tavLst>
                                    </p:anim>
                                    <p:anim calcmode="lin" valueType="num">
                                      <p:cBhvr>
                                        <p:cTn id="8" dur="500" fill="hold"/>
                                        <p:tgtEl>
                                          <p:spTgt spid="47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1"/>
          </p:nvPr>
        </p:nvSpPr>
        <p:spPr>
          <a:xfrm>
            <a:off x="899592" y="692696"/>
            <a:ext cx="7344816" cy="6696744"/>
          </a:xfrm>
        </p:spPr>
        <p:txBody>
          <a:bodyPr rtlCol="0">
            <a:normAutofit fontScale="77500" lnSpcReduction="20000"/>
          </a:bodyPr>
          <a:lstStyle/>
          <a:p>
            <a:pPr marL="365760" indent="-256032" algn="just" eaLnBrk="1" fontAlgn="auto" hangingPunct="1">
              <a:lnSpc>
                <a:spcPct val="80000"/>
              </a:lnSpc>
              <a:spcAft>
                <a:spcPts val="0"/>
              </a:spcAft>
              <a:buClr>
                <a:schemeClr val="accent3"/>
              </a:buClr>
              <a:buFontTx/>
              <a:buNone/>
              <a:defRPr/>
            </a:pPr>
            <a:r>
              <a:rPr lang="tr-TR" dirty="0"/>
              <a:t>		</a:t>
            </a:r>
          </a:p>
          <a:p>
            <a:pPr algn="just" eaLnBrk="1" fontAlgn="auto" hangingPunct="1">
              <a:lnSpc>
                <a:spcPct val="80000"/>
              </a:lnSpc>
              <a:spcAft>
                <a:spcPts val="0"/>
              </a:spcAft>
              <a:buClr>
                <a:schemeClr val="accent3"/>
              </a:buClr>
              <a:buBlip>
                <a:blip r:embed="rId2"/>
              </a:buBlip>
              <a:defRPr/>
            </a:pPr>
            <a:r>
              <a:rPr lang="tr-TR" sz="2300" dirty="0">
                <a:latin typeface="Times New Roman" panose="02020603050405020304" pitchFamily="18" charset="0"/>
                <a:cs typeface="Times New Roman" panose="02020603050405020304" pitchFamily="18" charset="0"/>
              </a:rPr>
              <a:t>Kaşgarlı </a:t>
            </a:r>
            <a:r>
              <a:rPr lang="tr-TR" sz="2300" dirty="0" err="1">
                <a:latin typeface="Times New Roman" panose="02020603050405020304" pitchFamily="18" charset="0"/>
                <a:cs typeface="Times New Roman" panose="02020603050405020304" pitchFamily="18" charset="0"/>
              </a:rPr>
              <a:t>Mahmud</a:t>
            </a:r>
            <a:r>
              <a:rPr lang="tr-TR" sz="2300" dirty="0">
                <a:latin typeface="Times New Roman" panose="02020603050405020304" pitchFamily="18" charset="0"/>
                <a:cs typeface="Times New Roman" panose="02020603050405020304" pitchFamily="18" charset="0"/>
              </a:rPr>
              <a:t> bilim dili olarak Arapçanın kullanıldığı bir dönemde Türkçe’nin daha zengin olduğu gerekçesiyle Arapların bu dili öğrenmesi gerektiğini ileri sürmüştür.</a:t>
            </a:r>
          </a:p>
          <a:p>
            <a:pPr algn="just" eaLnBrk="1" fontAlgn="auto" hangingPunct="1">
              <a:lnSpc>
                <a:spcPct val="80000"/>
              </a:lnSpc>
              <a:spcAft>
                <a:spcPts val="0"/>
              </a:spcAft>
              <a:buClr>
                <a:schemeClr val="accent3"/>
              </a:buClr>
              <a:buBlip>
                <a:blip r:embed="rId2"/>
              </a:buBlip>
              <a:defRPr/>
            </a:pPr>
            <a:endParaRPr lang="tr-TR" sz="2300" dirty="0">
              <a:latin typeface="Times New Roman" panose="02020603050405020304" pitchFamily="18" charset="0"/>
              <a:cs typeface="Times New Roman" panose="02020603050405020304" pitchFamily="18" charset="0"/>
            </a:endParaRPr>
          </a:p>
          <a:p>
            <a:pPr algn="just" eaLnBrk="1" fontAlgn="auto" hangingPunct="1">
              <a:lnSpc>
                <a:spcPct val="80000"/>
              </a:lnSpc>
              <a:spcAft>
                <a:spcPts val="0"/>
              </a:spcAft>
              <a:buClr>
                <a:schemeClr val="accent3"/>
              </a:buClr>
              <a:buBlip>
                <a:blip r:embed="rId2"/>
              </a:buBlip>
              <a:defRPr/>
            </a:pPr>
            <a:r>
              <a:rPr lang="tr-TR" sz="2300" dirty="0">
                <a:latin typeface="Times New Roman" panose="02020603050405020304" pitchFamily="18" charset="0"/>
                <a:cs typeface="Times New Roman" panose="02020603050405020304" pitchFamily="18" charset="0"/>
              </a:rPr>
              <a:t>Bu özelliği sebebiyle Kaşgarlı </a:t>
            </a:r>
            <a:r>
              <a:rPr lang="tr-TR" sz="2300" dirty="0" err="1">
                <a:latin typeface="Times New Roman" panose="02020603050405020304" pitchFamily="18" charset="0"/>
                <a:cs typeface="Times New Roman" panose="02020603050405020304" pitchFamily="18" charset="0"/>
              </a:rPr>
              <a:t>Mahmud</a:t>
            </a:r>
            <a:r>
              <a:rPr lang="tr-TR" sz="2300" dirty="0">
                <a:latin typeface="Times New Roman" panose="02020603050405020304" pitchFamily="18" charset="0"/>
                <a:cs typeface="Times New Roman" panose="02020603050405020304" pitchFamily="18" charset="0"/>
              </a:rPr>
              <a:t> Türkçülüğün ilk temsilcisi olarak görülebilir. </a:t>
            </a:r>
          </a:p>
          <a:p>
            <a:pPr algn="just" eaLnBrk="1" fontAlgn="auto" hangingPunct="1">
              <a:lnSpc>
                <a:spcPct val="80000"/>
              </a:lnSpc>
              <a:spcAft>
                <a:spcPts val="0"/>
              </a:spcAft>
              <a:buClr>
                <a:schemeClr val="accent3"/>
              </a:buClr>
              <a:buBlip>
                <a:blip r:embed="rId2"/>
              </a:buBlip>
              <a:defRPr/>
            </a:pPr>
            <a:endParaRPr lang="tr-TR" sz="2300" dirty="0">
              <a:latin typeface="Times New Roman" panose="02020603050405020304" pitchFamily="18" charset="0"/>
              <a:cs typeface="Times New Roman" panose="02020603050405020304" pitchFamily="18" charset="0"/>
            </a:endParaRPr>
          </a:p>
          <a:p>
            <a:pPr algn="just" eaLnBrk="1" fontAlgn="auto" hangingPunct="1">
              <a:lnSpc>
                <a:spcPct val="80000"/>
              </a:lnSpc>
              <a:spcAft>
                <a:spcPts val="0"/>
              </a:spcAft>
              <a:buClr>
                <a:schemeClr val="accent3"/>
              </a:buClr>
              <a:buBlip>
                <a:blip r:embed="rId2"/>
              </a:buBlip>
              <a:defRPr/>
            </a:pPr>
            <a:r>
              <a:rPr lang="tr-TR" sz="2300" dirty="0">
                <a:latin typeface="Times New Roman" panose="02020603050405020304" pitchFamily="18" charset="0"/>
                <a:cs typeface="Times New Roman" panose="02020603050405020304" pitchFamily="18" charset="0"/>
              </a:rPr>
              <a:t>Divan yalnızca zengin bir sözlük değildir. Türk toplumlarının lehçeleri, yaşayışları, inanışları, töreleri, atasözlerini ve hatta </a:t>
            </a:r>
            <a:r>
              <a:rPr lang="tr-TR" sz="2300" b="1" dirty="0">
                <a:solidFill>
                  <a:srgbClr val="FF0000"/>
                </a:solidFill>
                <a:latin typeface="Times New Roman" panose="02020603050405020304" pitchFamily="18" charset="0"/>
                <a:cs typeface="Times New Roman" panose="02020603050405020304" pitchFamily="18" charset="0"/>
              </a:rPr>
              <a:t>Türklerin ilk dünya haritasını da barındıran bir şaheserdir. </a:t>
            </a:r>
          </a:p>
          <a:p>
            <a:pPr algn="just">
              <a:lnSpc>
                <a:spcPct val="80000"/>
              </a:lnSpc>
              <a:buClr>
                <a:schemeClr val="accent3"/>
              </a:buClr>
              <a:buBlip>
                <a:blip r:embed="rId2"/>
              </a:buBlip>
              <a:defRPr/>
            </a:pPr>
            <a:endParaRPr lang="tr-TR" sz="2300" dirty="0">
              <a:latin typeface="Times New Roman" panose="02020603050405020304" pitchFamily="18" charset="0"/>
              <a:cs typeface="Times New Roman" panose="02020603050405020304" pitchFamily="18" charset="0"/>
            </a:endParaRPr>
          </a:p>
          <a:p>
            <a:pPr marL="0" indent="0" algn="just">
              <a:lnSpc>
                <a:spcPct val="80000"/>
              </a:lnSpc>
              <a:buClr>
                <a:schemeClr val="accent3"/>
              </a:buClr>
              <a:buNone/>
              <a:defRPr/>
            </a:pPr>
            <a:endParaRPr lang="tr-TR" sz="2300" dirty="0">
              <a:latin typeface="Times New Roman" panose="02020603050405020304" pitchFamily="18" charset="0"/>
              <a:cs typeface="Times New Roman" panose="02020603050405020304" pitchFamily="18" charset="0"/>
            </a:endParaRPr>
          </a:p>
          <a:p>
            <a:pPr algn="just">
              <a:lnSpc>
                <a:spcPct val="80000"/>
              </a:lnSpc>
              <a:buClr>
                <a:schemeClr val="accent3"/>
              </a:buClr>
              <a:buBlip>
                <a:blip r:embed="rId2"/>
              </a:buBlip>
              <a:defRPr/>
            </a:pPr>
            <a:r>
              <a:rPr lang="tr-TR" sz="2300" dirty="0">
                <a:latin typeface="Times New Roman" panose="02020603050405020304" pitchFamily="18" charset="0"/>
                <a:cs typeface="Times New Roman" panose="02020603050405020304" pitchFamily="18" charset="0"/>
              </a:rPr>
              <a:t>Kaşgarlı </a:t>
            </a:r>
            <a:r>
              <a:rPr lang="tr-TR" sz="2300" dirty="0" err="1">
                <a:latin typeface="Times New Roman" panose="02020603050405020304" pitchFamily="18" charset="0"/>
                <a:cs typeface="Times New Roman" panose="02020603050405020304" pitchFamily="18" charset="0"/>
              </a:rPr>
              <a:t>Mahmud</a:t>
            </a:r>
            <a:r>
              <a:rPr lang="tr-TR" sz="2300" dirty="0">
                <a:latin typeface="Times New Roman" panose="02020603050405020304" pitchFamily="18" charset="0"/>
                <a:cs typeface="Times New Roman" panose="02020603050405020304" pitchFamily="18" charset="0"/>
              </a:rPr>
              <a:t> Divan’ı dil öğretmek maksadıyla yazdığı için dil öğretimi konusunda da başarılı bir yol izlemiştir.</a:t>
            </a:r>
          </a:p>
          <a:p>
            <a:pPr algn="just">
              <a:lnSpc>
                <a:spcPct val="80000"/>
              </a:lnSpc>
              <a:buClr>
                <a:schemeClr val="accent3"/>
              </a:buClr>
              <a:buBlip>
                <a:blip r:embed="rId2"/>
              </a:buBlip>
              <a:defRPr/>
            </a:pPr>
            <a:endParaRPr lang="tr-TR" sz="2300" b="1" dirty="0">
              <a:solidFill>
                <a:srgbClr val="FF0000"/>
              </a:solidFill>
              <a:latin typeface="Times New Roman" panose="02020603050405020304" pitchFamily="18" charset="0"/>
              <a:cs typeface="Times New Roman" panose="02020603050405020304" pitchFamily="18" charset="0"/>
            </a:endParaRPr>
          </a:p>
          <a:p>
            <a:pPr marL="0" indent="0" algn="just">
              <a:lnSpc>
                <a:spcPct val="80000"/>
              </a:lnSpc>
              <a:buClr>
                <a:schemeClr val="accent3"/>
              </a:buClr>
              <a:buNone/>
              <a:defRPr/>
            </a:pPr>
            <a:r>
              <a:rPr lang="tr-TR" sz="2300" b="1" dirty="0">
                <a:solidFill>
                  <a:srgbClr val="FF0000"/>
                </a:solidFill>
                <a:latin typeface="Times New Roman" panose="02020603050405020304" pitchFamily="18" charset="0"/>
                <a:cs typeface="Times New Roman" panose="02020603050405020304" pitchFamily="18" charset="0"/>
              </a:rPr>
              <a:t>     Kaşgarlı </a:t>
            </a:r>
            <a:r>
              <a:rPr lang="tr-TR" sz="2300" b="1" dirty="0" err="1">
                <a:solidFill>
                  <a:srgbClr val="FF0000"/>
                </a:solidFill>
                <a:latin typeface="Times New Roman" panose="02020603050405020304" pitchFamily="18" charset="0"/>
                <a:cs typeface="Times New Roman" panose="02020603050405020304" pitchFamily="18" charset="0"/>
              </a:rPr>
              <a:t>Mahmud’un</a:t>
            </a:r>
            <a:r>
              <a:rPr lang="tr-TR" sz="2300" b="1" dirty="0">
                <a:solidFill>
                  <a:srgbClr val="FF0000"/>
                </a:solidFill>
                <a:latin typeface="Times New Roman" panose="02020603050405020304" pitchFamily="18" charset="0"/>
                <a:cs typeface="Times New Roman" panose="02020603050405020304" pitchFamily="18" charset="0"/>
              </a:rPr>
              <a:t> Türkçeyi Öğretim Yöntemi</a:t>
            </a:r>
          </a:p>
          <a:p>
            <a:pPr algn="just">
              <a:lnSpc>
                <a:spcPct val="80000"/>
              </a:lnSpc>
              <a:buClr>
                <a:schemeClr val="accent3"/>
              </a:buClr>
              <a:buBlip>
                <a:blip r:embed="rId2"/>
              </a:buBlip>
              <a:defRPr/>
            </a:pPr>
            <a:r>
              <a:rPr lang="tr-TR" altLang="tr-TR" sz="2300" dirty="0">
                <a:latin typeface="Times New Roman" panose="02020603050405020304" pitchFamily="18" charset="0"/>
                <a:cs typeface="Times New Roman" panose="02020603050405020304" pitchFamily="18" charset="0"/>
              </a:rPr>
              <a:t>Çok sayıda örnekten hareket edip kurala ulaşma yöntemini benimseyerek günümüz yabancı dil öğretiminde benimsenen bir yöntemi uygulamıştır.</a:t>
            </a:r>
          </a:p>
          <a:p>
            <a:pPr algn="just">
              <a:lnSpc>
                <a:spcPct val="80000"/>
              </a:lnSpc>
              <a:buClr>
                <a:schemeClr val="accent3"/>
              </a:buClr>
              <a:buBlip>
                <a:blip r:embed="rId2"/>
              </a:buBlip>
              <a:defRPr/>
            </a:pPr>
            <a:endParaRPr lang="tr-TR" altLang="tr-TR" sz="2300" dirty="0">
              <a:latin typeface="Times New Roman" panose="02020603050405020304" pitchFamily="18" charset="0"/>
              <a:cs typeface="Times New Roman" panose="02020603050405020304" pitchFamily="18" charset="0"/>
            </a:endParaRPr>
          </a:p>
          <a:p>
            <a:pPr algn="just">
              <a:lnSpc>
                <a:spcPct val="80000"/>
              </a:lnSpc>
              <a:buClr>
                <a:schemeClr val="accent3"/>
              </a:buClr>
              <a:buBlip>
                <a:blip r:embed="rId2"/>
              </a:buBlip>
              <a:defRPr/>
            </a:pPr>
            <a:r>
              <a:rPr lang="tr-TR" altLang="tr-TR" sz="2300" dirty="0">
                <a:latin typeface="Times New Roman" panose="02020603050405020304" pitchFamily="18" charset="0"/>
                <a:cs typeface="Times New Roman" panose="02020603050405020304" pitchFamily="18" charset="0"/>
              </a:rPr>
              <a:t>Örnekleri günlük hayattan, atasözleri ve şiirlerden derlemiştir.</a:t>
            </a:r>
          </a:p>
          <a:p>
            <a:pPr algn="just">
              <a:lnSpc>
                <a:spcPct val="80000"/>
              </a:lnSpc>
              <a:buClr>
                <a:schemeClr val="accent3"/>
              </a:buClr>
              <a:buBlip>
                <a:blip r:embed="rId2"/>
              </a:buBlip>
              <a:defRPr/>
            </a:pPr>
            <a:endParaRPr lang="tr-TR" altLang="tr-TR" sz="2300" dirty="0">
              <a:latin typeface="Times New Roman" panose="02020603050405020304" pitchFamily="18" charset="0"/>
              <a:cs typeface="Times New Roman" panose="02020603050405020304" pitchFamily="18" charset="0"/>
            </a:endParaRPr>
          </a:p>
          <a:p>
            <a:pPr algn="just">
              <a:lnSpc>
                <a:spcPct val="80000"/>
              </a:lnSpc>
              <a:buClr>
                <a:schemeClr val="accent3"/>
              </a:buClr>
              <a:buBlip>
                <a:blip r:embed="rId2"/>
              </a:buBlip>
              <a:defRPr/>
            </a:pPr>
            <a:r>
              <a:rPr lang="tr-TR" altLang="tr-TR" sz="2300" dirty="0">
                <a:latin typeface="Times New Roman" panose="02020603050405020304" pitchFamily="18" charset="0"/>
                <a:cs typeface="Times New Roman" panose="02020603050405020304" pitchFamily="18" charset="0"/>
              </a:rPr>
              <a:t>Dil öğretirken Türk Kültürünü öğretmeye özel bir önem vermiştir.</a:t>
            </a:r>
          </a:p>
          <a:p>
            <a:pPr algn="just">
              <a:lnSpc>
                <a:spcPct val="80000"/>
              </a:lnSpc>
              <a:buClr>
                <a:schemeClr val="accent3"/>
              </a:buClr>
              <a:buBlip>
                <a:blip r:embed="rId2"/>
              </a:buBlip>
              <a:defRPr/>
            </a:pPr>
            <a:endParaRPr lang="tr-TR" altLang="tr-TR" sz="2300" dirty="0">
              <a:latin typeface="Times New Roman" panose="02020603050405020304" pitchFamily="18" charset="0"/>
              <a:cs typeface="Times New Roman" panose="02020603050405020304" pitchFamily="18" charset="0"/>
            </a:endParaRPr>
          </a:p>
          <a:p>
            <a:pPr algn="just">
              <a:lnSpc>
                <a:spcPct val="80000"/>
              </a:lnSpc>
              <a:buClr>
                <a:schemeClr val="accent3"/>
              </a:buClr>
              <a:buBlip>
                <a:blip r:embed="rId2"/>
              </a:buBlip>
              <a:defRPr/>
            </a:pPr>
            <a:r>
              <a:rPr lang="tr-TR" altLang="tr-TR" sz="2300" dirty="0">
                <a:latin typeface="Times New Roman" panose="02020603050405020304" pitchFamily="18" charset="0"/>
                <a:cs typeface="Times New Roman" panose="02020603050405020304" pitchFamily="18" charset="0"/>
              </a:rPr>
              <a:t>Tekrara yer vermiştir.</a:t>
            </a:r>
          </a:p>
          <a:p>
            <a:pPr algn="just">
              <a:lnSpc>
                <a:spcPct val="80000"/>
              </a:lnSpc>
              <a:buClr>
                <a:schemeClr val="accent3"/>
              </a:buClr>
              <a:buBlip>
                <a:blip r:embed="rId2"/>
              </a:buBlip>
              <a:defRPr/>
            </a:pPr>
            <a:endParaRPr lang="tr-TR" sz="2300" b="1" dirty="0">
              <a:solidFill>
                <a:srgbClr val="FF0000"/>
              </a:solidFill>
              <a:latin typeface="Times New Roman" panose="02020603050405020304" pitchFamily="18" charset="0"/>
              <a:cs typeface="Times New Roman" panose="02020603050405020304" pitchFamily="18" charset="0"/>
            </a:endParaRPr>
          </a:p>
          <a:p>
            <a:pPr algn="just" eaLnBrk="1" fontAlgn="auto" hangingPunct="1">
              <a:lnSpc>
                <a:spcPct val="80000"/>
              </a:lnSpc>
              <a:spcAft>
                <a:spcPts val="0"/>
              </a:spcAft>
              <a:buClr>
                <a:schemeClr val="accent3"/>
              </a:buClr>
              <a:buBlip>
                <a:blip r:embed="rId2"/>
              </a:buBlip>
              <a:defRPr/>
            </a:pPr>
            <a:endParaRPr lang="tr-TR" sz="23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algn="just" eaLnBrk="1" fontAlgn="auto" hangingPunct="1">
              <a:lnSpc>
                <a:spcPct val="80000"/>
              </a:lnSpc>
              <a:spcAft>
                <a:spcPts val="0"/>
              </a:spcAft>
              <a:buClr>
                <a:schemeClr val="accent3"/>
              </a:buClr>
              <a:buBlip>
                <a:blip r:embed="rId2"/>
              </a:buBlip>
              <a:defRPr/>
            </a:pPr>
            <a:endParaRPr lang="tr-TR" sz="1800" dirty="0">
              <a:latin typeface="Times New Roman" panose="02020603050405020304" pitchFamily="18" charset="0"/>
              <a:cs typeface="Times New Roman" panose="02020603050405020304" pitchFamily="18" charset="0"/>
            </a:endParaRPr>
          </a:p>
          <a:p>
            <a:pPr algn="just" eaLnBrk="1" fontAlgn="auto" hangingPunct="1">
              <a:lnSpc>
                <a:spcPct val="80000"/>
              </a:lnSpc>
              <a:spcAft>
                <a:spcPts val="0"/>
              </a:spcAft>
              <a:buClr>
                <a:schemeClr val="accent3"/>
              </a:buClr>
              <a:buBlip>
                <a:blip r:embed="rId2"/>
              </a:buBlip>
              <a:defRPr/>
            </a:pPr>
            <a:endParaRPr lang="tr-TR" sz="1800" dirty="0">
              <a:latin typeface="Times New Roman" panose="02020603050405020304" pitchFamily="18" charset="0"/>
              <a:cs typeface="Times New Roman" panose="02020603050405020304" pitchFamily="18" charset="0"/>
            </a:endParaRPr>
          </a:p>
          <a:p>
            <a:pPr marL="365760" indent="-256032" algn="just" eaLnBrk="1" fontAlgn="auto" hangingPunct="1">
              <a:lnSpc>
                <a:spcPct val="80000"/>
              </a:lnSpc>
              <a:spcAft>
                <a:spcPts val="0"/>
              </a:spcAft>
              <a:buClr>
                <a:schemeClr val="accent3"/>
              </a:buClr>
              <a:buFontTx/>
              <a:buNone/>
              <a:defRPr/>
            </a:pPr>
            <a:endParaRPr lang="tr-TR" dirty="0"/>
          </a:p>
          <a:p>
            <a:pPr marL="365760" indent="-256032" algn="just" eaLnBrk="1" fontAlgn="auto" hangingPunct="1">
              <a:lnSpc>
                <a:spcPct val="80000"/>
              </a:lnSpc>
              <a:spcAft>
                <a:spcPts val="0"/>
              </a:spcAft>
              <a:buClr>
                <a:schemeClr val="accent3"/>
              </a:buClr>
              <a:buFontTx/>
              <a:buNone/>
              <a:defRPr/>
            </a:pPr>
            <a:r>
              <a:rPr lang="tr-TR" dirty="0"/>
              <a:t>		</a:t>
            </a:r>
          </a:p>
        </p:txBody>
      </p:sp>
      <p:sp>
        <p:nvSpPr>
          <p:cNvPr id="2" name="Slayt Numarası Yer Tutucusu 1"/>
          <p:cNvSpPr>
            <a:spLocks noGrp="1"/>
          </p:cNvSpPr>
          <p:nvPr>
            <p:ph type="sldNum" sz="quarter" idx="12"/>
          </p:nvPr>
        </p:nvSpPr>
        <p:spPr/>
        <p:txBody>
          <a:bodyPr/>
          <a:lstStyle/>
          <a:p>
            <a:fld id="{F302176B-0E47-46AC-8F43-DAB4B8A37D06}" type="slidenum">
              <a:rPr lang="tr-TR" smtClean="0"/>
              <a:t>34</a:t>
            </a:fld>
            <a:endParaRPr lang="tr-TR"/>
          </a:p>
        </p:txBody>
      </p:sp>
    </p:spTree>
    <p:extLst>
      <p:ext uri="{BB962C8B-B14F-4D97-AF65-F5344CB8AC3E}">
        <p14:creationId xmlns:p14="http://schemas.microsoft.com/office/powerpoint/2010/main" val="146507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620688"/>
            <a:ext cx="7416824" cy="5794400"/>
          </a:xfrm>
        </p:spPr>
        <p:txBody>
          <a:bodyPr rtlCol="0">
            <a:normAutofit fontScale="92500" lnSpcReduction="10000"/>
          </a:bodyPr>
          <a:lstStyle/>
          <a:p>
            <a:pPr marL="0" indent="268288" algn="just">
              <a:lnSpc>
                <a:spcPct val="110000"/>
              </a:lnSpc>
              <a:buClr>
                <a:schemeClr val="accent3"/>
              </a:buClr>
              <a:buNone/>
              <a:defRPr/>
            </a:pPr>
            <a:r>
              <a:rPr lang="tr-TR" sz="1800" b="1" dirty="0">
                <a:solidFill>
                  <a:srgbClr val="3366FF"/>
                </a:solidFill>
                <a:latin typeface="Times New Roman" pitchFamily="18" charset="0"/>
              </a:rPr>
              <a:t>Divan-ı </a:t>
            </a:r>
            <a:r>
              <a:rPr lang="tr-TR" sz="1800" b="1" dirty="0" err="1">
                <a:solidFill>
                  <a:srgbClr val="3366FF"/>
                </a:solidFill>
                <a:latin typeface="Times New Roman" pitchFamily="18" charset="0"/>
              </a:rPr>
              <a:t>Lügat’it</a:t>
            </a:r>
            <a:r>
              <a:rPr lang="tr-TR" sz="1800" b="1" dirty="0">
                <a:solidFill>
                  <a:srgbClr val="3366FF"/>
                </a:solidFill>
                <a:latin typeface="Times New Roman" pitchFamily="18" charset="0"/>
              </a:rPr>
              <a:t> Türk’te Çocuk Oyunları </a:t>
            </a:r>
          </a:p>
          <a:p>
            <a:pPr algn="just">
              <a:lnSpc>
                <a:spcPct val="110000"/>
              </a:lnSpc>
              <a:buClr>
                <a:schemeClr val="accent3"/>
              </a:buClr>
              <a:buBlip>
                <a:blip r:embed="rId2"/>
              </a:buBlip>
              <a:defRPr/>
            </a:pPr>
            <a:r>
              <a:rPr lang="tr-TR" sz="1800" dirty="0">
                <a:latin typeface="Times New Roman" pitchFamily="18" charset="0"/>
              </a:rPr>
              <a:t>Divan’da geçmişte Türk çocuklarının oynadıkları oyunlar hakkında en eski ve en geniş bilgilere de yer verilmiştir. </a:t>
            </a:r>
          </a:p>
          <a:p>
            <a:pPr algn="just">
              <a:lnSpc>
                <a:spcPct val="110000"/>
              </a:lnSpc>
              <a:buClr>
                <a:schemeClr val="accent3"/>
              </a:buClr>
              <a:buBlip>
                <a:blip r:embed="rId2"/>
              </a:buBlip>
              <a:defRPr/>
            </a:pPr>
            <a:r>
              <a:rPr lang="tr-TR" sz="1800" b="1" dirty="0" err="1">
                <a:solidFill>
                  <a:srgbClr val="FF0000"/>
                </a:solidFill>
                <a:latin typeface="Times New Roman" pitchFamily="18" charset="0"/>
              </a:rPr>
              <a:t>Müngüz</a:t>
            </a:r>
            <a:r>
              <a:rPr lang="tr-TR" sz="1800" b="1" dirty="0">
                <a:solidFill>
                  <a:srgbClr val="FF0000"/>
                </a:solidFill>
                <a:latin typeface="Times New Roman" pitchFamily="18" charset="0"/>
              </a:rPr>
              <a:t> </a:t>
            </a:r>
            <a:r>
              <a:rPr lang="tr-TR" sz="1800" b="1" dirty="0" err="1">
                <a:solidFill>
                  <a:srgbClr val="FF0000"/>
                </a:solidFill>
                <a:latin typeface="Times New Roman" pitchFamily="18" charset="0"/>
              </a:rPr>
              <a:t>müngüz</a:t>
            </a:r>
            <a:r>
              <a:rPr lang="tr-TR" sz="1800" b="1" dirty="0">
                <a:solidFill>
                  <a:srgbClr val="FF0000"/>
                </a:solidFill>
                <a:latin typeface="Times New Roman" pitchFamily="18" charset="0"/>
              </a:rPr>
              <a:t>: </a:t>
            </a:r>
            <a:r>
              <a:rPr lang="tr-TR" sz="1800" dirty="0" err="1">
                <a:latin typeface="Times New Roman" pitchFamily="18" charset="0"/>
              </a:rPr>
              <a:t>Müngüz</a:t>
            </a:r>
            <a:r>
              <a:rPr lang="tr-TR" sz="1800" dirty="0">
                <a:latin typeface="Times New Roman" pitchFamily="18" charset="0"/>
              </a:rPr>
              <a:t> boynuz demektir. Çocuklar bir akarsuyun kenarına otururlar. Birisi ebe olur ve “</a:t>
            </a:r>
            <a:r>
              <a:rPr lang="tr-TR" sz="1800" dirty="0" err="1">
                <a:latin typeface="Times New Roman" pitchFamily="18" charset="0"/>
              </a:rPr>
              <a:t>müngüz</a:t>
            </a:r>
            <a:r>
              <a:rPr lang="tr-TR" sz="1800" dirty="0">
                <a:latin typeface="Times New Roman" pitchFamily="18" charset="0"/>
              </a:rPr>
              <a:t> </a:t>
            </a:r>
            <a:r>
              <a:rPr lang="tr-TR" sz="1800" dirty="0" err="1">
                <a:latin typeface="Times New Roman" pitchFamily="18" charset="0"/>
              </a:rPr>
              <a:t>müngüz</a:t>
            </a:r>
            <a:r>
              <a:rPr lang="tr-TR" sz="1800" dirty="0">
                <a:latin typeface="Times New Roman" pitchFamily="18" charset="0"/>
              </a:rPr>
              <a:t>” der. Diğer çocuklar “ne </a:t>
            </a:r>
            <a:r>
              <a:rPr lang="tr-TR" sz="1800" dirty="0" err="1">
                <a:latin typeface="Times New Roman" pitchFamily="18" charset="0"/>
              </a:rPr>
              <a:t>müngüz</a:t>
            </a:r>
            <a:r>
              <a:rPr lang="tr-TR" sz="1800" dirty="0">
                <a:latin typeface="Times New Roman" pitchFamily="18" charset="0"/>
              </a:rPr>
              <a:t>?” diye sorarlar. Ebe, boynuzlu hayvanları teker teker saymaya başlar, Çocuklar da tekrar eder. Bu arada ebe deve, eşek gibi boynuzsuz bir hayvanın da adını söyler. Çocuklardan birisi de yanlışlıkla bu hayvanın adını tekrar ederse oyunu bozmuş sayılır ve ceza olarak suya atılır.</a:t>
            </a:r>
          </a:p>
          <a:p>
            <a:pPr algn="just">
              <a:lnSpc>
                <a:spcPct val="110000"/>
              </a:lnSpc>
              <a:buClr>
                <a:schemeClr val="accent3"/>
              </a:buClr>
              <a:buBlip>
                <a:blip r:embed="rId2"/>
              </a:buBlip>
              <a:defRPr/>
            </a:pPr>
            <a:r>
              <a:rPr lang="tr-TR" sz="1800" dirty="0">
                <a:latin typeface="Times New Roman" pitchFamily="18" charset="0"/>
              </a:rPr>
              <a:t> </a:t>
            </a:r>
            <a:r>
              <a:rPr lang="tr-TR" sz="1800" b="1" dirty="0">
                <a:solidFill>
                  <a:srgbClr val="FF0000"/>
                </a:solidFill>
                <a:latin typeface="Times New Roman" pitchFamily="18" charset="0"/>
              </a:rPr>
              <a:t>Aşık: </a:t>
            </a:r>
            <a:r>
              <a:rPr lang="tr-TR" sz="1800" dirty="0">
                <a:latin typeface="Times New Roman" pitchFamily="18" charset="0"/>
              </a:rPr>
              <a:t>Koyun, keçi gibi hayvanların ayaklarından çıkarılan aşık denen kemikle oynanır. Çocuklar bu kemiği önlerine atarak onun üste gelen yüzünün taşıdığı anlam ve değere göre oynarlar.</a:t>
            </a:r>
          </a:p>
          <a:p>
            <a:pPr algn="just">
              <a:lnSpc>
                <a:spcPct val="110000"/>
              </a:lnSpc>
              <a:buClr>
                <a:schemeClr val="accent3"/>
              </a:buClr>
              <a:buBlip>
                <a:blip r:embed="rId2"/>
              </a:buBlip>
              <a:defRPr/>
            </a:pPr>
            <a:r>
              <a:rPr lang="tr-TR" sz="1800" b="1" dirty="0" err="1">
                <a:solidFill>
                  <a:srgbClr val="FF0000"/>
                </a:solidFill>
                <a:latin typeface="Times New Roman" pitchFamily="18" charset="0"/>
              </a:rPr>
              <a:t>Karagun</a:t>
            </a:r>
            <a:r>
              <a:rPr lang="tr-TR" sz="1800" b="1" dirty="0">
                <a:solidFill>
                  <a:srgbClr val="FF0000"/>
                </a:solidFill>
                <a:latin typeface="Times New Roman" pitchFamily="18" charset="0"/>
              </a:rPr>
              <a:t>: </a:t>
            </a:r>
            <a:r>
              <a:rPr lang="tr-TR" sz="1800" dirty="0">
                <a:latin typeface="Times New Roman" pitchFamily="18" charset="0"/>
              </a:rPr>
              <a:t>Akşam karanlığında oynanan bir oyundur.</a:t>
            </a:r>
          </a:p>
          <a:p>
            <a:pPr algn="just">
              <a:lnSpc>
                <a:spcPct val="110000"/>
              </a:lnSpc>
              <a:buClr>
                <a:schemeClr val="accent3"/>
              </a:buClr>
              <a:buBlip>
                <a:blip r:embed="rId2"/>
              </a:buBlip>
              <a:defRPr/>
            </a:pPr>
            <a:r>
              <a:rPr lang="tr-TR" sz="1800" b="1" dirty="0" err="1">
                <a:solidFill>
                  <a:srgbClr val="FF0000"/>
                </a:solidFill>
                <a:latin typeface="Times New Roman" pitchFamily="18" charset="0"/>
              </a:rPr>
              <a:t>Çenğli</a:t>
            </a:r>
            <a:r>
              <a:rPr lang="tr-TR" sz="1800" b="1" dirty="0">
                <a:solidFill>
                  <a:srgbClr val="FF0000"/>
                </a:solidFill>
                <a:latin typeface="Times New Roman" pitchFamily="18" charset="0"/>
              </a:rPr>
              <a:t> </a:t>
            </a:r>
            <a:r>
              <a:rPr lang="tr-TR" sz="1800" b="1" dirty="0" err="1">
                <a:solidFill>
                  <a:srgbClr val="FF0000"/>
                </a:solidFill>
                <a:latin typeface="Times New Roman" pitchFamily="18" charset="0"/>
              </a:rPr>
              <a:t>menğli</a:t>
            </a:r>
            <a:r>
              <a:rPr lang="tr-TR" sz="1800" b="1" dirty="0">
                <a:solidFill>
                  <a:srgbClr val="FF0000"/>
                </a:solidFill>
                <a:latin typeface="Times New Roman" pitchFamily="18" charset="0"/>
              </a:rPr>
              <a:t>: </a:t>
            </a:r>
            <a:r>
              <a:rPr lang="tr-TR" sz="1800" dirty="0">
                <a:latin typeface="Times New Roman" pitchFamily="18" charset="0"/>
              </a:rPr>
              <a:t>Salıncak oyunudur.</a:t>
            </a:r>
          </a:p>
          <a:p>
            <a:pPr algn="just">
              <a:lnSpc>
                <a:spcPct val="110000"/>
              </a:lnSpc>
              <a:buClr>
                <a:schemeClr val="accent3"/>
              </a:buClr>
              <a:buBlip>
                <a:blip r:embed="rId2"/>
              </a:buBlip>
              <a:defRPr/>
            </a:pPr>
            <a:r>
              <a:rPr lang="tr-TR" sz="1800" b="1" dirty="0">
                <a:solidFill>
                  <a:srgbClr val="FF0000"/>
                </a:solidFill>
                <a:latin typeface="Times New Roman" pitchFamily="18" charset="0"/>
              </a:rPr>
              <a:t>Büzüşmek: </a:t>
            </a:r>
            <a:r>
              <a:rPr lang="tr-TR" sz="1800" dirty="0">
                <a:latin typeface="Times New Roman" pitchFamily="18" charset="0"/>
              </a:rPr>
              <a:t>Halay çekmedir. </a:t>
            </a:r>
          </a:p>
          <a:p>
            <a:pPr algn="just">
              <a:lnSpc>
                <a:spcPct val="110000"/>
              </a:lnSpc>
              <a:buClr>
                <a:schemeClr val="accent3"/>
              </a:buClr>
              <a:buBlip>
                <a:blip r:embed="rId2"/>
              </a:buBlip>
              <a:defRPr/>
            </a:pPr>
            <a:r>
              <a:rPr lang="tr-TR" sz="1800" b="1" dirty="0" err="1">
                <a:solidFill>
                  <a:srgbClr val="FF0000"/>
                </a:solidFill>
                <a:latin typeface="Times New Roman" pitchFamily="18" charset="0"/>
              </a:rPr>
              <a:t>Tepük</a:t>
            </a:r>
            <a:r>
              <a:rPr lang="tr-TR" sz="1800" b="1" dirty="0">
                <a:solidFill>
                  <a:srgbClr val="FF0000"/>
                </a:solidFill>
                <a:latin typeface="Times New Roman" pitchFamily="18" charset="0"/>
              </a:rPr>
              <a:t>: </a:t>
            </a:r>
            <a:r>
              <a:rPr lang="tr-TR" sz="1800" dirty="0">
                <a:latin typeface="Times New Roman" pitchFamily="18" charset="0"/>
              </a:rPr>
              <a:t>Kıl, yün vs. sarılarak yapılan top ayakla tepilir.</a:t>
            </a:r>
          </a:p>
          <a:p>
            <a:pPr algn="just">
              <a:lnSpc>
                <a:spcPct val="110000"/>
              </a:lnSpc>
              <a:buClr>
                <a:schemeClr val="accent3"/>
              </a:buClr>
              <a:buBlip>
                <a:blip r:embed="rId2"/>
              </a:buBlip>
              <a:defRPr/>
            </a:pPr>
            <a:r>
              <a:rPr lang="tr-TR" sz="1800" b="1" dirty="0">
                <a:solidFill>
                  <a:srgbClr val="FF0000"/>
                </a:solidFill>
                <a:latin typeface="Times New Roman" pitchFamily="18" charset="0"/>
              </a:rPr>
              <a:t>Ceviz: </a:t>
            </a:r>
            <a:r>
              <a:rPr lang="tr-TR" sz="1800" dirty="0">
                <a:latin typeface="Times New Roman" pitchFamily="18" charset="0"/>
              </a:rPr>
              <a:t>Bir çukura cevizlerin sokulması şeklinde vs. bir oyundur.</a:t>
            </a:r>
          </a:p>
          <a:p>
            <a:pPr algn="just">
              <a:lnSpc>
                <a:spcPct val="110000"/>
              </a:lnSpc>
              <a:buClr>
                <a:schemeClr val="accent3"/>
              </a:buClr>
              <a:buBlip>
                <a:blip r:embed="rId2"/>
              </a:buBlip>
              <a:defRPr/>
            </a:pPr>
            <a:r>
              <a:rPr lang="tr-TR" sz="1800" b="1" dirty="0">
                <a:solidFill>
                  <a:srgbClr val="FF0000"/>
                </a:solidFill>
                <a:latin typeface="Times New Roman" pitchFamily="18" charset="0"/>
              </a:rPr>
              <a:t>Çelik çomak: </a:t>
            </a:r>
            <a:r>
              <a:rPr lang="tr-TR" sz="1800" dirty="0">
                <a:latin typeface="Times New Roman" pitchFamily="18" charset="0"/>
              </a:rPr>
              <a:t>Bugün bilinen oyun gibi olsa gerektir.</a:t>
            </a:r>
          </a:p>
          <a:p>
            <a:pPr algn="just">
              <a:lnSpc>
                <a:spcPct val="110000"/>
              </a:lnSpc>
              <a:buClr>
                <a:schemeClr val="accent3"/>
              </a:buClr>
              <a:buBlip>
                <a:blip r:embed="rId2"/>
              </a:buBlip>
              <a:defRPr/>
            </a:pPr>
            <a:r>
              <a:rPr lang="tr-TR" sz="1800" b="1" dirty="0">
                <a:solidFill>
                  <a:srgbClr val="FF0000"/>
                </a:solidFill>
                <a:latin typeface="Times New Roman" pitchFamily="18" charset="0"/>
              </a:rPr>
              <a:t>Bebek: </a:t>
            </a:r>
            <a:r>
              <a:rPr lang="tr-TR" sz="1800" dirty="0">
                <a:latin typeface="Times New Roman" pitchFamily="18" charset="0"/>
              </a:rPr>
              <a:t>Kız çocukları yaptıkları oyuncak bebeklerle oynarlar</a:t>
            </a:r>
          </a:p>
          <a:p>
            <a:pPr algn="just">
              <a:lnSpc>
                <a:spcPct val="110000"/>
              </a:lnSpc>
              <a:buClr>
                <a:schemeClr val="accent3"/>
              </a:buClr>
              <a:buBlip>
                <a:blip r:embed="rId2"/>
              </a:buBlip>
              <a:defRPr/>
            </a:pPr>
            <a:endParaRPr lang="tr-TR" sz="1800" dirty="0">
              <a:latin typeface="Times New Roman" pitchFamily="18" charset="0"/>
            </a:endParaRPr>
          </a:p>
          <a:p>
            <a:pPr marL="365760" indent="-256032" eaLnBrk="1" fontAlgn="auto" hangingPunct="1">
              <a:spcAft>
                <a:spcPts val="0"/>
              </a:spcAft>
              <a:buClr>
                <a:schemeClr val="accent3"/>
              </a:buClr>
              <a:buFont typeface="Georgia"/>
              <a:buChar char="•"/>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35</a:t>
            </a:fld>
            <a:endParaRPr lang="tr-TR"/>
          </a:p>
        </p:txBody>
      </p:sp>
    </p:spTree>
    <p:extLst>
      <p:ext uri="{BB962C8B-B14F-4D97-AF65-F5344CB8AC3E}">
        <p14:creationId xmlns:p14="http://schemas.microsoft.com/office/powerpoint/2010/main" val="2302722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692697"/>
            <a:ext cx="7488832" cy="5400600"/>
          </a:xfrm>
        </p:spPr>
        <p:txBody>
          <a:bodyPr rtlCol="0">
            <a:normAutofit/>
          </a:bodyPr>
          <a:lstStyle/>
          <a:p>
            <a:pPr marL="0" indent="0" algn="just">
              <a:lnSpc>
                <a:spcPct val="80000"/>
              </a:lnSpc>
              <a:buClr>
                <a:schemeClr val="accent3"/>
              </a:buClr>
              <a:buNone/>
              <a:defRPr/>
            </a:pPr>
            <a:r>
              <a:rPr lang="tr-TR" sz="1800" b="1" dirty="0">
                <a:solidFill>
                  <a:schemeClr val="accent1">
                    <a:lumMod val="50000"/>
                  </a:schemeClr>
                </a:solidFill>
                <a:latin typeface="Times New Roman" pitchFamily="18" charset="0"/>
              </a:rPr>
              <a:t>     </a:t>
            </a:r>
          </a:p>
          <a:p>
            <a:pPr marL="0" indent="0" algn="just">
              <a:lnSpc>
                <a:spcPct val="80000"/>
              </a:lnSpc>
              <a:buClr>
                <a:schemeClr val="accent3"/>
              </a:buClr>
              <a:buNone/>
              <a:defRPr/>
            </a:pPr>
            <a:r>
              <a:rPr lang="tr-TR" sz="1800" b="1" dirty="0">
                <a:solidFill>
                  <a:schemeClr val="accent1">
                    <a:lumMod val="50000"/>
                  </a:schemeClr>
                </a:solidFill>
                <a:latin typeface="Times New Roman" pitchFamily="18" charset="0"/>
              </a:rPr>
              <a:t>     </a:t>
            </a:r>
            <a:r>
              <a:rPr lang="tr-TR" sz="1800" b="1" dirty="0">
                <a:solidFill>
                  <a:schemeClr val="accent5">
                    <a:lumMod val="75000"/>
                  </a:schemeClr>
                </a:solidFill>
                <a:latin typeface="Times New Roman" pitchFamily="18" charset="0"/>
              </a:rPr>
              <a:t>HOCA AHMET YESEVÎ (1103?-1166)</a:t>
            </a:r>
          </a:p>
          <a:p>
            <a:pPr algn="just">
              <a:lnSpc>
                <a:spcPct val="80000"/>
              </a:lnSpc>
              <a:buClr>
                <a:schemeClr val="accent3"/>
              </a:buClr>
              <a:buBlip>
                <a:blip r:embed="rId2"/>
              </a:buBlip>
              <a:defRPr/>
            </a:pPr>
            <a:r>
              <a:rPr lang="tr-TR" sz="1800" dirty="0">
                <a:latin typeface="Times New Roman" pitchFamily="18" charset="0"/>
              </a:rPr>
              <a:t>Türkistan’ın </a:t>
            </a:r>
            <a:r>
              <a:rPr lang="tr-TR" sz="1800" dirty="0" err="1">
                <a:latin typeface="Times New Roman" pitchFamily="18" charset="0"/>
              </a:rPr>
              <a:t>Yesi</a:t>
            </a:r>
            <a:r>
              <a:rPr lang="tr-TR" sz="1800" dirty="0">
                <a:latin typeface="Times New Roman" pitchFamily="18" charset="0"/>
              </a:rPr>
              <a:t> şehrinde doğup büyüyen ve </a:t>
            </a:r>
            <a:r>
              <a:rPr lang="tr-TR" sz="1800" dirty="0" err="1">
                <a:latin typeface="Times New Roman" pitchFamily="18" charset="0"/>
              </a:rPr>
              <a:t>Yesevilik</a:t>
            </a:r>
            <a:r>
              <a:rPr lang="tr-TR" sz="1800" dirty="0">
                <a:latin typeface="Times New Roman" pitchFamily="18" charset="0"/>
              </a:rPr>
              <a:t> tarikatının kurucusu olan Hoca Ahmet </a:t>
            </a:r>
            <a:r>
              <a:rPr lang="tr-TR" sz="1800" dirty="0" err="1">
                <a:latin typeface="Times New Roman" pitchFamily="18" charset="0"/>
              </a:rPr>
              <a:t>Yesevi</a:t>
            </a:r>
            <a:r>
              <a:rPr lang="tr-TR" sz="1800" dirty="0">
                <a:latin typeface="Times New Roman" pitchFamily="18" charset="0"/>
              </a:rPr>
              <a:t> </a:t>
            </a:r>
            <a:r>
              <a:rPr lang="tr-TR" sz="1800" b="1" dirty="0">
                <a:solidFill>
                  <a:srgbClr val="FF0000"/>
                </a:solidFill>
                <a:latin typeface="Times New Roman" pitchFamily="18" charset="0"/>
              </a:rPr>
              <a:t>«Divan-ı Hikmet» </a:t>
            </a:r>
            <a:r>
              <a:rPr lang="tr-TR" sz="1800" dirty="0">
                <a:latin typeface="Times New Roman" pitchFamily="18" charset="0"/>
              </a:rPr>
              <a:t>adlı eseri kaleme almıştır.  Bu eser Ahmet </a:t>
            </a:r>
            <a:r>
              <a:rPr lang="tr-TR" sz="1800" dirty="0" err="1">
                <a:latin typeface="Times New Roman" pitchFamily="18" charset="0"/>
              </a:rPr>
              <a:t>Yesevi’nin</a:t>
            </a:r>
            <a:r>
              <a:rPr lang="tr-TR" sz="1800" dirty="0">
                <a:latin typeface="Times New Roman" pitchFamily="18" charset="0"/>
              </a:rPr>
              <a:t> tasavvufi şiirlerini içerir.</a:t>
            </a:r>
          </a:p>
          <a:p>
            <a:pPr algn="just">
              <a:lnSpc>
                <a:spcPct val="80000"/>
              </a:lnSpc>
              <a:buClr>
                <a:schemeClr val="accent3"/>
              </a:buClr>
              <a:buBlip>
                <a:blip r:embed="rId2"/>
              </a:buBlip>
              <a:defRPr/>
            </a:pPr>
            <a:endParaRPr lang="tr-TR" sz="1800" dirty="0">
              <a:latin typeface="Times New Roman" pitchFamily="18" charset="0"/>
            </a:endParaRPr>
          </a:p>
          <a:p>
            <a:pPr algn="just">
              <a:lnSpc>
                <a:spcPct val="80000"/>
              </a:lnSpc>
              <a:buClr>
                <a:schemeClr val="accent3"/>
              </a:buClr>
              <a:buBlip>
                <a:blip r:embed="rId2"/>
              </a:buBlip>
              <a:defRPr/>
            </a:pPr>
            <a:r>
              <a:rPr lang="tr-TR" sz="1800" dirty="0">
                <a:latin typeface="Times New Roman" pitchFamily="18" charset="0"/>
              </a:rPr>
              <a:t>Hoca Ahmet </a:t>
            </a:r>
            <a:r>
              <a:rPr lang="tr-TR" sz="1800" dirty="0" err="1">
                <a:latin typeface="Times New Roman" pitchFamily="18" charset="0"/>
              </a:rPr>
              <a:t>Yesevi</a:t>
            </a:r>
            <a:r>
              <a:rPr lang="tr-TR" sz="1800" dirty="0">
                <a:latin typeface="Times New Roman" pitchFamily="18" charset="0"/>
              </a:rPr>
              <a:t>, sade bir Türkçe ile yazdığı pek çok şiiri ile Türk tasavvuf edebiyatının kurucusu olmuştur.</a:t>
            </a:r>
          </a:p>
          <a:p>
            <a:pPr algn="just">
              <a:lnSpc>
                <a:spcPct val="80000"/>
              </a:lnSpc>
              <a:buClr>
                <a:schemeClr val="accent3"/>
              </a:buClr>
              <a:buBlip>
                <a:blip r:embed="rId2"/>
              </a:buBlip>
              <a:defRPr/>
            </a:pPr>
            <a:endParaRPr lang="tr-TR" sz="1800" dirty="0">
              <a:latin typeface="Times New Roman" pitchFamily="18" charset="0"/>
            </a:endParaRPr>
          </a:p>
          <a:p>
            <a:pPr algn="just">
              <a:lnSpc>
                <a:spcPct val="80000"/>
              </a:lnSpc>
              <a:buClr>
                <a:schemeClr val="accent3"/>
              </a:buClr>
              <a:buBlip>
                <a:blip r:embed="rId2"/>
              </a:buBlip>
              <a:defRPr/>
            </a:pPr>
            <a:r>
              <a:rPr lang="tr-TR" sz="1800" dirty="0">
                <a:latin typeface="Times New Roman" pitchFamily="18" charset="0"/>
              </a:rPr>
              <a:t> Hoca Ahmet </a:t>
            </a:r>
            <a:r>
              <a:rPr lang="tr-TR" sz="1800" dirty="0" err="1">
                <a:latin typeface="Times New Roman" pitchFamily="18" charset="0"/>
              </a:rPr>
              <a:t>Yesevi</a:t>
            </a:r>
            <a:r>
              <a:rPr lang="tr-TR" sz="1800" dirty="0">
                <a:latin typeface="Times New Roman" pitchFamily="18" charset="0"/>
              </a:rPr>
              <a:t>, </a:t>
            </a:r>
            <a:r>
              <a:rPr lang="tr-TR" sz="1800" b="1" dirty="0">
                <a:solidFill>
                  <a:srgbClr val="FF0000"/>
                </a:solidFill>
                <a:latin typeface="Times New Roman" pitchFamily="18" charset="0"/>
              </a:rPr>
              <a:t>Divan-ı Hikmet’inde </a:t>
            </a:r>
            <a:r>
              <a:rPr lang="tr-TR" sz="1800" dirty="0">
                <a:latin typeface="Times New Roman" pitchFamily="18" charset="0"/>
              </a:rPr>
              <a:t>derviş faziletlerine ilişkin övgüler, İslâmî hikayeler, peygamberin hayatı ve mucizeleri, dünya hayatından yakınma, kıyametin yaklaştığını hatırlatma, cennetin vasıfları, cehennemin korkunç sahneleri gibi konulara yer vermiştir. Böylece Divan-ı Hikmet derin ve şairane bir tasavvuf eseri olmaktan çok dinî ve ahlâkî öğütler, hikâyeler, tarikat usullerine ait öğretici şiirlerden meydana gelmiş, bir ahlâk kitabı niteliğindedir.</a:t>
            </a:r>
          </a:p>
          <a:p>
            <a:pPr algn="just">
              <a:lnSpc>
                <a:spcPct val="80000"/>
              </a:lnSpc>
              <a:buClr>
                <a:schemeClr val="accent3"/>
              </a:buClr>
              <a:buBlip>
                <a:blip r:embed="rId2"/>
              </a:buBlip>
              <a:defRPr/>
            </a:pPr>
            <a:endParaRPr lang="tr-TR" sz="1800" dirty="0">
              <a:latin typeface="Times New Roman" pitchFamily="18" charset="0"/>
            </a:endParaRPr>
          </a:p>
          <a:p>
            <a:pPr algn="just">
              <a:lnSpc>
                <a:spcPct val="80000"/>
              </a:lnSpc>
              <a:buClr>
                <a:schemeClr val="accent3"/>
              </a:buClr>
              <a:buBlip>
                <a:blip r:embed="rId2"/>
              </a:buBlip>
              <a:defRPr/>
            </a:pPr>
            <a:r>
              <a:rPr lang="tr-TR" sz="1800" dirty="0">
                <a:latin typeface="Times New Roman" pitchFamily="18" charset="0"/>
              </a:rPr>
              <a:t>Ayrıca Hoca Ahmet </a:t>
            </a:r>
            <a:r>
              <a:rPr lang="tr-TR" sz="1800" dirty="0" err="1">
                <a:latin typeface="Times New Roman" pitchFamily="18" charset="0"/>
              </a:rPr>
              <a:t>Yesevi</a:t>
            </a:r>
            <a:r>
              <a:rPr lang="tr-TR" sz="1800" dirty="0">
                <a:latin typeface="Times New Roman" pitchFamily="18" charset="0"/>
              </a:rPr>
              <a:t>, Divan-ı Hikmet’inde </a:t>
            </a:r>
            <a:r>
              <a:rPr lang="tr-TR" sz="1800" dirty="0" err="1">
                <a:latin typeface="Times New Roman" pitchFamily="18" charset="0"/>
              </a:rPr>
              <a:t>islamın</a:t>
            </a:r>
            <a:r>
              <a:rPr lang="tr-TR" sz="1800" dirty="0">
                <a:latin typeface="Times New Roman" pitchFamily="18" charset="0"/>
              </a:rPr>
              <a:t> esaslarını Türkçe olarak öğretmeye çalışarak, bu dinin Türkler arasında yayılmasına katkıda bulunmuştur. </a:t>
            </a:r>
          </a:p>
          <a:p>
            <a:pPr marL="365760" indent="-256032" eaLnBrk="1" fontAlgn="auto" hangingPunct="1">
              <a:spcAft>
                <a:spcPts val="0"/>
              </a:spcAft>
              <a:buClr>
                <a:schemeClr val="accent3"/>
              </a:buClr>
              <a:buFont typeface="Georgia"/>
              <a:buChar char="•"/>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36</a:t>
            </a:fld>
            <a:endParaRPr lang="tr-TR"/>
          </a:p>
        </p:txBody>
      </p:sp>
    </p:spTree>
    <p:extLst>
      <p:ext uri="{BB962C8B-B14F-4D97-AF65-F5344CB8AC3E}">
        <p14:creationId xmlns:p14="http://schemas.microsoft.com/office/powerpoint/2010/main" val="3658791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9592" y="620688"/>
            <a:ext cx="7272808" cy="5505475"/>
          </a:xfrm>
        </p:spPr>
        <p:txBody>
          <a:bodyPr rtlCol="0">
            <a:normAutofit lnSpcReduction="10000"/>
          </a:bodyPr>
          <a:lstStyle/>
          <a:p>
            <a:pPr algn="just">
              <a:buClr>
                <a:schemeClr val="accent3"/>
              </a:buClr>
              <a:buBlip>
                <a:blip r:embed="rId2"/>
              </a:buBlip>
              <a:defRPr/>
            </a:pPr>
            <a:endParaRPr lang="tr-TR" altLang="tr-TR" sz="1800" b="1" dirty="0">
              <a:solidFill>
                <a:srgbClr val="FF3300"/>
              </a:solidFill>
              <a:latin typeface="Times New Roman" pitchFamily="18" charset="0"/>
            </a:endParaRPr>
          </a:p>
          <a:p>
            <a:pPr marL="0" indent="0" algn="ctr">
              <a:buClr>
                <a:schemeClr val="accent3"/>
              </a:buClr>
              <a:buNone/>
              <a:defRPr/>
            </a:pPr>
            <a:r>
              <a:rPr lang="tr-TR" altLang="tr-TR" sz="1800" b="1" dirty="0">
                <a:solidFill>
                  <a:srgbClr val="FF3300"/>
                </a:solidFill>
                <a:latin typeface="Times New Roman" pitchFamily="18" charset="0"/>
              </a:rPr>
              <a:t>     AHMET BİN MAHMUT YÜKNEKİ (12. YÜZYIL)</a:t>
            </a:r>
          </a:p>
          <a:p>
            <a:pPr algn="just">
              <a:buClr>
                <a:schemeClr val="accent3"/>
              </a:buClr>
              <a:buBlip>
                <a:blip r:embed="rId2"/>
              </a:buBlip>
              <a:defRPr/>
            </a:pPr>
            <a:r>
              <a:rPr lang="tr-TR" altLang="tr-TR" sz="1800" dirty="0">
                <a:latin typeface="Times New Roman" pitchFamily="18" charset="0"/>
              </a:rPr>
              <a:t>Edip Ahmet, kaleme aldığı </a:t>
            </a:r>
            <a:r>
              <a:rPr lang="tr-TR" sz="1800" b="1" dirty="0">
                <a:solidFill>
                  <a:srgbClr val="605ACE"/>
                </a:solidFill>
                <a:latin typeface="Times New Roman" pitchFamily="18" charset="0"/>
              </a:rPr>
              <a:t>«</a:t>
            </a:r>
            <a:r>
              <a:rPr lang="tr-TR" sz="1800" b="1" dirty="0" err="1">
                <a:solidFill>
                  <a:srgbClr val="605ACE"/>
                </a:solidFill>
                <a:latin typeface="Times New Roman" pitchFamily="18" charset="0"/>
              </a:rPr>
              <a:t>Atabetü</a:t>
            </a:r>
            <a:r>
              <a:rPr lang="tr-TR" sz="1800" b="1" dirty="0">
                <a:solidFill>
                  <a:srgbClr val="605ACE"/>
                </a:solidFill>
                <a:latin typeface="Times New Roman" pitchFamily="18" charset="0"/>
              </a:rPr>
              <a:t>-l </a:t>
            </a:r>
            <a:r>
              <a:rPr lang="tr-TR" sz="1800" b="1" dirty="0" err="1">
                <a:solidFill>
                  <a:srgbClr val="605ACE"/>
                </a:solidFill>
                <a:latin typeface="Times New Roman" pitchFamily="18" charset="0"/>
              </a:rPr>
              <a:t>Hakayık</a:t>
            </a:r>
            <a:r>
              <a:rPr lang="tr-TR" sz="1800" b="1" dirty="0">
                <a:solidFill>
                  <a:srgbClr val="605ACE"/>
                </a:solidFill>
                <a:latin typeface="Times New Roman" pitchFamily="18" charset="0"/>
              </a:rPr>
              <a:t>» (Gerçeklerin Eşiği) </a:t>
            </a:r>
            <a:r>
              <a:rPr lang="tr-TR" sz="1800" dirty="0">
                <a:latin typeface="Times New Roman" pitchFamily="18" charset="0"/>
              </a:rPr>
              <a:t>adındaki nasihatnamesi ile İslâmî esasları öğretmeye çalışmıştır. </a:t>
            </a:r>
          </a:p>
          <a:p>
            <a:pPr algn="just">
              <a:buClr>
                <a:schemeClr val="accent3"/>
              </a:buClr>
              <a:buBlip>
                <a:blip r:embed="rId2"/>
              </a:buBlip>
              <a:defRPr/>
            </a:pPr>
            <a:r>
              <a:rPr lang="tr-TR" sz="1800" dirty="0">
                <a:latin typeface="Times New Roman" pitchFamily="18" charset="0"/>
              </a:rPr>
              <a:t>Eserde bilginin yararları/cahilliğin zararları, cömertliğin övgüsü/cimriliğin yergisi, alçak gönüllülüğün erdemleri/kibirliliğin  kötülükleri gibi toplumsal eğitimi amaçlayan konulara yer vermiştir.</a:t>
            </a:r>
          </a:p>
          <a:p>
            <a:pPr algn="just">
              <a:buClr>
                <a:schemeClr val="accent3"/>
              </a:buClr>
              <a:buBlip>
                <a:blip r:embed="rId2"/>
              </a:buBlip>
              <a:defRPr/>
            </a:pPr>
            <a:r>
              <a:rPr lang="tr-TR" sz="1800" dirty="0">
                <a:latin typeface="Times New Roman" pitchFamily="18" charset="0"/>
              </a:rPr>
              <a:t>Edip Ahmet eserinde ayet ve hadislere atıflarda bulunarak İslamiyet'i yeni kabul etmiş Türklerde olması istenen ahlaki ve dini terbiyenin temel esaslarını ortaya koymaya çalışmıştır. </a:t>
            </a:r>
          </a:p>
          <a:p>
            <a:pPr marL="0" indent="715963" algn="just">
              <a:buNone/>
            </a:pPr>
            <a:r>
              <a:rPr lang="tr-TR" altLang="tr-TR" sz="1900" dirty="0" err="1">
                <a:solidFill>
                  <a:srgbClr val="FF0000"/>
                </a:solidFill>
                <a:latin typeface="Times New Roman" pitchFamily="18" charset="0"/>
              </a:rPr>
              <a:t>Atabetü</a:t>
            </a:r>
            <a:r>
              <a:rPr lang="tr-TR" altLang="tr-TR" sz="1900" dirty="0">
                <a:solidFill>
                  <a:srgbClr val="FF0000"/>
                </a:solidFill>
                <a:latin typeface="Times New Roman" pitchFamily="18" charset="0"/>
              </a:rPr>
              <a:t>-l </a:t>
            </a:r>
            <a:r>
              <a:rPr lang="tr-TR" altLang="tr-TR" sz="1900" dirty="0" err="1">
                <a:solidFill>
                  <a:srgbClr val="FF0000"/>
                </a:solidFill>
                <a:latin typeface="Times New Roman" pitchFamily="18" charset="0"/>
              </a:rPr>
              <a:t>Hakayık’tan</a:t>
            </a:r>
            <a:r>
              <a:rPr lang="tr-TR" altLang="tr-TR" sz="1900" dirty="0">
                <a:solidFill>
                  <a:srgbClr val="FF0000"/>
                </a:solidFill>
                <a:latin typeface="Times New Roman" pitchFamily="18" charset="0"/>
              </a:rPr>
              <a:t> mısralar…</a:t>
            </a:r>
          </a:p>
          <a:p>
            <a:pPr marL="0" indent="715963" algn="just">
              <a:buNone/>
            </a:pPr>
            <a:r>
              <a:rPr lang="tr-TR" altLang="tr-TR" sz="1900" dirty="0">
                <a:latin typeface="Times New Roman" pitchFamily="18" charset="0"/>
              </a:rPr>
              <a:t>Mutluluk yolu bilgi ile bulunur</a:t>
            </a:r>
          </a:p>
          <a:p>
            <a:pPr marL="0" indent="715963" algn="just">
              <a:buNone/>
            </a:pPr>
            <a:r>
              <a:rPr lang="tr-TR" altLang="tr-TR" sz="1900" dirty="0">
                <a:latin typeface="Times New Roman" pitchFamily="18" charset="0"/>
              </a:rPr>
              <a:t>Nice kirli işler yıkanmakla temizlenir</a:t>
            </a:r>
          </a:p>
          <a:p>
            <a:pPr marL="0" indent="715963" algn="just">
              <a:buNone/>
            </a:pPr>
            <a:r>
              <a:rPr lang="tr-TR" altLang="tr-TR" sz="1900" dirty="0" err="1">
                <a:latin typeface="Times New Roman" pitchFamily="18" charset="0"/>
              </a:rPr>
              <a:t>Câhillik</a:t>
            </a:r>
            <a:r>
              <a:rPr lang="tr-TR" altLang="tr-TR" sz="1900" dirty="0">
                <a:latin typeface="Times New Roman" pitchFamily="18" charset="0"/>
              </a:rPr>
              <a:t> yıkanmakla temizlenmeyen bir kirdir.</a:t>
            </a:r>
          </a:p>
          <a:p>
            <a:pPr marL="0" indent="715963" algn="just">
              <a:buNone/>
            </a:pPr>
            <a:endParaRPr lang="tr-TR" altLang="tr-TR" sz="1900" dirty="0">
              <a:latin typeface="Times New Roman" pitchFamily="18" charset="0"/>
            </a:endParaRPr>
          </a:p>
          <a:p>
            <a:pPr marL="0" indent="715963" algn="just">
              <a:buNone/>
            </a:pPr>
            <a:r>
              <a:rPr lang="tr-TR" altLang="tr-TR" sz="1900" dirty="0">
                <a:latin typeface="Times New Roman" pitchFamily="18" charset="0"/>
              </a:rPr>
              <a:t>Her işte bilgisizin nasibi pişmanlıktır</a:t>
            </a:r>
          </a:p>
          <a:p>
            <a:pPr marL="0" indent="715963" algn="just">
              <a:buNone/>
            </a:pPr>
            <a:r>
              <a:rPr lang="tr-TR" altLang="tr-TR" sz="1900" dirty="0">
                <a:latin typeface="Times New Roman" pitchFamily="18" charset="0"/>
              </a:rPr>
              <a:t>Edeplerin başı dili gözetmektir</a:t>
            </a:r>
          </a:p>
          <a:p>
            <a:pPr marL="0" indent="715963" algn="just">
              <a:buNone/>
            </a:pPr>
            <a:r>
              <a:rPr lang="tr-TR" altLang="tr-TR" sz="1900" dirty="0">
                <a:latin typeface="Times New Roman" pitchFamily="18" charset="0"/>
              </a:rPr>
              <a:t>Dilini koru, dişin kırılmasın</a:t>
            </a:r>
          </a:p>
          <a:p>
            <a:pPr marL="365760" indent="-256032" eaLnBrk="1" fontAlgn="auto" hangingPunct="1">
              <a:spcAft>
                <a:spcPts val="0"/>
              </a:spcAft>
              <a:buClr>
                <a:schemeClr val="accent3"/>
              </a:buClr>
              <a:buFont typeface="Georgia"/>
              <a:buChar char="•"/>
              <a:defRPr/>
            </a:pPr>
            <a:endParaRPr lang="tr-TR"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37</a:t>
            </a:fld>
            <a:endParaRPr lang="tr-TR"/>
          </a:p>
        </p:txBody>
      </p:sp>
    </p:spTree>
    <p:extLst>
      <p:ext uri="{BB962C8B-B14F-4D97-AF65-F5344CB8AC3E}">
        <p14:creationId xmlns:p14="http://schemas.microsoft.com/office/powerpoint/2010/main" val="42723128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2533</TotalTime>
  <Words>3736</Words>
  <Application>Microsoft Office PowerPoint</Application>
  <PresentationFormat>Ekran Gösterisi (4:3)</PresentationFormat>
  <Paragraphs>415</Paragraphs>
  <Slides>37</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37</vt:i4>
      </vt:variant>
    </vt:vector>
  </HeadingPairs>
  <TitlesOfParts>
    <vt:vector size="46" baseType="lpstr">
      <vt:lpstr>Brush Script MT</vt:lpstr>
      <vt:lpstr>Calibri</vt:lpstr>
      <vt:lpstr>Constantia</vt:lpstr>
      <vt:lpstr>Franklin Gothic Book</vt:lpstr>
      <vt:lpstr>Georgia</vt:lpstr>
      <vt:lpstr>Rage Italic</vt:lpstr>
      <vt:lpstr>Times New Roman</vt:lpstr>
      <vt:lpstr>Wingdings</vt:lpstr>
      <vt:lpstr>Raptiye</vt:lpstr>
      <vt:lpstr>TÜRK EĞİTİM TARİHİ</vt:lpstr>
      <vt:lpstr>İslamiyet’ten Sonraki Türk Devletlerinde  Eğitim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KARAHANLILAR DÖNEMİ TÜRK DÜŞÜNÜRLERİ VE BUNLARIN EĞİTİM-ÖĞRETİM ANLAYIŞLARI </vt:lpstr>
      <vt:lpstr>PowerPoint Sunusu</vt:lpstr>
      <vt:lpstr>PowerPoint Sunusu</vt:lpstr>
      <vt:lpstr>PowerPoint Sunusu</vt:lpstr>
      <vt:lpstr>PowerPoint Sunusu</vt:lpstr>
      <vt:lpstr>PowerPoint Sunusu</vt:lpstr>
      <vt:lpstr>İBN-İ SİNA (980-1037)</vt:lpstr>
      <vt:lpstr>PowerPoint Sunusu</vt:lpstr>
      <vt:lpstr>PowerPoint Sunusu</vt:lpstr>
      <vt:lpstr>PowerPoint Sunusu</vt:lpstr>
      <vt:lpstr>PowerPoint Sunusu</vt:lpstr>
      <vt:lpstr>PowerPoint Sunusu</vt:lpstr>
      <vt:lpstr>PowerPoint Sunusu</vt:lpstr>
      <vt:lpstr>PowerPoint Sunusu</vt:lpstr>
      <vt:lpstr>PowerPoint Sunusu</vt:lpstr>
      <vt:lpstr>İBN-İ SİNA’YA GÖRE SAĞLIK EĞİTİMİ </vt:lpstr>
      <vt:lpstr>PowerPoint Sunusu</vt:lpstr>
      <vt:lpstr>BALASAGUNLU  YUSUF  (1018-1069)</vt:lpstr>
      <vt:lpstr>PowerPoint Sunusu</vt:lpstr>
      <vt:lpstr>PowerPoint Sunusu</vt:lpstr>
      <vt:lpstr>PowerPoint Sunusu</vt:lpstr>
      <vt:lpstr>                                    KAŞGARLI MAHMUT</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NİÇİN EĞİTİM TARİHİ OKUYORUZ</dc:title>
  <dc:creator>Zekerya</dc:creator>
  <cp:lastModifiedBy>Boost</cp:lastModifiedBy>
  <cp:revision>167</cp:revision>
  <dcterms:created xsi:type="dcterms:W3CDTF">2012-02-08T09:31:19Z</dcterms:created>
  <dcterms:modified xsi:type="dcterms:W3CDTF">2020-01-30T15:53:43Z</dcterms:modified>
</cp:coreProperties>
</file>