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451" r:id="rId3"/>
    <p:sldId id="449" r:id="rId4"/>
    <p:sldId id="450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59" r:id="rId13"/>
    <p:sldId id="460" r:id="rId14"/>
    <p:sldId id="461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B9DB7-4B6E-4C82-BEE6-0D0B276DBFE5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223C-B16F-40DA-AF6A-DDEBBCB5D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793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A7432D0-F7A1-40DD-B223-D57FD315EBD0}" type="datetime1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74C5B-C5F2-47BB-9218-DF9417AA182E}" type="datetime1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FBC7-3BC8-4A47-8CC9-786E29017367}" type="datetime1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C06D-838F-4D28-A9AB-CCD34A11CD86}" type="datetime1">
              <a:rPr lang="tr-TR" smtClean="0"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0996-CD58-4980-BA9C-AC20D0AE5045}" type="datetime1">
              <a:rPr lang="tr-TR" smtClean="0"/>
              <a:t>23.03.2020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A96F4-0EB8-4955-B9C0-42C6287144AB}" type="datetime1">
              <a:rPr lang="tr-TR" smtClean="0"/>
              <a:t>23.03.2020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6E0B8-387F-4A46-86AC-0DBA7EE7551D}" type="datetime1">
              <a:rPr lang="tr-TR" smtClean="0"/>
              <a:t>23.03.2020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E6382EE5-6C46-4781-9231-B1948C6FFEA1}" type="datetime1">
              <a:rPr lang="tr-TR" smtClean="0"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7D72CEC-64C4-4845-8ACD-EBABFD91D000}" type="datetime1">
              <a:rPr lang="tr-TR" smtClean="0"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2A3C-4105-4B92-BC6C-533D37DB3828}" type="datetime1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5ECF-126E-4792-B53D-0ADFE870638E}" type="datetime1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6ED4BF2-4AF4-4F6E-BCD3-31DD73952609}" type="datetime1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899592" y="980728"/>
            <a:ext cx="7344816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tr-TR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 EĞİTİM TARİHİ</a:t>
            </a:r>
            <a:endParaRPr lang="tr-TR" sz="4000" b="1" dirty="0">
              <a:solidFill>
                <a:srgbClr val="7030A0"/>
              </a:solidFill>
            </a:endParaRP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026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BC29D2-4CE8-4DB2-80FE-0F75BABA4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737" y="242088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tr-TR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Selçuklu, Türkiye Selçukluları ve Beylikler Dönemi'nde Eğitim</a:t>
            </a:r>
            <a:br>
              <a:rPr lang="tr-TR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8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313AC51-8AAA-4A94-9B86-8E1C1B9AE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709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D6A291B-DCDD-4C5E-8985-63D920F5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C6508E4-BAD1-440D-BC79-1F64AD67F79B}"/>
              </a:ext>
            </a:extLst>
          </p:cNvPr>
          <p:cNvSpPr/>
          <p:nvPr/>
        </p:nvSpPr>
        <p:spPr>
          <a:xfrm>
            <a:off x="791580" y="926463"/>
            <a:ext cx="7560840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SELÇUKLU DEVLETİ</a:t>
            </a:r>
          </a:p>
          <a:p>
            <a:pPr algn="ctr">
              <a:lnSpc>
                <a:spcPct val="90000"/>
              </a:lnSpc>
            </a:pPr>
            <a:endParaRPr lang="tr-T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SELÇUKLULARA İLİŞKİN BAZI ÖNEMLİ BİLGİLER</a:t>
            </a: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Selçuklular, hükümdarları Selçuk Bey zamanında 1000 yıllarında Müslüman olmuşlardır.</a:t>
            </a:r>
          </a:p>
          <a:p>
            <a:pPr algn="just">
              <a:lnSpc>
                <a:spcPct val="90000"/>
              </a:lnSpc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Dandanakan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Savaşı’nın sonunda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Gazneli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Mesut yenilince 1040 yılında Tuğrul Bey’in yönetiminde Büyük Selçuklu Devleti kuruldu. </a:t>
            </a:r>
          </a:p>
          <a:p>
            <a:pPr algn="just">
              <a:lnSpc>
                <a:spcPct val="90000"/>
              </a:lnSpc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1071 Malazgirt Savaşı’nı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Bizansa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karşı kazanan Alparslan’ın bu zaferinden sonra Anadolu Türkleşmeye başlamıştır.</a:t>
            </a:r>
          </a:p>
          <a:p>
            <a:pPr algn="just">
              <a:lnSpc>
                <a:spcPct val="90000"/>
              </a:lnSpc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Sultan Sancar’ın ölümüyle ise Büyük Selçuklu Devleti parçalanmış ve yıkılmıştır.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3303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44E17BAC-02AE-4891-B493-0A6A68D85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E75634C-2DBB-4301-B884-F8722920F961}"/>
              </a:ext>
            </a:extLst>
          </p:cNvPr>
          <p:cNvSpPr/>
          <p:nvPr/>
        </p:nvSpPr>
        <p:spPr>
          <a:xfrm>
            <a:off x="971600" y="1484784"/>
            <a:ext cx="7252625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SELÇUKLULARDA EĞİTİM’İN TEMEL ÖZELLİKLERİ</a:t>
            </a:r>
            <a:endParaRPr lang="tr-TR" alt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Selçuklu devlet adamları eğitime ve bilimin gelişmesine önem vermişlerdir.</a:t>
            </a:r>
            <a:r>
              <a:rPr lang="tr-TR" dirty="0"/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Selçuklularda Tuğrul Bey, Alparslan,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Melikşah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Nizamülmülk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Sancar gibi devlet adamları bilim adamlarına, sanatkarlara saygı göstermiş, eğitim ve öğretimin yaygınlaşmasına çalışmışlardır. Tahsis ettikleri zengin vakfiyelerle medreselerin yaygınlaşmasını ve gelişmesini sağlamışlardır. </a:t>
            </a: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endParaRPr lang="tr-T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Sultan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Alplarslan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kendi gelirinin önemli bir kısmını fakirlere dağıttığı gibi 1/10’unu da alimlere harcamıştır. Yine Sultan Alparslan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Nişabur’da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caminin kapısında perişan kılıklı insanlar görünce vezir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Nizamülmülk’e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bunların kim olduğunu sorar. Vezir, «bunlar insanların en şereflisi olup dünya zevki bulunmayan ilim adamlardır» deyince Alparslan onlara bir yurt yapılmasını ve maaş bağlanmasını emreder.</a:t>
            </a: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Ahilik gibi bir yaygın eğitim kurumu ve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atabeglik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şehzadelerin yetiştirilmesi için bir uygulama ortaya çıkmıştır.</a:t>
            </a:r>
          </a:p>
        </p:txBody>
      </p:sp>
    </p:spTree>
    <p:extLst>
      <p:ext uri="{BB962C8B-B14F-4D97-AF65-F5344CB8AC3E}">
        <p14:creationId xmlns:p14="http://schemas.microsoft.com/office/powerpoint/2010/main" val="87252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E80CC9F-0E9C-49BD-AB6B-43870632F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5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A8A61BF-B3A7-44DE-834B-58038F329413}"/>
              </a:ext>
            </a:extLst>
          </p:cNvPr>
          <p:cNvSpPr/>
          <p:nvPr/>
        </p:nvSpPr>
        <p:spPr>
          <a:xfrm>
            <a:off x="981691" y="1196752"/>
            <a:ext cx="71806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tr-TR" b="1" dirty="0">
                <a:solidFill>
                  <a:srgbClr val="00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SELÇUKLU’LARDA ÖRGÜN VE YAYGIN EĞİTİM KURUMLARI</a:t>
            </a:r>
          </a:p>
          <a:p>
            <a:pPr indent="363538" algn="just">
              <a:buClr>
                <a:schemeClr val="accent3"/>
              </a:buClr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Selçuklularda eğitim örgün ve yaygın olmak üzere ikiye ayrılabilir.</a:t>
            </a:r>
          </a:p>
          <a:p>
            <a:pPr indent="363538" algn="just">
              <a:buClr>
                <a:schemeClr val="accent3"/>
              </a:buClr>
              <a:defRPr/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ÖRGÜN EĞİTİM KURUMLARI</a:t>
            </a:r>
          </a:p>
          <a:p>
            <a:pPr indent="363538" algn="just"/>
            <a:r>
              <a:rPr lang="tr-TR" altLang="tr-T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İLKÖĞRETİM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Hakkında çok fazla bilgi bulunmamakla birlikte medreselere kaynaklık teşkil eden ilköğretim düzeyinde bir eğitim kurumunun Selçuklularda varlığı kesindir. 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Genellikle camilere bitişik bir vaziyette yapılan bu okullara </a:t>
            </a:r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r-TR" altLang="tr-T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Küttap</a:t>
            </a:r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denilirdi.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Buralarda Kuran okuma, okuma-yazma ve matematik de öğretilmekteydi.</a:t>
            </a:r>
          </a:p>
          <a:p>
            <a:pPr algn="just"/>
            <a:r>
              <a:rPr lang="tr-T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MEDRESELER</a:t>
            </a:r>
          </a:p>
          <a:p>
            <a:pPr algn="just">
              <a:buBlip>
                <a:blip r:embed="rId2"/>
              </a:buBlip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Selçuklu medreseleri 1040 yıllarında </a:t>
            </a:r>
            <a:r>
              <a:rPr lang="tr-T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Nişabur’da</a:t>
            </a: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Tuğrul Bey tarafından kurulmuştur.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Alparslan döneminde 1067’de Bağdat’ta Nizamiye Medreseleri adıyla önemli kurumlar açılmış, bu adı taşıyan başka kurumlarda görülmüştür.</a:t>
            </a:r>
          </a:p>
        </p:txBody>
      </p:sp>
    </p:spTree>
    <p:extLst>
      <p:ext uri="{BB962C8B-B14F-4D97-AF65-F5344CB8AC3E}">
        <p14:creationId xmlns:p14="http://schemas.microsoft.com/office/powerpoint/2010/main" val="11987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8C5AA698-28EB-49C3-93CC-C3A9C7BCB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6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DEFB775-623A-4C79-B38E-795AB5490011}"/>
              </a:ext>
            </a:extLst>
          </p:cNvPr>
          <p:cNvSpPr/>
          <p:nvPr/>
        </p:nvSpPr>
        <p:spPr>
          <a:xfrm>
            <a:off x="873679" y="1124744"/>
            <a:ext cx="7396641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tr-TR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MEDRESELERİN SELÇUKLULARDA ÖNEM KAZANMASI VE YAYILMASININ BAŞLICA SEBEPLERİ</a:t>
            </a:r>
          </a:p>
          <a:p>
            <a:pPr algn="ctr">
              <a:lnSpc>
                <a:spcPct val="80000"/>
              </a:lnSpc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Sünni-Hanefi olan Selçukluların, çevrelerindeki Şii ve Fatımilerin aşırı mezhep propagandalarına karşı koyma ihtiyacı.</a:t>
            </a: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Genişleyen imparatorluk için memur yetiştirme ihtiyacı.</a:t>
            </a: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İslamiyet’i yeni benimsemiş Oğuz topluluklarının yeni ihtiyaçlarını pekiştirme.</a:t>
            </a: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 adamı yetiştirme ihtiyacı</a:t>
            </a: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Yoksul ve yetenekli öğrencileri okutup topluma kazandırma ihtiyacı</a:t>
            </a: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Bilginleri maaşa bağlayıp devlete bağlı kılmak ve gizli hareket etmelerini engellemek düşüncesi</a:t>
            </a: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 adamlarının eğitim ve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bilimseverliği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6494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F559002-D35A-4671-89C1-AE22BC9A9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7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481D591-8AE3-454B-AE0B-FDB6FD9182E1}"/>
              </a:ext>
            </a:extLst>
          </p:cNvPr>
          <p:cNvSpPr/>
          <p:nvPr/>
        </p:nvSpPr>
        <p:spPr>
          <a:xfrm>
            <a:off x="919775" y="696349"/>
            <a:ext cx="7331884" cy="557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NİZAMÜLMÜLK</a:t>
            </a: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Selçuklu Devleti'nin veziri ve </a:t>
            </a:r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«Siyasetname»</a:t>
            </a:r>
            <a:r>
              <a:rPr lang="tr-TR" alt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adlı öğütler kitabı yazan devlet adamı ve siyaset bilimcisidir. </a:t>
            </a:r>
          </a:p>
          <a:p>
            <a:pPr algn="just"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 yönetiminde hayli etkili olan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Nizamülmülk'ün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vezirliği Alparslan ve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Melikşah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dönemlerinde ün salmıştır. 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Nizamülmük’e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 devlet yönetiminin temel ilkesi adalettir. Devlet adamları kıyamet gününde yapılan tüm adaletleri bizzat kendileri ödeyeceklerdir bu yüzden sürekli takipte olmalıdır.</a:t>
            </a:r>
          </a:p>
          <a:p>
            <a:pPr algn="just">
              <a:lnSpc>
                <a:spcPct val="110000"/>
              </a:lnSpc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tür suç kesinlikle affedilmemelidir.</a:t>
            </a:r>
          </a:p>
          <a:p>
            <a:pPr marL="0" lvl="1" indent="0" algn="just">
              <a:lnSpc>
                <a:spcPct val="11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Ülkeyi yıkmaya çalışma,</a:t>
            </a:r>
          </a:p>
          <a:p>
            <a:pPr marL="0" lvl="1" indent="0" algn="just">
              <a:lnSpc>
                <a:spcPct val="11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Harama karışma,</a:t>
            </a:r>
          </a:p>
          <a:p>
            <a:pPr marL="0" lvl="1" indent="0" algn="just">
              <a:lnSpc>
                <a:spcPct val="11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 sırrını korumama,</a:t>
            </a:r>
          </a:p>
          <a:p>
            <a:pPr marL="0" lvl="1" indent="0" algn="just">
              <a:lnSpc>
                <a:spcPct val="110000"/>
              </a:lnSpc>
              <a:buFontTx/>
              <a:buAutoNum type="arabicParenR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Hükümdara riyakar davranma.</a:t>
            </a:r>
          </a:p>
          <a:p>
            <a:pPr algn="just">
              <a:lnSpc>
                <a:spcPct val="110000"/>
              </a:lnSpc>
              <a:buFontTx/>
              <a:buAutoNum type="arabicParenR"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Hükümdar dindar olmalı, zaman zaman din adamlarına danışmalıdır. İş bölümüne dikkat etmelidir.</a:t>
            </a:r>
          </a:p>
          <a:p>
            <a:pPr marL="1976438" indent="-631825" algn="just"/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76438" indent="-631825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24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3EC7A23-DCA9-4398-9555-8E04B571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736D0CA-52B3-426E-824E-EE0AEB284547}"/>
              </a:ext>
            </a:extLst>
          </p:cNvPr>
          <p:cNvSpPr/>
          <p:nvPr/>
        </p:nvSpPr>
        <p:spPr>
          <a:xfrm>
            <a:off x="1373332" y="1674674"/>
            <a:ext cx="65527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altLang="tr-T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NİZAMİYE MEDRESELERİ</a:t>
            </a:r>
          </a:p>
          <a:p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Bağdat Nizamiye Medreseleri Yükseköğretim Kurumlarıdır.</a:t>
            </a:r>
          </a:p>
          <a:p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Öteki medreseler müderrislerinin durumuna göre orta ve yüksek öğretim sayılmışlardır.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340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80105500-1A14-423D-B952-5858FC5FC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16E497C-4398-4939-9016-1B46F898A426}"/>
              </a:ext>
            </a:extLst>
          </p:cNvPr>
          <p:cNvSpPr/>
          <p:nvPr/>
        </p:nvSpPr>
        <p:spPr>
          <a:xfrm>
            <a:off x="971601" y="692696"/>
            <a:ext cx="7252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NİZAMİYE MEDRESELERİNDE OKUTULAN BAŞLICA DERSLER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6B2CC779-AA8F-4FAE-BCF9-CD3232077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008557"/>
              </p:ext>
            </p:extLst>
          </p:nvPr>
        </p:nvGraphicFramePr>
        <p:xfrm>
          <a:off x="827584" y="1397000"/>
          <a:ext cx="7488832" cy="41202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3707">
                <a:tc>
                  <a:txBody>
                    <a:bodyPr/>
                    <a:lstStyle/>
                    <a:p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DİN VE HUKUK DERSLERİ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DİL VE EDEBİYAT DERSLERİ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FELSEFE DERSLERİ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MÜSBET BİLİM DERSLERİ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Arap Edebiyatı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Felsefe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Tıp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Tefsir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Fars Edebiyatı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Mantık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Cerrahi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Fıkıh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Riyaziye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Hesap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Hitabet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Hendese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Şiir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Müsellesat</a:t>
                      </a:r>
                    </a:p>
                  </a:txBody>
                  <a:tcPr marT="45698" marB="45698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Nücum</a:t>
                      </a: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(Yıldız Bilimi)</a:t>
                      </a:r>
                    </a:p>
                  </a:txBody>
                  <a:tcPr marT="45698" marB="45698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Edeb</a:t>
                      </a:r>
                      <a:endParaRPr lang="tr-TR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Heyet</a:t>
                      </a:r>
                    </a:p>
                  </a:txBody>
                  <a:tcPr marT="45698" marB="45698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81">
                <a:tc>
                  <a:txBody>
                    <a:bodyPr/>
                    <a:lstStyle/>
                    <a:p>
                      <a:endParaRPr lang="tr-TR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Cerh ve Tadil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Tabiiyat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8" marB="45698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41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8F352421-6E86-4288-B2C1-BD2246624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10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7D062C1-E5FB-44D6-BD56-4068DBA0BC85}"/>
              </a:ext>
            </a:extLst>
          </p:cNvPr>
          <p:cNvSpPr/>
          <p:nvPr/>
        </p:nvSpPr>
        <p:spPr>
          <a:xfrm>
            <a:off x="918064" y="908720"/>
            <a:ext cx="7304449" cy="4640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Nizamiye Medreseleri esas olarak din, hukuk, dil öğretimi yapmıştır.</a:t>
            </a: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Tıp öğretimi ise daha çok hastanelerde yapılmıştır. Bu tıp okullarına</a:t>
            </a:r>
            <a:r>
              <a:rPr lang="tr-TR" alt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Darüşiffa</a:t>
            </a:r>
            <a:r>
              <a:rPr lang="tr-TR" alt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denir.</a:t>
            </a: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Felsefe ile ilgili bilimler çok geçmeden kaldırılmıştır. 1091-1095 yılları arasında Nizamiye Medreselerinde rektörlük ve baş müderrislik yapan Gazali’nin bu bilimlere tepkisinin çok sert olduğu bilinmektedir. </a:t>
            </a: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 felsefenin şüpheci yönteminin inancı sarstığını düşünerek karşı çıkmış benzer bir sebeple akli bilimlerin de fazla ilgilenilmemesi gereken alanlar olduğunu savunmuştur.</a:t>
            </a:r>
          </a:p>
          <a:p>
            <a:pPr algn="just">
              <a:lnSpc>
                <a:spcPct val="110000"/>
              </a:lnSpc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Gazali gibi  saygın bir din bilginin bu tutumu felsefe, müspet bilim ve bilimsel düşünce üzerinde çalışmak isteyenlere ket vurmuştur.</a:t>
            </a:r>
          </a:p>
        </p:txBody>
      </p:sp>
    </p:spTree>
    <p:extLst>
      <p:ext uri="{BB962C8B-B14F-4D97-AF65-F5344CB8AC3E}">
        <p14:creationId xmlns:p14="http://schemas.microsoft.com/office/powerpoint/2010/main" val="3924765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DD49BC7-298C-4BDC-B84B-9C61FD2A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11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01ECF53-B71C-4F1F-9D56-3ADCDE66A14E}"/>
              </a:ext>
            </a:extLst>
          </p:cNvPr>
          <p:cNvSpPr/>
          <p:nvPr/>
        </p:nvSpPr>
        <p:spPr>
          <a:xfrm>
            <a:off x="1043608" y="730839"/>
            <a:ext cx="71806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MEDRESELERDE ÖĞRETİM DİLİ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Öğretim ve bilim dili Arapça olsa da kitap kenarlarında Türkçe açıklamalara da yer verilmekteydi. </a:t>
            </a:r>
          </a:p>
          <a:p>
            <a:pPr algn="just"/>
            <a:r>
              <a:rPr lang="tr-TR" alt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tr-TR" alt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MEDRESELERDE KULLANILAN ÖĞRETİM YÖNTEMLERİ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Dersler karşılıklı sorular sorularak, not tutturularak, metin üzerinde konuşmalar yaptırılarak yürütülmekteydi. </a:t>
            </a:r>
          </a:p>
          <a:p>
            <a:pPr algn="just"/>
            <a:endParaRPr lang="tr-TR" altLang="tr-T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MEDRESELERDE EĞİTİM-ÖĞRETİM SÜRESİ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Belli bir süre yoktur. Yıl bitirme esasından ziyade belli kitapları okuma ve öğrenme amaçlanmaktaydı. Dolayısıyla süre öğrencinin gayreti ve çalışmasına bağlı olarak değişiklik arz etmekteydi. Fakat yükseköğretim en az 5 yıl sürüyordu.</a:t>
            </a:r>
          </a:p>
          <a:p>
            <a:pPr algn="just"/>
            <a:endParaRPr lang="tr-TR" altLang="tr-T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MEDRESELERDE OKUTULAN KİTAPLAR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Kitaplar devlet tarafından veriliyor ve bunların dışına çıkılamıyordu. Bu da resmi ideolojiyi destekleme amacının ötesine geçmiyordu.</a:t>
            </a:r>
          </a:p>
          <a:p>
            <a:pPr algn="just">
              <a:buBlip>
                <a:blip r:embed="rId2"/>
              </a:buBlip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Kürsü sistemi vardı ve her ders uzmanı tarafından verilmekteydi.</a:t>
            </a:r>
          </a:p>
        </p:txBody>
      </p:sp>
    </p:spTree>
    <p:extLst>
      <p:ext uri="{BB962C8B-B14F-4D97-AF65-F5344CB8AC3E}">
        <p14:creationId xmlns:p14="http://schemas.microsoft.com/office/powerpoint/2010/main" val="4085589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2ECCC12-7D08-4B9A-A299-803A6882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12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8801229-4064-4FD8-882D-682EF41E7225}"/>
              </a:ext>
            </a:extLst>
          </p:cNvPr>
          <p:cNvSpPr/>
          <p:nvPr/>
        </p:nvSpPr>
        <p:spPr>
          <a:xfrm>
            <a:off x="919775" y="683723"/>
            <a:ext cx="7324632" cy="5246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</a:pPr>
            <a:r>
              <a:rPr lang="tr-TR" altLang="tr-T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MEDRESELERDE GÖREV YAPAN PERSONEL 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alt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MÜDERRİSLER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Hükümdar veya vezir tarafından </a:t>
            </a:r>
            <a:r>
              <a:rPr lang="tr-TR" alt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kayd</a:t>
            </a: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-ı hayat şartıyla atanırlardı. (Müderris isterse görevden ayrılabilirdi.)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kişinin medresede müderris olabilmesi için ders vereceği alanda kendini ispatlamış olması veya başka bir müderris tarafından referans verilmesi gerekiyordu. (Bilimsel yeterlik) 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Siyah cübbe ve Tarha denilen sarık giyerlerdi. (Ayrıcalıklı bir durumu ifade eden kıyafetlerin amaç dışı kullanımı önlemek için görevden ayrıldıklarında cüppe ve sarığı iade etmek zorundaydılar.) 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Müderrisler maaş alırlardı.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Medreselerde eğitim vermek üzere alanında uzmanlaşmış kişiler davet edilmekteydi. (Günümüzdeki misafir öğretim üyesi uygulamasının ilk örneği)</a:t>
            </a:r>
          </a:p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MUİD</a:t>
            </a:r>
            <a:endParaRPr lang="tr-TR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Müderris yardımcısıydı. Öğrencileri çalıştırır, onlara rehberlik yapar, müderrisin onları tanımasına yardımcı olurdu.</a:t>
            </a:r>
          </a:p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VAİZ, </a:t>
            </a:r>
          </a:p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KÜTÜPHANECİ, </a:t>
            </a:r>
          </a:p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KURAN ÖĞRTEMENİ VE </a:t>
            </a:r>
          </a:p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ARAPÇA ÖĞRETEN GRAMERCİ</a:t>
            </a:r>
          </a:p>
        </p:txBody>
      </p:sp>
    </p:spTree>
    <p:extLst>
      <p:ext uri="{BB962C8B-B14F-4D97-AF65-F5344CB8AC3E}">
        <p14:creationId xmlns:p14="http://schemas.microsoft.com/office/powerpoint/2010/main" val="310571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FCEEA33A-DF01-48A7-834F-71AAFD9E8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13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7F3DCBE-DF73-4225-B6AA-46CB56FE12ED}"/>
              </a:ext>
            </a:extLst>
          </p:cNvPr>
          <p:cNvSpPr/>
          <p:nvPr/>
        </p:nvSpPr>
        <p:spPr>
          <a:xfrm>
            <a:off x="827584" y="935048"/>
            <a:ext cx="7488832" cy="4987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ÖĞRENCİLER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Öğrencilik için yaş sınırı yoktu. 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Bursla ve medreselerde kalarak eğitim öğretime katılırlardı.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Eğitim ücretsiz ve herkese açıktı. 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Öğrenciler istedikleri müderristen ders alabilmekteydiler. Müderrisin de öğrenci seçme hürriyeti vardı.</a:t>
            </a:r>
          </a:p>
          <a:p>
            <a:pPr algn="just">
              <a:lnSpc>
                <a:spcPct val="105000"/>
              </a:lnSpc>
            </a:pPr>
            <a:r>
              <a:rPr lang="tr-T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MEDRESELERİN MALİ KAYNAKLARI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Vakıf gelirleri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 yardımları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Hayırseverlerin bağışları medreselerin mali finansmanını sağlamaktaydı.</a:t>
            </a:r>
          </a:p>
          <a:p>
            <a:pPr algn="just">
              <a:lnSpc>
                <a:spcPct val="105000"/>
              </a:lnSpc>
            </a:pPr>
            <a:r>
              <a:rPr lang="tr-TR" altLang="tr-T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YAYGIN EĞİTİM KURUMLARI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Cami ve Mescitler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Bilginlerin evleri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İlim ve edep toplantıları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Saraylar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Kitapçılar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Kütüphaneler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Dinleyici kabul edildiği, halka da okuma yazma Kur’an öğretildiği için medreseler,</a:t>
            </a:r>
          </a:p>
          <a:p>
            <a:pPr algn="just">
              <a:lnSpc>
                <a:spcPct val="105000"/>
              </a:lnSpc>
              <a:buBlip>
                <a:blip r:embed="rId2"/>
              </a:buBlip>
            </a:pPr>
            <a:r>
              <a:rPr lang="tr-TR" alt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Ahilik teşkilatı</a:t>
            </a:r>
          </a:p>
        </p:txBody>
      </p:sp>
    </p:spTree>
    <p:extLst>
      <p:ext uri="{BB962C8B-B14F-4D97-AF65-F5344CB8AC3E}">
        <p14:creationId xmlns:p14="http://schemas.microsoft.com/office/powerpoint/2010/main" val="890861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300539F-7312-413C-95AB-2A59A3A64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14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24EAA99-81CA-4773-BB4B-531DACA8BA16}"/>
              </a:ext>
            </a:extLst>
          </p:cNvPr>
          <p:cNvSpPr/>
          <p:nvPr/>
        </p:nvSpPr>
        <p:spPr>
          <a:xfrm>
            <a:off x="827584" y="980728"/>
            <a:ext cx="7488832" cy="4335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10000"/>
              </a:lnSpc>
              <a:buClr>
                <a:schemeClr val="accent3"/>
              </a:buClr>
              <a:defRPr/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AHİLİK VE TÜRK EĞİTİM TARİHİNDEKİ YERİ</a:t>
            </a:r>
            <a:endParaRPr lang="tr-TR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1200" algn="just">
              <a:lnSpc>
                <a:spcPct val="110000"/>
              </a:lnSpc>
              <a:buClr>
                <a:schemeClr val="accent3"/>
              </a:buClr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Ahi kavramının sözlük manası </a:t>
            </a:r>
            <a:r>
              <a:rPr lang="tr-T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«kardeş»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tir. </a:t>
            </a:r>
            <a:r>
              <a:rPr lang="tr-T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«Akı»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kavramı Divan-ü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Lügat’it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Türk’te de geçmektedir ve «eli açık, cömert, yiğit, delikanlı» gibi anlamlara gelmektedir. </a:t>
            </a:r>
            <a:r>
              <a:rPr lang="tr-T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«akı baba»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kavramının ahi birlikleri arasında telaffuz edildiği bilinmektedir.</a:t>
            </a:r>
          </a:p>
          <a:p>
            <a:pPr indent="711200" algn="just">
              <a:lnSpc>
                <a:spcPct val="110000"/>
              </a:lnSpc>
              <a:buClr>
                <a:schemeClr val="accent3"/>
              </a:buClr>
              <a:defRPr/>
            </a:pPr>
            <a:r>
              <a:rPr lang="tr-T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Ahilik,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Ahi Evran tarafından Hacı Bektaşi Veli’nin tavsiyesiyle kurulan Esnaf dayanışma</a:t>
            </a:r>
            <a:r>
              <a:rPr lang="tr-TR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teşkilatıdır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711200" algn="just">
              <a:lnSpc>
                <a:spcPct val="110000"/>
              </a:lnSpc>
              <a:buClr>
                <a:schemeClr val="accent3"/>
              </a:buClr>
              <a:defRPr/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Ahilik, </a:t>
            </a:r>
            <a:r>
              <a:rPr lang="tr-T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Türkmen halkın sanat, ticaret, ekonomi gibi çeşitli meslek alanlarında yetişmelerini sağlayan, onları hem ekonomik hem de ahlaki yönden yetiştiren, çalışma yaşamını iyi insan meziyetlerini esas alarak düzenleyen bir örgütlenmedir.</a:t>
            </a: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711200" algn="just">
              <a:lnSpc>
                <a:spcPct val="110000"/>
              </a:lnSpc>
              <a:buClr>
                <a:schemeClr val="accent3"/>
              </a:buClr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Kendi kural ve kurulları vardır. Günümüzün esnaf odalarına benzer bir işlevi olan Ahilik iyi ahlakın, doğruluğun, kardeşliğin, yardımseverliğin kısacası bütün güzel meziyetlerin birleştiği bir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sosyo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-ekonomik düzendir.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6937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ptiye">
  <a:themeElements>
    <a:clrScheme name="Raptiy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Raptiy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ptiy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2541</TotalTime>
  <Words>1084</Words>
  <Application>Microsoft Office PowerPoint</Application>
  <PresentationFormat>Ekran Gösterisi (4:3)</PresentationFormat>
  <Paragraphs>162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1" baseType="lpstr">
      <vt:lpstr>Brush Script MT</vt:lpstr>
      <vt:lpstr>Calibri</vt:lpstr>
      <vt:lpstr>Constantia</vt:lpstr>
      <vt:lpstr>Franklin Gothic Book</vt:lpstr>
      <vt:lpstr>Rage Italic</vt:lpstr>
      <vt:lpstr>Times New Roman</vt:lpstr>
      <vt:lpstr>Raptiye</vt:lpstr>
      <vt:lpstr>PowerPoint Sunusu</vt:lpstr>
      <vt:lpstr>Büyük Selçuklu, Türkiye Selçukluları ve Beylikler Dönemi'nde Eğitim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NİÇİN EĞİTİM TARİHİ OKUYORUZ</dc:title>
  <dc:creator>Zekerya</dc:creator>
  <cp:lastModifiedBy>Boost</cp:lastModifiedBy>
  <cp:revision>169</cp:revision>
  <dcterms:created xsi:type="dcterms:W3CDTF">2012-02-08T09:31:19Z</dcterms:created>
  <dcterms:modified xsi:type="dcterms:W3CDTF">2020-03-23T10:55:08Z</dcterms:modified>
</cp:coreProperties>
</file>