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306" r:id="rId3"/>
    <p:sldId id="307" r:id="rId4"/>
    <p:sldId id="308" r:id="rId5"/>
    <p:sldId id="309" r:id="rId6"/>
    <p:sldId id="310" r:id="rId7"/>
    <p:sldId id="311" r:id="rId8"/>
    <p:sldId id="312"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79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1B9DB7-4B6E-4C82-BEE6-0D0B276DBFE5}" type="datetimeFigureOut">
              <a:rPr lang="tr-TR" smtClean="0"/>
              <a:t>19.11.2020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9D223C-B16F-40DA-AF6A-DDEBBCB5D41A}" type="slidenum">
              <a:rPr lang="tr-TR" smtClean="0"/>
              <a:t>‹#›</a:t>
            </a:fld>
            <a:endParaRPr lang="tr-TR"/>
          </a:p>
        </p:txBody>
      </p:sp>
    </p:spTree>
    <p:extLst>
      <p:ext uri="{BB962C8B-B14F-4D97-AF65-F5344CB8AC3E}">
        <p14:creationId xmlns:p14="http://schemas.microsoft.com/office/powerpoint/2010/main" val="107793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A7432D0-F7A1-40DD-B223-D57FD315EBD0}" type="datetime1">
              <a:rPr lang="tr-TR" smtClean="0"/>
              <a:t>19.11.2020</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BE374C5B-C5F2-47BB-9218-DF9417AA182E}" type="datetime1">
              <a:rPr lang="tr-TR" smtClean="0"/>
              <a:t>19.11.2020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1D0FBC7-3BC8-4A47-8CC9-786E29017367}" type="datetime1">
              <a:rPr lang="tr-TR" smtClean="0"/>
              <a:t>19.11.2020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5" name="Date Placeholder 4"/>
          <p:cNvSpPr>
            <a:spLocks noGrp="1"/>
          </p:cNvSpPr>
          <p:nvPr>
            <p:ph type="dt" sz="half" idx="10"/>
          </p:nvPr>
        </p:nvSpPr>
        <p:spPr/>
        <p:txBody>
          <a:bodyPr/>
          <a:lstStyle/>
          <a:p>
            <a:fld id="{0434C06D-838F-4D28-A9AB-CCD34A11CD86}" type="datetime1">
              <a:rPr lang="tr-TR" smtClean="0"/>
              <a:t>19.11.2020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7" name="Date Placeholder 6"/>
          <p:cNvSpPr>
            <a:spLocks noGrp="1"/>
          </p:cNvSpPr>
          <p:nvPr>
            <p:ph type="dt" sz="half" idx="10"/>
          </p:nvPr>
        </p:nvSpPr>
        <p:spPr/>
        <p:txBody>
          <a:bodyPr/>
          <a:lstStyle/>
          <a:p>
            <a:fld id="{18000996-CD58-4980-BA9C-AC20D0AE5045}" type="datetime1">
              <a:rPr lang="tr-TR" smtClean="0"/>
              <a:t>19.11.2020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A36A96F4-0EB8-4955-B9C0-42C6287144AB}" type="datetime1">
              <a:rPr lang="tr-TR" smtClean="0"/>
              <a:t>19.11.2020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46E0B8-387F-4A46-86AC-0DBA7EE7551D}" type="datetime1">
              <a:rPr lang="tr-TR" smtClean="0"/>
              <a:t>19.11.2020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E6382EE5-6C46-4781-9231-B1948C6FFEA1}" type="datetime1">
              <a:rPr lang="tr-TR" smtClean="0"/>
              <a:t>19.11.2020</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27D72CEC-64C4-4845-8ACD-EBABFD91D000}" type="datetime1">
              <a:rPr lang="tr-TR" smtClean="0"/>
              <a:t>19.11.2020</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EED02A3C-4105-4B92-BC6C-533D37DB3828}" type="datetime1">
              <a:rPr lang="tr-TR" smtClean="0"/>
              <a:t>19.11.2020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4AC75ECF-126E-4792-B53D-0ADFE870638E}" type="datetime1">
              <a:rPr lang="tr-TR" smtClean="0"/>
              <a:t>19.11.2020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6ED4BF2-4AF4-4F6E-BCD3-31DD73952609}" type="datetime1">
              <a:rPr lang="tr-TR" smtClean="0"/>
              <a:t>19.11.2020</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776213" y="3284984"/>
            <a:ext cx="7510144" cy="2232248"/>
          </a:xfrm>
        </p:spPr>
        <p:txBody>
          <a:bodyPr>
            <a:normAutofit/>
          </a:bodyPr>
          <a:lstStyle/>
          <a:p>
            <a:pPr marL="0" indent="0" algn="just">
              <a:buNone/>
            </a:pPr>
            <a:endParaRPr lang="tr-TR" sz="4400" b="1" dirty="0" smtClean="0">
              <a:solidFill>
                <a:srgbClr val="7030A0"/>
              </a:solidFill>
              <a:latin typeface="Times New Roman" panose="02020603050405020304" pitchFamily="18" charset="0"/>
              <a:cs typeface="Times New Roman" panose="02020603050405020304" pitchFamily="18" charset="0"/>
            </a:endParaRPr>
          </a:p>
          <a:p>
            <a:pPr marL="0" indent="0" algn="just">
              <a:buNone/>
            </a:pPr>
            <a:endParaRPr lang="tr-TR" sz="5800" b="1" dirty="0">
              <a:solidFill>
                <a:srgbClr val="7030A0"/>
              </a:solidFill>
              <a:latin typeface="Times New Roman" panose="02020603050405020304" pitchFamily="18" charset="0"/>
              <a:cs typeface="Times New Roman" panose="02020603050405020304" pitchFamily="18" charset="0"/>
            </a:endParaRPr>
          </a:p>
          <a:p>
            <a:pPr marL="0" indent="354013" algn="just"/>
            <a:endParaRPr lang="tr-TR" b="1" dirty="0">
              <a:solidFill>
                <a:srgbClr val="7030A0"/>
              </a:solidFill>
            </a:endParaRPr>
          </a:p>
          <a:p>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1</a:t>
            </a:fld>
            <a:endParaRPr lang="tr-TR"/>
          </a:p>
        </p:txBody>
      </p:sp>
      <p:pic>
        <p:nvPicPr>
          <p:cNvPr id="4" name="Resim 3">
            <a:extLst>
              <a:ext uri="{FF2B5EF4-FFF2-40B4-BE49-F238E27FC236}">
                <a16:creationId xmlns="" xmlns:a16="http://schemas.microsoft.com/office/drawing/2014/main" id="{830428AC-230C-41DE-B189-1C73889EE716}"/>
              </a:ext>
            </a:extLst>
          </p:cNvPr>
          <p:cNvPicPr>
            <a:picLocks noChangeAspect="1"/>
          </p:cNvPicPr>
          <p:nvPr/>
        </p:nvPicPr>
        <p:blipFill>
          <a:blip r:embed="rId2" cstate="print"/>
          <a:stretch>
            <a:fillRect/>
          </a:stretch>
        </p:blipFill>
        <p:spPr>
          <a:xfrm>
            <a:off x="787946" y="692695"/>
            <a:ext cx="1383753" cy="1383753"/>
          </a:xfrm>
          <a:prstGeom prst="rect">
            <a:avLst/>
          </a:prstGeom>
        </p:spPr>
      </p:pic>
      <p:pic>
        <p:nvPicPr>
          <p:cNvPr id="6" name="Resim 5">
            <a:extLst>
              <a:ext uri="{FF2B5EF4-FFF2-40B4-BE49-F238E27FC236}">
                <a16:creationId xmlns="" xmlns:a16="http://schemas.microsoft.com/office/drawing/2014/main" id="{0CD1FF96-4644-4516-901B-E0DD6F773A93}"/>
              </a:ext>
            </a:extLst>
          </p:cNvPr>
          <p:cNvPicPr>
            <a:picLocks noChangeAspect="1"/>
          </p:cNvPicPr>
          <p:nvPr/>
        </p:nvPicPr>
        <p:blipFill>
          <a:blip r:embed="rId2" cstate="print"/>
          <a:stretch>
            <a:fillRect/>
          </a:stretch>
        </p:blipFill>
        <p:spPr>
          <a:xfrm>
            <a:off x="6893632" y="683723"/>
            <a:ext cx="1392725" cy="1392725"/>
          </a:xfrm>
          <a:prstGeom prst="rect">
            <a:avLst/>
          </a:prstGeom>
        </p:spPr>
      </p:pic>
      <p:sp>
        <p:nvSpPr>
          <p:cNvPr id="3" name="Dikdörtgen 2"/>
          <p:cNvSpPr/>
          <p:nvPr/>
        </p:nvSpPr>
        <p:spPr>
          <a:xfrm>
            <a:off x="1763688" y="2076448"/>
            <a:ext cx="5472607" cy="2523768"/>
          </a:xfrm>
          <a:prstGeom prst="rect">
            <a:avLst/>
          </a:prstGeom>
        </p:spPr>
        <p:txBody>
          <a:bodyPr wrap="square">
            <a:spAutoFit/>
          </a:bodyPr>
          <a:lstStyle/>
          <a:p>
            <a:pPr algn="ctr"/>
            <a:r>
              <a:rPr lang="tr-TR" b="1" dirty="0">
                <a:solidFill>
                  <a:srgbClr val="7030A0"/>
                </a:solidFill>
                <a:latin typeface="Times New Roman" panose="02020603050405020304" pitchFamily="18" charset="0"/>
                <a:cs typeface="Times New Roman" panose="02020603050405020304" pitchFamily="18" charset="0"/>
              </a:rPr>
              <a:t>On dokuz Mayıs Üniversitesi</a:t>
            </a:r>
          </a:p>
          <a:p>
            <a:pPr algn="ctr"/>
            <a:r>
              <a:rPr lang="tr-TR" b="1" dirty="0">
                <a:solidFill>
                  <a:srgbClr val="7030A0"/>
                </a:solidFill>
                <a:latin typeface="Times New Roman" panose="02020603050405020304" pitchFamily="18" charset="0"/>
                <a:cs typeface="Times New Roman" panose="02020603050405020304" pitchFamily="18" charset="0"/>
              </a:rPr>
              <a:t>Eğitim Fakültesi</a:t>
            </a:r>
          </a:p>
          <a:p>
            <a:pPr algn="ctr"/>
            <a:r>
              <a:rPr lang="tr-TR" b="1" dirty="0">
                <a:solidFill>
                  <a:srgbClr val="7030A0"/>
                </a:solidFill>
                <a:latin typeface="Times New Roman" panose="02020603050405020304" pitchFamily="18" charset="0"/>
                <a:cs typeface="Times New Roman" panose="02020603050405020304" pitchFamily="18" charset="0"/>
              </a:rPr>
              <a:t>Dr. Öğretim Üyesi Murat Bayram </a:t>
            </a:r>
            <a:r>
              <a:rPr lang="tr-TR" b="1" dirty="0" smtClean="0">
                <a:solidFill>
                  <a:srgbClr val="7030A0"/>
                </a:solidFill>
                <a:latin typeface="Times New Roman" panose="02020603050405020304" pitchFamily="18" charset="0"/>
                <a:cs typeface="Times New Roman" panose="02020603050405020304" pitchFamily="18" charset="0"/>
              </a:rPr>
              <a:t>YILAR</a:t>
            </a:r>
          </a:p>
          <a:p>
            <a:pPr algn="ctr"/>
            <a:endParaRPr lang="tr-TR" b="1" dirty="0">
              <a:solidFill>
                <a:srgbClr val="7030A0"/>
              </a:solidFill>
              <a:latin typeface="Times New Roman" panose="02020603050405020304" pitchFamily="18" charset="0"/>
              <a:cs typeface="Times New Roman" panose="02020603050405020304" pitchFamily="18" charset="0"/>
            </a:endParaRPr>
          </a:p>
          <a:p>
            <a:pPr algn="ctr"/>
            <a:endParaRPr lang="tr-TR" b="1" dirty="0" smtClean="0">
              <a:solidFill>
                <a:srgbClr val="7030A0"/>
              </a:solidFill>
              <a:latin typeface="Times New Roman" panose="02020603050405020304" pitchFamily="18" charset="0"/>
              <a:cs typeface="Times New Roman" panose="02020603050405020304" pitchFamily="18" charset="0"/>
            </a:endParaRPr>
          </a:p>
          <a:p>
            <a:pPr algn="ctr"/>
            <a:endParaRPr lang="tr-TR" b="1" dirty="0">
              <a:solidFill>
                <a:srgbClr val="7030A0"/>
              </a:solidFill>
              <a:latin typeface="Times New Roman" panose="02020603050405020304" pitchFamily="18" charset="0"/>
              <a:cs typeface="Times New Roman" panose="02020603050405020304" pitchFamily="18" charset="0"/>
            </a:endParaRPr>
          </a:p>
          <a:p>
            <a:pPr algn="ctr"/>
            <a:r>
              <a:rPr lang="tr-TR" sz="3200" b="1" dirty="0">
                <a:solidFill>
                  <a:srgbClr val="7030A0"/>
                </a:solidFill>
                <a:latin typeface="Times New Roman" panose="02020603050405020304" pitchFamily="18" charset="0"/>
                <a:cs typeface="Times New Roman" panose="02020603050405020304" pitchFamily="18" charset="0"/>
              </a:rPr>
              <a:t>İnsan İlişkileri ve İletişim</a:t>
            </a:r>
          </a:p>
          <a:p>
            <a:pPr algn="ctr"/>
            <a:endParaRPr lang="tr-TR" dirty="0"/>
          </a:p>
        </p:txBody>
      </p:sp>
    </p:spTree>
    <p:extLst>
      <p:ext uri="{BB962C8B-B14F-4D97-AF65-F5344CB8AC3E}">
        <p14:creationId xmlns:p14="http://schemas.microsoft.com/office/powerpoint/2010/main" val="333026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1E98779-D0C8-47B8-917E-D62A8C1FE92F}"/>
              </a:ext>
            </a:extLst>
          </p:cNvPr>
          <p:cNvSpPr>
            <a:spLocks noGrp="1"/>
          </p:cNvSpPr>
          <p:nvPr>
            <p:ph type="title"/>
          </p:nvPr>
        </p:nvSpPr>
        <p:spPr>
          <a:xfrm>
            <a:off x="827584" y="1412776"/>
            <a:ext cx="7488831" cy="3096344"/>
          </a:xfrm>
        </p:spPr>
        <p:txBody>
          <a:bodyPr>
            <a:normAutofit/>
          </a:bodyPr>
          <a:lstStyle/>
          <a:p>
            <a:r>
              <a:rPr lang="tr-TR" b="1" dirty="0">
                <a:solidFill>
                  <a:srgbClr val="7030A0"/>
                </a:solidFill>
              </a:rPr>
              <a:t>İletişimin temel varsayımları</a:t>
            </a:r>
          </a:p>
        </p:txBody>
      </p:sp>
      <p:sp>
        <p:nvSpPr>
          <p:cNvPr id="3" name="Slayt Numarası Yer Tutucusu 2">
            <a:extLst>
              <a:ext uri="{FF2B5EF4-FFF2-40B4-BE49-F238E27FC236}">
                <a16:creationId xmlns="" xmlns:a16="http://schemas.microsoft.com/office/drawing/2014/main" id="{C24BDEDC-CC60-4469-93CA-24D86D9C973C}"/>
              </a:ext>
            </a:extLst>
          </p:cNvPr>
          <p:cNvSpPr>
            <a:spLocks noGrp="1"/>
          </p:cNvSpPr>
          <p:nvPr>
            <p:ph type="sldNum" sz="quarter" idx="12"/>
          </p:nvPr>
        </p:nvSpPr>
        <p:spPr/>
        <p:txBody>
          <a:bodyPr/>
          <a:lstStyle/>
          <a:p>
            <a:fld id="{F302176B-0E47-46AC-8F43-DAB4B8A37D06}" type="slidenum">
              <a:rPr lang="tr-TR" smtClean="0"/>
              <a:t>2</a:t>
            </a:fld>
            <a:endParaRPr lang="tr-TR"/>
          </a:p>
        </p:txBody>
      </p:sp>
    </p:spTree>
    <p:extLst>
      <p:ext uri="{BB962C8B-B14F-4D97-AF65-F5344CB8AC3E}">
        <p14:creationId xmlns:p14="http://schemas.microsoft.com/office/powerpoint/2010/main" val="275289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 xmlns:a16="http://schemas.microsoft.com/office/drawing/2014/main" id="{3D2AB5C6-8623-4C1C-8B4B-C453E02980BA}"/>
              </a:ext>
            </a:extLst>
          </p:cNvPr>
          <p:cNvSpPr>
            <a:spLocks noGrp="1"/>
          </p:cNvSpPr>
          <p:nvPr>
            <p:ph type="sldNum" sz="quarter" idx="12"/>
          </p:nvPr>
        </p:nvSpPr>
        <p:spPr/>
        <p:txBody>
          <a:bodyPr/>
          <a:lstStyle/>
          <a:p>
            <a:fld id="{F302176B-0E47-46AC-8F43-DAB4B8A37D06}" type="slidenum">
              <a:rPr lang="tr-TR" smtClean="0"/>
              <a:t>3</a:t>
            </a:fld>
            <a:endParaRPr lang="tr-TR"/>
          </a:p>
        </p:txBody>
      </p:sp>
      <p:sp>
        <p:nvSpPr>
          <p:cNvPr id="3" name="Dikdörtgen 2">
            <a:extLst>
              <a:ext uri="{FF2B5EF4-FFF2-40B4-BE49-F238E27FC236}">
                <a16:creationId xmlns="" xmlns:a16="http://schemas.microsoft.com/office/drawing/2014/main" id="{E56F4685-A91D-4E2E-BE53-8AAE6BC3F25C}"/>
              </a:ext>
            </a:extLst>
          </p:cNvPr>
          <p:cNvSpPr/>
          <p:nvPr/>
        </p:nvSpPr>
        <p:spPr>
          <a:xfrm>
            <a:off x="951417" y="1012277"/>
            <a:ext cx="7272808" cy="5139869"/>
          </a:xfrm>
          <a:prstGeom prst="rect">
            <a:avLst/>
          </a:prstGeom>
        </p:spPr>
        <p:txBody>
          <a:bodyPr wrap="square">
            <a:spAutoFit/>
          </a:bodyPr>
          <a:lstStyle/>
          <a:p>
            <a:pPr algn="just"/>
            <a:r>
              <a:rPr lang="tr-TR" sz="2200" b="1" dirty="0">
                <a:solidFill>
                  <a:srgbClr val="7030A0"/>
                </a:solidFill>
                <a:latin typeface="Times New Roman" panose="02020603050405020304" pitchFamily="18" charset="0"/>
                <a:cs typeface="Times New Roman" panose="02020603050405020304" pitchFamily="18" charset="0"/>
              </a:rPr>
              <a:t>İletişimin</a:t>
            </a:r>
            <a:r>
              <a:rPr lang="tr-TR" sz="2200" dirty="0">
                <a:solidFill>
                  <a:srgbClr val="7030A0"/>
                </a:solidFill>
                <a:latin typeface="Times New Roman" panose="02020603050405020304" pitchFamily="18" charset="0"/>
                <a:cs typeface="Times New Roman" panose="02020603050405020304" pitchFamily="18" charset="0"/>
              </a:rPr>
              <a:t> </a:t>
            </a:r>
            <a:r>
              <a:rPr lang="tr-TR" sz="2200" b="1" dirty="0">
                <a:solidFill>
                  <a:srgbClr val="7030A0"/>
                </a:solidFill>
                <a:latin typeface="Times New Roman" panose="02020603050405020304" pitchFamily="18" charset="0"/>
                <a:cs typeface="Times New Roman" panose="02020603050405020304" pitchFamily="18" charset="0"/>
              </a:rPr>
              <a:t>temel varsayımları</a:t>
            </a:r>
          </a:p>
          <a:p>
            <a:pPr algn="just"/>
            <a:r>
              <a:rPr lang="tr-TR" sz="2200" dirty="0">
                <a:latin typeface="Times New Roman" panose="02020603050405020304" pitchFamily="18" charset="0"/>
                <a:cs typeface="Times New Roman" panose="02020603050405020304" pitchFamily="18" charset="0"/>
              </a:rPr>
              <a:t>Temel iletişim varsayımları, Amerikalı bilim adamları Paul Watzlawick, </a:t>
            </a:r>
            <a:r>
              <a:rPr lang="tr-TR" sz="2200" dirty="0" err="1">
                <a:latin typeface="Times New Roman" panose="02020603050405020304" pitchFamily="18" charset="0"/>
                <a:cs typeface="Times New Roman" panose="02020603050405020304" pitchFamily="18" charset="0"/>
              </a:rPr>
              <a:t>Janet</a:t>
            </a:r>
            <a:r>
              <a:rPr lang="tr-TR" sz="2200" dirty="0">
                <a:latin typeface="Times New Roman" panose="02020603050405020304" pitchFamily="18" charset="0"/>
                <a:cs typeface="Times New Roman" panose="02020603050405020304" pitchFamily="18" charset="0"/>
              </a:rPr>
              <a:t> H. </a:t>
            </a:r>
            <a:r>
              <a:rPr lang="tr-TR" sz="2200" dirty="0" err="1">
                <a:latin typeface="Times New Roman" panose="02020603050405020304" pitchFamily="18" charset="0"/>
                <a:cs typeface="Times New Roman" panose="02020603050405020304" pitchFamily="18" charset="0"/>
              </a:rPr>
              <a:t>Beavin</a:t>
            </a:r>
            <a:r>
              <a:rPr lang="tr-TR" sz="2200" dirty="0">
                <a:latin typeface="Times New Roman" panose="02020603050405020304" pitchFamily="18" charset="0"/>
                <a:cs typeface="Times New Roman" panose="02020603050405020304" pitchFamily="18" charset="0"/>
              </a:rPr>
              <a:t> ve Don D. Jackson (1967) tarafından </a:t>
            </a:r>
            <a:r>
              <a:rPr lang="tr-TR" sz="2200" i="1" dirty="0" err="1">
                <a:latin typeface="Times New Roman" panose="02020603050405020304" pitchFamily="18" charset="0"/>
                <a:cs typeface="Times New Roman" panose="02020603050405020304" pitchFamily="18" charset="0"/>
              </a:rPr>
              <a:t>Pragmatics</a:t>
            </a:r>
            <a:r>
              <a:rPr lang="tr-TR" sz="2200" i="1" dirty="0">
                <a:latin typeface="Times New Roman" panose="02020603050405020304" pitchFamily="18" charset="0"/>
                <a:cs typeface="Times New Roman" panose="02020603050405020304" pitchFamily="18" charset="0"/>
              </a:rPr>
              <a:t> of Human </a:t>
            </a:r>
            <a:r>
              <a:rPr lang="tr-TR" sz="2200" i="1" dirty="0" err="1">
                <a:latin typeface="Times New Roman" panose="02020603050405020304" pitchFamily="18" charset="0"/>
                <a:cs typeface="Times New Roman" panose="02020603050405020304" pitchFamily="18" charset="0"/>
              </a:rPr>
              <a:t>Communication</a:t>
            </a:r>
            <a:r>
              <a:rPr lang="tr-TR" sz="2200" i="1" dirty="0">
                <a:latin typeface="Times New Roman" panose="02020603050405020304" pitchFamily="18" charset="0"/>
                <a:cs typeface="Times New Roman" panose="02020603050405020304" pitchFamily="18" charset="0"/>
              </a:rPr>
              <a:t> </a:t>
            </a:r>
            <a:r>
              <a:rPr lang="tr-TR" sz="2200" dirty="0">
                <a:latin typeface="Times New Roman" panose="02020603050405020304" pitchFamily="18" charset="0"/>
                <a:cs typeface="Times New Roman" panose="02020603050405020304" pitchFamily="18" charset="0"/>
              </a:rPr>
              <a:t>adlı kitaplarında ileri sürdükleri varsayımlardır. Buna göre Watzlawick, </a:t>
            </a:r>
            <a:r>
              <a:rPr lang="tr-TR" sz="2200" dirty="0" err="1">
                <a:latin typeface="Times New Roman" panose="02020603050405020304" pitchFamily="18" charset="0"/>
                <a:cs typeface="Times New Roman" panose="02020603050405020304" pitchFamily="18" charset="0"/>
              </a:rPr>
              <a:t>Beavin</a:t>
            </a:r>
            <a:r>
              <a:rPr lang="tr-TR" sz="2200" dirty="0">
                <a:latin typeface="Times New Roman" panose="02020603050405020304" pitchFamily="18" charset="0"/>
                <a:cs typeface="Times New Roman" panose="02020603050405020304" pitchFamily="18" charset="0"/>
              </a:rPr>
              <a:t> ve Jackson 5 temel varsayım önermişlerdir. Bunlar:</a:t>
            </a:r>
          </a:p>
          <a:p>
            <a:pPr algn="just"/>
            <a:r>
              <a:rPr lang="tr-TR" sz="2200" dirty="0">
                <a:latin typeface="Times New Roman" panose="02020603050405020304" pitchFamily="18" charset="0"/>
                <a:cs typeface="Times New Roman" panose="02020603050405020304" pitchFamily="18" charset="0"/>
              </a:rPr>
              <a:t>1-İletişim kuramamak olanaksızdır.</a:t>
            </a:r>
          </a:p>
          <a:p>
            <a:pPr algn="just"/>
            <a:r>
              <a:rPr lang="tr-TR" sz="2200" dirty="0">
                <a:latin typeface="Times New Roman" panose="02020603050405020304" pitchFamily="18" charset="0"/>
                <a:cs typeface="Times New Roman" panose="02020603050405020304" pitchFamily="18" charset="0"/>
              </a:rPr>
              <a:t>2-İletişimin ilişki ve içerik düzeyleri vardır.</a:t>
            </a:r>
          </a:p>
          <a:p>
            <a:pPr algn="just"/>
            <a:r>
              <a:rPr lang="tr-TR" sz="2200" dirty="0">
                <a:latin typeface="Times New Roman" panose="02020603050405020304" pitchFamily="18" charset="0"/>
                <a:cs typeface="Times New Roman" panose="02020603050405020304" pitchFamily="18" charset="0"/>
              </a:rPr>
              <a:t>3-Mesaj alışverişindeki </a:t>
            </a:r>
            <a:r>
              <a:rPr lang="tr-TR" sz="2200" dirty="0" err="1">
                <a:latin typeface="Times New Roman" panose="02020603050405020304" pitchFamily="18" charset="0"/>
                <a:cs typeface="Times New Roman" panose="02020603050405020304" pitchFamily="18" charset="0"/>
              </a:rPr>
              <a:t>dizisel</a:t>
            </a:r>
            <a:r>
              <a:rPr lang="tr-TR" sz="2200" dirty="0">
                <a:latin typeface="Times New Roman" panose="02020603050405020304" pitchFamily="18" charset="0"/>
                <a:cs typeface="Times New Roman" panose="02020603050405020304" pitchFamily="18" charset="0"/>
              </a:rPr>
              <a:t> yapının kendi başına bir anlamı vardır.</a:t>
            </a:r>
          </a:p>
          <a:p>
            <a:pPr algn="just"/>
            <a:r>
              <a:rPr lang="tr-TR" sz="2200" dirty="0">
                <a:latin typeface="Times New Roman" panose="02020603050405020304" pitchFamily="18" charset="0"/>
                <a:cs typeface="Times New Roman" panose="02020603050405020304" pitchFamily="18" charset="0"/>
              </a:rPr>
              <a:t>4-Mesajlar sözlü ve sözsüz olarak iki tiptir.</a:t>
            </a:r>
          </a:p>
          <a:p>
            <a:pPr algn="just"/>
            <a:r>
              <a:rPr lang="tr-TR" sz="2200" dirty="0">
                <a:latin typeface="Times New Roman" panose="02020603050405020304" pitchFamily="18" charset="0"/>
                <a:cs typeface="Times New Roman" panose="02020603050405020304" pitchFamily="18" charset="0"/>
              </a:rPr>
              <a:t>5-İletişim kuran kişiler ya eşit ya da eşit olmayan ilişkiler içindedir.</a:t>
            </a:r>
          </a:p>
          <a:p>
            <a:pPr algn="just"/>
            <a:endParaRPr lang="tr-TR" sz="2000" dirty="0">
              <a:cs typeface="Times New Roman" panose="02020603050405020304" pitchFamily="18" charset="0"/>
            </a:endParaRPr>
          </a:p>
        </p:txBody>
      </p:sp>
    </p:spTree>
    <p:extLst>
      <p:ext uri="{BB962C8B-B14F-4D97-AF65-F5344CB8AC3E}">
        <p14:creationId xmlns:p14="http://schemas.microsoft.com/office/powerpoint/2010/main" val="1511549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 xmlns:a16="http://schemas.microsoft.com/office/drawing/2014/main" id="{E204C49B-A534-453A-80B0-EE4E41CFED75}"/>
              </a:ext>
            </a:extLst>
          </p:cNvPr>
          <p:cNvSpPr>
            <a:spLocks noGrp="1"/>
          </p:cNvSpPr>
          <p:nvPr>
            <p:ph type="sldNum" sz="quarter" idx="12"/>
          </p:nvPr>
        </p:nvSpPr>
        <p:spPr/>
        <p:txBody>
          <a:bodyPr/>
          <a:lstStyle/>
          <a:p>
            <a:fld id="{F302176B-0E47-46AC-8F43-DAB4B8A37D06}" type="slidenum">
              <a:rPr lang="tr-TR" smtClean="0"/>
              <a:t>4</a:t>
            </a:fld>
            <a:endParaRPr lang="tr-TR"/>
          </a:p>
        </p:txBody>
      </p:sp>
      <p:sp>
        <p:nvSpPr>
          <p:cNvPr id="4" name="Metin kutusu 3">
            <a:extLst>
              <a:ext uri="{FF2B5EF4-FFF2-40B4-BE49-F238E27FC236}">
                <a16:creationId xmlns="" xmlns:a16="http://schemas.microsoft.com/office/drawing/2014/main" id="{06680554-6A7A-4C62-9409-0629BAF407D0}"/>
              </a:ext>
            </a:extLst>
          </p:cNvPr>
          <p:cNvSpPr txBox="1"/>
          <p:nvPr/>
        </p:nvSpPr>
        <p:spPr>
          <a:xfrm>
            <a:off x="1259632" y="1268760"/>
            <a:ext cx="6624736" cy="4431983"/>
          </a:xfrm>
          <a:prstGeom prst="rect">
            <a:avLst/>
          </a:prstGeom>
          <a:noFill/>
        </p:spPr>
        <p:txBody>
          <a:bodyPr wrap="square">
            <a:spAutoFit/>
          </a:bodyPr>
          <a:lstStyle/>
          <a:p>
            <a:pPr algn="just"/>
            <a:r>
              <a:rPr lang="tr-TR" sz="2400" b="1" dirty="0">
                <a:solidFill>
                  <a:srgbClr val="FF0000"/>
                </a:solidFill>
                <a:latin typeface="Times New Roman" panose="02020603050405020304" pitchFamily="18" charset="0"/>
                <a:cs typeface="Times New Roman" panose="02020603050405020304" pitchFamily="18" charset="0"/>
              </a:rPr>
              <a:t>1-İletişim kuramamak olanaksızdır. </a:t>
            </a:r>
          </a:p>
          <a:p>
            <a:pPr algn="just"/>
            <a:r>
              <a:rPr lang="tr-TR" sz="2400" dirty="0">
                <a:latin typeface="Times New Roman" panose="02020603050405020304" pitchFamily="18" charset="0"/>
                <a:cs typeface="Times New Roman" panose="02020603050405020304" pitchFamily="18" charset="0"/>
              </a:rPr>
              <a:t>Watzlawick, </a:t>
            </a:r>
            <a:r>
              <a:rPr lang="tr-TR" sz="2400" dirty="0" err="1">
                <a:latin typeface="Times New Roman" panose="02020603050405020304" pitchFamily="18" charset="0"/>
                <a:cs typeface="Times New Roman" panose="02020603050405020304" pitchFamily="18" charset="0"/>
              </a:rPr>
              <a:t>Beavin</a:t>
            </a:r>
            <a:r>
              <a:rPr lang="tr-TR" sz="2400" dirty="0">
                <a:latin typeface="Times New Roman" panose="02020603050405020304" pitchFamily="18" charset="0"/>
                <a:cs typeface="Times New Roman" panose="02020603050405020304" pitchFamily="18" charset="0"/>
              </a:rPr>
              <a:t> ve Jackson iletişimde hiçbir şey </a:t>
            </a:r>
            <a:r>
              <a:rPr lang="tr-TR" sz="2400" dirty="0" err="1">
                <a:latin typeface="Times New Roman" panose="02020603050405020304" pitchFamily="18" charset="0"/>
                <a:cs typeface="Times New Roman" panose="02020603050405020304" pitchFamily="18" charset="0"/>
              </a:rPr>
              <a:t>yapmama»nın</a:t>
            </a:r>
            <a:r>
              <a:rPr lang="tr-TR" sz="2400" dirty="0">
                <a:latin typeface="Times New Roman" panose="02020603050405020304" pitchFamily="18" charset="0"/>
                <a:cs typeface="Times New Roman" panose="02020603050405020304" pitchFamily="18" charset="0"/>
              </a:rPr>
              <a:t> dahi davranış olduğunu ifade etmektedirler. Bu nedenle hareket etmek ya da bir şey söylemek kadar hareket etmemek ya da susmak da bir davranıştır ve anlamlı bir mesaj oluşturur. Bu tür gözlemlerden sonra vardıkları sonucu bir varsayım olarak şöyle ifade ederler:</a:t>
            </a:r>
          </a:p>
          <a:p>
            <a:pPr algn="just"/>
            <a:endParaRPr lang="tr-TR" sz="2400" dirty="0">
              <a:latin typeface="Times New Roman" panose="02020603050405020304" pitchFamily="18" charset="0"/>
              <a:cs typeface="Times New Roman" panose="02020603050405020304" pitchFamily="18" charset="0"/>
            </a:endParaRPr>
          </a:p>
          <a:p>
            <a:pPr algn="just"/>
            <a:r>
              <a:rPr lang="tr-TR" sz="2400" i="1" dirty="0">
                <a:solidFill>
                  <a:srgbClr val="FF0000"/>
                </a:solidFill>
                <a:latin typeface="Times New Roman" panose="02020603050405020304" pitchFamily="18" charset="0"/>
                <a:cs typeface="Times New Roman" panose="02020603050405020304" pitchFamily="18" charset="0"/>
              </a:rPr>
              <a:t>«Aynı sosyal ortamda birbirlerini algılayan kişilerin iletişim kuramamaları olanaksızdır.»</a:t>
            </a:r>
          </a:p>
          <a:p>
            <a:pPr algn="just"/>
            <a:endParaRPr lang="tr-TR" sz="1800" b="1"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val="3618954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 xmlns:a16="http://schemas.microsoft.com/office/drawing/2014/main" id="{A96FBB26-428F-4CD0-B920-97034C39E2F2}"/>
              </a:ext>
            </a:extLst>
          </p:cNvPr>
          <p:cNvSpPr>
            <a:spLocks noGrp="1"/>
          </p:cNvSpPr>
          <p:nvPr>
            <p:ph type="sldNum" sz="quarter" idx="12"/>
          </p:nvPr>
        </p:nvSpPr>
        <p:spPr/>
        <p:txBody>
          <a:bodyPr/>
          <a:lstStyle/>
          <a:p>
            <a:fld id="{F302176B-0E47-46AC-8F43-DAB4B8A37D06}" type="slidenum">
              <a:rPr lang="tr-TR" smtClean="0"/>
              <a:t>5</a:t>
            </a:fld>
            <a:endParaRPr lang="tr-TR"/>
          </a:p>
        </p:txBody>
      </p:sp>
      <p:sp>
        <p:nvSpPr>
          <p:cNvPr id="4" name="Metin kutusu 3">
            <a:extLst>
              <a:ext uri="{FF2B5EF4-FFF2-40B4-BE49-F238E27FC236}">
                <a16:creationId xmlns="" xmlns:a16="http://schemas.microsoft.com/office/drawing/2014/main" id="{EC8354B7-4D1C-4B74-9A51-9917E7E61ACA}"/>
              </a:ext>
            </a:extLst>
          </p:cNvPr>
          <p:cNvSpPr txBox="1"/>
          <p:nvPr/>
        </p:nvSpPr>
        <p:spPr>
          <a:xfrm>
            <a:off x="1331640" y="2138558"/>
            <a:ext cx="6624736" cy="1938992"/>
          </a:xfrm>
          <a:prstGeom prst="rect">
            <a:avLst/>
          </a:prstGeom>
          <a:noFill/>
        </p:spPr>
        <p:txBody>
          <a:bodyPr wrap="square">
            <a:spAutoFit/>
          </a:bodyPr>
          <a:lstStyle/>
          <a:p>
            <a:pPr algn="just"/>
            <a:r>
              <a:rPr lang="tr-TR" sz="2400" b="1" dirty="0">
                <a:solidFill>
                  <a:srgbClr val="FF0000"/>
                </a:solidFill>
                <a:latin typeface="Times New Roman" panose="02020603050405020304" pitchFamily="18" charset="0"/>
                <a:cs typeface="Times New Roman" panose="02020603050405020304" pitchFamily="18" charset="0"/>
              </a:rPr>
              <a:t>2-İletişimin ilişki ve içerik düzeyleri vardır.</a:t>
            </a:r>
          </a:p>
          <a:p>
            <a:pPr algn="just"/>
            <a:r>
              <a:rPr lang="tr-TR" sz="2400" dirty="0">
                <a:latin typeface="Times New Roman" panose="02020603050405020304" pitchFamily="18" charset="0"/>
                <a:cs typeface="Times New Roman" panose="02020603050405020304" pitchFamily="18" charset="0"/>
              </a:rPr>
              <a:t>Her iletişim faaliyetinin ir içerik ve bir de ilişki olmak üzere iki düzeyi vardır. İlişki düzeyi, içerik düzeyine anlam veren çerçeveyi oluşturur ve bu nedenle daha üst aşamadadır.</a:t>
            </a:r>
          </a:p>
        </p:txBody>
      </p:sp>
    </p:spTree>
    <p:extLst>
      <p:ext uri="{BB962C8B-B14F-4D97-AF65-F5344CB8AC3E}">
        <p14:creationId xmlns:p14="http://schemas.microsoft.com/office/powerpoint/2010/main" val="363409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 xmlns:a16="http://schemas.microsoft.com/office/drawing/2014/main" id="{C9408DD6-AFB8-4DEF-A865-427FFF0D4904}"/>
              </a:ext>
            </a:extLst>
          </p:cNvPr>
          <p:cNvSpPr>
            <a:spLocks noGrp="1"/>
          </p:cNvSpPr>
          <p:nvPr>
            <p:ph type="sldNum" sz="quarter" idx="12"/>
          </p:nvPr>
        </p:nvSpPr>
        <p:spPr/>
        <p:txBody>
          <a:bodyPr/>
          <a:lstStyle/>
          <a:p>
            <a:fld id="{F302176B-0E47-46AC-8F43-DAB4B8A37D06}" type="slidenum">
              <a:rPr lang="tr-TR" smtClean="0"/>
              <a:t>6</a:t>
            </a:fld>
            <a:endParaRPr lang="tr-TR"/>
          </a:p>
        </p:txBody>
      </p:sp>
      <p:sp>
        <p:nvSpPr>
          <p:cNvPr id="4" name="Metin kutusu 3">
            <a:extLst>
              <a:ext uri="{FF2B5EF4-FFF2-40B4-BE49-F238E27FC236}">
                <a16:creationId xmlns="" xmlns:a16="http://schemas.microsoft.com/office/drawing/2014/main" id="{940CC6D8-4E9B-4722-BBC5-D3DCEB56027A}"/>
              </a:ext>
            </a:extLst>
          </p:cNvPr>
          <p:cNvSpPr txBox="1"/>
          <p:nvPr/>
        </p:nvSpPr>
        <p:spPr>
          <a:xfrm>
            <a:off x="1259632" y="1268760"/>
            <a:ext cx="6624736" cy="2585323"/>
          </a:xfrm>
          <a:prstGeom prst="rect">
            <a:avLst/>
          </a:prstGeom>
          <a:noFill/>
        </p:spPr>
        <p:txBody>
          <a:bodyPr wrap="square">
            <a:spAutoFit/>
          </a:bodyPr>
          <a:lstStyle/>
          <a:p>
            <a:pPr algn="just"/>
            <a:r>
              <a:rPr lang="tr-TR" sz="2400" b="1" dirty="0">
                <a:solidFill>
                  <a:srgbClr val="FF0000"/>
                </a:solidFill>
                <a:latin typeface="Times New Roman" panose="02020603050405020304" pitchFamily="18" charset="0"/>
                <a:cs typeface="Times New Roman" panose="02020603050405020304" pitchFamily="18" charset="0"/>
              </a:rPr>
              <a:t>3-Mesaj alışverişindeki </a:t>
            </a:r>
            <a:r>
              <a:rPr lang="tr-TR" sz="2400" b="1" dirty="0" err="1">
                <a:solidFill>
                  <a:srgbClr val="FF0000"/>
                </a:solidFill>
                <a:latin typeface="Times New Roman" panose="02020603050405020304" pitchFamily="18" charset="0"/>
                <a:cs typeface="Times New Roman" panose="02020603050405020304" pitchFamily="18" charset="0"/>
              </a:rPr>
              <a:t>dizisel</a:t>
            </a:r>
            <a:r>
              <a:rPr lang="tr-TR" sz="2400" b="1" dirty="0">
                <a:solidFill>
                  <a:srgbClr val="FF0000"/>
                </a:solidFill>
                <a:latin typeface="Times New Roman" panose="02020603050405020304" pitchFamily="18" charset="0"/>
                <a:cs typeface="Times New Roman" panose="02020603050405020304" pitchFamily="18" charset="0"/>
              </a:rPr>
              <a:t> yapının kendi başına bir anlamı vardır.</a:t>
            </a: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Mesaj dizisini yapılaştırma biçimleri, iletişim ilişkilerini belirleyen önemli faktörlerden biridir.</a:t>
            </a:r>
          </a:p>
          <a:p>
            <a:pPr algn="just"/>
            <a:endParaRPr lang="tr-TR" sz="2400" dirty="0">
              <a:latin typeface="Times New Roman" panose="02020603050405020304" pitchFamily="18" charset="0"/>
              <a:cs typeface="Times New Roman" panose="02020603050405020304" pitchFamily="18" charset="0"/>
            </a:endParaRPr>
          </a:p>
          <a:p>
            <a:pPr algn="just"/>
            <a:endParaRPr lang="tr-TR" sz="1800" b="1"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val="1967753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 xmlns:a16="http://schemas.microsoft.com/office/drawing/2014/main" id="{A79F905F-5C1A-4461-8E18-4DF461A1E614}"/>
              </a:ext>
            </a:extLst>
          </p:cNvPr>
          <p:cNvSpPr>
            <a:spLocks noGrp="1"/>
          </p:cNvSpPr>
          <p:nvPr>
            <p:ph type="sldNum" sz="quarter" idx="12"/>
          </p:nvPr>
        </p:nvSpPr>
        <p:spPr/>
        <p:txBody>
          <a:bodyPr/>
          <a:lstStyle/>
          <a:p>
            <a:fld id="{F302176B-0E47-46AC-8F43-DAB4B8A37D06}" type="slidenum">
              <a:rPr lang="tr-TR" smtClean="0"/>
              <a:t>7</a:t>
            </a:fld>
            <a:endParaRPr lang="tr-TR"/>
          </a:p>
        </p:txBody>
      </p:sp>
      <p:sp>
        <p:nvSpPr>
          <p:cNvPr id="4" name="Metin kutusu 3">
            <a:extLst>
              <a:ext uri="{FF2B5EF4-FFF2-40B4-BE49-F238E27FC236}">
                <a16:creationId xmlns="" xmlns:a16="http://schemas.microsoft.com/office/drawing/2014/main" id="{F709805D-D11C-43D5-A3B1-BB60B96EB689}"/>
              </a:ext>
            </a:extLst>
          </p:cNvPr>
          <p:cNvSpPr txBox="1"/>
          <p:nvPr/>
        </p:nvSpPr>
        <p:spPr>
          <a:xfrm>
            <a:off x="1259632" y="1556792"/>
            <a:ext cx="6624736" cy="2308324"/>
          </a:xfrm>
          <a:prstGeom prst="rect">
            <a:avLst/>
          </a:prstGeom>
          <a:noFill/>
        </p:spPr>
        <p:txBody>
          <a:bodyPr wrap="square">
            <a:spAutoFit/>
          </a:bodyPr>
          <a:lstStyle/>
          <a:p>
            <a:pPr algn="just"/>
            <a:r>
              <a:rPr lang="tr-TR" sz="2400" b="1" dirty="0">
                <a:solidFill>
                  <a:srgbClr val="FF0000"/>
                </a:solidFill>
                <a:latin typeface="Times New Roman" panose="02020603050405020304" pitchFamily="18" charset="0"/>
                <a:cs typeface="Times New Roman" panose="02020603050405020304" pitchFamily="18" charset="0"/>
              </a:rPr>
              <a:t>4-Mesajlar sözlü ve sözsüz olarak iki tiptir.</a:t>
            </a:r>
          </a:p>
          <a:p>
            <a:pPr algn="just"/>
            <a:endParaRPr lang="tr-TR" sz="2400" dirty="0">
              <a:latin typeface="Times New Roman" panose="02020603050405020304" pitchFamily="18" charset="0"/>
              <a:cs typeface="Times New Roman" panose="02020603050405020304" pitchFamily="18" charset="0"/>
            </a:endParaRPr>
          </a:p>
          <a:p>
            <a:pPr algn="just"/>
            <a:r>
              <a:rPr lang="tr-TR" sz="2400" b="1" dirty="0">
                <a:latin typeface="Times New Roman" panose="02020603050405020304" pitchFamily="18" charset="0"/>
                <a:cs typeface="Times New Roman" panose="02020603050405020304" pitchFamily="18" charset="0"/>
              </a:rPr>
              <a:t>Sözlü iletişim </a:t>
            </a:r>
            <a:r>
              <a:rPr lang="tr-TR" sz="2400" dirty="0">
                <a:latin typeface="Times New Roman" panose="02020603050405020304" pitchFamily="18" charset="0"/>
                <a:cs typeface="Times New Roman" panose="02020603050405020304" pitchFamily="18" charset="0"/>
              </a:rPr>
              <a:t>daha çok akıl mantık ve düşünceyi;</a:t>
            </a:r>
          </a:p>
          <a:p>
            <a:pPr algn="just"/>
            <a:endParaRPr lang="tr-TR" sz="2400" dirty="0">
              <a:latin typeface="Times New Roman" panose="02020603050405020304" pitchFamily="18" charset="0"/>
              <a:cs typeface="Times New Roman" panose="02020603050405020304" pitchFamily="18" charset="0"/>
            </a:endParaRPr>
          </a:p>
          <a:p>
            <a:pPr algn="just"/>
            <a:r>
              <a:rPr lang="tr-TR" sz="2400" b="1" dirty="0">
                <a:latin typeface="Times New Roman" panose="02020603050405020304" pitchFamily="18" charset="0"/>
                <a:cs typeface="Times New Roman" panose="02020603050405020304" pitchFamily="18" charset="0"/>
              </a:rPr>
              <a:t>Sözsüz iletişim </a:t>
            </a:r>
            <a:r>
              <a:rPr lang="tr-TR" sz="2400" dirty="0">
                <a:latin typeface="Times New Roman" panose="02020603050405020304" pitchFamily="18" charset="0"/>
                <a:cs typeface="Times New Roman" panose="02020603050405020304" pitchFamily="18" charset="0"/>
              </a:rPr>
              <a:t>ise duyguları ve ilişkileri en iyi ifade etme aracıdır</a:t>
            </a:r>
            <a:r>
              <a:rPr lang="tr-TR" dirty="0">
                <a:cs typeface="Times New Roman" panose="02020603050405020304" pitchFamily="18" charset="0"/>
              </a:rPr>
              <a:t>.</a:t>
            </a:r>
            <a:endParaRPr lang="tr-TR" sz="1800" dirty="0">
              <a:cs typeface="Times New Roman" panose="02020603050405020304" pitchFamily="18" charset="0"/>
            </a:endParaRPr>
          </a:p>
        </p:txBody>
      </p:sp>
    </p:spTree>
    <p:extLst>
      <p:ext uri="{BB962C8B-B14F-4D97-AF65-F5344CB8AC3E}">
        <p14:creationId xmlns:p14="http://schemas.microsoft.com/office/powerpoint/2010/main" val="2645486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 xmlns:a16="http://schemas.microsoft.com/office/drawing/2014/main" id="{B3D1F34D-581A-4D0B-AB0D-61D8A5F01367}"/>
              </a:ext>
            </a:extLst>
          </p:cNvPr>
          <p:cNvSpPr>
            <a:spLocks noGrp="1"/>
          </p:cNvSpPr>
          <p:nvPr>
            <p:ph type="sldNum" sz="quarter" idx="12"/>
          </p:nvPr>
        </p:nvSpPr>
        <p:spPr/>
        <p:txBody>
          <a:bodyPr/>
          <a:lstStyle/>
          <a:p>
            <a:fld id="{F302176B-0E47-46AC-8F43-DAB4B8A37D06}" type="slidenum">
              <a:rPr lang="tr-TR" smtClean="0"/>
              <a:t>8</a:t>
            </a:fld>
            <a:endParaRPr lang="tr-TR"/>
          </a:p>
        </p:txBody>
      </p:sp>
      <p:sp>
        <p:nvSpPr>
          <p:cNvPr id="4" name="Metin kutusu 3">
            <a:extLst>
              <a:ext uri="{FF2B5EF4-FFF2-40B4-BE49-F238E27FC236}">
                <a16:creationId xmlns="" xmlns:a16="http://schemas.microsoft.com/office/drawing/2014/main" id="{8E126D8E-7A70-4592-B0E9-41C10E15F847}"/>
              </a:ext>
            </a:extLst>
          </p:cNvPr>
          <p:cNvSpPr txBox="1"/>
          <p:nvPr/>
        </p:nvSpPr>
        <p:spPr>
          <a:xfrm>
            <a:off x="1259632" y="1268760"/>
            <a:ext cx="6624736" cy="4154984"/>
          </a:xfrm>
          <a:prstGeom prst="rect">
            <a:avLst/>
          </a:prstGeom>
          <a:noFill/>
        </p:spPr>
        <p:txBody>
          <a:bodyPr wrap="square">
            <a:spAutoFit/>
          </a:bodyPr>
          <a:lstStyle/>
          <a:p>
            <a:pPr algn="just"/>
            <a:r>
              <a:rPr lang="tr-TR" sz="2400" b="1" dirty="0">
                <a:solidFill>
                  <a:srgbClr val="FF0000"/>
                </a:solidFill>
                <a:latin typeface="Times New Roman" panose="02020603050405020304" pitchFamily="18" charset="0"/>
                <a:cs typeface="Times New Roman" panose="02020603050405020304" pitchFamily="18" charset="0"/>
              </a:rPr>
              <a:t>5-İletişim kuran kişiler ya eşit ya da eşit olmayan ilişkiler içindedir.</a:t>
            </a:r>
          </a:p>
          <a:p>
            <a:pPr algn="just"/>
            <a:r>
              <a:rPr lang="tr-TR" sz="2400" dirty="0">
                <a:latin typeface="Times New Roman" panose="02020603050405020304" pitchFamily="18" charset="0"/>
                <a:cs typeface="Times New Roman" panose="02020603050405020304" pitchFamily="18" charset="0"/>
              </a:rPr>
              <a:t>İnsan ilişkileri genel itibariyle üç şekilde gelişir. Bunlar:</a:t>
            </a:r>
          </a:p>
          <a:p>
            <a:pPr algn="just"/>
            <a:r>
              <a:rPr lang="tr-TR" sz="2400" dirty="0">
                <a:latin typeface="Times New Roman" panose="02020603050405020304" pitchFamily="18" charset="0"/>
                <a:cs typeface="Times New Roman" panose="02020603050405020304" pitchFamily="18" charset="0"/>
              </a:rPr>
              <a:t>1.Kabullenme</a:t>
            </a:r>
          </a:p>
          <a:p>
            <a:pPr algn="just"/>
            <a:r>
              <a:rPr lang="tr-TR" sz="2400" dirty="0">
                <a:latin typeface="Times New Roman" panose="02020603050405020304" pitchFamily="18" charset="0"/>
                <a:cs typeface="Times New Roman" panose="02020603050405020304" pitchFamily="18" charset="0"/>
              </a:rPr>
              <a:t>2.Reddetme</a:t>
            </a:r>
          </a:p>
          <a:p>
            <a:pPr algn="just"/>
            <a:r>
              <a:rPr lang="tr-TR" sz="2400" dirty="0">
                <a:latin typeface="Times New Roman" panose="02020603050405020304" pitchFamily="18" charset="0"/>
                <a:cs typeface="Times New Roman" panose="02020603050405020304" pitchFamily="18" charset="0"/>
              </a:rPr>
              <a:t>3.Umursamama</a:t>
            </a:r>
          </a:p>
          <a:p>
            <a:pPr algn="just"/>
            <a:r>
              <a:rPr lang="tr-TR" sz="2400" dirty="0">
                <a:latin typeface="Times New Roman" panose="02020603050405020304" pitchFamily="18" charset="0"/>
                <a:cs typeface="Times New Roman" panose="02020603050405020304" pitchFamily="18" charset="0"/>
              </a:rPr>
              <a:t>Bir ilişkinin tümden kabullenici ya da reddedici olması gereceğe uygun düşmez. Kabullenme, reddetme ve umursamamanın frekansı, ilişkiye temel özelliğini kazandırır.</a:t>
            </a:r>
          </a:p>
        </p:txBody>
      </p:sp>
    </p:spTree>
    <p:extLst>
      <p:ext uri="{BB962C8B-B14F-4D97-AF65-F5344CB8AC3E}">
        <p14:creationId xmlns:p14="http://schemas.microsoft.com/office/powerpoint/2010/main" val="16971225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2590</TotalTime>
  <Words>324</Words>
  <Application>Microsoft Office PowerPoint</Application>
  <PresentationFormat>Ekran Gösterisi (4:3)</PresentationFormat>
  <Paragraphs>45</Paragraphs>
  <Slides>8</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8</vt:i4>
      </vt:variant>
    </vt:vector>
  </HeadingPairs>
  <TitlesOfParts>
    <vt:vector size="15" baseType="lpstr">
      <vt:lpstr>Brush Script MT</vt:lpstr>
      <vt:lpstr>Calibri</vt:lpstr>
      <vt:lpstr>Constantia</vt:lpstr>
      <vt:lpstr>Franklin Gothic Book</vt:lpstr>
      <vt:lpstr>Rage Italic</vt:lpstr>
      <vt:lpstr>Times New Roman</vt:lpstr>
      <vt:lpstr>Raptiye</vt:lpstr>
      <vt:lpstr>PowerPoint Sunusu</vt:lpstr>
      <vt:lpstr>İletişimin temel varsayımları</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NİÇİN EĞİTİM TARİHİ OKUYORUZ</dc:title>
  <dc:creator>Zekerya</dc:creator>
  <cp:lastModifiedBy>Hp</cp:lastModifiedBy>
  <cp:revision>179</cp:revision>
  <dcterms:created xsi:type="dcterms:W3CDTF">2012-02-08T09:31:19Z</dcterms:created>
  <dcterms:modified xsi:type="dcterms:W3CDTF">2020-11-19T11:23:20Z</dcterms:modified>
</cp:coreProperties>
</file>