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6" r:id="rId4"/>
  </p:sldMasterIdLst>
  <p:notesMasterIdLst>
    <p:notesMasterId r:id="rId37"/>
  </p:notesMasterIdLst>
  <p:handoutMasterIdLst>
    <p:handoutMasterId r:id="rId38"/>
  </p:handoutMasterIdLst>
  <p:sldIdLst>
    <p:sldId id="313" r:id="rId5"/>
    <p:sldId id="314" r:id="rId6"/>
    <p:sldId id="315" r:id="rId7"/>
    <p:sldId id="299" r:id="rId8"/>
    <p:sldId id="304" r:id="rId9"/>
    <p:sldId id="283" r:id="rId10"/>
    <p:sldId id="298" r:id="rId11"/>
    <p:sldId id="284" r:id="rId12"/>
    <p:sldId id="303" r:id="rId13"/>
    <p:sldId id="285" r:id="rId14"/>
    <p:sldId id="286" r:id="rId15"/>
    <p:sldId id="287" r:id="rId16"/>
    <p:sldId id="288" r:id="rId17"/>
    <p:sldId id="289" r:id="rId18"/>
    <p:sldId id="302" r:id="rId19"/>
    <p:sldId id="290" r:id="rId20"/>
    <p:sldId id="291" r:id="rId21"/>
    <p:sldId id="305" r:id="rId22"/>
    <p:sldId id="307" r:id="rId23"/>
    <p:sldId id="297" r:id="rId24"/>
    <p:sldId id="311" r:id="rId25"/>
    <p:sldId id="309" r:id="rId26"/>
    <p:sldId id="308" r:id="rId27"/>
    <p:sldId id="293" r:id="rId28"/>
    <p:sldId id="301" r:id="rId29"/>
    <p:sldId id="300" r:id="rId30"/>
    <p:sldId id="294" r:id="rId31"/>
    <p:sldId id="295" r:id="rId32"/>
    <p:sldId id="312" r:id="rId33"/>
    <p:sldId id="310" r:id="rId34"/>
    <p:sldId id="296" r:id="rId35"/>
    <p:sldId id="292"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ş geldiniz" id="{E75E278A-FF0E-49A4-B170-79828D63BBAD}">
          <p14:sldIdLst>
            <p14:sldId id="313"/>
            <p14:sldId id="314"/>
            <p14:sldId id="315"/>
            <p14:sldId id="299"/>
            <p14:sldId id="304"/>
            <p14:sldId id="283"/>
            <p14:sldId id="298"/>
            <p14:sldId id="284"/>
            <p14:sldId id="303"/>
            <p14:sldId id="285"/>
            <p14:sldId id="286"/>
            <p14:sldId id="287"/>
            <p14:sldId id="288"/>
            <p14:sldId id="289"/>
            <p14:sldId id="302"/>
            <p14:sldId id="290"/>
            <p14:sldId id="291"/>
            <p14:sldId id="305"/>
            <p14:sldId id="307"/>
            <p14:sldId id="297"/>
            <p14:sldId id="311"/>
            <p14:sldId id="309"/>
            <p14:sldId id="308"/>
            <p14:sldId id="293"/>
            <p14:sldId id="301"/>
            <p14:sldId id="300"/>
            <p14:sldId id="294"/>
            <p14:sldId id="295"/>
            <p14:sldId id="312"/>
            <p14:sldId id="310"/>
            <p14:sldId id="296"/>
            <p14:sldId id="292"/>
          </p14:sldIdLst>
        </p14:section>
        <p14:section name="Tasarım, Dönüşüm, Ek Açıklama, Birlikte Çalışma, Göster" id="{B9B51309-D148-4332-87C2-07BE32FBCA3B}">
          <p14:sldIdLst/>
        </p14:section>
        <p14:section name="Daha Fazla Bilgi Edinin"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Yaza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462F"/>
    <a:srgbClr val="D24726"/>
    <a:srgbClr val="404040"/>
    <a:srgbClr val="FF9B45"/>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241" autoAdjust="0"/>
  </p:normalViewPr>
  <p:slideViewPr>
    <p:cSldViewPr snapToGrid="0">
      <p:cViewPr varScale="1">
        <p:scale>
          <a:sx n="114" d="100"/>
          <a:sy n="114" d="100"/>
        </p:scale>
        <p:origin x="474" y="1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B640EDB-8696-4821-9977-ADF2EA20DA76}" type="datetime1">
              <a:rPr lang="tr-TR" smtClean="0"/>
              <a:t>18.11.2020</a:t>
            </a:fld>
            <a:endParaRPr lang="tr-TR" dirty="0"/>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tr-TR" smtClean="0"/>
              <a:t>‹#›</a:t>
            </a:fld>
            <a:endParaRPr lang="tr-TR"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noProof="0" dirty="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75B46EE-8D9E-4234-843E-EA54547AD9AE}" type="datetime1">
              <a:rPr lang="tr-TR" noProof="0" smtClean="0"/>
              <a:t>18.11.2020</a:t>
            </a:fld>
            <a:endParaRPr lang="tr-TR" noProof="0"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noProof="0" dirty="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noProof="0" dirty="0"/>
              <a:t>Asıl metin stillerini düzenlemek için tıklayın</a:t>
            </a:r>
          </a:p>
          <a:p>
            <a:pPr lvl="1" rtl="0"/>
            <a:r>
              <a:rPr lang="tr-TR" noProof="0" dirty="0"/>
              <a:t>İkinci düzey</a:t>
            </a:r>
          </a:p>
          <a:p>
            <a:pPr lvl="2" rtl="0"/>
            <a:r>
              <a:rPr lang="tr-TR" noProof="0" dirty="0"/>
              <a:t>Üçüncü düzey</a:t>
            </a:r>
          </a:p>
          <a:p>
            <a:pPr lvl="3" rtl="0"/>
            <a:r>
              <a:rPr lang="tr-TR" noProof="0" dirty="0"/>
              <a:t>Dördüncü düzey</a:t>
            </a:r>
          </a:p>
          <a:p>
            <a:pPr lvl="4" rtl="0"/>
            <a:r>
              <a:rPr lang="tr-TR" noProof="0" dirty="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noProof="0"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tr-TR" noProof="0" smtClean="0"/>
              <a:t>‹#›</a:t>
            </a:fld>
            <a:endParaRPr lang="tr-TR" noProof="0"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564025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82762316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48855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6" name="Footer Placeholder 5"/>
          <p:cNvSpPr>
            <a:spLocks noGrp="1"/>
          </p:cNvSpPr>
          <p:nvPr>
            <p:ph type="ftr" sz="quarter" idx="11"/>
          </p:nvPr>
        </p:nvSpPr>
        <p:spPr/>
        <p:txBody>
          <a:bodyPr/>
          <a:lstStyle/>
          <a:p>
            <a:pPr rtl="0"/>
            <a:endParaRPr lang="tr-TR" noProof="0" dirty="0"/>
          </a:p>
        </p:txBody>
      </p:sp>
      <p:sp>
        <p:nvSpPr>
          <p:cNvPr id="7" name="Slide Number Placeholder 6"/>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121398476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8" name="Footer Placeholder 7"/>
          <p:cNvSpPr>
            <a:spLocks noGrp="1"/>
          </p:cNvSpPr>
          <p:nvPr>
            <p:ph type="ftr" sz="quarter" idx="11"/>
          </p:nvPr>
        </p:nvSpPr>
        <p:spPr/>
        <p:txBody>
          <a:bodyPr/>
          <a:lstStyle/>
          <a:p>
            <a:pPr rtl="0"/>
            <a:endParaRPr lang="tr-TR" noProof="0" dirty="0"/>
          </a:p>
        </p:txBody>
      </p:sp>
      <p:sp>
        <p:nvSpPr>
          <p:cNvPr id="9" name="Slide Number Placeholder 8"/>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9366342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4" name="Footer Placeholder 3"/>
          <p:cNvSpPr>
            <a:spLocks noGrp="1"/>
          </p:cNvSpPr>
          <p:nvPr>
            <p:ph type="ftr" sz="quarter" idx="11"/>
          </p:nvPr>
        </p:nvSpPr>
        <p:spPr/>
        <p:txBody>
          <a:bodyPr/>
          <a:lstStyle/>
          <a:p>
            <a:pPr rtl="0"/>
            <a:endParaRPr lang="tr-TR" noProof="0" dirty="0"/>
          </a:p>
        </p:txBody>
      </p:sp>
      <p:sp>
        <p:nvSpPr>
          <p:cNvPr id="5" name="Slide Number Placeholder 4"/>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92623208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3" name="Footer Placeholder 2"/>
          <p:cNvSpPr>
            <a:spLocks noGrp="1"/>
          </p:cNvSpPr>
          <p:nvPr>
            <p:ph type="ftr" sz="quarter" idx="11"/>
          </p:nvPr>
        </p:nvSpPr>
        <p:spPr/>
        <p:txBody>
          <a:bodyPr/>
          <a:lstStyle/>
          <a:p>
            <a:pPr rtl="0"/>
            <a:endParaRPr lang="tr-TR" noProof="0" dirty="0"/>
          </a:p>
        </p:txBody>
      </p:sp>
      <p:sp>
        <p:nvSpPr>
          <p:cNvPr id="4" name="Slide Number Placeholder 3"/>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46502568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6" name="Footer Placeholder 5"/>
          <p:cNvSpPr>
            <a:spLocks noGrp="1"/>
          </p:cNvSpPr>
          <p:nvPr>
            <p:ph type="ftr" sz="quarter" idx="11"/>
          </p:nvPr>
        </p:nvSpPr>
        <p:spPr/>
        <p:txBody>
          <a:bodyPr/>
          <a:lstStyle/>
          <a:p>
            <a:pPr rtl="0"/>
            <a:endParaRPr lang="tr-TR" noProof="0" dirty="0"/>
          </a:p>
        </p:txBody>
      </p:sp>
      <p:sp>
        <p:nvSpPr>
          <p:cNvPr id="7" name="Slide Number Placeholder 6"/>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197790469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6" name="Footer Placeholder 5"/>
          <p:cNvSpPr>
            <a:spLocks noGrp="1"/>
          </p:cNvSpPr>
          <p:nvPr>
            <p:ph type="ftr" sz="quarter" idx="11"/>
          </p:nvPr>
        </p:nvSpPr>
        <p:spPr/>
        <p:txBody>
          <a:bodyPr/>
          <a:lstStyle/>
          <a:p>
            <a:pPr rtl="0"/>
            <a:endParaRPr lang="tr-TR" noProof="0" dirty="0"/>
          </a:p>
        </p:txBody>
      </p:sp>
      <p:sp>
        <p:nvSpPr>
          <p:cNvPr id="7" name="Slide Number Placeholder 6"/>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62794412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Date Placeholder 2"/>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4" name="Footer Placeholder 3"/>
          <p:cNvSpPr>
            <a:spLocks noGrp="1"/>
          </p:cNvSpPr>
          <p:nvPr>
            <p:ph type="ftr" sz="quarter" idx="11"/>
          </p:nvPr>
        </p:nvSpPr>
        <p:spPr/>
        <p:txBody>
          <a:bodyPr/>
          <a:lstStyle/>
          <a:p>
            <a:pPr rtl="0"/>
            <a:endParaRPr lang="tr-TR" noProof="0" dirty="0"/>
          </a:p>
        </p:txBody>
      </p:sp>
      <p:sp>
        <p:nvSpPr>
          <p:cNvPr id="5" name="Slide Number Placeholder 4"/>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405519164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261266718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9518174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205376939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5235368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00108269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54764196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9592794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aşlık Slaydı">
    <p:spTree>
      <p:nvGrpSpPr>
        <p:cNvPr id="1" name=""/>
        <p:cNvGrpSpPr/>
        <p:nvPr/>
      </p:nvGrpSpPr>
      <p:grpSpPr>
        <a:xfrm>
          <a:off x="0" y="0"/>
          <a:ext cx="0" cy="0"/>
          <a:chOff x="0" y="0"/>
          <a:chExt cx="0" cy="0"/>
        </a:xfrm>
      </p:grpSpPr>
      <p:sp>
        <p:nvSpPr>
          <p:cNvPr id="7" name="Dikdörtgen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800" noProof="0" dirty="0"/>
          </a:p>
        </p:txBody>
      </p:sp>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Tree>
    <p:extLst>
      <p:ext uri="{BB962C8B-B14F-4D97-AF65-F5344CB8AC3E}">
        <p14:creationId xmlns:p14="http://schemas.microsoft.com/office/powerpoint/2010/main" val="3864667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Başlık Slaydı">
    <p:spTree>
      <p:nvGrpSpPr>
        <p:cNvPr id="1" name=""/>
        <p:cNvGrpSpPr/>
        <p:nvPr/>
      </p:nvGrpSpPr>
      <p:grpSpPr>
        <a:xfrm>
          <a:off x="0" y="0"/>
          <a:ext cx="0" cy="0"/>
          <a:chOff x="0" y="0"/>
          <a:chExt cx="0" cy="0"/>
        </a:xfrm>
      </p:grpSpPr>
      <p:sp>
        <p:nvSpPr>
          <p:cNvPr id="7" name="Dikdörtgen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800" noProof="0" dirty="0"/>
          </a:p>
        </p:txBody>
      </p:sp>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Tree>
    <p:extLst>
      <p:ext uri="{BB962C8B-B14F-4D97-AF65-F5344CB8AC3E}">
        <p14:creationId xmlns:p14="http://schemas.microsoft.com/office/powerpoint/2010/main" val="3411321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rtl="0"/>
            <a:fld id="{B79A2361-2820-4F23-9FB2-E2B2AB16E0CA}" type="datetime1">
              <a:rPr lang="tr-TR" noProof="0" smtClean="0"/>
              <a:t>18.11.2020</a:t>
            </a:fld>
            <a:endParaRPr lang="tr-TR" noProof="0"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rtl="0"/>
            <a:endParaRPr lang="tr-TR" noProof="0"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rtl="0"/>
            <a:fld id="{9860EDB8-5305-433F-BE41-D7A86D811DB3}" type="slidenum">
              <a:rPr lang="tr-TR" noProof="0" smtClean="0"/>
              <a:pPr/>
              <a:t>‹#›</a:t>
            </a:fld>
            <a:endParaRPr lang="tr-TR" noProof="0" dirty="0"/>
          </a:p>
        </p:txBody>
      </p:sp>
      <p:sp>
        <p:nvSpPr>
          <p:cNvPr id="13" name="Dikdörtgen 12">
            <a:extLst>
              <a:ext uri="{FF2B5EF4-FFF2-40B4-BE49-F238E27FC236}">
                <a16:creationId xmlns:a16="http://schemas.microsoft.com/office/drawing/2014/main" id="{75379BA7-5E2D-4C3B-BF42-BF72202D1AE3}"/>
              </a:ext>
            </a:extLst>
          </p:cNvPr>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tr-TR" sz="1800" noProof="0" dirty="0"/>
          </a:p>
        </p:txBody>
      </p:sp>
      <p:cxnSp>
        <p:nvCxnSpPr>
          <p:cNvPr id="14" name="Düz Bağlayıcı 13">
            <a:extLst>
              <a:ext uri="{FF2B5EF4-FFF2-40B4-BE49-F238E27FC236}">
                <a16:creationId xmlns:a16="http://schemas.microsoft.com/office/drawing/2014/main" id="{F7A01678-CC2E-4F7E-9DB8-C6BE21AC49B3}"/>
              </a:ext>
            </a:extLst>
          </p:cNvPr>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6516101"/>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683" r:id="rId19"/>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B882742-49ED-47E4-AC0E-AFC7BE1302F8}"/>
              </a:ext>
            </a:extLst>
          </p:cNvPr>
          <p:cNvPicPr>
            <a:picLocks noChangeAspect="1"/>
          </p:cNvPicPr>
          <p:nvPr/>
        </p:nvPicPr>
        <p:blipFill>
          <a:blip r:embed="rId2" cstate="print"/>
          <a:stretch>
            <a:fillRect/>
          </a:stretch>
        </p:blipFill>
        <p:spPr>
          <a:xfrm>
            <a:off x="603388" y="1531594"/>
            <a:ext cx="1383753" cy="1383753"/>
          </a:xfrm>
          <a:prstGeom prst="rect">
            <a:avLst/>
          </a:prstGeom>
        </p:spPr>
      </p:pic>
      <p:pic>
        <p:nvPicPr>
          <p:cNvPr id="5" name="Resim 4">
            <a:extLst>
              <a:ext uri="{FF2B5EF4-FFF2-40B4-BE49-F238E27FC236}">
                <a16:creationId xmlns:a16="http://schemas.microsoft.com/office/drawing/2014/main" id="{C3B1AAAA-D287-4DD3-827A-62A005CF0413}"/>
              </a:ext>
            </a:extLst>
          </p:cNvPr>
          <p:cNvPicPr>
            <a:picLocks noChangeAspect="1"/>
          </p:cNvPicPr>
          <p:nvPr/>
        </p:nvPicPr>
        <p:blipFill>
          <a:blip r:embed="rId2" cstate="print"/>
          <a:stretch>
            <a:fillRect/>
          </a:stretch>
        </p:blipFill>
        <p:spPr>
          <a:xfrm>
            <a:off x="10195887" y="1438732"/>
            <a:ext cx="1392725" cy="1392725"/>
          </a:xfrm>
          <a:prstGeom prst="rect">
            <a:avLst/>
          </a:prstGeom>
        </p:spPr>
      </p:pic>
      <p:sp>
        <p:nvSpPr>
          <p:cNvPr id="7" name="Metin kutusu 6">
            <a:extLst>
              <a:ext uri="{FF2B5EF4-FFF2-40B4-BE49-F238E27FC236}">
                <a16:creationId xmlns:a16="http://schemas.microsoft.com/office/drawing/2014/main" id="{5392E719-16AA-4C65-9EFB-D519587FA048}"/>
              </a:ext>
            </a:extLst>
          </p:cNvPr>
          <p:cNvSpPr txBox="1"/>
          <p:nvPr/>
        </p:nvSpPr>
        <p:spPr>
          <a:xfrm>
            <a:off x="2480932" y="2915347"/>
            <a:ext cx="6768752" cy="769441"/>
          </a:xfrm>
          <a:prstGeom prst="rect">
            <a:avLst/>
          </a:prstGeom>
          <a:noFill/>
        </p:spPr>
        <p:txBody>
          <a:bodyPr wrap="square">
            <a:spAutoFit/>
          </a:bodyPr>
          <a:lstStyle/>
          <a:p>
            <a:pPr marL="0" indent="0" algn="ctr">
              <a:buNone/>
            </a:pPr>
            <a:r>
              <a:rPr lang="tr-TR" sz="4400" b="1" dirty="0">
                <a:solidFill>
                  <a:srgbClr val="7030A0"/>
                </a:solidFill>
                <a:latin typeface="Times New Roman" panose="02020603050405020304" pitchFamily="18" charset="0"/>
                <a:cs typeface="Times New Roman" panose="02020603050405020304" pitchFamily="18" charset="0"/>
              </a:rPr>
              <a:t>İnsan İlişkileri ve İletişim</a:t>
            </a:r>
          </a:p>
        </p:txBody>
      </p:sp>
      <p:sp>
        <p:nvSpPr>
          <p:cNvPr id="9" name="Metin kutusu 8">
            <a:extLst>
              <a:ext uri="{FF2B5EF4-FFF2-40B4-BE49-F238E27FC236}">
                <a16:creationId xmlns:a16="http://schemas.microsoft.com/office/drawing/2014/main" id="{534F0F05-69D7-4730-87D4-13E351850F51}"/>
              </a:ext>
            </a:extLst>
          </p:cNvPr>
          <p:cNvSpPr txBox="1"/>
          <p:nvPr/>
        </p:nvSpPr>
        <p:spPr>
          <a:xfrm>
            <a:off x="2709645" y="4093720"/>
            <a:ext cx="6107184" cy="1077218"/>
          </a:xfrm>
          <a:prstGeom prst="rect">
            <a:avLst/>
          </a:prstGeom>
          <a:noFill/>
        </p:spPr>
        <p:txBody>
          <a:bodyPr wrap="square">
            <a:spAutoFit/>
          </a:bodyPr>
          <a:lstStyle/>
          <a:p>
            <a:pPr algn="ctr"/>
            <a:r>
              <a:rPr lang="tr-TR" sz="3200" b="1" dirty="0">
                <a:solidFill>
                  <a:srgbClr val="7030A0"/>
                </a:solidFill>
                <a:latin typeface="Times New Roman" panose="02020603050405020304" pitchFamily="18" charset="0"/>
                <a:cs typeface="Times New Roman" panose="02020603050405020304" pitchFamily="18" charset="0"/>
              </a:rPr>
              <a:t>İletişim Türleri</a:t>
            </a:r>
          </a:p>
          <a:p>
            <a:pPr algn="ctr"/>
            <a:endParaRPr lang="tr-TR" sz="32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4085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9BBCF65-DF4B-453E-AD98-443B10F90C4D}"/>
              </a:ext>
            </a:extLst>
          </p:cNvPr>
          <p:cNvSpPr txBox="1"/>
          <p:nvPr/>
        </p:nvSpPr>
        <p:spPr>
          <a:xfrm>
            <a:off x="645953" y="1602189"/>
            <a:ext cx="10888910" cy="3108543"/>
          </a:xfrm>
          <a:prstGeom prst="rect">
            <a:avLst/>
          </a:prstGeom>
          <a:noFill/>
        </p:spPr>
        <p:txBody>
          <a:bodyPr wrap="square">
            <a:spAutoFit/>
          </a:bodyPr>
          <a:lstStyle/>
          <a:p>
            <a:pPr algn="just"/>
            <a:r>
              <a:rPr lang="tr-TR" sz="2800" b="1" dirty="0">
                <a:solidFill>
                  <a:srgbClr val="FF0000"/>
                </a:solidFill>
                <a:latin typeface="Times New Roman" panose="02020603050405020304" pitchFamily="18" charset="0"/>
                <a:cs typeface="Times New Roman" panose="02020603050405020304" pitchFamily="18" charset="0"/>
              </a:rPr>
              <a:t>İletişim Türleri</a:t>
            </a:r>
          </a:p>
          <a:p>
            <a:pPr algn="just"/>
            <a:r>
              <a:rPr lang="tr-TR" sz="2800" dirty="0">
                <a:solidFill>
                  <a:schemeClr val="bg1"/>
                </a:solidFill>
                <a:latin typeface="Times New Roman" panose="02020603050405020304" pitchFamily="18" charset="0"/>
                <a:cs typeface="Times New Roman" panose="02020603050405020304" pitchFamily="18" charset="0"/>
              </a:rPr>
              <a:t>İletişim süreci çeşitli nitelikler açısından çok farklı şekillerde sınıflandırılabilir. En yaygın sınıflandırma;</a:t>
            </a:r>
          </a:p>
          <a:p>
            <a:pPr algn="just"/>
            <a:endParaRPr lang="tr-TR" sz="2800" dirty="0">
              <a:solidFill>
                <a:schemeClr val="bg1"/>
              </a:solidFill>
              <a:latin typeface="Times New Roman" panose="02020603050405020304" pitchFamily="18" charset="0"/>
              <a:cs typeface="Times New Roman" panose="02020603050405020304" pitchFamily="18" charset="0"/>
            </a:endParaRPr>
          </a:p>
          <a:p>
            <a:pPr algn="just"/>
            <a:r>
              <a:rPr lang="tr-TR" sz="2800" dirty="0">
                <a:solidFill>
                  <a:schemeClr val="bg1"/>
                </a:solidFill>
                <a:latin typeface="Times New Roman" panose="02020603050405020304" pitchFamily="18" charset="0"/>
                <a:cs typeface="Times New Roman" panose="02020603050405020304" pitchFamily="18" charset="0"/>
              </a:rPr>
              <a:t>1.Sözlü İletişim</a:t>
            </a:r>
          </a:p>
          <a:p>
            <a:pPr algn="just"/>
            <a:r>
              <a:rPr lang="tr-TR" sz="2800" dirty="0">
                <a:solidFill>
                  <a:schemeClr val="bg1"/>
                </a:solidFill>
                <a:latin typeface="Times New Roman" panose="02020603050405020304" pitchFamily="18" charset="0"/>
                <a:cs typeface="Times New Roman" panose="02020603050405020304" pitchFamily="18" charset="0"/>
              </a:rPr>
              <a:t>2.Sözsüz İletişim</a:t>
            </a:r>
          </a:p>
          <a:p>
            <a:pPr algn="just"/>
            <a:r>
              <a:rPr lang="tr-TR" sz="2800" dirty="0">
                <a:solidFill>
                  <a:schemeClr val="bg1"/>
                </a:solidFill>
                <a:latin typeface="Times New Roman" panose="02020603050405020304" pitchFamily="18" charset="0"/>
                <a:cs typeface="Times New Roman" panose="02020603050405020304" pitchFamily="18" charset="0"/>
              </a:rPr>
              <a:t>3.Yazılı İletişim şeklindedir.</a:t>
            </a:r>
          </a:p>
        </p:txBody>
      </p:sp>
      <p:sp>
        <p:nvSpPr>
          <p:cNvPr id="5" name="Metin kutusu 4">
            <a:extLst>
              <a:ext uri="{FF2B5EF4-FFF2-40B4-BE49-F238E27FC236}">
                <a16:creationId xmlns:a16="http://schemas.microsoft.com/office/drawing/2014/main" id="{40F40341-80C4-4682-BB88-9E3F4A4CAEEC}"/>
              </a:ext>
            </a:extLst>
          </p:cNvPr>
          <p:cNvSpPr txBox="1"/>
          <p:nvPr/>
        </p:nvSpPr>
        <p:spPr>
          <a:xfrm>
            <a:off x="570452" y="654233"/>
            <a:ext cx="6107184" cy="584775"/>
          </a:xfrm>
          <a:prstGeom prst="rect">
            <a:avLst/>
          </a:prstGeom>
          <a:noFill/>
        </p:spPr>
        <p:txBody>
          <a:bodyPr wrap="square">
            <a:spAutoFit/>
          </a:bodyPr>
          <a:lstStyle/>
          <a:p>
            <a:pPr algn="just"/>
            <a:r>
              <a:rPr lang="tr-TR" sz="3200" b="1" dirty="0">
                <a:solidFill>
                  <a:srgbClr val="FF0000"/>
                </a:solidFill>
                <a:latin typeface="Times New Roman" panose="02020603050405020304" pitchFamily="18" charset="0"/>
                <a:cs typeface="Times New Roman" panose="02020603050405020304" pitchFamily="18" charset="0"/>
              </a:rPr>
              <a:t>İletişim Türleri</a:t>
            </a:r>
          </a:p>
        </p:txBody>
      </p:sp>
    </p:spTree>
    <p:extLst>
      <p:ext uri="{BB962C8B-B14F-4D97-AF65-F5344CB8AC3E}">
        <p14:creationId xmlns:p14="http://schemas.microsoft.com/office/powerpoint/2010/main" val="3243975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3B35999-DEAD-477F-8BFB-D6EF000B9BFB}"/>
              </a:ext>
            </a:extLst>
          </p:cNvPr>
          <p:cNvSpPr txBox="1"/>
          <p:nvPr/>
        </p:nvSpPr>
        <p:spPr>
          <a:xfrm>
            <a:off x="494951" y="662622"/>
            <a:ext cx="6107184" cy="584775"/>
          </a:xfrm>
          <a:prstGeom prst="rect">
            <a:avLst/>
          </a:prstGeom>
          <a:noFill/>
        </p:spPr>
        <p:txBody>
          <a:bodyPr wrap="square">
            <a:spAutoFit/>
          </a:bodyPr>
          <a:lstStyle/>
          <a:p>
            <a:pPr algn="just"/>
            <a:r>
              <a:rPr lang="tr-TR" sz="3200" b="1" dirty="0">
                <a:solidFill>
                  <a:srgbClr val="FF0000"/>
                </a:solidFill>
                <a:latin typeface="Times New Roman" panose="02020603050405020304" pitchFamily="18" charset="0"/>
                <a:cs typeface="Times New Roman" panose="02020603050405020304" pitchFamily="18" charset="0"/>
              </a:rPr>
              <a:t>İletişim Türleri</a:t>
            </a:r>
          </a:p>
        </p:txBody>
      </p:sp>
      <p:sp>
        <p:nvSpPr>
          <p:cNvPr id="5" name="Metin kutusu 4">
            <a:extLst>
              <a:ext uri="{FF2B5EF4-FFF2-40B4-BE49-F238E27FC236}">
                <a16:creationId xmlns:a16="http://schemas.microsoft.com/office/drawing/2014/main" id="{F5DBEAE9-79AE-4DFC-8BC2-D3B9DE5FC4CF}"/>
              </a:ext>
            </a:extLst>
          </p:cNvPr>
          <p:cNvSpPr txBox="1"/>
          <p:nvPr/>
        </p:nvSpPr>
        <p:spPr>
          <a:xfrm>
            <a:off x="494950" y="1547579"/>
            <a:ext cx="11157357" cy="4708981"/>
          </a:xfrm>
          <a:prstGeom prst="rect">
            <a:avLst/>
          </a:prstGeom>
          <a:noFill/>
        </p:spPr>
        <p:txBody>
          <a:bodyPr wrap="square">
            <a:spAutoFit/>
          </a:bodyPr>
          <a:lstStyle/>
          <a:p>
            <a:pPr algn="just"/>
            <a:r>
              <a:rPr lang="tr-TR" sz="2000" b="1" dirty="0">
                <a:solidFill>
                  <a:srgbClr val="FF0000"/>
                </a:solidFill>
                <a:latin typeface="Times New Roman" panose="02020603050405020304" pitchFamily="18" charset="0"/>
                <a:cs typeface="Times New Roman" panose="02020603050405020304" pitchFamily="18" charset="0"/>
              </a:rPr>
              <a:t>İletişim Türleri</a:t>
            </a:r>
          </a:p>
          <a:p>
            <a:pPr algn="just"/>
            <a:r>
              <a:rPr lang="tr-TR" sz="2000" dirty="0">
                <a:solidFill>
                  <a:schemeClr val="bg1"/>
                </a:solidFill>
                <a:latin typeface="Times New Roman" panose="02020603050405020304" pitchFamily="18" charset="0"/>
                <a:cs typeface="Times New Roman" panose="02020603050405020304" pitchFamily="18" charset="0"/>
              </a:rPr>
              <a:t>Alan yazın incelendiğinde iletişimin aşağıda verildiği gibi çok farklı ölçütler kullanılarak sınıflandırıldığı da görülmektedir:</a:t>
            </a:r>
          </a:p>
          <a:p>
            <a:pPr algn="just"/>
            <a:endParaRPr lang="tr-TR" sz="2000" b="1" dirty="0">
              <a:solidFill>
                <a:srgbClr val="7030A0"/>
              </a:solidFill>
              <a:latin typeface="Times New Roman" panose="02020603050405020304" pitchFamily="18" charset="0"/>
              <a:cs typeface="Times New Roman" panose="02020603050405020304" pitchFamily="18" charset="0"/>
            </a:endParaRPr>
          </a:p>
          <a:p>
            <a:pPr algn="just"/>
            <a:r>
              <a:rPr lang="tr-TR" sz="2000" dirty="0">
                <a:solidFill>
                  <a:schemeClr val="bg1"/>
                </a:solidFill>
                <a:latin typeface="Times New Roman" panose="02020603050405020304" pitchFamily="18" charset="0"/>
                <a:cs typeface="Times New Roman" panose="02020603050405020304" pitchFamily="18" charset="0"/>
              </a:rPr>
              <a:t>Etkilerine göre iletişim: </a:t>
            </a:r>
            <a:r>
              <a:rPr lang="tr-TR" sz="2000" dirty="0">
                <a:solidFill>
                  <a:srgbClr val="7030A0"/>
                </a:solidFill>
                <a:latin typeface="Times New Roman" panose="02020603050405020304" pitchFamily="18" charset="0"/>
                <a:cs typeface="Times New Roman" panose="02020603050405020304" pitchFamily="18" charset="0"/>
              </a:rPr>
              <a:t>Olumlu iletişim ve olumsuz iletişim</a:t>
            </a:r>
          </a:p>
          <a:p>
            <a:pPr algn="just"/>
            <a:endParaRPr lang="tr-TR" sz="2000" dirty="0">
              <a:solidFill>
                <a:srgbClr val="7030A0"/>
              </a:solidFill>
              <a:latin typeface="Times New Roman" panose="02020603050405020304" pitchFamily="18" charset="0"/>
              <a:cs typeface="Times New Roman" panose="02020603050405020304" pitchFamily="18" charset="0"/>
            </a:endParaRPr>
          </a:p>
          <a:p>
            <a:pPr algn="just"/>
            <a:r>
              <a:rPr lang="tr-TR" sz="2000" dirty="0">
                <a:solidFill>
                  <a:schemeClr val="bg1"/>
                </a:solidFill>
                <a:latin typeface="Times New Roman" panose="02020603050405020304" pitchFamily="18" charset="0"/>
                <a:cs typeface="Times New Roman" panose="02020603050405020304" pitchFamily="18" charset="0"/>
              </a:rPr>
              <a:t>Yönüne göre iletişim:</a:t>
            </a:r>
            <a:r>
              <a:rPr lang="tr-TR" sz="2000" dirty="0">
                <a:solidFill>
                  <a:srgbClr val="7030A0"/>
                </a:solidFill>
                <a:latin typeface="Times New Roman" panose="02020603050405020304" pitchFamily="18" charset="0"/>
                <a:cs typeface="Times New Roman" panose="02020603050405020304" pitchFamily="18" charset="0"/>
              </a:rPr>
              <a:t> Tek yönlü iletişim ve çift yönlü iletişim</a:t>
            </a:r>
          </a:p>
          <a:p>
            <a:pPr algn="just"/>
            <a:endParaRPr lang="tr-TR" sz="2000" dirty="0">
              <a:solidFill>
                <a:srgbClr val="7030A0"/>
              </a:solidFill>
              <a:latin typeface="Times New Roman" panose="02020603050405020304" pitchFamily="18" charset="0"/>
              <a:cs typeface="Times New Roman" panose="02020603050405020304" pitchFamily="18" charset="0"/>
            </a:endParaRPr>
          </a:p>
          <a:p>
            <a:pPr algn="just"/>
            <a:r>
              <a:rPr lang="tr-TR" sz="2000" dirty="0">
                <a:solidFill>
                  <a:schemeClr val="bg1"/>
                </a:solidFill>
                <a:latin typeface="Times New Roman" panose="02020603050405020304" pitchFamily="18" charset="0"/>
                <a:cs typeface="Times New Roman" panose="02020603050405020304" pitchFamily="18" charset="0"/>
              </a:rPr>
              <a:t>Kullanılan kod sistemlerine göre iletişim: </a:t>
            </a:r>
            <a:r>
              <a:rPr lang="tr-TR" sz="2000" dirty="0">
                <a:solidFill>
                  <a:srgbClr val="7030A0"/>
                </a:solidFill>
                <a:latin typeface="Times New Roman" panose="02020603050405020304" pitchFamily="18" charset="0"/>
                <a:cs typeface="Times New Roman" panose="02020603050405020304" pitchFamily="18" charset="0"/>
              </a:rPr>
              <a:t>Sözlü iletişim, Yazılı iletişim ve Sözsüz iletişim</a:t>
            </a:r>
          </a:p>
          <a:p>
            <a:pPr algn="just"/>
            <a:endParaRPr lang="tr-TR" sz="2000" dirty="0">
              <a:solidFill>
                <a:srgbClr val="7030A0"/>
              </a:solidFill>
              <a:latin typeface="Times New Roman" panose="02020603050405020304" pitchFamily="18" charset="0"/>
              <a:cs typeface="Times New Roman" panose="02020603050405020304" pitchFamily="18" charset="0"/>
            </a:endParaRPr>
          </a:p>
          <a:p>
            <a:pPr algn="just"/>
            <a:r>
              <a:rPr lang="tr-TR" sz="2000" dirty="0">
                <a:solidFill>
                  <a:schemeClr val="bg1"/>
                </a:solidFill>
                <a:latin typeface="Times New Roman" panose="02020603050405020304" pitchFamily="18" charset="0"/>
                <a:cs typeface="Times New Roman" panose="02020603050405020304" pitchFamily="18" charset="0"/>
              </a:rPr>
              <a:t>İlişki sistemlerine göre iletişim: </a:t>
            </a:r>
            <a:r>
              <a:rPr lang="tr-TR" sz="2000" dirty="0">
                <a:solidFill>
                  <a:srgbClr val="7030A0"/>
                </a:solidFill>
                <a:latin typeface="Times New Roman" panose="02020603050405020304" pitchFamily="18" charset="0"/>
                <a:cs typeface="Times New Roman" panose="02020603050405020304" pitchFamily="18" charset="0"/>
              </a:rPr>
              <a:t>Kişi içi iletişim, kişiler arası iletişim, grup içi iletişim ve kitle iletişimi</a:t>
            </a:r>
          </a:p>
          <a:p>
            <a:pPr algn="just"/>
            <a:endParaRPr lang="tr-TR" sz="2000" dirty="0">
              <a:solidFill>
                <a:srgbClr val="7030A0"/>
              </a:solidFill>
              <a:latin typeface="Times New Roman" panose="02020603050405020304" pitchFamily="18" charset="0"/>
              <a:cs typeface="Times New Roman" panose="02020603050405020304" pitchFamily="18" charset="0"/>
            </a:endParaRPr>
          </a:p>
          <a:p>
            <a:pPr algn="just"/>
            <a:r>
              <a:rPr lang="tr-TR" sz="2000" dirty="0">
                <a:solidFill>
                  <a:schemeClr val="bg1"/>
                </a:solidFill>
                <a:latin typeface="Times New Roman" panose="02020603050405020304" pitchFamily="18" charset="0"/>
                <a:cs typeface="Times New Roman" panose="02020603050405020304" pitchFamily="18" charset="0"/>
              </a:rPr>
              <a:t>Bireylerin konumlarına göre iletişim: </a:t>
            </a:r>
            <a:r>
              <a:rPr lang="tr-TR" sz="2000" dirty="0">
                <a:solidFill>
                  <a:srgbClr val="7030A0"/>
                </a:solidFill>
                <a:latin typeface="Times New Roman" panose="02020603050405020304" pitchFamily="18" charset="0"/>
                <a:cs typeface="Times New Roman" panose="02020603050405020304" pitchFamily="18" charset="0"/>
              </a:rPr>
              <a:t>Yatay iletişim ve dikey iletişim</a:t>
            </a:r>
          </a:p>
          <a:p>
            <a:pPr algn="just"/>
            <a:endParaRPr lang="tr-TR" sz="2000" dirty="0">
              <a:solidFill>
                <a:srgbClr val="7030A0"/>
              </a:solidFill>
              <a:latin typeface="Times New Roman" panose="02020603050405020304" pitchFamily="18" charset="0"/>
              <a:cs typeface="Times New Roman" panose="02020603050405020304" pitchFamily="18" charset="0"/>
            </a:endParaRPr>
          </a:p>
          <a:p>
            <a:pPr algn="just"/>
            <a:r>
              <a:rPr lang="tr-TR" sz="2000" dirty="0">
                <a:solidFill>
                  <a:schemeClr val="bg1"/>
                </a:solidFill>
                <a:latin typeface="Times New Roman" panose="02020603050405020304" pitchFamily="18" charset="0"/>
                <a:cs typeface="Times New Roman" panose="02020603050405020304" pitchFamily="18" charset="0"/>
              </a:rPr>
              <a:t>Zaman ve mekan boyutuna göre iletişim:</a:t>
            </a:r>
            <a:r>
              <a:rPr lang="tr-TR" sz="2000" dirty="0">
                <a:solidFill>
                  <a:srgbClr val="7030A0"/>
                </a:solidFill>
                <a:latin typeface="Times New Roman" panose="02020603050405020304" pitchFamily="18" charset="0"/>
                <a:cs typeface="Times New Roman" panose="02020603050405020304" pitchFamily="18" charset="0"/>
              </a:rPr>
              <a:t> Yüz yüze iletişim ve uzaktan iletişim</a:t>
            </a:r>
          </a:p>
        </p:txBody>
      </p:sp>
    </p:spTree>
    <p:extLst>
      <p:ext uri="{BB962C8B-B14F-4D97-AF65-F5344CB8AC3E}">
        <p14:creationId xmlns:p14="http://schemas.microsoft.com/office/powerpoint/2010/main" val="167627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özlü iletişim görselleri ile ilgili görsel sonucu">
            <a:extLst>
              <a:ext uri="{FF2B5EF4-FFF2-40B4-BE49-F238E27FC236}">
                <a16:creationId xmlns:a16="http://schemas.microsoft.com/office/drawing/2014/main" id="{8E2FA357-FC36-4040-A0BF-A5D95598D0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670" y="276837"/>
            <a:ext cx="11677475" cy="6308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962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özlü iletişim görselleri ile ilgili görsel sonucu">
            <a:extLst>
              <a:ext uri="{FF2B5EF4-FFF2-40B4-BE49-F238E27FC236}">
                <a16:creationId xmlns:a16="http://schemas.microsoft.com/office/drawing/2014/main" id="{466703F1-6567-42D9-9AC3-362F0AC7DF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889" y="1216404"/>
            <a:ext cx="8829206" cy="5352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000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B99F2BB-2C03-4579-AF07-7DED5487C932}"/>
              </a:ext>
            </a:extLst>
          </p:cNvPr>
          <p:cNvSpPr>
            <a:spLocks noGrp="1"/>
          </p:cNvSpPr>
          <p:nvPr>
            <p:ph type="title"/>
          </p:nvPr>
        </p:nvSpPr>
        <p:spPr>
          <a:xfrm>
            <a:off x="684212" y="2726422"/>
            <a:ext cx="6605822" cy="3267978"/>
          </a:xfrm>
        </p:spPr>
        <p:txBody>
          <a:bodyPr>
            <a:normAutofit fontScale="90000"/>
          </a:bodyPr>
          <a:lstStyle/>
          <a:p>
            <a:r>
              <a:rPr lang="tr-TR" sz="6000" b="1" dirty="0"/>
              <a:t>İLETİŞİM TÜRLERİ </a:t>
            </a:r>
            <a:br>
              <a:rPr lang="fr-FR" dirty="0"/>
            </a:br>
            <a:br>
              <a:rPr lang="tr-TR" dirty="0"/>
            </a:br>
            <a:br>
              <a:rPr lang="tr-TR" dirty="0"/>
            </a:br>
            <a:br>
              <a:rPr lang="tr-TR" dirty="0"/>
            </a:br>
            <a:br>
              <a:rPr lang="tr-TR" dirty="0"/>
            </a:br>
            <a:br>
              <a:rPr lang="tr-TR" dirty="0"/>
            </a:br>
            <a:br>
              <a:rPr lang="tr-TR" dirty="0"/>
            </a:br>
            <a:r>
              <a:rPr lang="tr-TR" sz="6000" b="1" dirty="0">
                <a:solidFill>
                  <a:prstClr val="white"/>
                </a:solidFill>
              </a:rPr>
              <a:t>İLETİŞİM TÜRLERİ </a:t>
            </a:r>
            <a:br>
              <a:rPr lang="fr-FR" dirty="0">
                <a:solidFill>
                  <a:prstClr val="white"/>
                </a:solidFill>
              </a:rPr>
            </a:br>
            <a:br>
              <a:rPr lang="tr-TR" dirty="0">
                <a:solidFill>
                  <a:prstClr val="white"/>
                </a:solidFill>
              </a:rPr>
            </a:br>
            <a:br>
              <a:rPr lang="tr-TR" dirty="0">
                <a:solidFill>
                  <a:prstClr val="white"/>
                </a:solidFill>
              </a:rPr>
            </a:br>
            <a:r>
              <a:rPr lang="tr-TR" dirty="0">
                <a:solidFill>
                  <a:prstClr val="white"/>
                </a:solidFill>
              </a:rPr>
              <a:t>1. </a:t>
            </a:r>
            <a:r>
              <a:rPr lang="fr-FR" dirty="0"/>
              <a:t>Sözlü </a:t>
            </a:r>
            <a:r>
              <a:rPr lang="tr-TR" dirty="0"/>
              <a:t>İ</a:t>
            </a:r>
            <a:r>
              <a:rPr lang="fr-FR" dirty="0"/>
              <a:t>let</a:t>
            </a:r>
            <a:r>
              <a:rPr lang="tr-TR" dirty="0"/>
              <a:t>İ</a:t>
            </a:r>
            <a:r>
              <a:rPr lang="fr-FR" dirty="0"/>
              <a:t>ş</a:t>
            </a:r>
            <a:r>
              <a:rPr lang="tr-TR" dirty="0"/>
              <a:t>İ</a:t>
            </a:r>
            <a:r>
              <a:rPr lang="fr-FR" dirty="0"/>
              <a:t>m</a:t>
            </a:r>
            <a:br>
              <a:rPr lang="fr-FR" dirty="0"/>
            </a:br>
            <a:br>
              <a:rPr lang="tr-TR" dirty="0"/>
            </a:br>
            <a:r>
              <a:rPr lang="tr-TR" dirty="0"/>
              <a:t>2. </a:t>
            </a:r>
            <a:r>
              <a:rPr lang="fr-FR" dirty="0"/>
              <a:t>Sözsüz </a:t>
            </a:r>
            <a:r>
              <a:rPr lang="tr-TR" dirty="0"/>
              <a:t>İ</a:t>
            </a:r>
            <a:r>
              <a:rPr lang="fr-FR" dirty="0"/>
              <a:t>let</a:t>
            </a:r>
            <a:r>
              <a:rPr lang="tr-TR" dirty="0"/>
              <a:t>İ</a:t>
            </a:r>
            <a:r>
              <a:rPr lang="fr-FR" dirty="0"/>
              <a:t>ş</a:t>
            </a:r>
            <a:r>
              <a:rPr lang="tr-TR" dirty="0"/>
              <a:t>İ</a:t>
            </a:r>
            <a:r>
              <a:rPr lang="fr-FR" dirty="0"/>
              <a:t>m</a:t>
            </a:r>
            <a:br>
              <a:rPr lang="fr-FR" dirty="0"/>
            </a:br>
            <a:br>
              <a:rPr lang="tr-TR" dirty="0"/>
            </a:br>
            <a:r>
              <a:rPr lang="tr-TR" dirty="0"/>
              <a:t>3. </a:t>
            </a:r>
            <a:r>
              <a:rPr lang="fr-FR" dirty="0"/>
              <a:t>Yazılı </a:t>
            </a:r>
            <a:r>
              <a:rPr lang="tr-TR" dirty="0"/>
              <a:t>İ</a:t>
            </a:r>
            <a:r>
              <a:rPr lang="fr-FR" dirty="0"/>
              <a:t>let</a:t>
            </a:r>
            <a:r>
              <a:rPr lang="tr-TR" dirty="0"/>
              <a:t>İ</a:t>
            </a:r>
            <a:r>
              <a:rPr lang="fr-FR" dirty="0"/>
              <a:t>ş</a:t>
            </a:r>
            <a:r>
              <a:rPr lang="tr-TR" dirty="0"/>
              <a:t>İ</a:t>
            </a:r>
            <a:r>
              <a:rPr lang="fr-FR" dirty="0"/>
              <a:t>m </a:t>
            </a:r>
            <a:br>
              <a:rPr lang="fr-FR" dirty="0"/>
            </a:br>
            <a:br>
              <a:rPr lang="tr-TR" sz="6000" b="1" dirty="0"/>
            </a:br>
            <a:br>
              <a:rPr lang="tr-TR" sz="6000" b="1" dirty="0"/>
            </a:br>
            <a:br>
              <a:rPr lang="tr-TR" sz="6000" b="1" dirty="0"/>
            </a:br>
            <a:br>
              <a:rPr lang="tr-TR" sz="6000" b="1" dirty="0"/>
            </a:br>
            <a:br>
              <a:rPr lang="tr-TR" sz="6000" b="1" dirty="0"/>
            </a:br>
            <a:endParaRPr lang="fr-FR" sz="6000" b="1" dirty="0"/>
          </a:p>
        </p:txBody>
      </p:sp>
    </p:spTree>
    <p:extLst>
      <p:ext uri="{BB962C8B-B14F-4D97-AF65-F5344CB8AC3E}">
        <p14:creationId xmlns:p14="http://schemas.microsoft.com/office/powerpoint/2010/main" val="1357022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özlü iletişim görselleri ile ilgili görsel sonucu">
            <a:extLst>
              <a:ext uri="{FF2B5EF4-FFF2-40B4-BE49-F238E27FC236}">
                <a16:creationId xmlns:a16="http://schemas.microsoft.com/office/drawing/2014/main" id="{1141B2F2-394B-458A-B5D0-D4729A340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48" y="268449"/>
            <a:ext cx="11660697" cy="6316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504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0AB72FD-649A-4E82-847B-DD019CAE98E2}"/>
              </a:ext>
            </a:extLst>
          </p:cNvPr>
          <p:cNvSpPr/>
          <p:nvPr/>
        </p:nvSpPr>
        <p:spPr>
          <a:xfrm>
            <a:off x="1060175" y="1616764"/>
            <a:ext cx="10283686" cy="3539430"/>
          </a:xfrm>
          <a:prstGeom prst="rect">
            <a:avLst/>
          </a:prstGeom>
        </p:spPr>
        <p:txBody>
          <a:bodyPr wrap="square">
            <a:spAutoFit/>
          </a:bodyPr>
          <a:lstStyle/>
          <a:p>
            <a:pPr algn="just"/>
            <a:r>
              <a:rPr lang="fr-FR" sz="3200" dirty="0">
                <a:solidFill>
                  <a:srgbClr val="000000"/>
                </a:solidFill>
                <a:latin typeface="Minion Pro"/>
              </a:rPr>
              <a:t>Sözlü iletişim adından da anlaşılacağı gibi söz yoluyla gerçekleşen iletişim biçimidir. Etnolojik açıdan, sözlü iletişim birisiyle iletişim kurma amacıyla yayılan sesler bütünüdür. Bilinen en eski iletişim türü olan sözlü iletişimde mesajlar belli ve üzerinde </a:t>
            </a:r>
            <a:r>
              <a:rPr lang="fr-FR" sz="3200" dirty="0">
                <a:solidFill>
                  <a:srgbClr val="000000"/>
                </a:solidFill>
                <a:latin typeface="Times New Roman" panose="02020603050405020304" pitchFamily="18" charset="0"/>
                <a:cs typeface="Times New Roman" panose="02020603050405020304" pitchFamily="18" charset="0"/>
              </a:rPr>
              <a:t>anlaşılmış</a:t>
            </a:r>
            <a:r>
              <a:rPr lang="fr-FR" sz="3200" dirty="0">
                <a:solidFill>
                  <a:srgbClr val="000000"/>
                </a:solidFill>
                <a:latin typeface="Minion Pro"/>
              </a:rPr>
              <a:t> bir semboller sistemi olan dil ve o dile özgü sesler ve sözcüklerle kodlanmıştır. Sözlü iletişim sese, konuşmaya ve dinlemeye dayalı bir </a:t>
            </a:r>
            <a:r>
              <a:rPr lang="fr-FR" sz="3200" dirty="0" err="1">
                <a:solidFill>
                  <a:srgbClr val="000000"/>
                </a:solidFill>
                <a:latin typeface="Minion Pro"/>
              </a:rPr>
              <a:t>iletişim</a:t>
            </a:r>
            <a:r>
              <a:rPr lang="fr-FR" sz="3200" dirty="0">
                <a:solidFill>
                  <a:srgbClr val="000000"/>
                </a:solidFill>
                <a:latin typeface="Minion Pro"/>
              </a:rPr>
              <a:t> </a:t>
            </a:r>
            <a:r>
              <a:rPr lang="fr-FR" sz="3200" dirty="0" err="1">
                <a:solidFill>
                  <a:srgbClr val="000000"/>
                </a:solidFill>
                <a:latin typeface="Minion Pro"/>
              </a:rPr>
              <a:t>türüdür</a:t>
            </a:r>
            <a:r>
              <a:rPr lang="tr-TR" sz="3200" dirty="0">
                <a:solidFill>
                  <a:srgbClr val="000000"/>
                </a:solidFill>
                <a:latin typeface="Minion Pro"/>
              </a:rPr>
              <a:t>.</a:t>
            </a:r>
            <a:endParaRPr lang="fr-FR" sz="3200" dirty="0"/>
          </a:p>
        </p:txBody>
      </p:sp>
    </p:spTree>
    <p:extLst>
      <p:ext uri="{BB962C8B-B14F-4D97-AF65-F5344CB8AC3E}">
        <p14:creationId xmlns:p14="http://schemas.microsoft.com/office/powerpoint/2010/main" val="3736317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özlü iletişim görselleri ile ilgili görsel sonucu">
            <a:extLst>
              <a:ext uri="{FF2B5EF4-FFF2-40B4-BE49-F238E27FC236}">
                <a16:creationId xmlns:a16="http://schemas.microsoft.com/office/drawing/2014/main" id="{1A2AD57E-96C4-4992-AF88-97E0883215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0412" y="1249960"/>
            <a:ext cx="8762644" cy="5184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845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1F3D4E5-23DD-45B6-933D-388CED72FE1E}"/>
              </a:ext>
            </a:extLst>
          </p:cNvPr>
          <p:cNvSpPr/>
          <p:nvPr/>
        </p:nvSpPr>
        <p:spPr>
          <a:xfrm>
            <a:off x="687897" y="1274163"/>
            <a:ext cx="10846965" cy="3046988"/>
          </a:xfrm>
          <a:prstGeom prst="rect">
            <a:avLst/>
          </a:prstGeom>
        </p:spPr>
        <p:txBody>
          <a:bodyPr wrap="square">
            <a:spAutoFit/>
          </a:bodyPr>
          <a:lstStyle/>
          <a:p>
            <a:pPr algn="just"/>
            <a:endParaRPr lang="tr-TR" sz="3200" dirty="0">
              <a:solidFill>
                <a:srgbClr val="000000"/>
              </a:solidFill>
              <a:latin typeface="Calibri" panose="020F0502020204030204" pitchFamily="34" charset="0"/>
              <a:cs typeface="Calibri" panose="020F0502020204030204" pitchFamily="34" charset="0"/>
            </a:endParaRPr>
          </a:p>
          <a:p>
            <a:pPr algn="just"/>
            <a:r>
              <a:rPr lang="tr-TR" sz="3200" dirty="0">
                <a:solidFill>
                  <a:srgbClr val="000000"/>
                </a:solidFill>
                <a:latin typeface="Calibri" panose="020F0502020204030204" pitchFamily="34" charset="0"/>
                <a:cs typeface="Calibri" panose="020F0502020204030204" pitchFamily="34" charset="0"/>
              </a:rPr>
              <a:t>Unutmayın</a:t>
            </a:r>
            <a:r>
              <a:rPr lang="fr-FR" sz="3200" dirty="0">
                <a:solidFill>
                  <a:srgbClr val="000000"/>
                </a:solidFill>
                <a:latin typeface="Calibri" panose="020F0502020204030204" pitchFamily="34" charset="0"/>
                <a:cs typeface="Calibri" panose="020F0502020204030204" pitchFamily="34" charset="0"/>
              </a:rPr>
              <a:t> ki </a:t>
            </a:r>
            <a:r>
              <a:rPr lang="tr-TR" sz="3200" dirty="0">
                <a:solidFill>
                  <a:srgbClr val="000000"/>
                </a:solidFill>
                <a:latin typeface="Calibri" panose="020F0502020204030204" pitchFamily="34" charset="0"/>
                <a:cs typeface="Calibri" panose="020F0502020204030204" pitchFamily="34" charset="0"/>
              </a:rPr>
              <a:t>söyleyecekleriniz</a:t>
            </a:r>
            <a:r>
              <a:rPr lang="fr-FR" sz="3200" dirty="0">
                <a:solidFill>
                  <a:srgbClr val="000000"/>
                </a:solidFill>
                <a:latin typeface="Calibri" panose="020F0502020204030204" pitchFamily="34" charset="0"/>
                <a:cs typeface="Calibri" panose="020F0502020204030204" pitchFamily="34" charset="0"/>
              </a:rPr>
              <a:t> kadar söyleyiş tarzlarınız da önemlidir. İyi bir iletişim kurmanın yolu, en etkin ifade tarzını kullanmaktır. “Hızlı, samimi ve anında geri bildirimin olduğu </a:t>
            </a:r>
            <a:r>
              <a:rPr lang="fr-FR" sz="3200" dirty="0" err="1">
                <a:solidFill>
                  <a:srgbClr val="000000"/>
                </a:solidFill>
                <a:latin typeface="Calibri" panose="020F0502020204030204" pitchFamily="34" charset="0"/>
                <a:cs typeface="Calibri" panose="020F0502020204030204" pitchFamily="34" charset="0"/>
              </a:rPr>
              <a:t>sözel</a:t>
            </a:r>
            <a:r>
              <a:rPr lang="fr-FR" sz="3200" dirty="0">
                <a:solidFill>
                  <a:srgbClr val="000000"/>
                </a:solidFill>
                <a:latin typeface="Calibri" panose="020F0502020204030204" pitchFamily="34" charset="0"/>
                <a:cs typeface="Calibri" panose="020F0502020204030204" pitchFamily="34" charset="0"/>
              </a:rPr>
              <a:t> </a:t>
            </a:r>
            <a:r>
              <a:rPr lang="fr-FR" sz="3200" dirty="0" err="1">
                <a:solidFill>
                  <a:srgbClr val="000000"/>
                </a:solidFill>
                <a:latin typeface="Calibri" panose="020F0502020204030204" pitchFamily="34" charset="0"/>
                <a:cs typeface="Calibri" panose="020F0502020204030204" pitchFamily="34" charset="0"/>
              </a:rPr>
              <a:t>iletişim</a:t>
            </a:r>
            <a:r>
              <a:rPr lang="tr-TR" sz="3200" dirty="0">
                <a:solidFill>
                  <a:srgbClr val="000000"/>
                </a:solidFill>
                <a:latin typeface="Calibri" panose="020F0502020204030204" pitchFamily="34" charset="0"/>
                <a:cs typeface="Calibri" panose="020F0502020204030204" pitchFamily="34" charset="0"/>
              </a:rPr>
              <a:t>;</a:t>
            </a:r>
            <a:r>
              <a:rPr lang="fr-FR" sz="3200" dirty="0">
                <a:solidFill>
                  <a:srgbClr val="000000"/>
                </a:solidFill>
                <a:latin typeface="Calibri" panose="020F0502020204030204" pitchFamily="34" charset="0"/>
                <a:cs typeface="Calibri" panose="020F0502020204030204" pitchFamily="34" charset="0"/>
              </a:rPr>
              <a:t> </a:t>
            </a:r>
            <a:r>
              <a:rPr lang="fr-FR" sz="3200" dirty="0" err="1">
                <a:solidFill>
                  <a:srgbClr val="000000"/>
                </a:solidFill>
                <a:latin typeface="Calibri" panose="020F0502020204030204" pitchFamily="34" charset="0"/>
                <a:cs typeface="Calibri" panose="020F0502020204030204" pitchFamily="34" charset="0"/>
              </a:rPr>
              <a:t>dil</a:t>
            </a:r>
            <a:r>
              <a:rPr lang="fr-FR" sz="3200" dirty="0">
                <a:solidFill>
                  <a:srgbClr val="000000"/>
                </a:solidFill>
                <a:latin typeface="Calibri" panose="020F0502020204030204" pitchFamily="34" charset="0"/>
                <a:cs typeface="Calibri" panose="020F0502020204030204" pitchFamily="34" charset="0"/>
              </a:rPr>
              <a:t> ve dil-ötesi olmak üzere iki alt sınıfa ayrılmaktadır</a:t>
            </a:r>
            <a:r>
              <a:rPr lang="tr-TR" sz="3200" dirty="0">
                <a:solidFill>
                  <a:srgbClr val="000000"/>
                </a:solidFill>
                <a:latin typeface="Calibri" panose="020F0502020204030204" pitchFamily="34" charset="0"/>
                <a:cs typeface="Calibri" panose="020F0502020204030204" pitchFamily="34" charset="0"/>
              </a:rPr>
              <a:t>:</a:t>
            </a:r>
            <a:r>
              <a:rPr lang="fr-FR" sz="3200" dirty="0">
                <a:solidFill>
                  <a:srgbClr val="000000"/>
                </a:solidFill>
                <a:latin typeface="Calibri" panose="020F0502020204030204" pitchFamily="34" charset="0"/>
                <a:cs typeface="Calibri" panose="020F0502020204030204" pitchFamily="34" charset="0"/>
              </a:rPr>
              <a:t> </a:t>
            </a:r>
            <a:endParaRPr lang="fr-FR"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3697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364B12A-683B-48E4-BBF3-84DADF3419E2}"/>
              </a:ext>
            </a:extLst>
          </p:cNvPr>
          <p:cNvSpPr/>
          <p:nvPr/>
        </p:nvSpPr>
        <p:spPr>
          <a:xfrm>
            <a:off x="604006" y="644578"/>
            <a:ext cx="10997967" cy="5509200"/>
          </a:xfrm>
          <a:prstGeom prst="rect">
            <a:avLst/>
          </a:prstGeom>
        </p:spPr>
        <p:txBody>
          <a:bodyPr wrap="square">
            <a:spAutoFit/>
          </a:bodyPr>
          <a:lstStyle/>
          <a:p>
            <a:endParaRPr lang="tr-TR" sz="3200" dirty="0">
              <a:solidFill>
                <a:srgbClr val="000000"/>
              </a:solidFill>
              <a:latin typeface="Minion Pro"/>
            </a:endParaRPr>
          </a:p>
          <a:p>
            <a:pPr algn="just"/>
            <a:endParaRPr lang="tr-TR" sz="3200" dirty="0">
              <a:solidFill>
                <a:srgbClr val="000000"/>
              </a:solidFill>
              <a:latin typeface="Minion Pro"/>
            </a:endParaRPr>
          </a:p>
          <a:p>
            <a:pPr algn="just"/>
            <a:r>
              <a:rPr lang="fr-FR" sz="3200" dirty="0" err="1">
                <a:solidFill>
                  <a:srgbClr val="000000"/>
                </a:solidFill>
                <a:latin typeface="Minion Pro"/>
              </a:rPr>
              <a:t>İnsanların</a:t>
            </a:r>
            <a:r>
              <a:rPr lang="fr-FR" sz="3200" dirty="0">
                <a:solidFill>
                  <a:srgbClr val="000000"/>
                </a:solidFill>
                <a:latin typeface="Minion Pro"/>
              </a:rPr>
              <a:t> karşılıklı konuşmalarını hatta mektuplaşmalarını ‘dille iletişim’ kabul edebiliriz. Dille iletişimde kişiler, ürettikleri bilgileri birbirlerine ileterek anlamlandırırlar. </a:t>
            </a:r>
            <a:endParaRPr lang="tr-TR" sz="3200" dirty="0">
              <a:solidFill>
                <a:srgbClr val="000000"/>
              </a:solidFill>
              <a:latin typeface="Minion Pro"/>
            </a:endParaRPr>
          </a:p>
          <a:p>
            <a:pPr algn="just"/>
            <a:endParaRPr lang="tr-TR" sz="3200" dirty="0">
              <a:solidFill>
                <a:srgbClr val="000000"/>
              </a:solidFill>
              <a:latin typeface="Minion Pro"/>
            </a:endParaRPr>
          </a:p>
          <a:p>
            <a:pPr algn="just"/>
            <a:r>
              <a:rPr lang="fr-FR" sz="3200" dirty="0">
                <a:solidFill>
                  <a:srgbClr val="000000"/>
                </a:solidFill>
                <a:latin typeface="Minion Pro"/>
              </a:rPr>
              <a:t>Dil-ötesi iletişim, sesin niteliği ile ilgilidir; </a:t>
            </a:r>
            <a:endParaRPr lang="tr-TR" sz="3200" dirty="0">
              <a:solidFill>
                <a:srgbClr val="000000"/>
              </a:solidFill>
              <a:latin typeface="Minion Pro"/>
            </a:endParaRPr>
          </a:p>
          <a:p>
            <a:pPr algn="just"/>
            <a:r>
              <a:rPr lang="fr-FR" sz="3200" dirty="0">
                <a:solidFill>
                  <a:srgbClr val="000000"/>
                </a:solidFill>
                <a:latin typeface="Minion Pro"/>
              </a:rPr>
              <a:t>ses tonu, sesin hızı, </a:t>
            </a:r>
            <a:r>
              <a:rPr lang="fr-FR" sz="3200" dirty="0" err="1">
                <a:solidFill>
                  <a:srgbClr val="000000"/>
                </a:solidFill>
                <a:latin typeface="Minion Pro"/>
              </a:rPr>
              <a:t>şiddeti</a:t>
            </a:r>
            <a:r>
              <a:rPr lang="fr-FR" sz="3200" dirty="0">
                <a:solidFill>
                  <a:srgbClr val="000000"/>
                </a:solidFill>
                <a:latin typeface="Minion Pro"/>
              </a:rPr>
              <a:t>,</a:t>
            </a:r>
            <a:r>
              <a:rPr lang="tr-TR" sz="3200" dirty="0">
                <a:solidFill>
                  <a:srgbClr val="000000"/>
                </a:solidFill>
                <a:latin typeface="Minion Pro"/>
              </a:rPr>
              <a:t> </a:t>
            </a:r>
            <a:r>
              <a:rPr lang="fr-FR" sz="3200" dirty="0" err="1">
                <a:solidFill>
                  <a:srgbClr val="000000"/>
                </a:solidFill>
                <a:latin typeface="Minion Pro"/>
              </a:rPr>
              <a:t>hangi</a:t>
            </a:r>
            <a:r>
              <a:rPr lang="fr-FR" sz="3200" dirty="0">
                <a:solidFill>
                  <a:srgbClr val="000000"/>
                </a:solidFill>
                <a:latin typeface="Minion Pro"/>
              </a:rPr>
              <a:t> kelimelerin vurgulandığı,</a:t>
            </a:r>
            <a:endParaRPr lang="tr-TR" sz="3200" dirty="0">
              <a:solidFill>
                <a:srgbClr val="000000"/>
              </a:solidFill>
              <a:latin typeface="Minion Pro"/>
            </a:endParaRPr>
          </a:p>
          <a:p>
            <a:pPr algn="just"/>
            <a:r>
              <a:rPr lang="fr-FR" sz="3200" dirty="0" err="1">
                <a:solidFill>
                  <a:srgbClr val="000000"/>
                </a:solidFill>
                <a:latin typeface="Minion Pro"/>
              </a:rPr>
              <a:t>duraklamalar</a:t>
            </a:r>
            <a:r>
              <a:rPr lang="fr-FR" sz="3200" dirty="0">
                <a:solidFill>
                  <a:srgbClr val="000000"/>
                </a:solidFill>
                <a:latin typeface="Minion Pro"/>
              </a:rPr>
              <a:t> ve benzeri özellikler” </a:t>
            </a:r>
            <a:r>
              <a:rPr lang="fr-FR" sz="3200" b="1" dirty="0" err="1">
                <a:solidFill>
                  <a:srgbClr val="000000"/>
                </a:solidFill>
                <a:latin typeface="Minion Pro"/>
              </a:rPr>
              <a:t>dil-ötesi</a:t>
            </a:r>
            <a:r>
              <a:rPr lang="fr-FR" sz="3200" b="1" dirty="0">
                <a:solidFill>
                  <a:srgbClr val="000000"/>
                </a:solidFill>
                <a:latin typeface="Minion Pro"/>
              </a:rPr>
              <a:t> iletişim </a:t>
            </a:r>
            <a:r>
              <a:rPr lang="fr-FR" sz="3200" dirty="0">
                <a:solidFill>
                  <a:srgbClr val="000000"/>
                </a:solidFill>
                <a:latin typeface="Minion Pro"/>
              </a:rPr>
              <a:t>sayılır. </a:t>
            </a:r>
            <a:endParaRPr lang="tr-TR" sz="3200" dirty="0">
              <a:solidFill>
                <a:srgbClr val="000000"/>
              </a:solidFill>
              <a:latin typeface="Minion Pro"/>
            </a:endParaRPr>
          </a:p>
          <a:p>
            <a:endParaRPr lang="tr-TR" sz="3200" dirty="0">
              <a:solidFill>
                <a:srgbClr val="000000"/>
              </a:solidFill>
              <a:latin typeface="Minion Pro"/>
            </a:endParaRPr>
          </a:p>
          <a:p>
            <a:r>
              <a:rPr lang="fr-FR" sz="3200" dirty="0">
                <a:solidFill>
                  <a:srgbClr val="000000"/>
                </a:solidFill>
                <a:latin typeface="Minion Pro"/>
              </a:rPr>
              <a:t> </a:t>
            </a:r>
            <a:endParaRPr lang="fr-FR" sz="3200" dirty="0"/>
          </a:p>
        </p:txBody>
      </p:sp>
    </p:spTree>
    <p:extLst>
      <p:ext uri="{BB962C8B-B14F-4D97-AF65-F5344CB8AC3E}">
        <p14:creationId xmlns:p14="http://schemas.microsoft.com/office/powerpoint/2010/main" val="1858701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9ADEB273-CD99-4233-BDD3-66ED63E3F1EC}"/>
              </a:ext>
            </a:extLst>
          </p:cNvPr>
          <p:cNvSpPr/>
          <p:nvPr/>
        </p:nvSpPr>
        <p:spPr>
          <a:xfrm>
            <a:off x="587229" y="1214203"/>
            <a:ext cx="11031524" cy="3046988"/>
          </a:xfrm>
          <a:prstGeom prst="rect">
            <a:avLst/>
          </a:prstGeom>
        </p:spPr>
        <p:txBody>
          <a:bodyPr wrap="square">
            <a:spAutoFit/>
          </a:bodyPr>
          <a:lstStyle/>
          <a:p>
            <a:pPr algn="just"/>
            <a:endParaRPr lang="tr-TR" sz="3200" dirty="0">
              <a:solidFill>
                <a:srgbClr val="000000"/>
              </a:solidFill>
              <a:latin typeface="Calibri" panose="020F0502020204030204" pitchFamily="34" charset="0"/>
              <a:cs typeface="Calibri" panose="020F0502020204030204" pitchFamily="34" charset="0"/>
            </a:endParaRPr>
          </a:p>
          <a:p>
            <a:pPr algn="just"/>
            <a:r>
              <a:rPr lang="tr-TR" sz="3200" dirty="0">
                <a:solidFill>
                  <a:srgbClr val="000000"/>
                </a:solidFill>
                <a:latin typeface="Calibri" panose="020F0502020204030204" pitchFamily="34" charset="0"/>
                <a:cs typeface="Calibri" panose="020F0502020204030204" pitchFamily="34" charset="0"/>
              </a:rPr>
              <a:t>İ</a:t>
            </a:r>
            <a:r>
              <a:rPr lang="fr-FR" sz="3200" dirty="0" err="1">
                <a:solidFill>
                  <a:srgbClr val="000000"/>
                </a:solidFill>
                <a:latin typeface="Calibri" panose="020F0502020204030204" pitchFamily="34" charset="0"/>
                <a:cs typeface="Calibri" panose="020F0502020204030204" pitchFamily="34" charset="0"/>
              </a:rPr>
              <a:t>kili</a:t>
            </a:r>
            <a:r>
              <a:rPr lang="fr-FR" sz="3200" dirty="0">
                <a:solidFill>
                  <a:srgbClr val="000000"/>
                </a:solidFill>
                <a:latin typeface="Calibri" panose="020F0502020204030204" pitchFamily="34" charset="0"/>
                <a:cs typeface="Calibri" panose="020F0502020204030204" pitchFamily="34" charset="0"/>
              </a:rPr>
              <a:t> </a:t>
            </a:r>
            <a:r>
              <a:rPr lang="fr-FR" sz="3200" dirty="0" err="1">
                <a:solidFill>
                  <a:srgbClr val="000000"/>
                </a:solidFill>
                <a:latin typeface="Calibri" panose="020F0502020204030204" pitchFamily="34" charset="0"/>
                <a:cs typeface="Calibri" panose="020F0502020204030204" pitchFamily="34" charset="0"/>
              </a:rPr>
              <a:t>ilişkilerde</a:t>
            </a:r>
            <a:r>
              <a:rPr lang="fr-FR" sz="3200" dirty="0">
                <a:solidFill>
                  <a:srgbClr val="000000"/>
                </a:solidFill>
                <a:latin typeface="Calibri" panose="020F0502020204030204" pitchFamily="34" charset="0"/>
                <a:cs typeface="Calibri" panose="020F0502020204030204" pitchFamily="34" charset="0"/>
              </a:rPr>
              <a:t> ya da </a:t>
            </a:r>
            <a:r>
              <a:rPr lang="fr-FR" sz="3200" dirty="0" err="1">
                <a:solidFill>
                  <a:srgbClr val="000000"/>
                </a:solidFill>
                <a:latin typeface="Calibri" panose="020F0502020204030204" pitchFamily="34" charset="0"/>
                <a:cs typeface="Calibri" panose="020F0502020204030204" pitchFamily="34" charset="0"/>
              </a:rPr>
              <a:t>toplum</a:t>
            </a:r>
            <a:r>
              <a:rPr lang="fr-FR" sz="3200" dirty="0">
                <a:solidFill>
                  <a:srgbClr val="000000"/>
                </a:solidFill>
                <a:latin typeface="Calibri" panose="020F0502020204030204" pitchFamily="34" charset="0"/>
                <a:cs typeface="Calibri" panose="020F0502020204030204" pitchFamily="34" charset="0"/>
              </a:rPr>
              <a:t> </a:t>
            </a:r>
            <a:r>
              <a:rPr lang="fr-FR" sz="3200" dirty="0" err="1">
                <a:solidFill>
                  <a:srgbClr val="000000"/>
                </a:solidFill>
                <a:latin typeface="Calibri" panose="020F0502020204030204" pitchFamily="34" charset="0"/>
                <a:cs typeface="Calibri" panose="020F0502020204030204" pitchFamily="34" charset="0"/>
              </a:rPr>
              <a:t>içi</a:t>
            </a:r>
            <a:r>
              <a:rPr lang="fr-FR" sz="3200" dirty="0">
                <a:solidFill>
                  <a:srgbClr val="000000"/>
                </a:solidFill>
                <a:latin typeface="Calibri" panose="020F0502020204030204" pitchFamily="34" charset="0"/>
                <a:cs typeface="Calibri" panose="020F0502020204030204" pitchFamily="34" charset="0"/>
              </a:rPr>
              <a:t> iletişimde sen dili yerine ben </a:t>
            </a:r>
            <a:r>
              <a:rPr lang="fr-FR" sz="3200" dirty="0" err="1">
                <a:solidFill>
                  <a:srgbClr val="000000"/>
                </a:solidFill>
                <a:latin typeface="Calibri" panose="020F0502020204030204" pitchFamily="34" charset="0"/>
                <a:cs typeface="Calibri" panose="020F0502020204030204" pitchFamily="34" charset="0"/>
              </a:rPr>
              <a:t>dilini</a:t>
            </a:r>
            <a:r>
              <a:rPr lang="fr-FR" sz="3200" dirty="0">
                <a:solidFill>
                  <a:srgbClr val="000000"/>
                </a:solidFill>
                <a:latin typeface="Calibri" panose="020F0502020204030204" pitchFamily="34" charset="0"/>
                <a:cs typeface="Calibri" panose="020F0502020204030204" pitchFamily="34" charset="0"/>
              </a:rPr>
              <a:t> </a:t>
            </a:r>
            <a:r>
              <a:rPr lang="fr-FR" sz="3200" dirty="0" err="1">
                <a:solidFill>
                  <a:srgbClr val="000000"/>
                </a:solidFill>
                <a:latin typeface="Calibri" panose="020F0502020204030204" pitchFamily="34" charset="0"/>
                <a:cs typeface="Calibri" panose="020F0502020204030204" pitchFamily="34" charset="0"/>
              </a:rPr>
              <a:t>kullanı</a:t>
            </a:r>
            <a:r>
              <a:rPr lang="tr-TR" sz="3200" dirty="0">
                <a:solidFill>
                  <a:srgbClr val="000000"/>
                </a:solidFill>
                <a:latin typeface="Calibri" panose="020F0502020204030204" pitchFamily="34" charset="0"/>
                <a:cs typeface="Calibri" panose="020F0502020204030204" pitchFamily="34" charset="0"/>
              </a:rPr>
              <a:t>n! </a:t>
            </a:r>
          </a:p>
          <a:p>
            <a:pPr algn="just"/>
            <a:endParaRPr lang="tr-TR" sz="3200" dirty="0">
              <a:solidFill>
                <a:srgbClr val="000000"/>
              </a:solidFill>
              <a:latin typeface="Calibri" panose="020F0502020204030204" pitchFamily="34" charset="0"/>
              <a:cs typeface="Calibri" panose="020F0502020204030204" pitchFamily="34" charset="0"/>
            </a:endParaRPr>
          </a:p>
          <a:p>
            <a:pPr algn="just"/>
            <a:r>
              <a:rPr lang="tr-TR" sz="3200" dirty="0">
                <a:solidFill>
                  <a:srgbClr val="000000"/>
                </a:solidFill>
                <a:latin typeface="Calibri" panose="020F0502020204030204" pitchFamily="34" charset="0"/>
                <a:cs typeface="Calibri" panose="020F0502020204030204" pitchFamily="34" charset="0"/>
              </a:rPr>
              <a:t>Yargılayıcı ve suçlayıcı olan sen dilinden kaçınarak sorunların çözümünde ben dilini kullanmak daha doğrudur.</a:t>
            </a:r>
            <a:endParaRPr lang="fr-FR"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48637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1F80208-1014-4489-923C-D831C323DC09}"/>
              </a:ext>
            </a:extLst>
          </p:cNvPr>
          <p:cNvSpPr/>
          <p:nvPr/>
        </p:nvSpPr>
        <p:spPr>
          <a:xfrm>
            <a:off x="599607" y="1214204"/>
            <a:ext cx="9908498" cy="6001643"/>
          </a:xfrm>
          <a:prstGeom prst="rect">
            <a:avLst/>
          </a:prstGeom>
        </p:spPr>
        <p:txBody>
          <a:bodyPr wrap="square">
            <a:spAutoFit/>
          </a:bodyPr>
          <a:lstStyle/>
          <a:p>
            <a:r>
              <a:rPr lang="fr-FR" sz="3200" dirty="0">
                <a:solidFill>
                  <a:srgbClr val="000000"/>
                </a:solidFill>
                <a:latin typeface="Times New Roman" panose="02020603050405020304" pitchFamily="18" charset="0"/>
                <a:cs typeface="Times New Roman" panose="02020603050405020304" pitchFamily="18" charset="0"/>
              </a:rPr>
              <a:t>Sen kes şunu! (Emir) </a:t>
            </a:r>
            <a:r>
              <a:rPr lang="tr-TR" sz="3200" dirty="0">
                <a:solidFill>
                  <a:srgbClr val="000000"/>
                </a:solidFill>
                <a:latin typeface="Times New Roman" panose="02020603050405020304" pitchFamily="18" charset="0"/>
                <a:cs typeface="Times New Roman" panose="02020603050405020304" pitchFamily="18" charset="0"/>
              </a:rPr>
              <a:t>–Bu şekilde </a:t>
            </a:r>
            <a:r>
              <a:rPr lang="tr-TR" sz="3200" dirty="0">
                <a:solidFill>
                  <a:srgbClr val="FF0000"/>
                </a:solidFill>
                <a:latin typeface="Times New Roman" panose="02020603050405020304" pitchFamily="18" charset="0"/>
                <a:cs typeface="Times New Roman" panose="02020603050405020304" pitchFamily="18" charset="0"/>
              </a:rPr>
              <a:t>konuşman beni üzüyor?</a:t>
            </a:r>
            <a:endParaRPr lang="fr-FR" sz="3200" dirty="0">
              <a:solidFill>
                <a:srgbClr val="FF0000"/>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 Sen sus yoksa! (Tehdit) </a:t>
            </a:r>
            <a:r>
              <a:rPr lang="tr-TR" sz="3200" b="1" dirty="0">
                <a:solidFill>
                  <a:srgbClr val="00B050"/>
                </a:solidFill>
                <a:latin typeface="Times New Roman" panose="02020603050405020304" pitchFamily="18" charset="0"/>
                <a:cs typeface="Times New Roman" panose="02020603050405020304" pitchFamily="18" charset="0"/>
              </a:rPr>
              <a:t>Bana söz hakkı vermeni bekliyorum.</a:t>
            </a:r>
            <a:endParaRPr lang="fr-FR" sz="3200" b="1" dirty="0">
              <a:solidFill>
                <a:srgbClr val="00B050"/>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 Sen senden daha iyisi beklenir. (Ahlak dersi verme). </a:t>
            </a:r>
            <a:r>
              <a:rPr lang="tr-TR" sz="3200" dirty="0">
                <a:solidFill>
                  <a:srgbClr val="FF0000"/>
                </a:solidFill>
                <a:latin typeface="Times New Roman" panose="02020603050405020304" pitchFamily="18" charset="0"/>
                <a:cs typeface="Times New Roman" panose="02020603050405020304" pitchFamily="18" charset="0"/>
              </a:rPr>
              <a:t>Daha iyisini yapacağına inanıyorum</a:t>
            </a:r>
            <a:endParaRPr lang="fr-FR" sz="3200" dirty="0">
              <a:solidFill>
                <a:srgbClr val="FF0000"/>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 Sen benim sana gösterdiğim gibi y</a:t>
            </a:r>
            <a:r>
              <a:rPr lang="tr-TR" sz="3200" dirty="0" err="1">
                <a:solidFill>
                  <a:srgbClr val="000000"/>
                </a:solidFill>
                <a:latin typeface="Times New Roman" panose="02020603050405020304" pitchFamily="18" charset="0"/>
                <a:cs typeface="Times New Roman" panose="02020603050405020304" pitchFamily="18" charset="0"/>
              </a:rPr>
              <a:t>ap.</a:t>
            </a:r>
            <a:r>
              <a:rPr lang="tr-TR" sz="3200" b="1" dirty="0" err="1">
                <a:solidFill>
                  <a:srgbClr val="7030A0"/>
                </a:solidFill>
                <a:latin typeface="Times New Roman" panose="02020603050405020304" pitchFamily="18" charset="0"/>
                <a:cs typeface="Times New Roman" panose="02020603050405020304" pitchFamily="18" charset="0"/>
              </a:rPr>
              <a:t>Gösterdiğim</a:t>
            </a:r>
            <a:r>
              <a:rPr lang="tr-TR" sz="3200" b="1" dirty="0">
                <a:solidFill>
                  <a:srgbClr val="7030A0"/>
                </a:solidFill>
                <a:latin typeface="Times New Roman" panose="02020603050405020304" pitchFamily="18" charset="0"/>
                <a:cs typeface="Times New Roman" panose="02020603050405020304" pitchFamily="18" charset="0"/>
              </a:rPr>
              <a:t> gibi yapacağından eminim.</a:t>
            </a:r>
            <a:r>
              <a:rPr lang="fr-FR" sz="3200" dirty="0">
                <a:solidFill>
                  <a:srgbClr val="000000"/>
                </a:solidFill>
                <a:latin typeface="Times New Roman" panose="02020603050405020304" pitchFamily="18" charset="0"/>
                <a:cs typeface="Times New Roman" panose="02020603050405020304" pitchFamily="18" charset="0"/>
              </a:rPr>
              <a:t>(çözüm getirme, emir). </a:t>
            </a:r>
            <a:endParaRPr lang="tr-TR" sz="3200" dirty="0">
              <a:solidFill>
                <a:srgbClr val="000000"/>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 Sen olgun biri gibi düşünmüyorsun. (Eleştiri) </a:t>
            </a:r>
            <a:r>
              <a:rPr lang="tr-TR" sz="3200" dirty="0">
                <a:solidFill>
                  <a:schemeClr val="accent1">
                    <a:lumMod val="60000"/>
                    <a:lumOff val="40000"/>
                  </a:schemeClr>
                </a:solidFill>
                <a:latin typeface="Times New Roman" panose="02020603050405020304" pitchFamily="18" charset="0"/>
                <a:cs typeface="Times New Roman" panose="02020603050405020304" pitchFamily="18" charset="0"/>
              </a:rPr>
              <a:t>Olgun biri gibi düşünmeni bekliyorum.</a:t>
            </a:r>
            <a:endParaRPr lang="fr-FR" sz="3200" dirty="0">
              <a:solidFill>
                <a:schemeClr val="accent1">
                  <a:lumMod val="60000"/>
                  <a:lumOff val="40000"/>
                </a:schemeClr>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 Sen çocuk gibi davranıyorsun. (Aşağılama). </a:t>
            </a:r>
            <a:r>
              <a:rPr lang="tr-TR" sz="3200" b="1" dirty="0">
                <a:solidFill>
                  <a:srgbClr val="00B0F0"/>
                </a:solidFill>
                <a:latin typeface="Times New Roman" panose="02020603050405020304" pitchFamily="18" charset="0"/>
                <a:cs typeface="Times New Roman" panose="02020603050405020304" pitchFamily="18" charset="0"/>
              </a:rPr>
              <a:t>Çocuk gibi davranman hoşuma gitmiyor.</a:t>
            </a:r>
            <a:endParaRPr lang="fr-FR" sz="3200" b="1" dirty="0">
              <a:solidFill>
                <a:srgbClr val="00B0F0"/>
              </a:solidFill>
              <a:latin typeface="Times New Roman" panose="02020603050405020304" pitchFamily="18" charset="0"/>
              <a:cs typeface="Times New Roman" panose="02020603050405020304" pitchFamily="18" charset="0"/>
            </a:endParaRPr>
          </a:p>
          <a:p>
            <a:pPr algn="just"/>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9886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4C871D2F-35C5-47D2-8F0F-66600DB287E8}"/>
              </a:ext>
            </a:extLst>
          </p:cNvPr>
          <p:cNvSpPr/>
          <p:nvPr/>
        </p:nvSpPr>
        <p:spPr>
          <a:xfrm>
            <a:off x="595618" y="1169233"/>
            <a:ext cx="11014745" cy="3539430"/>
          </a:xfrm>
          <a:prstGeom prst="rect">
            <a:avLst/>
          </a:prstGeom>
        </p:spPr>
        <p:txBody>
          <a:bodyPr wrap="square">
            <a:spAutoFit/>
          </a:bodyPr>
          <a:lstStyle/>
          <a:p>
            <a:pPr algn="just"/>
            <a:r>
              <a:rPr lang="fr-FR" sz="2800" dirty="0">
                <a:solidFill>
                  <a:srgbClr val="000000"/>
                </a:solidFill>
                <a:latin typeface="Minion Pro"/>
              </a:rPr>
              <a:t>Diyelim ki siz bir şey anlatırken, karşınızdaki kişi ikide bir araya girip sözünüzü kesiyor. </a:t>
            </a:r>
            <a:endParaRPr lang="tr-TR" sz="2800" dirty="0">
              <a:solidFill>
                <a:srgbClr val="000000"/>
              </a:solidFill>
              <a:latin typeface="Minion Pro"/>
            </a:endParaRPr>
          </a:p>
          <a:p>
            <a:pPr algn="just"/>
            <a:r>
              <a:rPr lang="fr-FR" sz="2800" dirty="0">
                <a:solidFill>
                  <a:srgbClr val="000000"/>
                </a:solidFill>
                <a:latin typeface="Minion Pro"/>
              </a:rPr>
              <a:t>ona “</a:t>
            </a:r>
            <a:r>
              <a:rPr lang="fr-FR" sz="2800" dirty="0">
                <a:solidFill>
                  <a:srgbClr val="FF0000"/>
                </a:solidFill>
                <a:latin typeface="Minion Pro"/>
              </a:rPr>
              <a:t>kabasın</a:t>
            </a:r>
            <a:r>
              <a:rPr lang="fr-FR" sz="2800" dirty="0">
                <a:solidFill>
                  <a:srgbClr val="000000"/>
                </a:solidFill>
                <a:latin typeface="Minion Pro"/>
              </a:rPr>
              <a:t>” diyerek vereceğiniz tepki iletişimi bozar.</a:t>
            </a:r>
            <a:endParaRPr lang="tr-TR" sz="2800" dirty="0">
              <a:solidFill>
                <a:srgbClr val="000000"/>
              </a:solidFill>
              <a:latin typeface="Minion Pro"/>
            </a:endParaRPr>
          </a:p>
          <a:p>
            <a:pPr algn="just"/>
            <a:r>
              <a:rPr lang="tr-TR" sz="2800" b="1" dirty="0">
                <a:solidFill>
                  <a:srgbClr val="00B050"/>
                </a:solidFill>
                <a:latin typeface="Minion Pro"/>
              </a:rPr>
              <a:t>O halde Nasıl söylemeliyiz? </a:t>
            </a:r>
          </a:p>
          <a:p>
            <a:pPr algn="just"/>
            <a:r>
              <a:rPr lang="fr-FR" sz="2800" dirty="0">
                <a:solidFill>
                  <a:srgbClr val="000000"/>
                </a:solidFill>
                <a:latin typeface="Minion Pro"/>
              </a:rPr>
              <a:t> Çünkü sen mesajı, karşımızdaki kişi hakkında olumsuz bir yargıyı içerir. Oysa “</a:t>
            </a:r>
            <a:r>
              <a:rPr lang="fr-FR" sz="2800" b="1" dirty="0">
                <a:solidFill>
                  <a:srgbClr val="00B0F0"/>
                </a:solidFill>
                <a:latin typeface="Minion Pro"/>
              </a:rPr>
              <a:t>Böyle sık sık sözümün kesilmesi beni rahatsız ediyor”</a:t>
            </a:r>
            <a:r>
              <a:rPr lang="fr-FR" sz="2800" dirty="0">
                <a:solidFill>
                  <a:srgbClr val="000000"/>
                </a:solidFill>
                <a:latin typeface="Minion Pro"/>
              </a:rPr>
              <a:t>, şeklindeki bir tepki, duygularınıza karşıdaki kişiyi ortak etmeyi hedefler. Bu da iletişimi zedelemez</a:t>
            </a:r>
            <a:r>
              <a:rPr lang="tr-TR" sz="2800" dirty="0">
                <a:solidFill>
                  <a:srgbClr val="000000"/>
                </a:solidFill>
                <a:latin typeface="Minion Pro"/>
              </a:rPr>
              <a:t>.</a:t>
            </a:r>
            <a:endParaRPr lang="fr-FR" sz="2800" dirty="0"/>
          </a:p>
        </p:txBody>
      </p:sp>
    </p:spTree>
    <p:extLst>
      <p:ext uri="{BB962C8B-B14F-4D97-AF65-F5344CB8AC3E}">
        <p14:creationId xmlns:p14="http://schemas.microsoft.com/office/powerpoint/2010/main" val="3070369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lgili resim">
            <a:extLst>
              <a:ext uri="{FF2B5EF4-FFF2-40B4-BE49-F238E27FC236}">
                <a16:creationId xmlns:a16="http://schemas.microsoft.com/office/drawing/2014/main" id="{B3F5F5A4-BFB3-4B2F-8FF1-FC3C7545C9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3850" y="528404"/>
            <a:ext cx="8919148" cy="6280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544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A4867AB-4CF1-4FD0-B6FB-9AB22CE41E8F}"/>
              </a:ext>
            </a:extLst>
          </p:cNvPr>
          <p:cNvSpPr/>
          <p:nvPr/>
        </p:nvSpPr>
        <p:spPr>
          <a:xfrm>
            <a:off x="659567" y="1214203"/>
            <a:ext cx="10987790" cy="2862322"/>
          </a:xfrm>
          <a:prstGeom prst="rect">
            <a:avLst/>
          </a:prstGeom>
        </p:spPr>
        <p:txBody>
          <a:bodyPr wrap="square">
            <a:spAutoFit/>
          </a:bodyPr>
          <a:lstStyle/>
          <a:p>
            <a:endParaRPr lang="fr-FR" sz="3600" dirty="0">
              <a:solidFill>
                <a:srgbClr val="000000"/>
              </a:solidFill>
              <a:latin typeface="Times New Roman" panose="02020603050405020304" pitchFamily="18" charset="0"/>
              <a:cs typeface="Times New Roman" panose="02020603050405020304" pitchFamily="18" charset="0"/>
            </a:endParaRPr>
          </a:p>
          <a:p>
            <a:pPr algn="just"/>
            <a:r>
              <a:rPr lang="fr-FR" sz="2400" dirty="0" err="1">
                <a:solidFill>
                  <a:srgbClr val="000000"/>
                </a:solidFill>
                <a:latin typeface="Times New Roman" panose="02020603050405020304" pitchFamily="18" charset="0"/>
                <a:cs typeface="Times New Roman" panose="02020603050405020304" pitchFamily="18" charset="0"/>
              </a:rPr>
              <a:t>Sözlü</a:t>
            </a:r>
            <a:r>
              <a:rPr lang="fr-FR" sz="2400" dirty="0">
                <a:solidFill>
                  <a:srgbClr val="000000"/>
                </a:solidFill>
                <a:latin typeface="Times New Roman" panose="02020603050405020304" pitchFamily="18" charset="0"/>
                <a:cs typeface="Times New Roman" panose="02020603050405020304" pitchFamily="18" charset="0"/>
              </a:rPr>
              <a:t> iletişimi etkili </a:t>
            </a:r>
            <a:r>
              <a:rPr lang="fr-FR" sz="2400" dirty="0" err="1">
                <a:solidFill>
                  <a:srgbClr val="000000"/>
                </a:solidFill>
                <a:latin typeface="Times New Roman" panose="02020603050405020304" pitchFamily="18" charset="0"/>
                <a:cs typeface="Times New Roman" panose="02020603050405020304" pitchFamily="18" charset="0"/>
              </a:rPr>
              <a:t>kılmak</a:t>
            </a:r>
            <a:r>
              <a:rPr lang="fr-FR" sz="2400" dirty="0">
                <a:solidFill>
                  <a:srgbClr val="000000"/>
                </a:solidFill>
                <a:latin typeface="Times New Roman" panose="02020603050405020304" pitchFamily="18" charset="0"/>
                <a:cs typeface="Times New Roman" panose="02020603050405020304" pitchFamily="18" charset="0"/>
              </a:rPr>
              <a:t> için, </a:t>
            </a:r>
            <a:r>
              <a:rPr lang="fr-FR" sz="2400" dirty="0" err="1">
                <a:solidFill>
                  <a:srgbClr val="000000"/>
                </a:solidFill>
                <a:latin typeface="Times New Roman" panose="02020603050405020304" pitchFamily="18" charset="0"/>
                <a:cs typeface="Times New Roman" panose="02020603050405020304" pitchFamily="18" charset="0"/>
              </a:rPr>
              <a:t>öncelikle</a:t>
            </a:r>
            <a:r>
              <a:rPr lang="fr-FR" sz="2400" dirty="0">
                <a:solidFill>
                  <a:srgbClr val="000000"/>
                </a:solidFill>
                <a:latin typeface="Times New Roman" panose="02020603050405020304" pitchFamily="18" charset="0"/>
                <a:cs typeface="Times New Roman" panose="02020603050405020304" pitchFamily="18" charset="0"/>
              </a:rPr>
              <a:t> sözsüz iletişim </a:t>
            </a:r>
            <a:r>
              <a:rPr lang="fr-FR" sz="2400" dirty="0" err="1">
                <a:solidFill>
                  <a:srgbClr val="000000"/>
                </a:solidFill>
                <a:latin typeface="Times New Roman" panose="02020603050405020304" pitchFamily="18" charset="0"/>
                <a:cs typeface="Times New Roman" panose="02020603050405020304" pitchFamily="18" charset="0"/>
              </a:rPr>
              <a:t>enstrümanlarını</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kullanmayı</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öğrenmeniz</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gerekir</a:t>
            </a:r>
            <a:r>
              <a:rPr lang="fr-FR" sz="2400" dirty="0">
                <a:solidFill>
                  <a:srgbClr val="000000"/>
                </a:solidFill>
                <a:latin typeface="Times New Roman" panose="02020603050405020304" pitchFamily="18" charset="0"/>
                <a:cs typeface="Times New Roman" panose="02020603050405020304" pitchFamily="18" charset="0"/>
              </a:rPr>
              <a:t>. </a:t>
            </a:r>
            <a:endParaRPr lang="tr-TR" sz="2400" dirty="0">
              <a:solidFill>
                <a:srgbClr val="000000"/>
              </a:solidFill>
              <a:latin typeface="Times New Roman" panose="02020603050405020304" pitchFamily="18" charset="0"/>
              <a:cs typeface="Times New Roman" panose="02020603050405020304" pitchFamily="18" charset="0"/>
            </a:endParaRPr>
          </a:p>
          <a:p>
            <a:pPr algn="just"/>
            <a:endParaRPr lang="tr-TR" sz="2400" dirty="0">
              <a:solidFill>
                <a:srgbClr val="000000"/>
              </a:solidFill>
              <a:latin typeface="Times New Roman" panose="02020603050405020304" pitchFamily="18" charset="0"/>
              <a:cs typeface="Times New Roman" panose="02020603050405020304" pitchFamily="18" charset="0"/>
            </a:endParaRPr>
          </a:p>
          <a:p>
            <a:pPr algn="just"/>
            <a:r>
              <a:rPr lang="fr-FR" sz="2400" dirty="0" err="1">
                <a:solidFill>
                  <a:srgbClr val="000000"/>
                </a:solidFill>
                <a:latin typeface="Times New Roman" panose="02020603050405020304" pitchFamily="18" charset="0"/>
                <a:cs typeface="Times New Roman" panose="02020603050405020304" pitchFamily="18" charset="0"/>
              </a:rPr>
              <a:t>İyi</a:t>
            </a:r>
            <a:r>
              <a:rPr lang="fr-FR" sz="2400" dirty="0">
                <a:solidFill>
                  <a:srgbClr val="000000"/>
                </a:solidFill>
                <a:latin typeface="Times New Roman" panose="02020603050405020304" pitchFamily="18" charset="0"/>
                <a:cs typeface="Times New Roman" panose="02020603050405020304" pitchFamily="18" charset="0"/>
              </a:rPr>
              <a:t> bir iletişim </a:t>
            </a:r>
            <a:r>
              <a:rPr lang="fr-FR" sz="2400" dirty="0" err="1">
                <a:solidFill>
                  <a:srgbClr val="000000"/>
                </a:solidFill>
                <a:latin typeface="Times New Roman" panose="02020603050405020304" pitchFamily="18" charset="0"/>
                <a:cs typeface="Times New Roman" panose="02020603050405020304" pitchFamily="18" charset="0"/>
              </a:rPr>
              <a:t>kurmak</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istiyorsanız</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nerede</a:t>
            </a:r>
            <a:r>
              <a:rPr lang="fr-FR" sz="2400" dirty="0">
                <a:solidFill>
                  <a:srgbClr val="000000"/>
                </a:solidFill>
                <a:latin typeface="Times New Roman" panose="02020603050405020304" pitchFamily="18" charset="0"/>
                <a:cs typeface="Times New Roman" panose="02020603050405020304" pitchFamily="18" charset="0"/>
              </a:rPr>
              <a:t> hangi </a:t>
            </a:r>
            <a:r>
              <a:rPr lang="fr-FR" sz="2400" dirty="0" err="1">
                <a:solidFill>
                  <a:srgbClr val="000000"/>
                </a:solidFill>
                <a:latin typeface="Times New Roman" panose="02020603050405020304" pitchFamily="18" charset="0"/>
                <a:cs typeface="Times New Roman" panose="02020603050405020304" pitchFamily="18" charset="0"/>
              </a:rPr>
              <a:t>tavrı</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benimseyeceğinizi</a:t>
            </a:r>
            <a:r>
              <a:rPr lang="fr-FR" sz="2400" dirty="0">
                <a:solidFill>
                  <a:srgbClr val="000000"/>
                </a:solidFill>
                <a:latin typeface="Times New Roman" panose="02020603050405020304" pitchFamily="18" charset="0"/>
                <a:cs typeface="Times New Roman" panose="02020603050405020304" pitchFamily="18" charset="0"/>
              </a:rPr>
              <a:t>, nasıl bir </a:t>
            </a:r>
            <a:r>
              <a:rPr lang="fr-FR" sz="2400" dirty="0" err="1">
                <a:solidFill>
                  <a:srgbClr val="000000"/>
                </a:solidFill>
                <a:latin typeface="Times New Roman" panose="02020603050405020304" pitchFamily="18" charset="0"/>
                <a:cs typeface="Times New Roman" panose="02020603050405020304" pitchFamily="18" charset="0"/>
              </a:rPr>
              <a:t>gülümseme</a:t>
            </a:r>
            <a:r>
              <a:rPr lang="fr-FR" sz="2400" dirty="0">
                <a:solidFill>
                  <a:srgbClr val="000000"/>
                </a:solidFill>
                <a:latin typeface="Times New Roman" panose="02020603050405020304" pitchFamily="18" charset="0"/>
                <a:cs typeface="Times New Roman" panose="02020603050405020304" pitchFamily="18" charset="0"/>
              </a:rPr>
              <a:t> ve yüz ifadesi </a:t>
            </a:r>
            <a:r>
              <a:rPr lang="fr-FR" sz="2400" dirty="0" err="1">
                <a:solidFill>
                  <a:srgbClr val="000000"/>
                </a:solidFill>
                <a:latin typeface="Times New Roman" panose="02020603050405020304" pitchFamily="18" charset="0"/>
                <a:cs typeface="Times New Roman" panose="02020603050405020304" pitchFamily="18" charset="0"/>
              </a:rPr>
              <a:t>takınacağınızı</a:t>
            </a:r>
            <a:r>
              <a:rPr lang="fr-FR" sz="2400" dirty="0">
                <a:solidFill>
                  <a:srgbClr val="000000"/>
                </a:solidFill>
                <a:latin typeface="Times New Roman" panose="02020603050405020304" pitchFamily="18" charset="0"/>
                <a:cs typeface="Times New Roman" panose="02020603050405020304" pitchFamily="18" charset="0"/>
              </a:rPr>
              <a:t>, el ve  </a:t>
            </a:r>
            <a:r>
              <a:rPr lang="fr-FR" sz="2400" dirty="0" err="1">
                <a:solidFill>
                  <a:srgbClr val="000000"/>
                </a:solidFill>
                <a:latin typeface="Times New Roman" panose="02020603050405020304" pitchFamily="18" charset="0"/>
                <a:cs typeface="Times New Roman" panose="02020603050405020304" pitchFamily="18" charset="0"/>
              </a:rPr>
              <a:t>kolları</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kısacası</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bedeninizi</a:t>
            </a:r>
            <a:r>
              <a:rPr lang="fr-FR" sz="2400" dirty="0">
                <a:solidFill>
                  <a:srgbClr val="000000"/>
                </a:solidFill>
                <a:latin typeface="Times New Roman" panose="02020603050405020304" pitchFamily="18" charset="0"/>
                <a:cs typeface="Times New Roman" panose="02020603050405020304" pitchFamily="18" charset="0"/>
              </a:rPr>
              <a:t> nasıl </a:t>
            </a:r>
            <a:r>
              <a:rPr lang="fr-FR" sz="2400" dirty="0" err="1">
                <a:solidFill>
                  <a:srgbClr val="000000"/>
                </a:solidFill>
                <a:latin typeface="Times New Roman" panose="02020603050405020304" pitchFamily="18" charset="0"/>
                <a:cs typeface="Times New Roman" panose="02020603050405020304" pitchFamily="18" charset="0"/>
              </a:rPr>
              <a:t>kullanacağınızı</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öğrenmelisiniz</a:t>
            </a:r>
            <a:r>
              <a:rPr lang="fr-FR" sz="2400" dirty="0">
                <a:solidFill>
                  <a:srgbClr val="000000"/>
                </a:solidFill>
                <a:latin typeface="Times New Roman" panose="02020603050405020304" pitchFamily="18" charset="0"/>
                <a:cs typeface="Times New Roman" panose="02020603050405020304" pitchFamily="18" charset="0"/>
              </a:rPr>
              <a:t>. </a:t>
            </a:r>
            <a:endParaRPr lang="fr-FR" sz="2400" dirty="0">
              <a:latin typeface="Times New Roman" panose="02020603050405020304" pitchFamily="18" charset="0"/>
              <a:cs typeface="Times New Roman" panose="02020603050405020304" pitchFamily="18" charset="0"/>
            </a:endParaRPr>
          </a:p>
        </p:txBody>
      </p:sp>
      <p:sp>
        <p:nvSpPr>
          <p:cNvPr id="4" name="Metin kutusu 3">
            <a:extLst>
              <a:ext uri="{FF2B5EF4-FFF2-40B4-BE49-F238E27FC236}">
                <a16:creationId xmlns:a16="http://schemas.microsoft.com/office/drawing/2014/main" id="{0AFDFCFD-5F0C-46F1-8083-0DF7F4B55974}"/>
              </a:ext>
            </a:extLst>
          </p:cNvPr>
          <p:cNvSpPr txBox="1"/>
          <p:nvPr/>
        </p:nvSpPr>
        <p:spPr>
          <a:xfrm>
            <a:off x="570452" y="704567"/>
            <a:ext cx="6107184" cy="461665"/>
          </a:xfrm>
          <a:prstGeom prst="rect">
            <a:avLst/>
          </a:prstGeom>
          <a:noFill/>
        </p:spPr>
        <p:txBody>
          <a:bodyPr wrap="square">
            <a:spAutoFit/>
          </a:bodyPr>
          <a:lstStyle/>
          <a:p>
            <a:pPr algn="just"/>
            <a:r>
              <a:rPr lang="fr-FR" sz="2400" b="1" dirty="0" err="1">
                <a:solidFill>
                  <a:srgbClr val="FF0000"/>
                </a:solidFill>
                <a:latin typeface="Times New Roman" panose="02020603050405020304" pitchFamily="18" charset="0"/>
                <a:cs typeface="Times New Roman" panose="02020603050405020304" pitchFamily="18" charset="0"/>
              </a:rPr>
              <a:t>Etkili</a:t>
            </a:r>
            <a:r>
              <a:rPr lang="fr-FR" sz="2400" b="1" dirty="0">
                <a:solidFill>
                  <a:srgbClr val="FF0000"/>
                </a:solidFill>
                <a:latin typeface="Times New Roman" panose="02020603050405020304" pitchFamily="18" charset="0"/>
                <a:cs typeface="Times New Roman" panose="02020603050405020304" pitchFamily="18" charset="0"/>
              </a:rPr>
              <a:t> </a:t>
            </a:r>
            <a:r>
              <a:rPr lang="fr-FR" sz="2400" b="1" dirty="0" err="1">
                <a:solidFill>
                  <a:srgbClr val="FF0000"/>
                </a:solidFill>
                <a:latin typeface="Times New Roman" panose="02020603050405020304" pitchFamily="18" charset="0"/>
                <a:cs typeface="Times New Roman" panose="02020603050405020304" pitchFamily="18" charset="0"/>
              </a:rPr>
              <a:t>Bir</a:t>
            </a:r>
            <a:r>
              <a:rPr lang="fr-FR" sz="2400" b="1" dirty="0">
                <a:solidFill>
                  <a:srgbClr val="FF0000"/>
                </a:solidFill>
                <a:latin typeface="Times New Roman" panose="02020603050405020304" pitchFamily="18" charset="0"/>
                <a:cs typeface="Times New Roman" panose="02020603050405020304" pitchFamily="18" charset="0"/>
              </a:rPr>
              <a:t> </a:t>
            </a:r>
            <a:r>
              <a:rPr lang="fr-FR" sz="2400" b="1" dirty="0" err="1">
                <a:solidFill>
                  <a:srgbClr val="FF0000"/>
                </a:solidFill>
                <a:latin typeface="Times New Roman" panose="02020603050405020304" pitchFamily="18" charset="0"/>
                <a:cs typeface="Times New Roman" panose="02020603050405020304" pitchFamily="18" charset="0"/>
              </a:rPr>
              <a:t>Sözlü</a:t>
            </a:r>
            <a:r>
              <a:rPr lang="fr-FR" sz="2400" b="1" dirty="0">
                <a:solidFill>
                  <a:srgbClr val="FF0000"/>
                </a:solidFill>
                <a:latin typeface="Times New Roman" panose="02020603050405020304" pitchFamily="18" charset="0"/>
                <a:cs typeface="Times New Roman" panose="02020603050405020304" pitchFamily="18" charset="0"/>
              </a:rPr>
              <a:t> </a:t>
            </a:r>
            <a:r>
              <a:rPr lang="fr-FR" sz="2400" b="1" dirty="0" err="1">
                <a:solidFill>
                  <a:srgbClr val="FF0000"/>
                </a:solidFill>
                <a:latin typeface="Times New Roman" panose="02020603050405020304" pitchFamily="18" charset="0"/>
                <a:cs typeface="Times New Roman" panose="02020603050405020304" pitchFamily="18" charset="0"/>
              </a:rPr>
              <a:t>İletişim</a:t>
            </a:r>
            <a:r>
              <a:rPr lang="fr-FR" sz="2400" b="1" dirty="0">
                <a:solidFill>
                  <a:srgbClr val="FF0000"/>
                </a:solidFill>
                <a:latin typeface="Times New Roman" panose="02020603050405020304" pitchFamily="18" charset="0"/>
                <a:cs typeface="Times New Roman" panose="02020603050405020304" pitchFamily="18" charset="0"/>
              </a:rPr>
              <a:t> </a:t>
            </a:r>
            <a:r>
              <a:rPr lang="fr-FR" sz="2400" b="1" dirty="0" err="1">
                <a:solidFill>
                  <a:srgbClr val="FF0000"/>
                </a:solidFill>
                <a:latin typeface="Times New Roman" panose="02020603050405020304" pitchFamily="18" charset="0"/>
                <a:cs typeface="Times New Roman" panose="02020603050405020304" pitchFamily="18" charset="0"/>
              </a:rPr>
              <a:t>İçin</a:t>
            </a:r>
            <a:r>
              <a:rPr lang="fr-FR" sz="2400" b="1" dirty="0">
                <a:solidFill>
                  <a:srgbClr val="FF0000"/>
                </a:solidFill>
                <a:latin typeface="Times New Roman" panose="02020603050405020304" pitchFamily="18" charset="0"/>
                <a:cs typeface="Times New Roman" panose="02020603050405020304" pitchFamily="18" charset="0"/>
              </a:rPr>
              <a:t> </a:t>
            </a:r>
            <a:r>
              <a:rPr lang="fr-FR" sz="2400" b="1" dirty="0" err="1">
                <a:solidFill>
                  <a:srgbClr val="FF0000"/>
                </a:solidFill>
                <a:latin typeface="Times New Roman" panose="02020603050405020304" pitchFamily="18" charset="0"/>
                <a:cs typeface="Times New Roman" panose="02020603050405020304" pitchFamily="18" charset="0"/>
              </a:rPr>
              <a:t>Tavsiyeler</a:t>
            </a:r>
            <a:r>
              <a:rPr lang="fr-FR" sz="2400" b="1" dirty="0">
                <a:solidFill>
                  <a:srgbClr val="FF0000"/>
                </a:solidFill>
                <a:latin typeface="Times New Roman" panose="02020603050405020304" pitchFamily="18" charset="0"/>
                <a:cs typeface="Times New Roman" panose="02020603050405020304" pitchFamily="18" charset="0"/>
              </a:rPr>
              <a:t>: </a:t>
            </a:r>
            <a:endParaRPr lang="fr-FR"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0158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D98EDBF-978A-42D0-B83B-BECEB2169E2D}"/>
              </a:ext>
            </a:extLst>
          </p:cNvPr>
          <p:cNvSpPr/>
          <p:nvPr/>
        </p:nvSpPr>
        <p:spPr>
          <a:xfrm>
            <a:off x="794479" y="1304144"/>
            <a:ext cx="10672996" cy="3724096"/>
          </a:xfrm>
          <a:prstGeom prst="rect">
            <a:avLst/>
          </a:prstGeom>
        </p:spPr>
        <p:txBody>
          <a:bodyPr wrap="square">
            <a:spAutoFit/>
          </a:bodyPr>
          <a:lstStyle/>
          <a:p>
            <a:endParaRPr lang="fr-FR" sz="1200" dirty="0">
              <a:solidFill>
                <a:srgbClr val="000000"/>
              </a:solidFill>
              <a:latin typeface="Minion Pro"/>
            </a:endParaRPr>
          </a:p>
          <a:p>
            <a:pPr marL="457200" indent="-457200">
              <a:buFont typeface="Arial" panose="020B0604020202020204" pitchFamily="34" charset="0"/>
              <a:buChar char="•"/>
            </a:pPr>
            <a:r>
              <a:rPr lang="fr-FR" sz="2800" dirty="0">
                <a:solidFill>
                  <a:srgbClr val="000000"/>
                </a:solidFill>
                <a:latin typeface="Times New Roman" panose="02020603050405020304" pitchFamily="18" charset="0"/>
                <a:cs typeface="Times New Roman" panose="02020603050405020304" pitchFamily="18" charset="0"/>
              </a:rPr>
              <a:t>Söylediklerinizi daha belirginleştirmek için bazen sessizlikten yararlanın. </a:t>
            </a:r>
          </a:p>
          <a:p>
            <a:pPr marL="457200" indent="-457200">
              <a:buFont typeface="Arial" panose="020B0604020202020204" pitchFamily="34" charset="0"/>
              <a:buChar char="•"/>
            </a:pPr>
            <a:r>
              <a:rPr lang="fr-FR" sz="2800" dirty="0">
                <a:solidFill>
                  <a:srgbClr val="000000"/>
                </a:solidFill>
                <a:latin typeface="Times New Roman" panose="02020603050405020304" pitchFamily="18" charset="0"/>
                <a:cs typeface="Times New Roman" panose="02020603050405020304" pitchFamily="18" charset="0"/>
              </a:rPr>
              <a:t>• İyi anlaşılmayı sağlamak için vurgulamalar yapın, anlamlı ve ölçülü konuşun. </a:t>
            </a:r>
          </a:p>
          <a:p>
            <a:pPr marL="457200" indent="-457200">
              <a:buFont typeface="Arial" panose="020B0604020202020204" pitchFamily="34" charset="0"/>
              <a:buChar char="•"/>
            </a:pPr>
            <a:r>
              <a:rPr lang="fr-FR" sz="2800" dirty="0">
                <a:solidFill>
                  <a:srgbClr val="000000"/>
                </a:solidFill>
                <a:latin typeface="Times New Roman" panose="02020603050405020304" pitchFamily="18" charset="0"/>
                <a:cs typeface="Times New Roman" panose="02020603050405020304" pitchFamily="18" charset="0"/>
              </a:rPr>
              <a:t>• Dikkati üzerinizden dağıtmayın. </a:t>
            </a:r>
          </a:p>
          <a:p>
            <a:pPr marL="457200" indent="-457200">
              <a:buFont typeface="Arial" panose="020B0604020202020204" pitchFamily="34" charset="0"/>
              <a:buChar char="•"/>
            </a:pPr>
            <a:r>
              <a:rPr lang="fr-FR" sz="2800" dirty="0">
                <a:solidFill>
                  <a:srgbClr val="000000"/>
                </a:solidFill>
                <a:latin typeface="Times New Roman" panose="02020603050405020304" pitchFamily="18" charset="0"/>
                <a:cs typeface="Times New Roman" panose="02020603050405020304" pitchFamily="18" charset="0"/>
              </a:rPr>
              <a:t>• Enerjik olmaya özen gösterin. </a:t>
            </a:r>
          </a:p>
          <a:p>
            <a:pPr marL="457200" indent="-457200">
              <a:buFont typeface="Arial" panose="020B0604020202020204" pitchFamily="34" charset="0"/>
              <a:buChar char="•"/>
            </a:pPr>
            <a:r>
              <a:rPr lang="fr-FR" sz="2800" dirty="0">
                <a:solidFill>
                  <a:srgbClr val="000000"/>
                </a:solidFill>
                <a:latin typeface="Times New Roman" panose="02020603050405020304" pitchFamily="18" charset="0"/>
                <a:cs typeface="Times New Roman" panose="02020603050405020304" pitchFamily="18" charset="0"/>
              </a:rPr>
              <a:t>• Sesinizin tonunu, konuşma ritmini iyi ayarlayın. </a:t>
            </a:r>
          </a:p>
          <a:p>
            <a:pPr marL="457200" indent="-457200">
              <a:buFont typeface="Arial" panose="020B0604020202020204" pitchFamily="34" charset="0"/>
              <a:buChar char="•"/>
            </a:pPr>
            <a:r>
              <a:rPr lang="fr-FR" sz="2800" dirty="0">
                <a:solidFill>
                  <a:srgbClr val="000000"/>
                </a:solidFill>
                <a:latin typeface="Times New Roman" panose="02020603050405020304" pitchFamily="18" charset="0"/>
                <a:cs typeface="Times New Roman" panose="02020603050405020304" pitchFamily="18" charset="0"/>
              </a:rPr>
              <a:t>• Akıcılığa ve işitilebilirliğe dikkat edin. </a:t>
            </a:r>
          </a:p>
        </p:txBody>
      </p:sp>
      <p:sp>
        <p:nvSpPr>
          <p:cNvPr id="4" name="Metin kutusu 3">
            <a:extLst>
              <a:ext uri="{FF2B5EF4-FFF2-40B4-BE49-F238E27FC236}">
                <a16:creationId xmlns:a16="http://schemas.microsoft.com/office/drawing/2014/main" id="{314B5825-F434-4894-BF6E-E439846D2A22}"/>
              </a:ext>
            </a:extLst>
          </p:cNvPr>
          <p:cNvSpPr txBox="1"/>
          <p:nvPr/>
        </p:nvSpPr>
        <p:spPr>
          <a:xfrm>
            <a:off x="794479" y="620677"/>
            <a:ext cx="6107184" cy="369332"/>
          </a:xfrm>
          <a:prstGeom prst="rect">
            <a:avLst/>
          </a:prstGeom>
          <a:noFill/>
        </p:spPr>
        <p:txBody>
          <a:bodyPr wrap="square">
            <a:spAutoFit/>
          </a:bodyPr>
          <a:lstStyle/>
          <a:p>
            <a:r>
              <a:rPr lang="fr-FR" sz="1800" dirty="0" err="1">
                <a:solidFill>
                  <a:srgbClr val="000000"/>
                </a:solidFill>
                <a:latin typeface="Times New Roman" panose="02020603050405020304" pitchFamily="18" charset="0"/>
                <a:cs typeface="Times New Roman" panose="02020603050405020304" pitchFamily="18" charset="0"/>
              </a:rPr>
              <a:t>Sözlü</a:t>
            </a:r>
            <a:r>
              <a:rPr lang="fr-FR" sz="1800" dirty="0">
                <a:solidFill>
                  <a:srgbClr val="000000"/>
                </a:solidFill>
                <a:latin typeface="Times New Roman" panose="02020603050405020304" pitchFamily="18" charset="0"/>
                <a:cs typeface="Times New Roman" panose="02020603050405020304" pitchFamily="18" charset="0"/>
              </a:rPr>
              <a:t> </a:t>
            </a:r>
            <a:r>
              <a:rPr lang="fr-FR" sz="1800" dirty="0" err="1">
                <a:solidFill>
                  <a:srgbClr val="000000"/>
                </a:solidFill>
                <a:latin typeface="Times New Roman" panose="02020603050405020304" pitchFamily="18" charset="0"/>
                <a:cs typeface="Times New Roman" panose="02020603050405020304" pitchFamily="18" charset="0"/>
              </a:rPr>
              <a:t>iletişi</a:t>
            </a:r>
            <a:r>
              <a:rPr lang="tr-TR" dirty="0" err="1">
                <a:solidFill>
                  <a:srgbClr val="000000"/>
                </a:solidFill>
                <a:latin typeface="Times New Roman" panose="02020603050405020304" pitchFamily="18" charset="0"/>
                <a:cs typeface="Times New Roman" panose="02020603050405020304" pitchFamily="18" charset="0"/>
              </a:rPr>
              <a:t>mde</a:t>
            </a:r>
            <a:r>
              <a:rPr lang="tr-TR" dirty="0">
                <a:solidFill>
                  <a:srgbClr val="000000"/>
                </a:solidFill>
                <a:latin typeface="Times New Roman" panose="02020603050405020304" pitchFamily="18" charset="0"/>
                <a:cs typeface="Times New Roman" panose="02020603050405020304" pitchFamily="18" charset="0"/>
              </a:rPr>
              <a:t>;</a:t>
            </a:r>
            <a:r>
              <a:rPr lang="fr-FR" sz="1800" dirty="0">
                <a:solidFill>
                  <a:srgbClr val="000000"/>
                </a:solidFill>
                <a:latin typeface="Times New Roman" panose="02020603050405020304" pitchFamily="18" charset="0"/>
                <a:cs typeface="Times New Roman" panose="02020603050405020304" pitchFamily="18" charset="0"/>
              </a:rPr>
              <a:t> </a:t>
            </a:r>
            <a:endParaRPr lang="tr-TR" dirty="0"/>
          </a:p>
        </p:txBody>
      </p:sp>
    </p:spTree>
    <p:extLst>
      <p:ext uri="{BB962C8B-B14F-4D97-AF65-F5344CB8AC3E}">
        <p14:creationId xmlns:p14="http://schemas.microsoft.com/office/powerpoint/2010/main" val="1040624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özlü iletişim görselleri ile ilgili görsel sonucu">
            <a:extLst>
              <a:ext uri="{FF2B5EF4-FFF2-40B4-BE49-F238E27FC236}">
                <a16:creationId xmlns:a16="http://schemas.microsoft.com/office/drawing/2014/main" id="{E5C3DC78-52CF-4ED0-8C3B-9075C915D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8741" y="1147763"/>
            <a:ext cx="8739266" cy="535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841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39640B9-1C15-4820-B8A2-B140F22308C3}"/>
              </a:ext>
            </a:extLst>
          </p:cNvPr>
          <p:cNvPicPr>
            <a:picLocks noChangeAspect="1"/>
          </p:cNvPicPr>
          <p:nvPr/>
        </p:nvPicPr>
        <p:blipFill>
          <a:blip r:embed="rId2"/>
          <a:stretch>
            <a:fillRect/>
          </a:stretch>
        </p:blipFill>
        <p:spPr>
          <a:xfrm>
            <a:off x="1079292" y="1274164"/>
            <a:ext cx="10013429" cy="5291527"/>
          </a:xfrm>
          <a:prstGeom prst="rect">
            <a:avLst/>
          </a:prstGeom>
        </p:spPr>
      </p:pic>
    </p:spTree>
    <p:extLst>
      <p:ext uri="{BB962C8B-B14F-4D97-AF65-F5344CB8AC3E}">
        <p14:creationId xmlns:p14="http://schemas.microsoft.com/office/powerpoint/2010/main" val="1039128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00507DCE-D187-4B84-A2DD-99CAE0713727}"/>
              </a:ext>
            </a:extLst>
          </p:cNvPr>
          <p:cNvSpPr txBox="1"/>
          <p:nvPr/>
        </p:nvSpPr>
        <p:spPr>
          <a:xfrm flipH="1">
            <a:off x="516835" y="594038"/>
            <a:ext cx="6082747" cy="523220"/>
          </a:xfrm>
          <a:prstGeom prst="rect">
            <a:avLst/>
          </a:prstGeom>
          <a:noFill/>
        </p:spPr>
        <p:txBody>
          <a:bodyPr wrap="square" rtlCol="0">
            <a:spAutoFit/>
          </a:bodyPr>
          <a:lstStyle/>
          <a:p>
            <a:r>
              <a:rPr lang="tr-TR" sz="2800" b="1" dirty="0">
                <a:solidFill>
                  <a:srgbClr val="FF0000"/>
                </a:solidFill>
              </a:rPr>
              <a:t>SÖZSÜZ İLETİŞİM</a:t>
            </a:r>
            <a:endParaRPr lang="fr-FR" sz="2800" b="1" dirty="0">
              <a:solidFill>
                <a:srgbClr val="FF0000"/>
              </a:solidFill>
            </a:endParaRPr>
          </a:p>
        </p:txBody>
      </p:sp>
      <p:sp>
        <p:nvSpPr>
          <p:cNvPr id="3" name="Dikdörtgen 2">
            <a:extLst>
              <a:ext uri="{FF2B5EF4-FFF2-40B4-BE49-F238E27FC236}">
                <a16:creationId xmlns:a16="http://schemas.microsoft.com/office/drawing/2014/main" id="{1734E900-C272-43ED-8140-3A4C96F822B7}"/>
              </a:ext>
            </a:extLst>
          </p:cNvPr>
          <p:cNvSpPr/>
          <p:nvPr/>
        </p:nvSpPr>
        <p:spPr>
          <a:xfrm>
            <a:off x="516835" y="1232452"/>
            <a:ext cx="11118573" cy="3539430"/>
          </a:xfrm>
          <a:prstGeom prst="rect">
            <a:avLst/>
          </a:prstGeom>
        </p:spPr>
        <p:txBody>
          <a:bodyPr wrap="square">
            <a:spAutoFit/>
          </a:bodyPr>
          <a:lstStyle/>
          <a:p>
            <a:pPr algn="just"/>
            <a:r>
              <a:rPr lang="fr-FR" sz="3200" dirty="0">
                <a:solidFill>
                  <a:srgbClr val="000000"/>
                </a:solidFill>
                <a:latin typeface="Minion Pro"/>
              </a:rPr>
              <a:t>Sözsüz iletişim, mimik ve jestleri, beden duruşu, göz, saç, ten rengi, yüzün ifadesi, nefes alıp verme, sesin tonu gibi pek çok sözsüz mesajı barındırır. O halde, “Konuşmayı desteklemek üzere yapılan beden ve yüz hareketleri ile konuşmanın gerçekleşmediği veya sözün anlaşılmasının güçleştiği ortamlarda vücut hareketleri ve yüz hareketleri ile duygu ve düşünceleri anlatma becerisine sözsüz iletişim adını veriyoruz</a:t>
            </a:r>
            <a:r>
              <a:rPr lang="tr-TR" sz="3200" dirty="0">
                <a:solidFill>
                  <a:srgbClr val="000000"/>
                </a:solidFill>
                <a:latin typeface="Minion Pro"/>
              </a:rPr>
              <a:t>.</a:t>
            </a:r>
            <a:endParaRPr lang="fr-FR" sz="3200" dirty="0"/>
          </a:p>
        </p:txBody>
      </p:sp>
    </p:spTree>
    <p:extLst>
      <p:ext uri="{BB962C8B-B14F-4D97-AF65-F5344CB8AC3E}">
        <p14:creationId xmlns:p14="http://schemas.microsoft.com/office/powerpoint/2010/main" val="190635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4A0536B-AB93-4313-9F59-B4EE6A0F7D1E}"/>
              </a:ext>
            </a:extLst>
          </p:cNvPr>
          <p:cNvPicPr>
            <a:picLocks noChangeAspect="1"/>
          </p:cNvPicPr>
          <p:nvPr/>
        </p:nvPicPr>
        <p:blipFill>
          <a:blip r:embed="rId2"/>
          <a:stretch>
            <a:fillRect/>
          </a:stretch>
        </p:blipFill>
        <p:spPr>
          <a:xfrm>
            <a:off x="1074295" y="857250"/>
            <a:ext cx="10043410" cy="5143500"/>
          </a:xfrm>
          <a:prstGeom prst="rect">
            <a:avLst/>
          </a:prstGeom>
        </p:spPr>
      </p:pic>
    </p:spTree>
    <p:extLst>
      <p:ext uri="{BB962C8B-B14F-4D97-AF65-F5344CB8AC3E}">
        <p14:creationId xmlns:p14="http://schemas.microsoft.com/office/powerpoint/2010/main" val="3565756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özsüz iletişim örnekleri ile ilgili görsel sonucu">
            <a:extLst>
              <a:ext uri="{FF2B5EF4-FFF2-40B4-BE49-F238E27FC236}">
                <a16:creationId xmlns:a16="http://schemas.microsoft.com/office/drawing/2014/main" id="{BEB5E62E-6A5E-4A18-AD56-DA83882BC1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23" y="0"/>
            <a:ext cx="117522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926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özsüz iletişim örnekleri ile ilgili görsel sonucu">
            <a:extLst>
              <a:ext uri="{FF2B5EF4-FFF2-40B4-BE49-F238E27FC236}">
                <a16:creationId xmlns:a16="http://schemas.microsoft.com/office/drawing/2014/main" id="{6C1CEFC9-8E4D-46CE-BF24-5E726D06A8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843" y="0"/>
            <a:ext cx="1178226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175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BFD7DF7-F470-4527-95CF-9E1D4D87E2BA}"/>
              </a:ext>
            </a:extLst>
          </p:cNvPr>
          <p:cNvSpPr/>
          <p:nvPr/>
        </p:nvSpPr>
        <p:spPr>
          <a:xfrm>
            <a:off x="824459" y="1334125"/>
            <a:ext cx="10777928" cy="4524315"/>
          </a:xfrm>
          <a:prstGeom prst="rect">
            <a:avLst/>
          </a:prstGeom>
        </p:spPr>
        <p:txBody>
          <a:bodyPr wrap="square">
            <a:spAutoFit/>
          </a:bodyPr>
          <a:lstStyle/>
          <a:p>
            <a:pPr algn="just"/>
            <a:r>
              <a:rPr lang="tr-TR" sz="3200" dirty="0">
                <a:solidFill>
                  <a:srgbClr val="000000"/>
                </a:solidFill>
                <a:latin typeface="Minion Pro"/>
              </a:rPr>
              <a:t>İ</a:t>
            </a:r>
            <a:r>
              <a:rPr lang="fr-FR" sz="3200" dirty="0" err="1">
                <a:solidFill>
                  <a:srgbClr val="000000"/>
                </a:solidFill>
                <a:latin typeface="Minion Pro"/>
              </a:rPr>
              <a:t>letişimde</a:t>
            </a:r>
            <a:r>
              <a:rPr lang="fr-FR" sz="3200" dirty="0">
                <a:solidFill>
                  <a:srgbClr val="000000"/>
                </a:solidFill>
                <a:latin typeface="Minion Pro"/>
              </a:rPr>
              <a:t> yazının söze göre daha kalıcı bir etkiye sahip olduğunu söylemek mümkündür. Konuşma anında ağızdan çıkan söz tekrar alınıp düzeltilebilir. Atalarımızın söylediği ‘Söz uçar, yazı kalır’ deyimi yazının kalıcılığına işaret etmektedir. Bu durumda yazılı iletişimi, bir mesajın yazı yoluyla iletilmesi veya alınması eylemi olarak tanımlayabiliriz. Ancak burada sözün düzeltilebilir olduğunu söylerken yazının düzeltilme şansı yok anlamı çıkarılmamalıdır. İnsan bir yanlışlık durumunda yazılı mesajı okuyup tekrar düzenleme imkânına </a:t>
            </a:r>
            <a:r>
              <a:rPr lang="fr-FR" sz="3200" dirty="0" err="1">
                <a:solidFill>
                  <a:srgbClr val="000000"/>
                </a:solidFill>
                <a:latin typeface="Minion Pro"/>
              </a:rPr>
              <a:t>sahiptir</a:t>
            </a:r>
            <a:r>
              <a:rPr lang="fr-FR" sz="3200" dirty="0">
                <a:solidFill>
                  <a:srgbClr val="000000"/>
                </a:solidFill>
                <a:latin typeface="Minion Pro"/>
              </a:rPr>
              <a:t>. </a:t>
            </a:r>
            <a:endParaRPr lang="fr-FR" sz="3200" dirty="0"/>
          </a:p>
        </p:txBody>
      </p:sp>
      <p:sp>
        <p:nvSpPr>
          <p:cNvPr id="4" name="Metin kutusu 3">
            <a:extLst>
              <a:ext uri="{FF2B5EF4-FFF2-40B4-BE49-F238E27FC236}">
                <a16:creationId xmlns:a16="http://schemas.microsoft.com/office/drawing/2014/main" id="{594F21C1-41D9-46D2-A741-61309AB746CE}"/>
              </a:ext>
            </a:extLst>
          </p:cNvPr>
          <p:cNvSpPr txBox="1"/>
          <p:nvPr/>
        </p:nvSpPr>
        <p:spPr>
          <a:xfrm>
            <a:off x="824459" y="570343"/>
            <a:ext cx="6107184" cy="584775"/>
          </a:xfrm>
          <a:prstGeom prst="rect">
            <a:avLst/>
          </a:prstGeom>
          <a:noFill/>
        </p:spPr>
        <p:txBody>
          <a:bodyPr wrap="square">
            <a:spAutoFit/>
          </a:bodyPr>
          <a:lstStyle/>
          <a:p>
            <a:r>
              <a:rPr lang="tr-TR" sz="3200" b="1" dirty="0">
                <a:solidFill>
                  <a:srgbClr val="FF0000"/>
                </a:solidFill>
                <a:latin typeface="Minion Pro"/>
              </a:rPr>
              <a:t>YAZILI İLETİŞİM</a:t>
            </a:r>
          </a:p>
        </p:txBody>
      </p:sp>
    </p:spTree>
    <p:extLst>
      <p:ext uri="{BB962C8B-B14F-4D97-AF65-F5344CB8AC3E}">
        <p14:creationId xmlns:p14="http://schemas.microsoft.com/office/powerpoint/2010/main" val="1687606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özlü iletişim görselleri ile ilgili görsel sonucu">
            <a:extLst>
              <a:ext uri="{FF2B5EF4-FFF2-40B4-BE49-F238E27FC236}">
                <a16:creationId xmlns:a16="http://schemas.microsoft.com/office/drawing/2014/main" id="{E1360CAB-783F-40FE-8282-76C4A0F54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8526" y="1289154"/>
            <a:ext cx="8169638" cy="4811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767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özlü iletişim görselleri ile ilgili görsel sonucu">
            <a:extLst>
              <a:ext uri="{FF2B5EF4-FFF2-40B4-BE49-F238E27FC236}">
                <a16:creationId xmlns:a16="http://schemas.microsoft.com/office/drawing/2014/main" id="{5E5C9C68-72B4-4AD0-B60C-B6DDFCD2A8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23" y="0"/>
            <a:ext cx="116923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4950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AF5016D-5F35-4D6F-8C89-F4F9C48CE464}"/>
              </a:ext>
            </a:extLst>
          </p:cNvPr>
          <p:cNvSpPr/>
          <p:nvPr/>
        </p:nvSpPr>
        <p:spPr>
          <a:xfrm>
            <a:off x="509666" y="1499016"/>
            <a:ext cx="10972800" cy="5016758"/>
          </a:xfrm>
          <a:prstGeom prst="rect">
            <a:avLst/>
          </a:prstGeom>
        </p:spPr>
        <p:txBody>
          <a:bodyPr wrap="square">
            <a:spAutoFit/>
          </a:bodyPr>
          <a:lstStyle/>
          <a:p>
            <a:pPr algn="just"/>
            <a:r>
              <a:rPr lang="fr-FR" sz="3200" dirty="0">
                <a:solidFill>
                  <a:srgbClr val="000000"/>
                </a:solidFill>
                <a:latin typeface="Minion Pro"/>
              </a:rPr>
              <a:t>Yazılı iletişimde sözlü iletişimde olduğu gibi, aynı anda karşılıklı fikir alışverişi yoktur dolayısıyla anında geri bildirim de yapılamaz. Yazılanın okuyacak kişiye ulaşması, onun okuması, yorumlaması ve cevaplaması sürecini değerlendirdiğimizde, yazılı iletişimde sözlü iletişime göre zaman alan ya da gecikmeli bir iletişim söz konusudur</a:t>
            </a:r>
            <a:r>
              <a:rPr lang="tr-TR" sz="3200" dirty="0">
                <a:solidFill>
                  <a:srgbClr val="000000"/>
                </a:solidFill>
                <a:latin typeface="Minion Pro"/>
              </a:rPr>
              <a:t>. Yazılı iletişim türlerine örnek olarak; dilekçe, form, röportaj, makale, biyografi, fıkra, mektup verilebilir. Kamu kurum ve kuruluşlarında kullanılan resmi yazı türleri ise; dilekçe, mazbata, rapor, sözleşme, şartname vekâletname, tezkere ve</a:t>
            </a:r>
          </a:p>
          <a:p>
            <a:pPr algn="just"/>
            <a:r>
              <a:rPr lang="tr-TR" sz="3200" dirty="0">
                <a:solidFill>
                  <a:srgbClr val="000000"/>
                </a:solidFill>
                <a:latin typeface="Minion Pro"/>
              </a:rPr>
              <a:t>form gibi örneklerden oluşmaktadır.</a:t>
            </a:r>
            <a:endParaRPr lang="fr-FR" sz="3200" dirty="0"/>
          </a:p>
        </p:txBody>
      </p:sp>
    </p:spTree>
    <p:extLst>
      <p:ext uri="{BB962C8B-B14F-4D97-AF65-F5344CB8AC3E}">
        <p14:creationId xmlns:p14="http://schemas.microsoft.com/office/powerpoint/2010/main" val="2560772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3219967-6ECD-48E6-BC71-4962A746E4D2}"/>
              </a:ext>
            </a:extLst>
          </p:cNvPr>
          <p:cNvSpPr/>
          <p:nvPr/>
        </p:nvSpPr>
        <p:spPr>
          <a:xfrm>
            <a:off x="494675" y="1244184"/>
            <a:ext cx="10942819" cy="4401205"/>
          </a:xfrm>
          <a:prstGeom prst="rect">
            <a:avLst/>
          </a:prstGeom>
        </p:spPr>
        <p:txBody>
          <a:bodyPr wrap="square">
            <a:spAutoFit/>
          </a:bodyPr>
          <a:lstStyle/>
          <a:p>
            <a:pPr algn="just"/>
            <a:r>
              <a:rPr lang="fr-FR" sz="2800" dirty="0" err="1">
                <a:solidFill>
                  <a:schemeClr val="bg1"/>
                </a:solidFill>
                <a:latin typeface="Calibri" panose="020F0502020204030204" pitchFamily="34" charset="0"/>
                <a:cs typeface="Calibri" panose="020F0502020204030204" pitchFamily="34" charset="0"/>
              </a:rPr>
              <a:t>Özellikle</a:t>
            </a:r>
            <a:r>
              <a:rPr lang="fr-FR" sz="2800" dirty="0">
                <a:solidFill>
                  <a:schemeClr val="bg1"/>
                </a:solidFill>
                <a:latin typeface="Calibri" panose="020F0502020204030204" pitchFamily="34" charset="0"/>
                <a:cs typeface="Calibri" panose="020F0502020204030204" pitchFamily="34" charset="0"/>
              </a:rPr>
              <a:t> resmi kurumlarda, iş dünyasında yazılı iletişim kaçınılmazdır. Bu iletişim tarzının en büyük avantajı paylaşılan veya iletilen bilginin içeriğini olduğu gibi koruması ve gerektiğinde özelliğinden hiçbir şey kaybetmeden tekrar aynı formatta kullanılması veya kanıt olarak öne sürülmesidir. </a:t>
            </a:r>
            <a:endParaRPr lang="tr-TR" sz="2800" dirty="0">
              <a:solidFill>
                <a:schemeClr val="bg1"/>
              </a:solidFill>
              <a:latin typeface="Calibri" panose="020F0502020204030204" pitchFamily="34" charset="0"/>
              <a:cs typeface="Calibri" panose="020F0502020204030204" pitchFamily="34" charset="0"/>
            </a:endParaRPr>
          </a:p>
          <a:p>
            <a:pPr algn="just"/>
            <a:r>
              <a:rPr lang="fr-FR" sz="2800" dirty="0">
                <a:solidFill>
                  <a:srgbClr val="000000"/>
                </a:solidFill>
                <a:latin typeface="Calibri" panose="020F0502020204030204" pitchFamily="34" charset="0"/>
                <a:cs typeface="Calibri" panose="020F0502020204030204" pitchFamily="34" charset="0"/>
              </a:rPr>
              <a:t>Kurum ve diğer örgütlerde iletilmek istenen mesaj çok kısa zamanda alıcıya ulaşır. Bu tür mesajlar iletişim kanallarından geçerken anlamından ve içeriğinden hiçbir şey kaybetmez. Yazılı iletişimin kağıda aktarılması onu, sözel iletişime göre daha etkili ve dikkate değer kılar. Sözel ifade inkâr edilebilir, yanlış anlaşılma olarak gösterilebilir ama yazılı iletişim bu tür manipülasyonlara izin vermez, zira yazılar belge ve kanıt özelliği taşır. </a:t>
            </a:r>
            <a:endParaRPr lang="fr-FR" sz="2800" dirty="0">
              <a:latin typeface="Calibri" panose="020F0502020204030204" pitchFamily="34" charset="0"/>
              <a:cs typeface="Calibri" panose="020F0502020204030204" pitchFamily="34" charset="0"/>
            </a:endParaRPr>
          </a:p>
        </p:txBody>
      </p:sp>
      <p:sp>
        <p:nvSpPr>
          <p:cNvPr id="4" name="Metin kutusu 3">
            <a:extLst>
              <a:ext uri="{FF2B5EF4-FFF2-40B4-BE49-F238E27FC236}">
                <a16:creationId xmlns:a16="http://schemas.microsoft.com/office/drawing/2014/main" id="{22D25588-F865-4703-8D92-A8236724D9D1}"/>
              </a:ext>
            </a:extLst>
          </p:cNvPr>
          <p:cNvSpPr txBox="1"/>
          <p:nvPr/>
        </p:nvSpPr>
        <p:spPr>
          <a:xfrm>
            <a:off x="494675" y="620677"/>
            <a:ext cx="6107184" cy="523220"/>
          </a:xfrm>
          <a:prstGeom prst="rect">
            <a:avLst/>
          </a:prstGeom>
          <a:noFill/>
        </p:spPr>
        <p:txBody>
          <a:bodyPr wrap="square">
            <a:spAutoFit/>
          </a:bodyPr>
          <a:lstStyle/>
          <a:p>
            <a:r>
              <a:rPr lang="tr-TR" sz="2800" b="1" dirty="0">
                <a:solidFill>
                  <a:srgbClr val="FF0000"/>
                </a:solidFill>
                <a:latin typeface="Minion Pro"/>
              </a:rPr>
              <a:t>ÖRGÜTSEL YAZILI İLETİŞİM</a:t>
            </a:r>
          </a:p>
        </p:txBody>
      </p:sp>
    </p:spTree>
    <p:extLst>
      <p:ext uri="{BB962C8B-B14F-4D97-AF65-F5344CB8AC3E}">
        <p14:creationId xmlns:p14="http://schemas.microsoft.com/office/powerpoint/2010/main" val="156736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107EE87-CDC0-4F8D-BFF6-5DDFD8451C3D}"/>
              </a:ext>
            </a:extLst>
          </p:cNvPr>
          <p:cNvPicPr>
            <a:picLocks noChangeAspect="1"/>
          </p:cNvPicPr>
          <p:nvPr/>
        </p:nvPicPr>
        <p:blipFill>
          <a:blip r:embed="rId2"/>
          <a:stretch>
            <a:fillRect/>
          </a:stretch>
        </p:blipFill>
        <p:spPr>
          <a:xfrm>
            <a:off x="1333500" y="252412"/>
            <a:ext cx="9525000" cy="6353175"/>
          </a:xfrm>
          <a:prstGeom prst="rect">
            <a:avLst/>
          </a:prstGeom>
        </p:spPr>
      </p:pic>
    </p:spTree>
    <p:extLst>
      <p:ext uri="{BB962C8B-B14F-4D97-AF65-F5344CB8AC3E}">
        <p14:creationId xmlns:p14="http://schemas.microsoft.com/office/powerpoint/2010/main" val="3077592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atkafasi.byethost6.com/iletisim_becerileri/karikat%C3%BCr/buyuk/4.jpg">
            <a:extLst>
              <a:ext uri="{FF2B5EF4-FFF2-40B4-BE49-F238E27FC236}">
                <a16:creationId xmlns:a16="http://schemas.microsoft.com/office/drawing/2014/main" id="{CEC1DDC5-5DA9-4900-A73A-F069564D3F9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 name="Resim 2">
            <a:extLst>
              <a:ext uri="{FF2B5EF4-FFF2-40B4-BE49-F238E27FC236}">
                <a16:creationId xmlns:a16="http://schemas.microsoft.com/office/drawing/2014/main" id="{725ACE96-5987-4F13-A8D7-F35E7334FCC5}"/>
              </a:ext>
            </a:extLst>
          </p:cNvPr>
          <p:cNvPicPr>
            <a:picLocks noChangeAspect="1"/>
          </p:cNvPicPr>
          <p:nvPr/>
        </p:nvPicPr>
        <p:blipFill>
          <a:blip r:embed="rId2"/>
          <a:stretch>
            <a:fillRect/>
          </a:stretch>
        </p:blipFill>
        <p:spPr>
          <a:xfrm>
            <a:off x="1439057" y="329784"/>
            <a:ext cx="9638674" cy="6115986"/>
          </a:xfrm>
          <a:prstGeom prst="rect">
            <a:avLst/>
          </a:prstGeom>
        </p:spPr>
      </p:pic>
    </p:spTree>
    <p:extLst>
      <p:ext uri="{BB962C8B-B14F-4D97-AF65-F5344CB8AC3E}">
        <p14:creationId xmlns:p14="http://schemas.microsoft.com/office/powerpoint/2010/main" val="1455693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9E3A544-83DB-4BE5-A02F-42AE184A783A}"/>
              </a:ext>
            </a:extLst>
          </p:cNvPr>
          <p:cNvSpPr/>
          <p:nvPr/>
        </p:nvSpPr>
        <p:spPr>
          <a:xfrm>
            <a:off x="284813" y="329784"/>
            <a:ext cx="11662348" cy="6555641"/>
          </a:xfrm>
          <a:prstGeom prst="rect">
            <a:avLst/>
          </a:prstGeom>
        </p:spPr>
        <p:txBody>
          <a:bodyPr wrap="square">
            <a:spAutoFit/>
          </a:bodyPr>
          <a:lstStyle/>
          <a:p>
            <a:pPr algn="just"/>
            <a:r>
              <a:rPr lang="fr-FR" sz="2800" b="1" dirty="0">
                <a:solidFill>
                  <a:srgbClr val="DD462F"/>
                </a:solidFill>
                <a:latin typeface="Times New Roman" panose="02020603050405020304" pitchFamily="18" charset="0"/>
                <a:cs typeface="Times New Roman" panose="02020603050405020304" pitchFamily="18" charset="0"/>
              </a:rPr>
              <a:t>Örgütlerde yazılı iletişimi </a:t>
            </a:r>
            <a:r>
              <a:rPr lang="fr-FR" sz="2800" b="1" dirty="0" err="1">
                <a:solidFill>
                  <a:srgbClr val="DD462F"/>
                </a:solidFill>
                <a:latin typeface="Times New Roman" panose="02020603050405020304" pitchFamily="18" charset="0"/>
                <a:cs typeface="Times New Roman" panose="02020603050405020304" pitchFamily="18" charset="0"/>
              </a:rPr>
              <a:t>tercih</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etmenin</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başlıca</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nedenleri</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şu</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şekilde</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sıralanabilir</a:t>
            </a:r>
            <a:r>
              <a:rPr lang="fr-FR" sz="2800" b="1" dirty="0">
                <a:solidFill>
                  <a:srgbClr val="DD462F"/>
                </a:solidFill>
                <a:latin typeface="Times New Roman" panose="02020603050405020304" pitchFamily="18" charset="0"/>
                <a:cs typeface="Times New Roman" panose="02020603050405020304" pitchFamily="18" charset="0"/>
              </a:rPr>
              <a:t>: </a:t>
            </a:r>
          </a:p>
          <a:p>
            <a:r>
              <a:rPr lang="fr-FR" sz="2800" dirty="0" err="1">
                <a:solidFill>
                  <a:srgbClr val="000000"/>
                </a:solidFill>
                <a:latin typeface="Times New Roman" panose="02020603050405020304" pitchFamily="18" charset="0"/>
                <a:cs typeface="Times New Roman" panose="02020603050405020304" pitchFamily="18" charset="0"/>
              </a:rPr>
              <a:t>Göndericinin</a:t>
            </a:r>
            <a:r>
              <a:rPr lang="fr-FR" sz="2800" dirty="0">
                <a:solidFill>
                  <a:srgbClr val="000000"/>
                </a:solidFill>
                <a:latin typeface="Times New Roman" panose="02020603050405020304" pitchFamily="18" charset="0"/>
                <a:cs typeface="Times New Roman" panose="02020603050405020304" pitchFamily="18" charset="0"/>
              </a:rPr>
              <a:t> mesajı </a:t>
            </a:r>
            <a:r>
              <a:rPr lang="fr-FR" sz="2800" dirty="0" err="1">
                <a:solidFill>
                  <a:srgbClr val="000000"/>
                </a:solidFill>
                <a:latin typeface="Times New Roman" panose="02020603050405020304" pitchFamily="18" charset="0"/>
                <a:cs typeface="Times New Roman" panose="02020603050405020304" pitchFamily="18" charset="0"/>
              </a:rPr>
              <a:t>göndermeden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kontrol</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etme</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düzeltme</a:t>
            </a:r>
            <a:r>
              <a:rPr lang="fr-FR" sz="2800" dirty="0">
                <a:solidFill>
                  <a:srgbClr val="000000"/>
                </a:solidFill>
                <a:latin typeface="Times New Roman" panose="02020603050405020304" pitchFamily="18" charset="0"/>
                <a:cs typeface="Times New Roman" panose="02020603050405020304" pitchFamily="18" charset="0"/>
              </a:rPr>
              <a:t>, gerektiğinde tekrar düzenleme veya </a:t>
            </a:r>
            <a:r>
              <a:rPr lang="fr-FR" sz="2800" dirty="0" err="1">
                <a:solidFill>
                  <a:srgbClr val="000000"/>
                </a:solidFill>
                <a:latin typeface="Times New Roman" panose="02020603050405020304" pitchFamily="18" charset="0"/>
                <a:cs typeface="Times New Roman" panose="02020603050405020304" pitchFamily="18" charset="0"/>
              </a:rPr>
              <a:t>değiştirebilmesi</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olanaklıdır</a:t>
            </a:r>
            <a:r>
              <a:rPr lang="fr-FR" sz="2800" dirty="0">
                <a:solidFill>
                  <a:srgbClr val="000000"/>
                </a:solidFill>
                <a:latin typeface="Times New Roman" panose="02020603050405020304" pitchFamily="18" charset="0"/>
                <a:cs typeface="Times New Roman" panose="02020603050405020304" pitchFamily="18" charset="0"/>
              </a:rPr>
              <a:t>. </a:t>
            </a:r>
          </a:p>
          <a:p>
            <a:r>
              <a:rPr lang="fr-FR" sz="2800" dirty="0">
                <a:solidFill>
                  <a:srgbClr val="000000"/>
                </a:solidFill>
                <a:latin typeface="Times New Roman" panose="02020603050405020304" pitchFamily="18" charset="0"/>
                <a:cs typeface="Times New Roman" panose="02020603050405020304" pitchFamily="18" charset="0"/>
              </a:rPr>
              <a:t>İletişimde </a:t>
            </a:r>
            <a:r>
              <a:rPr lang="fr-FR" sz="2800" dirty="0" err="1">
                <a:solidFill>
                  <a:srgbClr val="000000"/>
                </a:solidFill>
                <a:latin typeface="Times New Roman" panose="02020603050405020304" pitchFamily="18" charset="0"/>
                <a:cs typeface="Times New Roman" panose="02020603050405020304" pitchFamily="18" charset="0"/>
              </a:rPr>
              <a:t>sözcüklerin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seçilmesine</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gramer</a:t>
            </a:r>
            <a:r>
              <a:rPr lang="fr-FR" sz="2800" dirty="0">
                <a:solidFill>
                  <a:srgbClr val="000000"/>
                </a:solidFill>
                <a:latin typeface="Times New Roman" panose="02020603050405020304" pitchFamily="18" charset="0"/>
                <a:cs typeface="Times New Roman" panose="02020603050405020304" pitchFamily="18" charset="0"/>
              </a:rPr>
              <a:t> ve dil </a:t>
            </a:r>
            <a:r>
              <a:rPr lang="fr-FR" sz="2800" dirty="0" err="1">
                <a:solidFill>
                  <a:srgbClr val="000000"/>
                </a:solidFill>
                <a:latin typeface="Times New Roman" panose="02020603050405020304" pitchFamily="18" charset="0"/>
                <a:cs typeface="Times New Roman" panose="02020603050405020304" pitchFamily="18" charset="0"/>
              </a:rPr>
              <a:t>hatalarının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gözden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geçirilmesine</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olanak</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sağlar</a:t>
            </a:r>
            <a:r>
              <a:rPr lang="fr-FR" sz="2800" dirty="0">
                <a:solidFill>
                  <a:srgbClr val="000000"/>
                </a:solidFill>
                <a:latin typeface="Times New Roman" panose="02020603050405020304" pitchFamily="18" charset="0"/>
                <a:cs typeface="Times New Roman" panose="02020603050405020304" pitchFamily="18" charset="0"/>
              </a:rPr>
              <a:t>. </a:t>
            </a:r>
          </a:p>
          <a:p>
            <a:r>
              <a:rPr lang="fr-FR" sz="2800" dirty="0">
                <a:solidFill>
                  <a:srgbClr val="000000"/>
                </a:solidFill>
                <a:latin typeface="Times New Roman" panose="02020603050405020304" pitchFamily="18" charset="0"/>
                <a:cs typeface="Times New Roman" panose="02020603050405020304" pitchFamily="18" charset="0"/>
              </a:rPr>
              <a:t>Mesajın alıcıya </a:t>
            </a:r>
            <a:r>
              <a:rPr lang="fr-FR" sz="2800" dirty="0" err="1">
                <a:solidFill>
                  <a:srgbClr val="000000"/>
                </a:solidFill>
                <a:latin typeface="Times New Roman" panose="02020603050405020304" pitchFamily="18" charset="0"/>
                <a:cs typeface="Times New Roman" panose="02020603050405020304" pitchFamily="18" charset="0"/>
              </a:rPr>
              <a:t>arzu</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edildiği</a:t>
            </a:r>
            <a:r>
              <a:rPr lang="fr-FR" sz="2800" dirty="0">
                <a:solidFill>
                  <a:srgbClr val="000000"/>
                </a:solidFill>
                <a:latin typeface="Times New Roman" panose="02020603050405020304" pitchFamily="18" charset="0"/>
                <a:cs typeface="Times New Roman" panose="02020603050405020304" pitchFamily="18" charset="0"/>
              </a:rPr>
              <a:t> zamanda </a:t>
            </a:r>
            <a:r>
              <a:rPr lang="fr-FR" sz="2800" dirty="0" err="1">
                <a:solidFill>
                  <a:srgbClr val="000000"/>
                </a:solidFill>
                <a:latin typeface="Times New Roman" panose="02020603050405020304" pitchFamily="18" charset="0"/>
                <a:cs typeface="Times New Roman" panose="02020603050405020304" pitchFamily="18" charset="0"/>
              </a:rPr>
              <a:t>ulaşmasını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sağlar</a:t>
            </a:r>
            <a:r>
              <a:rPr lang="fr-FR" sz="2800" dirty="0">
                <a:solidFill>
                  <a:srgbClr val="000000"/>
                </a:solidFill>
                <a:latin typeface="Times New Roman" panose="02020603050405020304" pitchFamily="18" charset="0"/>
                <a:cs typeface="Times New Roman" panose="02020603050405020304" pitchFamily="18" charset="0"/>
              </a:rPr>
              <a:t>. </a:t>
            </a:r>
          </a:p>
          <a:p>
            <a:r>
              <a:rPr lang="fr-FR" sz="2800" dirty="0">
                <a:solidFill>
                  <a:srgbClr val="000000"/>
                </a:solidFill>
                <a:latin typeface="Times New Roman" panose="02020603050405020304" pitchFamily="18" charset="0"/>
                <a:cs typeface="Times New Roman" panose="02020603050405020304" pitchFamily="18" charset="0"/>
              </a:rPr>
              <a:t>Mesajın iletişim kanallarından geçerken </a:t>
            </a:r>
            <a:r>
              <a:rPr lang="fr-FR" sz="2800" dirty="0" err="1">
                <a:solidFill>
                  <a:srgbClr val="000000"/>
                </a:solidFill>
                <a:latin typeface="Times New Roman" panose="02020603050405020304" pitchFamily="18" charset="0"/>
                <a:cs typeface="Times New Roman" panose="02020603050405020304" pitchFamily="18" charset="0"/>
              </a:rPr>
              <a:t>anlam</a:t>
            </a:r>
            <a:r>
              <a:rPr lang="fr-FR" sz="2800" dirty="0">
                <a:solidFill>
                  <a:srgbClr val="000000"/>
                </a:solidFill>
                <a:latin typeface="Times New Roman" panose="02020603050405020304" pitchFamily="18" charset="0"/>
                <a:cs typeface="Times New Roman" panose="02020603050405020304" pitchFamily="18" charset="0"/>
              </a:rPr>
              <a:t> ve içeriğinden </a:t>
            </a:r>
            <a:r>
              <a:rPr lang="fr-FR" sz="2800" dirty="0" err="1">
                <a:solidFill>
                  <a:srgbClr val="000000"/>
                </a:solidFill>
                <a:latin typeface="Times New Roman" panose="02020603050405020304" pitchFamily="18" charset="0"/>
                <a:cs typeface="Times New Roman" panose="02020603050405020304" pitchFamily="18" charset="0"/>
              </a:rPr>
              <a:t>sapmalara</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olanak</a:t>
            </a:r>
            <a:r>
              <a:rPr lang="fr-FR" sz="2800" dirty="0">
                <a:solidFill>
                  <a:srgbClr val="000000"/>
                </a:solidFill>
                <a:latin typeface="Times New Roman" panose="02020603050405020304" pitchFamily="18" charset="0"/>
                <a:cs typeface="Times New Roman" panose="02020603050405020304" pitchFamily="18" charset="0"/>
              </a:rPr>
              <a:t> vermez. </a:t>
            </a:r>
          </a:p>
          <a:p>
            <a:r>
              <a:rPr lang="fr-FR" sz="2800" dirty="0" err="1">
                <a:solidFill>
                  <a:srgbClr val="000000"/>
                </a:solidFill>
                <a:latin typeface="Times New Roman" panose="02020603050405020304" pitchFamily="18" charset="0"/>
                <a:cs typeface="Times New Roman" panose="02020603050405020304" pitchFamily="18" charset="0"/>
              </a:rPr>
              <a:t>Mesajların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bütünlük</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içinde</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doğru</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aktarılmasını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sağlar</a:t>
            </a:r>
            <a:r>
              <a:rPr lang="fr-FR" sz="2800" dirty="0">
                <a:solidFill>
                  <a:srgbClr val="000000"/>
                </a:solidFill>
                <a:latin typeface="Times New Roman" panose="02020603050405020304" pitchFamily="18" charset="0"/>
                <a:cs typeface="Times New Roman" panose="02020603050405020304" pitchFamily="18" charset="0"/>
              </a:rPr>
              <a:t>. </a:t>
            </a:r>
          </a:p>
          <a:p>
            <a:r>
              <a:rPr lang="fr-FR" sz="2800" dirty="0">
                <a:solidFill>
                  <a:srgbClr val="000000"/>
                </a:solidFill>
                <a:latin typeface="Times New Roman" panose="02020603050405020304" pitchFamily="18" charset="0"/>
                <a:cs typeface="Times New Roman" panose="02020603050405020304" pitchFamily="18" charset="0"/>
              </a:rPr>
              <a:t>Daha resmi bir iletişim </a:t>
            </a:r>
            <a:r>
              <a:rPr lang="fr-FR" sz="2800" dirty="0" err="1">
                <a:solidFill>
                  <a:srgbClr val="000000"/>
                </a:solidFill>
                <a:latin typeface="Times New Roman" panose="02020603050405020304" pitchFamily="18" charset="0"/>
                <a:cs typeface="Times New Roman" panose="02020603050405020304" pitchFamily="18" charset="0"/>
              </a:rPr>
              <a:t>kurulmasını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sağlaması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özellikle</a:t>
            </a:r>
            <a:r>
              <a:rPr lang="fr-FR" sz="2800" dirty="0">
                <a:solidFill>
                  <a:srgbClr val="000000"/>
                </a:solidFill>
                <a:latin typeface="Times New Roman" panose="02020603050405020304" pitchFamily="18" charset="0"/>
                <a:cs typeface="Times New Roman" panose="02020603050405020304" pitchFamily="18" charset="0"/>
              </a:rPr>
              <a:t> emir ve </a:t>
            </a:r>
            <a:r>
              <a:rPr lang="fr-FR" sz="2800" dirty="0" err="1">
                <a:solidFill>
                  <a:srgbClr val="000000"/>
                </a:solidFill>
                <a:latin typeface="Times New Roman" panose="02020603050405020304" pitchFamily="18" charset="0"/>
                <a:cs typeface="Times New Roman" panose="02020603050405020304" pitchFamily="18" charset="0"/>
              </a:rPr>
              <a:t>talimatların</a:t>
            </a:r>
            <a:r>
              <a:rPr lang="fr-FR" sz="2800" dirty="0">
                <a:solidFill>
                  <a:srgbClr val="000000"/>
                </a:solidFill>
                <a:latin typeface="Times New Roman" panose="02020603050405020304" pitchFamily="18" charset="0"/>
                <a:cs typeface="Times New Roman" panose="02020603050405020304" pitchFamily="18" charset="0"/>
              </a:rPr>
              <a:t> yazılı olarak </a:t>
            </a:r>
            <a:r>
              <a:rPr lang="fr-FR" sz="2800" dirty="0" err="1">
                <a:solidFill>
                  <a:srgbClr val="000000"/>
                </a:solidFill>
                <a:latin typeface="Times New Roman" panose="02020603050405020304" pitchFamily="18" charset="0"/>
                <a:cs typeface="Times New Roman" panose="02020603050405020304" pitchFamily="18" charset="0"/>
              </a:rPr>
              <a:t>verilmesi</a:t>
            </a:r>
            <a:r>
              <a:rPr lang="fr-FR" sz="2800" dirty="0">
                <a:solidFill>
                  <a:srgbClr val="000000"/>
                </a:solidFill>
                <a:latin typeface="Times New Roman" panose="02020603050405020304" pitchFamily="18" charset="0"/>
                <a:cs typeface="Times New Roman" panose="02020603050405020304" pitchFamily="18" charset="0"/>
              </a:rPr>
              <a:t>, yazılı iletişimi sözlü iletişime </a:t>
            </a:r>
            <a:r>
              <a:rPr lang="fr-FR" sz="2800" dirty="0" err="1">
                <a:solidFill>
                  <a:srgbClr val="000000"/>
                </a:solidFill>
                <a:latin typeface="Times New Roman" panose="02020603050405020304" pitchFamily="18" charset="0"/>
                <a:cs typeface="Times New Roman" panose="02020603050405020304" pitchFamily="18" charset="0"/>
              </a:rPr>
              <a:t>nazaran</a:t>
            </a:r>
            <a:r>
              <a:rPr lang="fr-FR" sz="2800" dirty="0">
                <a:solidFill>
                  <a:srgbClr val="000000"/>
                </a:solidFill>
                <a:latin typeface="Times New Roman" panose="02020603050405020304" pitchFamily="18" charset="0"/>
                <a:cs typeface="Times New Roman" panose="02020603050405020304" pitchFamily="18" charset="0"/>
              </a:rPr>
              <a:t> daha etkin bir iletişim </a:t>
            </a:r>
            <a:r>
              <a:rPr lang="fr-FR" sz="2800" dirty="0" err="1">
                <a:solidFill>
                  <a:srgbClr val="000000"/>
                </a:solidFill>
                <a:latin typeface="Times New Roman" panose="02020603050405020304" pitchFamily="18" charset="0"/>
                <a:cs typeface="Times New Roman" panose="02020603050405020304" pitchFamily="18" charset="0"/>
              </a:rPr>
              <a:t>aracı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yapmaktadır</a:t>
            </a:r>
            <a:r>
              <a:rPr lang="fr-FR" sz="2800" dirty="0">
                <a:solidFill>
                  <a:srgbClr val="000000"/>
                </a:solidFill>
                <a:latin typeface="Times New Roman" panose="02020603050405020304" pitchFamily="18" charset="0"/>
                <a:cs typeface="Times New Roman" panose="02020603050405020304" pitchFamily="18" charset="0"/>
              </a:rPr>
              <a:t>. </a:t>
            </a:r>
          </a:p>
          <a:p>
            <a:r>
              <a:rPr lang="fr-FR" sz="2800" dirty="0" err="1">
                <a:solidFill>
                  <a:srgbClr val="000000"/>
                </a:solidFill>
                <a:latin typeface="Times New Roman" panose="02020603050405020304" pitchFamily="18" charset="0"/>
                <a:cs typeface="Times New Roman" panose="02020603050405020304" pitchFamily="18" charset="0"/>
              </a:rPr>
              <a:t>Yazıların</a:t>
            </a:r>
            <a:r>
              <a:rPr lang="fr-FR" sz="2800" dirty="0">
                <a:solidFill>
                  <a:srgbClr val="000000"/>
                </a:solidFill>
                <a:latin typeface="Times New Roman" panose="02020603050405020304" pitchFamily="18" charset="0"/>
                <a:cs typeface="Times New Roman" panose="02020603050405020304" pitchFamily="18" charset="0"/>
              </a:rPr>
              <a:t> belge ve </a:t>
            </a:r>
            <a:r>
              <a:rPr lang="fr-FR" sz="2800" dirty="0" err="1">
                <a:solidFill>
                  <a:srgbClr val="000000"/>
                </a:solidFill>
                <a:latin typeface="Times New Roman" panose="02020603050405020304" pitchFamily="18" charset="0"/>
                <a:cs typeface="Times New Roman" panose="02020603050405020304" pitchFamily="18" charset="0"/>
              </a:rPr>
              <a:t>arşiv</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değerinin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olması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belgelerin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saklanabilmesi</a:t>
            </a:r>
            <a:r>
              <a:rPr lang="fr-FR" sz="2800" dirty="0">
                <a:solidFill>
                  <a:srgbClr val="000000"/>
                </a:solidFill>
                <a:latin typeface="Times New Roman" panose="02020603050405020304" pitchFamily="18" charset="0"/>
                <a:cs typeface="Times New Roman" panose="02020603050405020304" pitchFamily="18" charset="0"/>
              </a:rPr>
              <a:t> ve </a:t>
            </a:r>
            <a:r>
              <a:rPr lang="fr-FR" sz="2800" dirty="0" err="1">
                <a:solidFill>
                  <a:srgbClr val="000000"/>
                </a:solidFill>
                <a:latin typeface="Times New Roman" panose="02020603050405020304" pitchFamily="18" charset="0"/>
                <a:cs typeface="Times New Roman" panose="02020603050405020304" pitchFamily="18" charset="0"/>
              </a:rPr>
              <a:t>istenildiği</a:t>
            </a:r>
            <a:r>
              <a:rPr lang="fr-FR" sz="2800" dirty="0">
                <a:solidFill>
                  <a:srgbClr val="000000"/>
                </a:solidFill>
                <a:latin typeface="Times New Roman" panose="02020603050405020304" pitchFamily="18" charset="0"/>
                <a:cs typeface="Times New Roman" panose="02020603050405020304" pitchFamily="18" charset="0"/>
              </a:rPr>
              <a:t> zaman </a:t>
            </a:r>
            <a:r>
              <a:rPr lang="fr-FR" sz="2800" dirty="0" err="1">
                <a:solidFill>
                  <a:srgbClr val="000000"/>
                </a:solidFill>
                <a:latin typeface="Times New Roman" panose="02020603050405020304" pitchFamily="18" charset="0"/>
                <a:cs typeface="Times New Roman" panose="02020603050405020304" pitchFamily="18" charset="0"/>
              </a:rPr>
              <a:t>kullanılabilmesine</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olanak</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tanır</a:t>
            </a:r>
            <a:endParaRPr lang="fr-FR" sz="28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8439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4FE883E-822E-441C-A118-524F4B194348}"/>
              </a:ext>
            </a:extLst>
          </p:cNvPr>
          <p:cNvSpPr/>
          <p:nvPr/>
        </p:nvSpPr>
        <p:spPr>
          <a:xfrm>
            <a:off x="404735" y="1289154"/>
            <a:ext cx="11347554" cy="3970318"/>
          </a:xfrm>
          <a:prstGeom prst="rect">
            <a:avLst/>
          </a:prstGeom>
        </p:spPr>
        <p:txBody>
          <a:bodyPr wrap="square">
            <a:spAutoFit/>
          </a:bodyPr>
          <a:lstStyle/>
          <a:p>
            <a:pPr algn="just"/>
            <a:r>
              <a:rPr lang="fr-FR" sz="2800" b="1" dirty="0">
                <a:solidFill>
                  <a:srgbClr val="000000"/>
                </a:solidFill>
                <a:latin typeface="Calibri" panose="020F0502020204030204" pitchFamily="34" charset="0"/>
                <a:cs typeface="Calibri" panose="020F0502020204030204" pitchFamily="34" charset="0"/>
              </a:rPr>
              <a:t>Yazılı İletişimde Dikkat Edilmesi Gereken Hususlar </a:t>
            </a:r>
            <a:endParaRPr lang="fr-FR" sz="2800" dirty="0">
              <a:solidFill>
                <a:srgbClr val="000000"/>
              </a:solidFill>
              <a:latin typeface="Calibri" panose="020F0502020204030204" pitchFamily="34" charset="0"/>
              <a:cs typeface="Calibri" panose="020F0502020204030204" pitchFamily="34" charset="0"/>
            </a:endParaRPr>
          </a:p>
          <a:p>
            <a:pPr algn="just"/>
            <a:r>
              <a:rPr lang="fr-FR" sz="2800" dirty="0">
                <a:solidFill>
                  <a:srgbClr val="000000"/>
                </a:solidFill>
                <a:latin typeface="Calibri" panose="020F0502020204030204" pitchFamily="34" charset="0"/>
                <a:cs typeface="Calibri" panose="020F0502020204030204" pitchFamily="34" charset="0"/>
              </a:rPr>
              <a:t>Yazıda konuşma dili kavramlarından kaçınılmalıdır. </a:t>
            </a:r>
          </a:p>
          <a:p>
            <a:pPr algn="just"/>
            <a:endParaRPr lang="tr-TR" sz="2800" dirty="0">
              <a:solidFill>
                <a:srgbClr val="000000"/>
              </a:solidFill>
              <a:latin typeface="Calibri" panose="020F0502020204030204" pitchFamily="34" charset="0"/>
              <a:cs typeface="Calibri" panose="020F0502020204030204" pitchFamily="34" charset="0"/>
            </a:endParaRPr>
          </a:p>
          <a:p>
            <a:pPr algn="just"/>
            <a:r>
              <a:rPr lang="fr-FR" sz="2800" dirty="0">
                <a:solidFill>
                  <a:srgbClr val="000000"/>
                </a:solidFill>
                <a:latin typeface="Calibri" panose="020F0502020204030204" pitchFamily="34" charset="0"/>
                <a:cs typeface="Calibri" panose="020F0502020204030204" pitchFamily="34" charset="0"/>
              </a:rPr>
              <a:t>Argo veya etkileyici dil kullanmaktan kaçınılmalıdır. </a:t>
            </a:r>
          </a:p>
          <a:p>
            <a:pPr algn="just"/>
            <a:r>
              <a:rPr lang="fr-FR" sz="2800" dirty="0">
                <a:solidFill>
                  <a:srgbClr val="000000"/>
                </a:solidFill>
                <a:latin typeface="Calibri" panose="020F0502020204030204" pitchFamily="34" charset="0"/>
                <a:cs typeface="Calibri" panose="020F0502020204030204" pitchFamily="34" charset="0"/>
              </a:rPr>
              <a:t>Duygusal ve abartılı bir dil kullanılmamalıdır. </a:t>
            </a:r>
          </a:p>
          <a:p>
            <a:pPr algn="just"/>
            <a:r>
              <a:rPr lang="fr-FR" sz="2800" dirty="0">
                <a:solidFill>
                  <a:srgbClr val="000000"/>
                </a:solidFill>
                <a:latin typeface="Calibri" panose="020F0502020204030204" pitchFamily="34" charset="0"/>
                <a:cs typeface="Calibri" panose="020F0502020204030204" pitchFamily="34" charset="0"/>
              </a:rPr>
              <a:t>Klişeleşmiş basmakalıp sözlerden kaçınılmalıdır (demek istediğim yerine yani, nesne yerine şey gibi). </a:t>
            </a:r>
          </a:p>
          <a:p>
            <a:pPr algn="just"/>
            <a:r>
              <a:rPr lang="fr-FR" sz="2800" dirty="0">
                <a:solidFill>
                  <a:srgbClr val="000000"/>
                </a:solidFill>
                <a:latin typeface="Calibri" panose="020F0502020204030204" pitchFamily="34" charset="0"/>
                <a:cs typeface="Calibri" panose="020F0502020204030204" pitchFamily="34" charset="0"/>
              </a:rPr>
              <a:t>Belirsiz ifadelerden kaçınılmalı, somut kavramlar kullanılmalıdır (az zamanımız kaldı, çok az kâr ettik yerine on dakikamız kaldı, on milyar kâr ettik gibi)</a:t>
            </a:r>
          </a:p>
        </p:txBody>
      </p:sp>
    </p:spTree>
    <p:extLst>
      <p:ext uri="{BB962C8B-B14F-4D97-AF65-F5344CB8AC3E}">
        <p14:creationId xmlns:p14="http://schemas.microsoft.com/office/powerpoint/2010/main" val="3513654705"/>
      </p:ext>
    </p:extLst>
  </p:cSld>
  <p:clrMapOvr>
    <a:masterClrMapping/>
  </p:clrMapOvr>
</p:sld>
</file>

<file path=ppt/theme/theme1.xml><?xml version="1.0" encoding="utf-8"?>
<a:theme xmlns:a="http://schemas.openxmlformats.org/drawingml/2006/main" name="Dilim">
  <a:themeElements>
    <a:clrScheme name="Dilim">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Dili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2.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8a52e8c320b9a064ae3583ae3861c9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8020cb39231a0945110f9cd888b521a"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0072C5-DDE0-4258-BA7A-4D4B80DFA632}">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71af3243-3dd4-4a8d-8c0d-dd76da1f02a5"/>
    <ds:schemaRef ds:uri="http://www.w3.org/XML/1998/namespace"/>
  </ds:schemaRefs>
</ds:datastoreItem>
</file>

<file path=customXml/itemProps2.xml><?xml version="1.0" encoding="utf-8"?>
<ds:datastoreItem xmlns:ds="http://schemas.openxmlformats.org/officeDocument/2006/customXml" ds:itemID="{FD7FC771-7DFE-49DA-B577-71181BFBC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E8C63A-4744-4DE4-BB49-0FF0B5375C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Slice</Template>
  <TotalTime>0</TotalTime>
  <Words>1177</Words>
  <Application>Microsoft Office PowerPoint</Application>
  <PresentationFormat>Geniş ekran</PresentationFormat>
  <Paragraphs>88</Paragraphs>
  <Slides>32</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32</vt:i4>
      </vt:variant>
    </vt:vector>
  </HeadingPairs>
  <TitlesOfParts>
    <vt:vector size="39" baseType="lpstr">
      <vt:lpstr>Arial</vt:lpstr>
      <vt:lpstr>Calibri</vt:lpstr>
      <vt:lpstr>Century Gothic</vt:lpstr>
      <vt:lpstr>Minion Pro</vt:lpstr>
      <vt:lpstr>Times New Roman</vt:lpstr>
      <vt:lpstr>Wingdings 3</vt:lpstr>
      <vt:lpstr>Dilim</vt:lpstr>
      <vt:lpstr>PowerPoint Sunusu</vt:lpstr>
      <vt:lpstr>PowerPoint Sunusu</vt:lpstr>
      <vt:lpstr>PowerPoint Sunusu</vt:lpstr>
      <vt:lpstr>PowerPoint Sunusu</vt:lpstr>
      <vt:lpstr>PowerPoint Sunusu</vt:lpstr>
      <vt:lpstr>İLETİŞİM TÜRLERİ        İLETİŞİM TÜRLERİ    1. Sözlü İletİşİm  2. Sözsüz İletİşİm  3. Yazılı İletİşİm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2019-10-13T19:03:19Z</dcterms:created>
  <dcterms:modified xsi:type="dcterms:W3CDTF">2020-11-18T13:51:59Z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