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308" r:id="rId2"/>
    <p:sldId id="306" r:id="rId3"/>
    <p:sldId id="307" r:id="rId4"/>
    <p:sldId id="257" r:id="rId5"/>
    <p:sldId id="258" r:id="rId6"/>
    <p:sldId id="260" r:id="rId7"/>
    <p:sldId id="304" r:id="rId8"/>
    <p:sldId id="265" r:id="rId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1B9DB7-4B6E-4C82-BEE6-0D0B276DBFE5}" type="datetimeFigureOut">
              <a:rPr lang="tr-TR" smtClean="0"/>
              <a:t>18.11.2020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9D223C-B16F-40DA-AF6A-DDEBBCB5D41A}" type="slidenum">
              <a:rPr lang="tr-TR" smtClean="0"/>
              <a:t>‹#›</a:t>
            </a:fld>
            <a:endParaRPr lang="tr-TR"/>
          </a:p>
        </p:txBody>
      </p:sp>
    </p:spTree>
    <p:extLst>
      <p:ext uri="{BB962C8B-B14F-4D97-AF65-F5344CB8AC3E}">
        <p14:creationId xmlns:p14="http://schemas.microsoft.com/office/powerpoint/2010/main" val="107793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tr-TR"/>
              <a:t>Asıl başlık stili için tıklatın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FA7432D0-F7A1-40DD-B223-D57FD315EBD0}" type="datetime1">
              <a:rPr lang="tr-TR" smtClean="0"/>
              <a:t>18.11.2020</a:t>
            </a:fld>
            <a:endParaRPr lang="tr-TR"/>
          </a:p>
        </p:txBody>
      </p:sp>
      <p:sp>
        <p:nvSpPr>
          <p:cNvPr id="5" name="Footer Placeholder 4"/>
          <p:cNvSpPr>
            <a:spLocks noGrp="1"/>
          </p:cNvSpPr>
          <p:nvPr>
            <p:ph type="ftr" sz="quarter" idx="11"/>
          </p:nvPr>
        </p:nvSpPr>
        <p:spPr>
          <a:xfrm>
            <a:off x="1174044" y="5357592"/>
            <a:ext cx="5034845" cy="365125"/>
          </a:xfrm>
        </p:spPr>
        <p:txBody>
          <a:bodyPr/>
          <a:lstStyle/>
          <a:p>
            <a:endParaRPr lang="tr-T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BE374C5B-C5F2-47BB-9218-DF9417AA182E}" type="datetime1">
              <a:rPr lang="tr-TR" smtClean="0"/>
              <a:t>18.11.2020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tr-TR"/>
              <a:t>Asıl başlık stili için tıklatın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81D0FBC7-3BC8-4A47-8CC9-786E29017367}" type="datetime1">
              <a:rPr lang="tr-TR" smtClean="0"/>
              <a:t>18.11.2020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5" name="Date Placeholder 4"/>
          <p:cNvSpPr>
            <a:spLocks noGrp="1"/>
          </p:cNvSpPr>
          <p:nvPr>
            <p:ph type="dt" sz="half" idx="10"/>
          </p:nvPr>
        </p:nvSpPr>
        <p:spPr/>
        <p:txBody>
          <a:bodyPr/>
          <a:lstStyle/>
          <a:p>
            <a:fld id="{0434C06D-838F-4D28-A9AB-CCD34A11CD86}" type="datetime1">
              <a:rPr lang="tr-TR" smtClean="0"/>
              <a:t>18.11.2020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1298448" y="2121407"/>
            <a:ext cx="3200400" cy="360273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7" name="Date Placeholder 6"/>
          <p:cNvSpPr>
            <a:spLocks noGrp="1"/>
          </p:cNvSpPr>
          <p:nvPr>
            <p:ph type="dt" sz="half" idx="10"/>
          </p:nvPr>
        </p:nvSpPr>
        <p:spPr/>
        <p:txBody>
          <a:bodyPr/>
          <a:lstStyle/>
          <a:p>
            <a:fld id="{18000996-CD58-4980-BA9C-AC20D0AE5045}" type="datetime1">
              <a:rPr lang="tr-TR" smtClean="0"/>
              <a:t>18.11.2020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
        <p:nvSpPr>
          <p:cNvPr id="11" name="Content Placeholder 10"/>
          <p:cNvSpPr>
            <a:spLocks noGrp="1"/>
          </p:cNvSpPr>
          <p:nvPr>
            <p:ph sz="quarter" idx="13"/>
          </p:nvPr>
        </p:nvSpPr>
        <p:spPr>
          <a:xfrm>
            <a:off x="1298448" y="2944368"/>
            <a:ext cx="3227832" cy="277977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A36A96F4-0EB8-4955-B9C0-42C6287144AB}" type="datetime1">
              <a:rPr lang="tr-TR" smtClean="0"/>
              <a:t>18.11.2020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46E0B8-387F-4A46-86AC-0DBA7EE7551D}" type="datetime1">
              <a:rPr lang="tr-TR" smtClean="0"/>
              <a:t>18.11.2020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tr-TR"/>
              <a:t>Asıl başlık stili için tıklatın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a:xfrm rot="60000">
            <a:off x="6341698" y="5885672"/>
            <a:ext cx="1213821" cy="365125"/>
          </a:xfrm>
        </p:spPr>
        <p:txBody>
          <a:bodyPr/>
          <a:lstStyle/>
          <a:p>
            <a:fld id="{E6382EE5-6C46-4781-9231-B1948C6FFEA1}" type="datetime1">
              <a:rPr lang="tr-TR" smtClean="0"/>
              <a:t>18.11.2020</a:t>
            </a:fld>
            <a:endParaRPr lang="tr-TR"/>
          </a:p>
        </p:txBody>
      </p:sp>
      <p:sp>
        <p:nvSpPr>
          <p:cNvPr id="6" name="Footer Placeholder 5"/>
          <p:cNvSpPr>
            <a:spLocks noGrp="1"/>
          </p:cNvSpPr>
          <p:nvPr>
            <p:ph type="ftr" sz="quarter" idx="11"/>
          </p:nvPr>
        </p:nvSpPr>
        <p:spPr>
          <a:xfrm rot="-60000">
            <a:off x="914554" y="5829261"/>
            <a:ext cx="3522607" cy="365125"/>
          </a:xfrm>
        </p:spPr>
        <p:txBody>
          <a:bodyPr/>
          <a:lstStyle/>
          <a:p>
            <a:endParaRPr lang="tr-TR"/>
          </a:p>
        </p:txBody>
      </p:sp>
      <p:sp>
        <p:nvSpPr>
          <p:cNvPr id="7" name="Slide Number Placeholder 6"/>
          <p:cNvSpPr>
            <a:spLocks noGrp="1"/>
          </p:cNvSpPr>
          <p:nvPr>
            <p:ph type="sldNum" sz="quarter" idx="12"/>
          </p:nvPr>
        </p:nvSpPr>
        <p:spPr>
          <a:xfrm rot="60000">
            <a:off x="7557313" y="5896961"/>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a:xfrm rot="60000">
            <a:off x="6345936" y="5888737"/>
            <a:ext cx="1213821" cy="365125"/>
          </a:xfrm>
        </p:spPr>
        <p:txBody>
          <a:bodyPr/>
          <a:lstStyle/>
          <a:p>
            <a:fld id="{27D72CEC-64C4-4845-8ACD-EBABFD91D000}" type="datetime1">
              <a:rPr lang="tr-TR" smtClean="0"/>
              <a:t>18.11.2020</a:t>
            </a:fld>
            <a:endParaRPr lang="tr-TR"/>
          </a:p>
        </p:txBody>
      </p:sp>
      <p:sp>
        <p:nvSpPr>
          <p:cNvPr id="6" name="Footer Placeholder 5"/>
          <p:cNvSpPr>
            <a:spLocks noGrp="1"/>
          </p:cNvSpPr>
          <p:nvPr>
            <p:ph type="ftr" sz="quarter" idx="11"/>
          </p:nvPr>
        </p:nvSpPr>
        <p:spPr>
          <a:xfrm rot="-60000">
            <a:off x="914569" y="5831037"/>
            <a:ext cx="3319043" cy="365125"/>
          </a:xfrm>
        </p:spPr>
        <p:txBody>
          <a:bodyPr/>
          <a:lstStyle/>
          <a:p>
            <a:endParaRPr lang="tr-TR"/>
          </a:p>
        </p:txBody>
      </p:sp>
      <p:sp>
        <p:nvSpPr>
          <p:cNvPr id="7" name="Slide Number Placeholder 6"/>
          <p:cNvSpPr>
            <a:spLocks noGrp="1"/>
          </p:cNvSpPr>
          <p:nvPr>
            <p:ph type="sldNum" sz="quarter" idx="12"/>
          </p:nvPr>
        </p:nvSpPr>
        <p:spPr>
          <a:xfrm rot="60000">
            <a:off x="7562089" y="5900026"/>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EED02A3C-4105-4B92-BC6C-533D37DB3828}" type="datetime1">
              <a:rPr lang="tr-TR" smtClean="0"/>
              <a:t>18.11.2020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4AC75ECF-126E-4792-B53D-0ADFE870638E}" type="datetime1">
              <a:rPr lang="tr-TR" smtClean="0"/>
              <a:t>18.11.2020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96ED4BF2-4AF4-4F6E-BCD3-31DD73952609}" type="datetime1">
              <a:rPr lang="tr-TR" smtClean="0"/>
              <a:t>18.11.2020</a:t>
            </a:fld>
            <a:endParaRPr lang="tr-T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tr-T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B3E765F4-4720-4A70-8902-3300FE1D3212}"/>
              </a:ext>
            </a:extLst>
          </p:cNvPr>
          <p:cNvSpPr>
            <a:spLocks noGrp="1"/>
          </p:cNvSpPr>
          <p:nvPr>
            <p:ph type="sldNum" sz="quarter" idx="12"/>
          </p:nvPr>
        </p:nvSpPr>
        <p:spPr/>
        <p:txBody>
          <a:bodyPr/>
          <a:lstStyle/>
          <a:p>
            <a:fld id="{F302176B-0E47-46AC-8F43-DAB4B8A37D06}" type="slidenum">
              <a:rPr lang="tr-TR" smtClean="0"/>
              <a:t>1</a:t>
            </a:fld>
            <a:endParaRPr lang="tr-TR"/>
          </a:p>
        </p:txBody>
      </p:sp>
      <p:sp>
        <p:nvSpPr>
          <p:cNvPr id="4" name="Metin kutusu 3">
            <a:extLst>
              <a:ext uri="{FF2B5EF4-FFF2-40B4-BE49-F238E27FC236}">
                <a16:creationId xmlns:a16="http://schemas.microsoft.com/office/drawing/2014/main" id="{809D7840-5663-47ED-A02C-19DC75E0355D}"/>
              </a:ext>
            </a:extLst>
          </p:cNvPr>
          <p:cNvSpPr txBox="1"/>
          <p:nvPr/>
        </p:nvSpPr>
        <p:spPr>
          <a:xfrm>
            <a:off x="1331640" y="3353191"/>
            <a:ext cx="6768752" cy="769441"/>
          </a:xfrm>
          <a:prstGeom prst="rect">
            <a:avLst/>
          </a:prstGeom>
          <a:noFill/>
        </p:spPr>
        <p:txBody>
          <a:bodyPr wrap="square">
            <a:spAutoFit/>
          </a:bodyPr>
          <a:lstStyle/>
          <a:p>
            <a:pPr marL="0" indent="0" algn="ctr">
              <a:buNone/>
            </a:pPr>
            <a:r>
              <a:rPr lang="tr-TR" sz="4400" b="1" dirty="0">
                <a:solidFill>
                  <a:srgbClr val="7030A0"/>
                </a:solidFill>
                <a:latin typeface="Times New Roman" panose="02020603050405020304" pitchFamily="18" charset="0"/>
                <a:cs typeface="Times New Roman" panose="02020603050405020304" pitchFamily="18" charset="0"/>
              </a:rPr>
              <a:t>İnsan İlişkileri ve İletişim</a:t>
            </a:r>
          </a:p>
        </p:txBody>
      </p:sp>
      <p:sp>
        <p:nvSpPr>
          <p:cNvPr id="6" name="Metin kutusu 5">
            <a:extLst>
              <a:ext uri="{FF2B5EF4-FFF2-40B4-BE49-F238E27FC236}">
                <a16:creationId xmlns:a16="http://schemas.microsoft.com/office/drawing/2014/main" id="{D885E86E-DB0A-425D-8959-8001FE03968E}"/>
              </a:ext>
            </a:extLst>
          </p:cNvPr>
          <p:cNvSpPr txBox="1"/>
          <p:nvPr/>
        </p:nvSpPr>
        <p:spPr>
          <a:xfrm>
            <a:off x="2051720" y="2097403"/>
            <a:ext cx="5220072" cy="923330"/>
          </a:xfrm>
          <a:prstGeom prst="rect">
            <a:avLst/>
          </a:prstGeom>
          <a:noFill/>
        </p:spPr>
        <p:txBody>
          <a:bodyPr wrap="square">
            <a:spAutoFit/>
          </a:bodyPr>
          <a:lstStyle/>
          <a:p>
            <a:pPr algn="ctr"/>
            <a:r>
              <a:rPr lang="tr-TR" b="1" dirty="0" err="1">
                <a:solidFill>
                  <a:srgbClr val="7030A0"/>
                </a:solidFill>
                <a:latin typeface="Times New Roman" panose="02020603050405020304" pitchFamily="18" charset="0"/>
                <a:cs typeface="Times New Roman" panose="02020603050405020304" pitchFamily="18" charset="0"/>
              </a:rPr>
              <a:t>Ondokuz</a:t>
            </a:r>
            <a:r>
              <a:rPr lang="tr-TR" b="1" dirty="0">
                <a:solidFill>
                  <a:srgbClr val="7030A0"/>
                </a:solidFill>
                <a:latin typeface="Times New Roman" panose="02020603050405020304" pitchFamily="18" charset="0"/>
                <a:cs typeface="Times New Roman" panose="02020603050405020304" pitchFamily="18" charset="0"/>
              </a:rPr>
              <a:t> Mayıs Üniversitesi</a:t>
            </a:r>
          </a:p>
          <a:p>
            <a:pPr algn="ctr"/>
            <a:r>
              <a:rPr lang="tr-TR" b="1" dirty="0">
                <a:solidFill>
                  <a:srgbClr val="7030A0"/>
                </a:solidFill>
                <a:latin typeface="Times New Roman" panose="02020603050405020304" pitchFamily="18" charset="0"/>
                <a:cs typeface="Times New Roman" panose="02020603050405020304" pitchFamily="18" charset="0"/>
              </a:rPr>
              <a:t>Eğitim Fakültesi</a:t>
            </a:r>
          </a:p>
          <a:p>
            <a:pPr algn="ctr"/>
            <a:r>
              <a:rPr lang="tr-TR" b="1" dirty="0">
                <a:solidFill>
                  <a:srgbClr val="7030A0"/>
                </a:solidFill>
                <a:latin typeface="Times New Roman" panose="02020603050405020304" pitchFamily="18" charset="0"/>
                <a:cs typeface="Times New Roman" panose="02020603050405020304" pitchFamily="18" charset="0"/>
              </a:rPr>
              <a:t>Dr. Öğretim Üyesi Murat Bayram YILAR</a:t>
            </a:r>
            <a:endParaRPr lang="tr-TR" dirty="0"/>
          </a:p>
        </p:txBody>
      </p:sp>
      <p:pic>
        <p:nvPicPr>
          <p:cNvPr id="8" name="Resim 7">
            <a:extLst>
              <a:ext uri="{FF2B5EF4-FFF2-40B4-BE49-F238E27FC236}">
                <a16:creationId xmlns:a16="http://schemas.microsoft.com/office/drawing/2014/main" id="{830428AC-230C-41DE-B189-1C73889EE716}"/>
              </a:ext>
            </a:extLst>
          </p:cNvPr>
          <p:cNvPicPr>
            <a:picLocks noChangeAspect="1"/>
          </p:cNvPicPr>
          <p:nvPr/>
        </p:nvPicPr>
        <p:blipFill>
          <a:blip r:embed="rId2" cstate="print"/>
          <a:stretch>
            <a:fillRect/>
          </a:stretch>
        </p:blipFill>
        <p:spPr>
          <a:xfrm>
            <a:off x="787946" y="692695"/>
            <a:ext cx="1383753" cy="1383753"/>
          </a:xfrm>
          <a:prstGeom prst="rect">
            <a:avLst/>
          </a:prstGeom>
        </p:spPr>
      </p:pic>
      <p:pic>
        <p:nvPicPr>
          <p:cNvPr id="10" name="Resim 9">
            <a:extLst>
              <a:ext uri="{FF2B5EF4-FFF2-40B4-BE49-F238E27FC236}">
                <a16:creationId xmlns:a16="http://schemas.microsoft.com/office/drawing/2014/main" id="{0CD1FF96-4644-4516-901B-E0DD6F773A93}"/>
              </a:ext>
            </a:extLst>
          </p:cNvPr>
          <p:cNvPicPr>
            <a:picLocks noChangeAspect="1"/>
          </p:cNvPicPr>
          <p:nvPr/>
        </p:nvPicPr>
        <p:blipFill>
          <a:blip r:embed="rId2" cstate="print"/>
          <a:stretch>
            <a:fillRect/>
          </a:stretch>
        </p:blipFill>
        <p:spPr>
          <a:xfrm>
            <a:off x="6893632" y="683723"/>
            <a:ext cx="1392725" cy="1392725"/>
          </a:xfrm>
          <a:prstGeom prst="rect">
            <a:avLst/>
          </a:prstGeom>
        </p:spPr>
      </p:pic>
    </p:spTree>
    <p:extLst>
      <p:ext uri="{BB962C8B-B14F-4D97-AF65-F5344CB8AC3E}">
        <p14:creationId xmlns:p14="http://schemas.microsoft.com/office/powerpoint/2010/main" val="957815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E98779-D0C8-47B8-917E-D62A8C1FE92F}"/>
              </a:ext>
            </a:extLst>
          </p:cNvPr>
          <p:cNvSpPr>
            <a:spLocks noGrp="1"/>
          </p:cNvSpPr>
          <p:nvPr>
            <p:ph type="title"/>
          </p:nvPr>
        </p:nvSpPr>
        <p:spPr>
          <a:xfrm>
            <a:off x="827584" y="1412776"/>
            <a:ext cx="7488831" cy="3096344"/>
          </a:xfrm>
        </p:spPr>
        <p:txBody>
          <a:bodyPr>
            <a:normAutofit/>
          </a:bodyPr>
          <a:lstStyle/>
          <a:p>
            <a:r>
              <a:rPr lang="tr-TR" sz="3600" dirty="0">
                <a:solidFill>
                  <a:srgbClr val="7030A0"/>
                </a:solidFill>
              </a:rPr>
              <a:t>İletişimde etkin ve </a:t>
            </a:r>
            <a:r>
              <a:rPr lang="tr-TR" sz="3600" dirty="0" err="1">
                <a:solidFill>
                  <a:srgbClr val="7030A0"/>
                </a:solidFill>
              </a:rPr>
              <a:t>empatik</a:t>
            </a:r>
            <a:r>
              <a:rPr lang="tr-TR" sz="3600" dirty="0">
                <a:solidFill>
                  <a:srgbClr val="7030A0"/>
                </a:solidFill>
              </a:rPr>
              <a:t> dinlemek</a:t>
            </a:r>
            <a:endParaRPr lang="tr-TR" dirty="0">
              <a:solidFill>
                <a:srgbClr val="7030A0"/>
              </a:solidFill>
            </a:endParaRPr>
          </a:p>
        </p:txBody>
      </p:sp>
      <p:sp>
        <p:nvSpPr>
          <p:cNvPr id="3" name="Slayt Numarası Yer Tutucusu 2">
            <a:extLst>
              <a:ext uri="{FF2B5EF4-FFF2-40B4-BE49-F238E27FC236}">
                <a16:creationId xmlns:a16="http://schemas.microsoft.com/office/drawing/2014/main" id="{C24BDEDC-CC60-4469-93CA-24D86D9C973C}"/>
              </a:ext>
            </a:extLst>
          </p:cNvPr>
          <p:cNvSpPr>
            <a:spLocks noGrp="1"/>
          </p:cNvSpPr>
          <p:nvPr>
            <p:ph type="sldNum" sz="quarter" idx="12"/>
          </p:nvPr>
        </p:nvSpPr>
        <p:spPr/>
        <p:txBody>
          <a:bodyPr/>
          <a:lstStyle/>
          <a:p>
            <a:fld id="{F302176B-0E47-46AC-8F43-DAB4B8A37D06}" type="slidenum">
              <a:rPr lang="tr-TR" smtClean="0"/>
              <a:t>2</a:t>
            </a:fld>
            <a:endParaRPr lang="tr-TR"/>
          </a:p>
        </p:txBody>
      </p:sp>
    </p:spTree>
    <p:extLst>
      <p:ext uri="{BB962C8B-B14F-4D97-AF65-F5344CB8AC3E}">
        <p14:creationId xmlns:p14="http://schemas.microsoft.com/office/powerpoint/2010/main" val="2752894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3D2AB5C6-8623-4C1C-8B4B-C453E02980BA}"/>
              </a:ext>
            </a:extLst>
          </p:cNvPr>
          <p:cNvSpPr>
            <a:spLocks noGrp="1"/>
          </p:cNvSpPr>
          <p:nvPr>
            <p:ph type="sldNum" sz="quarter" idx="12"/>
          </p:nvPr>
        </p:nvSpPr>
        <p:spPr/>
        <p:txBody>
          <a:bodyPr/>
          <a:lstStyle/>
          <a:p>
            <a:fld id="{F302176B-0E47-46AC-8F43-DAB4B8A37D06}" type="slidenum">
              <a:rPr lang="tr-TR" smtClean="0"/>
              <a:t>3</a:t>
            </a:fld>
            <a:endParaRPr lang="tr-TR"/>
          </a:p>
        </p:txBody>
      </p:sp>
      <p:sp>
        <p:nvSpPr>
          <p:cNvPr id="3" name="Dikdörtgen 2">
            <a:extLst>
              <a:ext uri="{FF2B5EF4-FFF2-40B4-BE49-F238E27FC236}">
                <a16:creationId xmlns:a16="http://schemas.microsoft.com/office/drawing/2014/main" id="{E56F4685-A91D-4E2E-BE53-8AAE6BC3F25C}"/>
              </a:ext>
            </a:extLst>
          </p:cNvPr>
          <p:cNvSpPr/>
          <p:nvPr/>
        </p:nvSpPr>
        <p:spPr>
          <a:xfrm>
            <a:off x="899592" y="1124744"/>
            <a:ext cx="7272808" cy="4893647"/>
          </a:xfrm>
          <a:prstGeom prst="rect">
            <a:avLst/>
          </a:prstGeom>
        </p:spPr>
        <p:txBody>
          <a:bodyPr wrap="square">
            <a:spAutoFit/>
          </a:bodyPr>
          <a:lstStyle/>
          <a:p>
            <a:pPr algn="just"/>
            <a:r>
              <a:rPr lang="tr-TR" sz="2400" b="1" dirty="0">
                <a:solidFill>
                  <a:schemeClr val="accent2"/>
                </a:solidFill>
                <a:latin typeface="Times New Roman" panose="02020603050405020304" pitchFamily="18" charset="0"/>
                <a:cs typeface="Times New Roman" panose="02020603050405020304" pitchFamily="18" charset="0"/>
              </a:rPr>
              <a:t>İletişimde etkin ve </a:t>
            </a:r>
            <a:r>
              <a:rPr lang="tr-TR" sz="2400" b="1" dirty="0" err="1">
                <a:solidFill>
                  <a:schemeClr val="accent2"/>
                </a:solidFill>
                <a:latin typeface="Times New Roman" panose="02020603050405020304" pitchFamily="18" charset="0"/>
                <a:cs typeface="Times New Roman" panose="02020603050405020304" pitchFamily="18" charset="0"/>
              </a:rPr>
              <a:t>empatik</a:t>
            </a:r>
            <a:r>
              <a:rPr lang="tr-TR" sz="2400" b="1" dirty="0">
                <a:solidFill>
                  <a:schemeClr val="accent2"/>
                </a:solidFill>
                <a:latin typeface="Times New Roman" panose="02020603050405020304" pitchFamily="18" charset="0"/>
                <a:cs typeface="Times New Roman" panose="02020603050405020304" pitchFamily="18" charset="0"/>
              </a:rPr>
              <a:t> dinlemek</a:t>
            </a:r>
          </a:p>
          <a:p>
            <a:pPr algn="just"/>
            <a:r>
              <a:rPr lang="tr-TR" sz="2400" dirty="0">
                <a:solidFill>
                  <a:srgbClr val="7030A0"/>
                </a:solidFill>
                <a:latin typeface="Times New Roman" panose="02020603050405020304" pitchFamily="18" charset="0"/>
                <a:cs typeface="Times New Roman" panose="02020603050405020304" pitchFamily="18" charset="0"/>
              </a:rPr>
              <a:t>Etkili ve anlamlı kişiler arası ilişkiler kurmada en önemli becerilerden biri de karşımızdaki kişiyi etkin dinleyebilmektir. Dinlemek, karşıdaki kişiye değer verildiğinin ve saygı duyulduğunun bir göstergesidir.</a:t>
            </a:r>
          </a:p>
          <a:p>
            <a:pPr algn="just"/>
            <a:endParaRPr lang="tr-TR" sz="2400" dirty="0">
              <a:solidFill>
                <a:srgbClr val="7030A0"/>
              </a:solidFill>
              <a:latin typeface="Times New Roman" panose="02020603050405020304" pitchFamily="18" charset="0"/>
              <a:cs typeface="Times New Roman" panose="02020603050405020304" pitchFamily="18" charset="0"/>
            </a:endParaRPr>
          </a:p>
          <a:p>
            <a:pPr algn="just"/>
            <a:r>
              <a:rPr lang="tr-TR" sz="2400" dirty="0">
                <a:solidFill>
                  <a:srgbClr val="7030A0"/>
                </a:solidFill>
                <a:latin typeface="Times New Roman" panose="02020603050405020304" pitchFamily="18" charset="0"/>
                <a:cs typeface="Times New Roman" panose="02020603050405020304" pitchFamily="18" charset="0"/>
              </a:rPr>
              <a:t>Dinleme sürecinde dört temel öge vardır. Bu ögeler «</a:t>
            </a:r>
            <a:r>
              <a:rPr lang="tr-TR" sz="2400" b="1" dirty="0">
                <a:solidFill>
                  <a:srgbClr val="7030A0"/>
                </a:solidFill>
                <a:latin typeface="Times New Roman" panose="02020603050405020304" pitchFamily="18" charset="0"/>
                <a:cs typeface="Times New Roman" panose="02020603050405020304" pitchFamily="18" charset="0"/>
              </a:rPr>
              <a:t>işitme</a:t>
            </a:r>
            <a:r>
              <a:rPr lang="tr-TR" sz="2400" dirty="0">
                <a:solidFill>
                  <a:srgbClr val="7030A0"/>
                </a:solidFill>
                <a:latin typeface="Times New Roman" panose="02020603050405020304" pitchFamily="18" charset="0"/>
                <a:cs typeface="Times New Roman" panose="02020603050405020304" pitchFamily="18" charset="0"/>
              </a:rPr>
              <a:t>» ve «</a:t>
            </a:r>
            <a:r>
              <a:rPr lang="tr-TR" sz="2400" b="1" dirty="0">
                <a:solidFill>
                  <a:srgbClr val="7030A0"/>
                </a:solidFill>
                <a:latin typeface="Times New Roman" panose="02020603050405020304" pitchFamily="18" charset="0"/>
                <a:cs typeface="Times New Roman" panose="02020603050405020304" pitchFamily="18" charset="0"/>
              </a:rPr>
              <a:t>dinleme</a:t>
            </a:r>
            <a:r>
              <a:rPr lang="tr-TR" sz="2400" dirty="0">
                <a:solidFill>
                  <a:srgbClr val="7030A0"/>
                </a:solidFill>
                <a:latin typeface="Times New Roman" panose="02020603050405020304" pitchFamily="18" charset="0"/>
                <a:cs typeface="Times New Roman" panose="02020603050405020304" pitchFamily="18" charset="0"/>
              </a:rPr>
              <a:t>» arasındaki farkı ortaya koyar. Bu ögeler şunlardır:</a:t>
            </a:r>
          </a:p>
          <a:p>
            <a:pPr marL="342900" indent="-342900" algn="just">
              <a:buFont typeface="Wingdings" panose="05000000000000000000" pitchFamily="2" charset="2"/>
              <a:buChar char="ü"/>
            </a:pPr>
            <a:r>
              <a:rPr lang="tr-TR" sz="2400" dirty="0">
                <a:solidFill>
                  <a:srgbClr val="7030A0"/>
                </a:solidFill>
                <a:latin typeface="Times New Roman" panose="02020603050405020304" pitchFamily="18" charset="0"/>
                <a:cs typeface="Times New Roman" panose="02020603050405020304" pitchFamily="18" charset="0"/>
              </a:rPr>
              <a:t>İşitme</a:t>
            </a:r>
          </a:p>
          <a:p>
            <a:pPr marL="342900" indent="-342900" algn="just">
              <a:buFont typeface="Wingdings" panose="05000000000000000000" pitchFamily="2" charset="2"/>
              <a:buChar char="ü"/>
            </a:pPr>
            <a:r>
              <a:rPr lang="tr-TR" sz="2400" dirty="0">
                <a:solidFill>
                  <a:srgbClr val="7030A0"/>
                </a:solidFill>
                <a:latin typeface="Times New Roman" panose="02020603050405020304" pitchFamily="18" charset="0"/>
                <a:cs typeface="Times New Roman" panose="02020603050405020304" pitchFamily="18" charset="0"/>
              </a:rPr>
              <a:t>Dikkat</a:t>
            </a:r>
          </a:p>
          <a:p>
            <a:pPr marL="342900" indent="-342900" algn="just">
              <a:buFont typeface="Wingdings" panose="05000000000000000000" pitchFamily="2" charset="2"/>
              <a:buChar char="ü"/>
            </a:pPr>
            <a:r>
              <a:rPr lang="tr-TR" sz="2400" dirty="0">
                <a:solidFill>
                  <a:srgbClr val="7030A0"/>
                </a:solidFill>
                <a:latin typeface="Times New Roman" panose="02020603050405020304" pitchFamily="18" charset="0"/>
                <a:cs typeface="Times New Roman" panose="02020603050405020304" pitchFamily="18" charset="0"/>
              </a:rPr>
              <a:t>Anlama</a:t>
            </a:r>
          </a:p>
          <a:p>
            <a:pPr marL="342900" indent="-342900" algn="just">
              <a:buFont typeface="Wingdings" panose="05000000000000000000" pitchFamily="2" charset="2"/>
              <a:buChar char="ü"/>
            </a:pPr>
            <a:r>
              <a:rPr lang="tr-TR" sz="2400" dirty="0">
                <a:solidFill>
                  <a:srgbClr val="7030A0"/>
                </a:solidFill>
                <a:latin typeface="Times New Roman" panose="02020603050405020304" pitchFamily="18" charset="0"/>
                <a:cs typeface="Times New Roman" panose="02020603050405020304" pitchFamily="18" charset="0"/>
              </a:rPr>
              <a:t>Hatırlama</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1549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71600" y="980728"/>
            <a:ext cx="7200800" cy="5112568"/>
          </a:xfrm>
        </p:spPr>
        <p:txBody>
          <a:bodyPr>
            <a:normAutofit/>
          </a:bodyPr>
          <a:lstStyle/>
          <a:p>
            <a:pPr marL="0" indent="0" algn="just">
              <a:lnSpc>
                <a:spcPct val="120000"/>
              </a:lnSpc>
              <a:buNone/>
            </a:pPr>
            <a:r>
              <a:rPr lang="tr-TR" sz="3200" dirty="0">
                <a:solidFill>
                  <a:srgbClr val="7030A0"/>
                </a:solidFill>
                <a:latin typeface="Times New Roman" panose="02020603050405020304" pitchFamily="18" charset="0"/>
                <a:cs typeface="Times New Roman" panose="02020603050405020304" pitchFamily="18" charset="0"/>
              </a:rPr>
              <a:t>«</a:t>
            </a:r>
            <a:r>
              <a:rPr lang="tr-TR" sz="3200" b="1" dirty="0">
                <a:solidFill>
                  <a:schemeClr val="accent2"/>
                </a:solidFill>
                <a:latin typeface="Times New Roman" panose="02020603050405020304" pitchFamily="18" charset="0"/>
                <a:cs typeface="Times New Roman" panose="02020603050405020304" pitchFamily="18" charset="0"/>
              </a:rPr>
              <a:t>İşitmek</a:t>
            </a:r>
            <a:r>
              <a:rPr lang="tr-TR" sz="3200" dirty="0">
                <a:solidFill>
                  <a:srgbClr val="7030A0"/>
                </a:solidFill>
                <a:latin typeface="Times New Roman" panose="02020603050405020304" pitchFamily="18" charset="0"/>
                <a:cs typeface="Times New Roman" panose="02020603050405020304" pitchFamily="18" charset="0"/>
              </a:rPr>
              <a:t>» ve «</a:t>
            </a:r>
            <a:r>
              <a:rPr lang="tr-TR" sz="3200" b="1" dirty="0">
                <a:solidFill>
                  <a:schemeClr val="accent2"/>
                </a:solidFill>
                <a:latin typeface="Times New Roman" panose="02020603050405020304" pitchFamily="18" charset="0"/>
                <a:cs typeface="Times New Roman" panose="02020603050405020304" pitchFamily="18" charset="0"/>
              </a:rPr>
              <a:t>Dinlemek</a:t>
            </a:r>
            <a:r>
              <a:rPr lang="tr-TR" sz="3200" dirty="0">
                <a:solidFill>
                  <a:srgbClr val="7030A0"/>
                </a:solidFill>
                <a:latin typeface="Times New Roman" panose="02020603050405020304" pitchFamily="18" charset="0"/>
                <a:cs typeface="Times New Roman" panose="02020603050405020304" pitchFamily="18" charset="0"/>
              </a:rPr>
              <a:t>» </a:t>
            </a:r>
            <a:r>
              <a:rPr lang="tr-TR" sz="1800" dirty="0">
                <a:solidFill>
                  <a:srgbClr val="7030A0"/>
                </a:solidFill>
                <a:latin typeface="Times New Roman" panose="02020603050405020304" pitchFamily="18" charset="0"/>
                <a:cs typeface="Times New Roman" panose="02020603050405020304" pitchFamily="18" charset="0"/>
              </a:rPr>
              <a:t>(</a:t>
            </a:r>
            <a:r>
              <a:rPr lang="tr-TR" sz="1800" i="1" dirty="0">
                <a:solidFill>
                  <a:srgbClr val="7030A0"/>
                </a:solidFill>
                <a:latin typeface="Times New Roman" panose="02020603050405020304" pitchFamily="18" charset="0"/>
                <a:cs typeface="Times New Roman" panose="02020603050405020304" pitchFamily="18" charset="0"/>
              </a:rPr>
              <a:t>Bakmak ve görmek</a:t>
            </a:r>
            <a:r>
              <a:rPr lang="tr-TR" sz="1800" dirty="0">
                <a:solidFill>
                  <a:srgbClr val="7030A0"/>
                </a:solidFill>
                <a:latin typeface="Times New Roman" panose="02020603050405020304" pitchFamily="18" charset="0"/>
                <a:cs typeface="Times New Roman" panose="02020603050405020304" pitchFamily="18" charset="0"/>
              </a:rPr>
              <a:t>)</a:t>
            </a:r>
          </a:p>
          <a:p>
            <a:pPr marL="0" indent="0" algn="just">
              <a:lnSpc>
                <a:spcPct val="120000"/>
              </a:lnSpc>
              <a:buNone/>
            </a:pPr>
            <a:r>
              <a:rPr lang="tr-TR" sz="2600" dirty="0">
                <a:latin typeface="+mj-lt"/>
                <a:cs typeface="Times New Roman" panose="02020603050405020304" pitchFamily="18" charset="0"/>
              </a:rPr>
              <a:t>İşitmek ve dinlemek aynı şey değildir. Birçok insan, işitme yetisine sahip olarak doğar. Böylece işitme, otomatik, kendiliğinden ortaya çıkar ve bilinçli bir performans gerektirmez. Dinleme ise söylenileni işitme, dikkat etme, anlama ve hatırlamayı içeren bilinçli bir süreçtir. </a:t>
            </a:r>
            <a:endParaRPr lang="tr-TR" sz="2600"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4</a:t>
            </a:fld>
            <a:endParaRPr lang="tr-TR"/>
          </a:p>
        </p:txBody>
      </p:sp>
    </p:spTree>
    <p:extLst>
      <p:ext uri="{BB962C8B-B14F-4D97-AF65-F5344CB8AC3E}">
        <p14:creationId xmlns:p14="http://schemas.microsoft.com/office/powerpoint/2010/main" val="1117521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9592" y="1340768"/>
            <a:ext cx="7344816" cy="3816424"/>
          </a:xfrm>
        </p:spPr>
        <p:txBody>
          <a:bodyPr>
            <a:normAutofit/>
          </a:bodyPr>
          <a:lstStyle/>
          <a:p>
            <a:pPr marL="0" indent="0" algn="ctr">
              <a:buNone/>
            </a:pPr>
            <a:endParaRPr lang="tr-TR" sz="1800" b="1" dirty="0">
              <a:solidFill>
                <a:srgbClr val="7030A0"/>
              </a:solidFill>
            </a:endParaRPr>
          </a:p>
          <a:p>
            <a:pPr marL="0" indent="711200" algn="just"/>
            <a:endParaRPr lang="tr-TR" sz="1800"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5</a:t>
            </a:fld>
            <a:endParaRPr lang="tr-TR"/>
          </a:p>
        </p:txBody>
      </p:sp>
      <p:sp>
        <p:nvSpPr>
          <p:cNvPr id="4" name="Dikdörtgen 3">
            <a:extLst>
              <a:ext uri="{FF2B5EF4-FFF2-40B4-BE49-F238E27FC236}">
                <a16:creationId xmlns:a16="http://schemas.microsoft.com/office/drawing/2014/main" id="{912CF88D-62D4-4494-96AD-C8E2D7846FB0}"/>
              </a:ext>
            </a:extLst>
          </p:cNvPr>
          <p:cNvSpPr/>
          <p:nvPr/>
        </p:nvSpPr>
        <p:spPr>
          <a:xfrm>
            <a:off x="919776" y="1125321"/>
            <a:ext cx="7344816" cy="4524315"/>
          </a:xfrm>
          <a:prstGeom prst="rect">
            <a:avLst/>
          </a:prstGeom>
        </p:spPr>
        <p:txBody>
          <a:bodyPr wrap="square">
            <a:spAutoFit/>
          </a:bodyPr>
          <a:lstStyle/>
          <a:p>
            <a:pPr algn="just"/>
            <a:r>
              <a:rPr lang="tr-TR" sz="2400" b="1" dirty="0">
                <a:solidFill>
                  <a:schemeClr val="accent2"/>
                </a:solidFill>
                <a:latin typeface="+mj-lt"/>
              </a:rPr>
              <a:t>Dinleme Türleri</a:t>
            </a:r>
          </a:p>
          <a:p>
            <a:pPr algn="just"/>
            <a:r>
              <a:rPr lang="tr-TR" sz="2400" dirty="0">
                <a:latin typeface="+mj-lt"/>
              </a:rPr>
              <a:t>Alan yazında birçok kaynak farklı dinleme türlerinden bahsetmektedir. Bunlar içinde en yaygın olanları şunlardır:</a:t>
            </a:r>
          </a:p>
          <a:p>
            <a:pPr marL="457200" indent="-457200" algn="just">
              <a:buFont typeface="+mj-lt"/>
              <a:buAutoNum type="arabicPeriod"/>
            </a:pPr>
            <a:r>
              <a:rPr lang="tr-TR" sz="2400" dirty="0">
                <a:latin typeface="+mj-lt"/>
              </a:rPr>
              <a:t>Etkin (aktif) dinleme</a:t>
            </a:r>
          </a:p>
          <a:p>
            <a:pPr marL="457200" indent="-457200" algn="just">
              <a:buFont typeface="+mj-lt"/>
              <a:buAutoNum type="arabicPeriod"/>
            </a:pPr>
            <a:r>
              <a:rPr lang="tr-TR" sz="2400" dirty="0">
                <a:latin typeface="+mj-lt"/>
              </a:rPr>
              <a:t>Pasif (edilgen) dinleme</a:t>
            </a:r>
          </a:p>
          <a:p>
            <a:pPr marL="457200" indent="-457200" algn="just">
              <a:buFont typeface="+mj-lt"/>
              <a:buAutoNum type="arabicPeriod"/>
            </a:pPr>
            <a:r>
              <a:rPr lang="tr-TR" sz="2400" dirty="0">
                <a:latin typeface="+mj-lt"/>
              </a:rPr>
              <a:t>Yüzeysel dinleme</a:t>
            </a:r>
          </a:p>
          <a:p>
            <a:pPr marL="457200" indent="-457200" algn="just">
              <a:buFont typeface="+mj-lt"/>
              <a:buAutoNum type="arabicPeriod"/>
            </a:pPr>
            <a:r>
              <a:rPr lang="tr-TR" sz="2400" dirty="0">
                <a:latin typeface="+mj-lt"/>
              </a:rPr>
              <a:t>Görünüşte dinleme</a:t>
            </a:r>
          </a:p>
          <a:p>
            <a:pPr marL="457200" indent="-457200" algn="just">
              <a:buFont typeface="+mj-lt"/>
              <a:buAutoNum type="arabicPeriod"/>
            </a:pPr>
            <a:r>
              <a:rPr lang="tr-TR" sz="2400" dirty="0">
                <a:latin typeface="+mj-lt"/>
              </a:rPr>
              <a:t>Seçerek dinleme</a:t>
            </a:r>
          </a:p>
          <a:p>
            <a:pPr marL="457200" indent="-457200" algn="just">
              <a:buFont typeface="+mj-lt"/>
              <a:buAutoNum type="arabicPeriod"/>
            </a:pPr>
            <a:r>
              <a:rPr lang="tr-TR" sz="2400" dirty="0">
                <a:latin typeface="+mj-lt"/>
              </a:rPr>
              <a:t>Saplantılı dinleme</a:t>
            </a:r>
          </a:p>
          <a:p>
            <a:pPr marL="457200" indent="-457200" algn="just">
              <a:buFont typeface="+mj-lt"/>
              <a:buAutoNum type="arabicPeriod"/>
            </a:pPr>
            <a:r>
              <a:rPr lang="tr-TR" sz="2400" dirty="0">
                <a:latin typeface="+mj-lt"/>
              </a:rPr>
              <a:t>Savunucu dinleme</a:t>
            </a:r>
          </a:p>
          <a:p>
            <a:pPr marL="457200" indent="-457200" algn="just">
              <a:buFont typeface="+mj-lt"/>
              <a:buAutoNum type="arabicPeriod"/>
            </a:pPr>
            <a:r>
              <a:rPr lang="tr-TR" sz="2400" dirty="0">
                <a:latin typeface="+mj-lt"/>
              </a:rPr>
              <a:t>Tuzak kurucu dinleme</a:t>
            </a:r>
          </a:p>
        </p:txBody>
      </p:sp>
    </p:spTree>
    <p:extLst>
      <p:ext uri="{BB962C8B-B14F-4D97-AF65-F5344CB8AC3E}">
        <p14:creationId xmlns:p14="http://schemas.microsoft.com/office/powerpoint/2010/main" val="2977277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1340768"/>
            <a:ext cx="7560840" cy="4032448"/>
          </a:xfrm>
        </p:spPr>
        <p:txBody>
          <a:bodyPr>
            <a:normAutofit/>
          </a:bodyPr>
          <a:lstStyle/>
          <a:p>
            <a:pPr marL="0" indent="0" algn="just">
              <a:lnSpc>
                <a:spcPct val="150000"/>
              </a:lnSpc>
              <a:buNone/>
              <a:tabLst>
                <a:tab pos="530225" algn="l"/>
              </a:tabLst>
            </a:pPr>
            <a:r>
              <a:rPr lang="tr-TR" b="1" dirty="0">
                <a:solidFill>
                  <a:schemeClr val="accent2"/>
                </a:solidFill>
                <a:latin typeface="+mj-lt"/>
              </a:rPr>
              <a:t>Etkin dinlemeyi olumsuz etkileyen faktörler:</a:t>
            </a:r>
          </a:p>
          <a:p>
            <a:pPr algn="just">
              <a:lnSpc>
                <a:spcPct val="150000"/>
              </a:lnSpc>
              <a:buFont typeface="Wingdings" panose="05000000000000000000" pitchFamily="2" charset="2"/>
              <a:buChar char="ü"/>
              <a:tabLst>
                <a:tab pos="530225" algn="l"/>
              </a:tabLst>
            </a:pPr>
            <a:r>
              <a:rPr lang="tr-TR" dirty="0">
                <a:latin typeface="+mj-lt"/>
              </a:rPr>
              <a:t>Konuşmacıya karşı ön yargılı olunması,</a:t>
            </a:r>
          </a:p>
          <a:p>
            <a:pPr algn="just">
              <a:lnSpc>
                <a:spcPct val="150000"/>
              </a:lnSpc>
              <a:buFont typeface="Wingdings" panose="05000000000000000000" pitchFamily="2" charset="2"/>
              <a:buChar char="ü"/>
              <a:tabLst>
                <a:tab pos="530225" algn="l"/>
              </a:tabLst>
            </a:pPr>
            <a:r>
              <a:rPr lang="tr-TR" dirty="0">
                <a:latin typeface="+mj-lt"/>
              </a:rPr>
              <a:t>Yorgun ya da üzüntülü olmak,</a:t>
            </a:r>
          </a:p>
          <a:p>
            <a:pPr algn="just">
              <a:lnSpc>
                <a:spcPct val="150000"/>
              </a:lnSpc>
              <a:buFont typeface="Wingdings" panose="05000000000000000000" pitchFamily="2" charset="2"/>
              <a:buChar char="ü"/>
              <a:tabLst>
                <a:tab pos="530225" algn="l"/>
              </a:tabLst>
            </a:pPr>
            <a:r>
              <a:rPr lang="tr-TR" dirty="0">
                <a:latin typeface="+mj-lt"/>
              </a:rPr>
              <a:t>Konuşmacıdan çekinmek, korkmak,</a:t>
            </a:r>
          </a:p>
          <a:p>
            <a:pPr algn="just">
              <a:lnSpc>
                <a:spcPct val="150000"/>
              </a:lnSpc>
              <a:buFont typeface="Wingdings" panose="05000000000000000000" pitchFamily="2" charset="2"/>
              <a:buChar char="ü"/>
              <a:tabLst>
                <a:tab pos="530225" algn="l"/>
              </a:tabLst>
            </a:pPr>
            <a:r>
              <a:rPr lang="tr-TR" dirty="0">
                <a:latin typeface="+mj-lt"/>
              </a:rPr>
              <a:t>Konuyu ilginç bulmamak,</a:t>
            </a:r>
          </a:p>
          <a:p>
            <a:pPr algn="just">
              <a:lnSpc>
                <a:spcPct val="150000"/>
              </a:lnSpc>
              <a:buFont typeface="Wingdings" panose="05000000000000000000" pitchFamily="2" charset="2"/>
              <a:buChar char="ü"/>
              <a:tabLst>
                <a:tab pos="530225" algn="l"/>
              </a:tabLst>
            </a:pPr>
            <a:r>
              <a:rPr lang="tr-TR" dirty="0">
                <a:latin typeface="+mj-lt"/>
              </a:rPr>
              <a:t>Konuşmacının söylediklerini seçerek dinlemek…</a:t>
            </a:r>
          </a:p>
          <a:p>
            <a:pPr marL="0" indent="0" algn="just">
              <a:buNone/>
              <a:tabLst>
                <a:tab pos="530225" algn="l"/>
              </a:tabLst>
            </a:pPr>
            <a:endParaRPr lang="tr-TR" sz="1800"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6</a:t>
            </a:fld>
            <a:endParaRPr lang="tr-TR"/>
          </a:p>
        </p:txBody>
      </p:sp>
    </p:spTree>
    <p:extLst>
      <p:ext uri="{BB962C8B-B14F-4D97-AF65-F5344CB8AC3E}">
        <p14:creationId xmlns:p14="http://schemas.microsoft.com/office/powerpoint/2010/main" val="2865394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9632" y="1340768"/>
            <a:ext cx="6410570" cy="3744416"/>
          </a:xfrm>
        </p:spPr>
        <p:txBody>
          <a:bodyPr>
            <a:normAutofit/>
          </a:bodyPr>
          <a:lstStyle/>
          <a:p>
            <a:pPr marL="0" indent="0" algn="ctr">
              <a:buNone/>
            </a:pPr>
            <a:r>
              <a:rPr lang="tr-TR" sz="2800" b="1" dirty="0">
                <a:solidFill>
                  <a:schemeClr val="accent2"/>
                </a:solidFill>
                <a:latin typeface="+mj-lt"/>
              </a:rPr>
              <a:t>Etkin dinleyin!</a:t>
            </a:r>
          </a:p>
          <a:p>
            <a:pPr marL="0" indent="0" algn="just">
              <a:buNone/>
            </a:pPr>
            <a:r>
              <a:rPr lang="tr-TR" sz="2800" dirty="0">
                <a:latin typeface="Times New Roman" pitchFamily="18" charset="0"/>
                <a:cs typeface="Times New Roman" pitchFamily="18" charset="0"/>
              </a:rPr>
              <a:t>Sağlıklı iletişim kurabilmek ve karşınızdaki kişiyi doğru anlayabilmek için, onu etkin dinleyin karşınızdaki kişiyi dinlerken, konuşan kişi ile göz iletişimi kurun. Yüz ifadeniz uygun olsun. Başınızı hafifçe sallayın. “</a:t>
            </a:r>
            <a:r>
              <a:rPr lang="tr-TR" sz="2800" dirty="0" err="1">
                <a:latin typeface="Times New Roman" pitchFamily="18" charset="0"/>
                <a:cs typeface="Times New Roman" pitchFamily="18" charset="0"/>
              </a:rPr>
              <a:t>hı</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hı</a:t>
            </a:r>
            <a:r>
              <a:rPr lang="tr-TR" sz="2800" dirty="0">
                <a:latin typeface="Times New Roman" pitchFamily="18" charset="0"/>
                <a:cs typeface="Times New Roman" pitchFamily="18" charset="0"/>
              </a:rPr>
              <a:t>” “anlıyorum” gibi kelimeler kullanın. </a:t>
            </a:r>
          </a:p>
          <a:p>
            <a:pPr marL="0" indent="0" algn="just">
              <a:buNone/>
            </a:pPr>
            <a:endParaRPr lang="tr-TR" sz="2300" dirty="0">
              <a:solidFill>
                <a:srgbClr val="7030A0"/>
              </a:solidFill>
              <a:latin typeface="+mj-lt"/>
              <a:cs typeface="Times New Roman" panose="02020603050405020304" pitchFamily="18" charset="0"/>
            </a:endParaRPr>
          </a:p>
          <a:p>
            <a:pPr marL="363538" indent="-363538" algn="just"/>
            <a:endParaRPr lang="tr-TR" dirty="0"/>
          </a:p>
          <a:p>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7</a:t>
            </a:fld>
            <a:endParaRPr lang="tr-TR"/>
          </a:p>
        </p:txBody>
      </p:sp>
    </p:spTree>
    <p:extLst>
      <p:ext uri="{BB962C8B-B14F-4D97-AF65-F5344CB8AC3E}">
        <p14:creationId xmlns:p14="http://schemas.microsoft.com/office/powerpoint/2010/main" val="3077179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87624" y="1124744"/>
            <a:ext cx="6696744" cy="4320480"/>
          </a:xfrm>
        </p:spPr>
        <p:txBody>
          <a:bodyPr>
            <a:normAutofit/>
          </a:bodyPr>
          <a:lstStyle/>
          <a:p>
            <a:pPr algn="just">
              <a:buFont typeface="Wingdings" panose="05000000000000000000" pitchFamily="2" charset="2"/>
              <a:buChar char="v"/>
            </a:pPr>
            <a:endParaRPr lang="tr-TR" sz="1800" dirty="0">
              <a:latin typeface="Times New Roman" panose="02020603050405020304" pitchFamily="18" charset="0"/>
              <a:cs typeface="Times New Roman" panose="02020603050405020304" pitchFamily="18" charset="0"/>
            </a:endParaRPr>
          </a:p>
          <a:p>
            <a:pPr>
              <a:buNone/>
            </a:pPr>
            <a:r>
              <a:rPr lang="tr-TR"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Unutmamanız gerekenler: </a:t>
            </a:r>
          </a:p>
          <a:p>
            <a:pPr algn="just">
              <a:buNone/>
            </a:pPr>
            <a:r>
              <a:rPr lang="tr-TR" sz="2800" dirty="0">
                <a:latin typeface="Times New Roman" pitchFamily="18" charset="0"/>
                <a:cs typeface="Times New Roman" pitchFamily="18" charset="0"/>
              </a:rPr>
              <a:t>	Karşınızdaki kişiyi dinlermiş gibi görünmeyin. Gerçekten dinlemek için çaba gösterin. Karşınızdaki kişiyi dinlerken, onun yüzüne duvara bakar gibi bakmayın. Jestleriniz ve mimikleriniz, karşınızdaki kişiyi dinlediğinizi belli etsin. </a:t>
            </a:r>
          </a:p>
          <a:p>
            <a:pPr marL="0" indent="354013" algn="just"/>
            <a:endParaRPr lang="tr-TR" sz="1800" b="1" dirty="0">
              <a:solidFill>
                <a:srgbClr val="7030A0"/>
              </a:solidFill>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8</a:t>
            </a:fld>
            <a:endParaRPr lang="tr-TR"/>
          </a:p>
        </p:txBody>
      </p:sp>
    </p:spTree>
    <p:extLst>
      <p:ext uri="{BB962C8B-B14F-4D97-AF65-F5344CB8AC3E}">
        <p14:creationId xmlns:p14="http://schemas.microsoft.com/office/powerpoint/2010/main" val="385730448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Raptiye">
  <a:themeElements>
    <a:clrScheme name="Raptiye">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Raptiy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aptiy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2582</TotalTime>
  <Words>308</Words>
  <Application>Microsoft Office PowerPoint</Application>
  <PresentationFormat>Ekran Gösterisi (4:3)</PresentationFormat>
  <Paragraphs>45</Paragraphs>
  <Slides>8</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8</vt:i4>
      </vt:variant>
    </vt:vector>
  </HeadingPairs>
  <TitlesOfParts>
    <vt:vector size="16" baseType="lpstr">
      <vt:lpstr>Brush Script MT</vt:lpstr>
      <vt:lpstr>Calibri</vt:lpstr>
      <vt:lpstr>Constantia</vt:lpstr>
      <vt:lpstr>Franklin Gothic Book</vt:lpstr>
      <vt:lpstr>Rage Italic</vt:lpstr>
      <vt:lpstr>Times New Roman</vt:lpstr>
      <vt:lpstr>Wingdings</vt:lpstr>
      <vt:lpstr>Raptiye</vt:lpstr>
      <vt:lpstr>PowerPoint Sunusu</vt:lpstr>
      <vt:lpstr>İletişimde etkin ve empatik dinlemek</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NİÇİN EĞİTİM TARİHİ OKUYORUZ</dc:title>
  <dc:creator>Zekerya</dc:creator>
  <cp:lastModifiedBy>Boost</cp:lastModifiedBy>
  <cp:revision>177</cp:revision>
  <dcterms:created xsi:type="dcterms:W3CDTF">2012-02-08T09:31:19Z</dcterms:created>
  <dcterms:modified xsi:type="dcterms:W3CDTF">2020-11-18T14:34:54Z</dcterms:modified>
</cp:coreProperties>
</file>