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257" r:id="rId3"/>
    <p:sldId id="258" r:id="rId4"/>
    <p:sldId id="259" r:id="rId5"/>
    <p:sldId id="260" r:id="rId6"/>
    <p:sldId id="261" r:id="rId7"/>
    <p:sldId id="264" r:id="rId8"/>
    <p:sldId id="262" r:id="rId9"/>
    <p:sldId id="263"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75CE77D4-CD04-485F-A043-837959E44B0B}" type="datetimeFigureOut">
              <a:rPr lang="tr-TR" smtClean="0"/>
              <a:t>9.03.2021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4196804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5CE77D4-CD04-485F-A043-837959E44B0B}" type="datetimeFigureOut">
              <a:rPr lang="tr-TR" smtClean="0"/>
              <a:t>9.03.2021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416167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75CE77D4-CD04-485F-A043-837959E44B0B}" type="datetimeFigureOut">
              <a:rPr lang="tr-TR" smtClean="0"/>
              <a:t>9.03.2021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1114981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5CE77D4-CD04-485F-A043-837959E44B0B}" type="datetimeFigureOut">
              <a:rPr lang="tr-TR" smtClean="0"/>
              <a:t>9.03.2021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2999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5CE77D4-CD04-485F-A043-837959E44B0B}" type="datetimeFigureOut">
              <a:rPr lang="tr-TR" smtClean="0"/>
              <a:t>9.03.2021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3632226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75CE77D4-CD04-485F-A043-837959E44B0B}" type="datetimeFigureOut">
              <a:rPr lang="tr-TR" smtClean="0"/>
              <a:t>9.03.2021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3135998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CE77D4-CD04-485F-A043-837959E44B0B}" type="datetimeFigureOut">
              <a:rPr lang="tr-TR" smtClean="0"/>
              <a:t>9.03.2021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581678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tr-TR"/>
              <a:t>Asıl başlık stilini düzenlemek için tıklayın</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75CE77D4-CD04-485F-A043-837959E44B0B}" type="datetimeFigureOut">
              <a:rPr lang="tr-TR" smtClean="0"/>
              <a:t>9.03.2021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2315598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tr-TR"/>
              <a:t>Asıl başlık stilini düzenlemek için tıklayın</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tr-TR"/>
              <a:t>Resim eklemek için simgeye tıklayın</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3885810" y="6041362"/>
            <a:ext cx="976879" cy="365125"/>
          </a:xfrm>
        </p:spPr>
        <p:txBody>
          <a:bodyPr/>
          <a:lstStyle/>
          <a:p>
            <a:fld id="{75CE77D4-CD04-485F-A043-837959E44B0B}" type="datetimeFigureOut">
              <a:rPr lang="tr-TR" smtClean="0"/>
              <a:t>9.03.2021</a:t>
            </a:fld>
            <a:endParaRPr lang="tr-TR"/>
          </a:p>
        </p:txBody>
      </p:sp>
      <p:sp>
        <p:nvSpPr>
          <p:cNvPr id="6" name="Footer Placeholder 5"/>
          <p:cNvSpPr>
            <a:spLocks noGrp="1"/>
          </p:cNvSpPr>
          <p:nvPr>
            <p:ph type="ftr" sz="quarter" idx="11"/>
          </p:nvPr>
        </p:nvSpPr>
        <p:spPr>
          <a:xfrm>
            <a:off x="590396" y="6041362"/>
            <a:ext cx="3295413" cy="365125"/>
          </a:xfrm>
        </p:spPr>
        <p:txBody>
          <a:bodyPr/>
          <a:lstStyle/>
          <a:p>
            <a:endParaRPr lang="tr-TR"/>
          </a:p>
        </p:txBody>
      </p:sp>
      <p:sp>
        <p:nvSpPr>
          <p:cNvPr id="7" name="Slide Number Placeholder 6"/>
          <p:cNvSpPr>
            <a:spLocks noGrp="1"/>
          </p:cNvSpPr>
          <p:nvPr>
            <p:ph type="sldNum" sz="quarter" idx="12"/>
          </p:nvPr>
        </p:nvSpPr>
        <p:spPr>
          <a:xfrm>
            <a:off x="4862689" y="5915888"/>
            <a:ext cx="1062155" cy="490599"/>
          </a:xfrm>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337017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tr-TR"/>
              <a:t>Asıl başlık stilini düzenlemek için tıklayın</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tr-TR"/>
              <a:t>Resim eklemek için simgeye tıklayın</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75CE77D4-CD04-485F-A043-837959E44B0B}" type="datetimeFigureOut">
              <a:rPr lang="tr-TR" smtClean="0"/>
              <a:t>9.03.2021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2498958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75CE77D4-CD04-485F-A043-837959E44B0B}" type="datetimeFigureOut">
              <a:rPr lang="tr-TR" smtClean="0"/>
              <a:t>9.03.2021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3297474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tr-TR"/>
              <a:t>Asıl başlık stilini düzenlemek için tıklayın</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tr-TR"/>
              <a:t>Asıl metin stillerini düzenlemek için tıklayın</a:t>
            </a:r>
          </a:p>
        </p:txBody>
      </p:sp>
      <p:sp>
        <p:nvSpPr>
          <p:cNvPr id="2" name="Date Placeholder 1"/>
          <p:cNvSpPr>
            <a:spLocks noGrp="1"/>
          </p:cNvSpPr>
          <p:nvPr>
            <p:ph type="dt" sz="half" idx="10"/>
          </p:nvPr>
        </p:nvSpPr>
        <p:spPr/>
        <p:txBody>
          <a:bodyPr/>
          <a:lstStyle/>
          <a:p>
            <a:fld id="{75CE77D4-CD04-485F-A043-837959E44B0B}" type="datetimeFigureOut">
              <a:rPr lang="tr-TR" smtClean="0"/>
              <a:t>9.03.2021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2273570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5CE77D4-CD04-485F-A043-837959E44B0B}" type="datetimeFigureOut">
              <a:rPr lang="tr-TR" smtClean="0"/>
              <a:t>9.03.2021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1447513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5CE77D4-CD04-485F-A043-837959E44B0B}" type="datetimeFigureOut">
              <a:rPr lang="tr-TR" smtClean="0"/>
              <a:t>9.03.2021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26F27F0-4AE2-4D13-8D24-0318D1060FEF}" type="slidenum">
              <a:rPr lang="tr-TR" smtClean="0"/>
              <a:t>‹#›</a:t>
            </a:fld>
            <a:endParaRPr lang="tr-TR"/>
          </a:p>
        </p:txBody>
      </p:sp>
    </p:spTree>
    <p:extLst>
      <p:ext uri="{BB962C8B-B14F-4D97-AF65-F5344CB8AC3E}">
        <p14:creationId xmlns:p14="http://schemas.microsoft.com/office/powerpoint/2010/main" val="2087870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tr-TR"/>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75CE77D4-CD04-485F-A043-837959E44B0B}" type="datetimeFigureOut">
              <a:rPr lang="tr-TR" smtClean="0"/>
              <a:t>9.03.2021</a:t>
            </a:fld>
            <a:endParaRPr lang="tr-TR"/>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26F27F0-4AE2-4D13-8D24-0318D1060FEF}" type="slidenum">
              <a:rPr lang="tr-TR" smtClean="0"/>
              <a:t>‹#›</a:t>
            </a:fld>
            <a:endParaRPr lang="tr-TR"/>
          </a:p>
        </p:txBody>
      </p:sp>
    </p:spTree>
    <p:extLst>
      <p:ext uri="{BB962C8B-B14F-4D97-AF65-F5344CB8AC3E}">
        <p14:creationId xmlns:p14="http://schemas.microsoft.com/office/powerpoint/2010/main" val="2413883628"/>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3A8DD3-7BCC-4F18-99F2-880479BF495E}"/>
              </a:ext>
            </a:extLst>
          </p:cNvPr>
          <p:cNvSpPr>
            <a:spLocks noGrp="1"/>
          </p:cNvSpPr>
          <p:nvPr>
            <p:ph type="ctrTitle"/>
          </p:nvPr>
        </p:nvSpPr>
        <p:spPr>
          <a:xfrm>
            <a:off x="810001" y="759655"/>
            <a:ext cx="10572000" cy="3334043"/>
          </a:xfrm>
        </p:spPr>
        <p:txBody>
          <a:bodyPr/>
          <a:lstStyle/>
          <a:p>
            <a:pPr algn="ctr"/>
            <a:r>
              <a:rPr lang="tr-TR" dirty="0"/>
              <a:t>TÜRKİYE’DE ve DÜNYADA ÖĞRETMEN YETİŞTİRME</a:t>
            </a:r>
            <a:br>
              <a:rPr lang="tr-TR" dirty="0"/>
            </a:br>
            <a:r>
              <a:rPr lang="tr-TR" dirty="0"/>
              <a:t>Ders-1</a:t>
            </a:r>
          </a:p>
        </p:txBody>
      </p:sp>
      <p:sp>
        <p:nvSpPr>
          <p:cNvPr id="3" name="Alt Başlık 2">
            <a:extLst>
              <a:ext uri="{FF2B5EF4-FFF2-40B4-BE49-F238E27FC236}">
                <a16:creationId xmlns:a16="http://schemas.microsoft.com/office/drawing/2014/main" id="{0B6A717C-49B7-47EC-9D3C-66CB04BD1391}"/>
              </a:ext>
            </a:extLst>
          </p:cNvPr>
          <p:cNvSpPr>
            <a:spLocks noGrp="1"/>
          </p:cNvSpPr>
          <p:nvPr>
            <p:ph type="subTitle" idx="1"/>
          </p:nvPr>
        </p:nvSpPr>
        <p:spPr>
          <a:xfrm>
            <a:off x="810001" y="5280847"/>
            <a:ext cx="10572000" cy="993344"/>
          </a:xfrm>
        </p:spPr>
        <p:txBody>
          <a:bodyPr>
            <a:normAutofit/>
          </a:bodyPr>
          <a:lstStyle/>
          <a:p>
            <a:r>
              <a:rPr lang="tr-TR" sz="2800" b="1" dirty="0"/>
              <a:t>Doç. Dr. Bayram ÖZER</a:t>
            </a:r>
          </a:p>
        </p:txBody>
      </p:sp>
    </p:spTree>
    <p:extLst>
      <p:ext uri="{BB962C8B-B14F-4D97-AF65-F5344CB8AC3E}">
        <p14:creationId xmlns:p14="http://schemas.microsoft.com/office/powerpoint/2010/main" val="2010984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F25A3A-ECE2-423F-A6FB-291DA470B3AC}"/>
              </a:ext>
            </a:extLst>
          </p:cNvPr>
          <p:cNvSpPr>
            <a:spLocks noGrp="1"/>
          </p:cNvSpPr>
          <p:nvPr>
            <p:ph type="title"/>
          </p:nvPr>
        </p:nvSpPr>
        <p:spPr/>
        <p:txBody>
          <a:bodyPr/>
          <a:lstStyle/>
          <a:p>
            <a:r>
              <a:rPr lang="tr-TR" dirty="0"/>
              <a:t>Karşılaştırmalı Eğitim Nedir?</a:t>
            </a:r>
          </a:p>
        </p:txBody>
      </p:sp>
      <p:sp>
        <p:nvSpPr>
          <p:cNvPr id="3" name="İçerik Yer Tutucusu 2">
            <a:extLst>
              <a:ext uri="{FF2B5EF4-FFF2-40B4-BE49-F238E27FC236}">
                <a16:creationId xmlns:a16="http://schemas.microsoft.com/office/drawing/2014/main" id="{667102A5-CDC9-47DB-8BF2-921306246639}"/>
              </a:ext>
            </a:extLst>
          </p:cNvPr>
          <p:cNvSpPr>
            <a:spLocks noGrp="1"/>
          </p:cNvSpPr>
          <p:nvPr>
            <p:ph idx="1"/>
          </p:nvPr>
        </p:nvSpPr>
        <p:spPr/>
        <p:txBody>
          <a:bodyPr/>
          <a:lstStyle/>
          <a:p>
            <a:r>
              <a:rPr lang="tr-TR" dirty="0"/>
              <a:t>Karşılaştırmalı eğitim kavramı ilk kez 1817 yılında ortaya atılmıştır.</a:t>
            </a:r>
          </a:p>
          <a:p>
            <a:r>
              <a:rPr lang="tr-TR" dirty="0"/>
              <a:t>Tek bir tanımı yoktur. Bunun nedeni ise karşılaştırmalı eğitimin uluslararası eğitimle eş anlamlı mı kullanılması gerektiği yoksa sosyal bilimlerde ayrı bir alan mı olması gerektiği konusundaki fikir ayrılıklarıdır.</a:t>
            </a:r>
          </a:p>
          <a:p>
            <a:r>
              <a:rPr lang="tr-TR" dirty="0"/>
              <a:t>Isaac </a:t>
            </a:r>
            <a:r>
              <a:rPr lang="tr-TR" dirty="0" err="1"/>
              <a:t>Kandel</a:t>
            </a:r>
            <a:r>
              <a:rPr lang="tr-TR" dirty="0"/>
              <a:t> (1955) karşılaştırmalı eğitimi «uluslararası eğitim sistemleri arasındaki farkı ortaya çıkaran güçlerin analiz edilmesi ve bu güçlerin karşılaştırılması» olarak tanımlamaktadır.</a:t>
            </a:r>
          </a:p>
        </p:txBody>
      </p:sp>
    </p:spTree>
    <p:extLst>
      <p:ext uri="{BB962C8B-B14F-4D97-AF65-F5344CB8AC3E}">
        <p14:creationId xmlns:p14="http://schemas.microsoft.com/office/powerpoint/2010/main" val="4029754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CE201C-19B5-48CF-9B5F-E758E1FD4867}"/>
              </a:ext>
            </a:extLst>
          </p:cNvPr>
          <p:cNvSpPr>
            <a:spLocks noGrp="1"/>
          </p:cNvSpPr>
          <p:nvPr>
            <p:ph type="title"/>
          </p:nvPr>
        </p:nvSpPr>
        <p:spPr/>
        <p:txBody>
          <a:bodyPr/>
          <a:lstStyle/>
          <a:p>
            <a:r>
              <a:rPr lang="tr-TR" dirty="0"/>
              <a:t>Karşılaştırmalı Eğitim</a:t>
            </a:r>
          </a:p>
        </p:txBody>
      </p:sp>
      <p:sp>
        <p:nvSpPr>
          <p:cNvPr id="3" name="İçerik Yer Tutucusu 2">
            <a:extLst>
              <a:ext uri="{FF2B5EF4-FFF2-40B4-BE49-F238E27FC236}">
                <a16:creationId xmlns:a16="http://schemas.microsoft.com/office/drawing/2014/main" id="{A93C62D6-82B8-4BC2-B0AE-27617D0AE1BA}"/>
              </a:ext>
            </a:extLst>
          </p:cNvPr>
          <p:cNvSpPr>
            <a:spLocks noGrp="1"/>
          </p:cNvSpPr>
          <p:nvPr>
            <p:ph idx="1"/>
          </p:nvPr>
        </p:nvSpPr>
        <p:spPr/>
        <p:txBody>
          <a:bodyPr/>
          <a:lstStyle/>
          <a:p>
            <a:r>
              <a:rPr lang="tr-TR" dirty="0"/>
              <a:t>Eğitim bilimlerinin tüm alanlarından yararlanır.</a:t>
            </a:r>
          </a:p>
          <a:p>
            <a:r>
              <a:rPr lang="tr-TR" dirty="0"/>
              <a:t>Eğitsel kavram ve olguları inceler. </a:t>
            </a:r>
          </a:p>
          <a:p>
            <a:r>
              <a:rPr lang="tr-TR" dirty="0"/>
              <a:t>Kültürel, ekonomik, sosyal ve politik ilişkileri araştırır.</a:t>
            </a:r>
          </a:p>
          <a:p>
            <a:r>
              <a:rPr lang="tr-TR" dirty="0"/>
              <a:t>Dünya üzerindeki farklı bölge ya da ülkelerdeki eğitim sistemlerini benzerlik ve farklılıkları açısından karşılaştırır. </a:t>
            </a:r>
          </a:p>
          <a:p>
            <a:r>
              <a:rPr lang="tr-TR" dirty="0"/>
              <a:t>Eğitim sorunlarını görmeyi sağlar (Türkoğlu, 2020).</a:t>
            </a:r>
          </a:p>
        </p:txBody>
      </p:sp>
    </p:spTree>
    <p:extLst>
      <p:ext uri="{BB962C8B-B14F-4D97-AF65-F5344CB8AC3E}">
        <p14:creationId xmlns:p14="http://schemas.microsoft.com/office/powerpoint/2010/main" val="912444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B38A569-FB50-43FE-B39D-BFE3A679769C}"/>
              </a:ext>
            </a:extLst>
          </p:cNvPr>
          <p:cNvSpPr>
            <a:spLocks noGrp="1"/>
          </p:cNvSpPr>
          <p:nvPr>
            <p:ph type="title"/>
          </p:nvPr>
        </p:nvSpPr>
        <p:spPr/>
        <p:txBody>
          <a:bodyPr/>
          <a:lstStyle/>
          <a:p>
            <a:r>
              <a:rPr lang="tr-TR" dirty="0"/>
              <a:t>Karşılaştırmalı Eğitimin Tarihsel Gelişimi</a:t>
            </a:r>
          </a:p>
        </p:txBody>
      </p:sp>
      <p:sp>
        <p:nvSpPr>
          <p:cNvPr id="3" name="İçerik Yer Tutucusu 2">
            <a:extLst>
              <a:ext uri="{FF2B5EF4-FFF2-40B4-BE49-F238E27FC236}">
                <a16:creationId xmlns:a16="http://schemas.microsoft.com/office/drawing/2014/main" id="{EE552345-06E4-4450-BA6B-E24F827939C2}"/>
              </a:ext>
            </a:extLst>
          </p:cNvPr>
          <p:cNvSpPr>
            <a:spLocks noGrp="1"/>
          </p:cNvSpPr>
          <p:nvPr>
            <p:ph idx="1"/>
          </p:nvPr>
        </p:nvSpPr>
        <p:spPr/>
        <p:txBody>
          <a:bodyPr>
            <a:normAutofit/>
          </a:bodyPr>
          <a:lstStyle/>
          <a:p>
            <a:r>
              <a:rPr lang="tr-TR" sz="2000" dirty="0"/>
              <a:t>Karşılaştırmalı eğitimin temeli Eflatun’a kadar uzanır. Bu aşama hazırlık aşaması olarak kabul edilir. 1817 yılında </a:t>
            </a:r>
            <a:r>
              <a:rPr lang="tr-TR" sz="2000" dirty="0" err="1"/>
              <a:t>Marc-Antoine</a:t>
            </a:r>
            <a:r>
              <a:rPr lang="tr-TR" sz="2000" dirty="0"/>
              <a:t> </a:t>
            </a:r>
            <a:r>
              <a:rPr lang="tr-TR" sz="2000" dirty="0" err="1"/>
              <a:t>Julien</a:t>
            </a:r>
            <a:r>
              <a:rPr lang="tr-TR" sz="2000" dirty="0"/>
              <a:t> tarafından yazılan eserle karşılaştırmalı eğitimin ortaya çıktığı kabul edilir.</a:t>
            </a:r>
          </a:p>
          <a:p>
            <a:r>
              <a:rPr lang="tr-TR" sz="2000" dirty="0"/>
              <a:t>Oluşma aşamasında ise devletler tarafından görevlendirilen eğitimciler Avrupa ve Amerika’da eğitim sistemlerini inceleyerek raporlar hazırlamıştır.</a:t>
            </a:r>
          </a:p>
          <a:p>
            <a:r>
              <a:rPr lang="tr-TR" sz="2000" dirty="0"/>
              <a:t>Kuram aşaması İki Dünya Savaşı arasını kapsayan dönemdir. Bu dönemde eğitimciler eğitim sistemlerini içinde yaşanılan toplumun değerleri ve koşulları ile açıklamaya çalışmıştır. </a:t>
            </a:r>
          </a:p>
          <a:p>
            <a:r>
              <a:rPr lang="tr-TR" sz="2000" dirty="0"/>
              <a:t>Araştırma aşaması ise uluslararası eğitim sistemlerinin ekonomik, politik, sosyal vb. birçok yönden incelenerek karşılaştırıldığı dönemdir (Türkoğlu, 2020). </a:t>
            </a:r>
          </a:p>
        </p:txBody>
      </p:sp>
    </p:spTree>
    <p:extLst>
      <p:ext uri="{BB962C8B-B14F-4D97-AF65-F5344CB8AC3E}">
        <p14:creationId xmlns:p14="http://schemas.microsoft.com/office/powerpoint/2010/main" val="330156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8A0469-EFC6-46DA-B94F-8DC778530560}"/>
              </a:ext>
            </a:extLst>
          </p:cNvPr>
          <p:cNvSpPr>
            <a:spLocks noGrp="1"/>
          </p:cNvSpPr>
          <p:nvPr>
            <p:ph type="title"/>
          </p:nvPr>
        </p:nvSpPr>
        <p:spPr/>
        <p:txBody>
          <a:bodyPr/>
          <a:lstStyle/>
          <a:p>
            <a:r>
              <a:rPr lang="tr-TR" dirty="0"/>
              <a:t>Karşılaştırmalı Eğitimin Tarihsel Gelişimi</a:t>
            </a:r>
          </a:p>
        </p:txBody>
      </p:sp>
      <p:sp>
        <p:nvSpPr>
          <p:cNvPr id="3" name="İçerik Yer Tutucusu 2">
            <a:extLst>
              <a:ext uri="{FF2B5EF4-FFF2-40B4-BE49-F238E27FC236}">
                <a16:creationId xmlns:a16="http://schemas.microsoft.com/office/drawing/2014/main" id="{B515A8B2-D962-435B-B291-52CEBE11592C}"/>
              </a:ext>
            </a:extLst>
          </p:cNvPr>
          <p:cNvSpPr>
            <a:spLocks noGrp="1"/>
          </p:cNvSpPr>
          <p:nvPr>
            <p:ph idx="1"/>
          </p:nvPr>
        </p:nvSpPr>
        <p:spPr>
          <a:xfrm>
            <a:off x="818712" y="2222287"/>
            <a:ext cx="10554574" cy="4188525"/>
          </a:xfrm>
        </p:spPr>
        <p:txBody>
          <a:bodyPr>
            <a:normAutofit fontScale="92500" lnSpcReduction="10000"/>
          </a:bodyPr>
          <a:lstStyle/>
          <a:p>
            <a:r>
              <a:rPr lang="tr-TR" dirty="0"/>
              <a:t>Karşılaştırmalı eğitim tarihini </a:t>
            </a:r>
            <a:r>
              <a:rPr lang="tr-TR" dirty="0" err="1"/>
              <a:t>Noah</a:t>
            </a:r>
            <a:r>
              <a:rPr lang="tr-TR" dirty="0"/>
              <a:t> ve </a:t>
            </a:r>
            <a:r>
              <a:rPr lang="tr-TR" dirty="0" err="1"/>
              <a:t>Eckstein</a:t>
            </a:r>
            <a:r>
              <a:rPr lang="tr-TR" dirty="0"/>
              <a:t> (1998) 5 gruba ayırır (</a:t>
            </a:r>
            <a:r>
              <a:rPr lang="tr-TR" dirty="0" err="1"/>
              <a:t>Akt</a:t>
            </a:r>
            <a:r>
              <a:rPr lang="tr-TR" dirty="0"/>
              <a:t>. Türkoğlu, 2020).</a:t>
            </a:r>
          </a:p>
          <a:p>
            <a:r>
              <a:rPr lang="tr-TR" b="1" dirty="0"/>
              <a:t>1</a:t>
            </a:r>
            <a:r>
              <a:rPr lang="tr-TR" dirty="0"/>
              <a:t>. </a:t>
            </a:r>
            <a:r>
              <a:rPr lang="tr-TR" b="1" dirty="0"/>
              <a:t>Gezginlerin hikayeleri: </a:t>
            </a:r>
            <a:r>
              <a:rPr lang="tr-TR" dirty="0"/>
              <a:t>Seyyahların eğitime ilişkin gözlemlerini kaydettikleri klasik eserleri kapsayan dönemdir.</a:t>
            </a:r>
          </a:p>
          <a:p>
            <a:r>
              <a:rPr lang="tr-TR" b="1" dirty="0"/>
              <a:t>2. Eğitim amaçlı geziler: </a:t>
            </a:r>
            <a:r>
              <a:rPr lang="tr-TR" dirty="0"/>
              <a:t>Diğer ülkelerdeki eğitim uygulamalarının incelendiği ve klasik eserlerle ilişkilendirildiği dönemdir.</a:t>
            </a:r>
          </a:p>
          <a:p>
            <a:r>
              <a:rPr lang="tr-TR" b="1" dirty="0"/>
              <a:t>3. Diğer ulusları anlama gezileri: </a:t>
            </a:r>
            <a:r>
              <a:rPr lang="tr-TR" dirty="0"/>
              <a:t>Diğer ülkelerin eğitim sistemlerine dair incelemelerin daha sistematik bir biçimde devam ettiği dönemdir. </a:t>
            </a:r>
          </a:p>
          <a:p>
            <a:r>
              <a:rPr lang="tr-TR" dirty="0"/>
              <a:t>4</a:t>
            </a:r>
            <a:r>
              <a:rPr lang="tr-TR" b="1" dirty="0"/>
              <a:t>. Ulusal insan tipi çalışmaları: </a:t>
            </a:r>
            <a:r>
              <a:rPr lang="tr-TR" dirty="0"/>
              <a:t>Sosyal bilimlerin önem kazanmasıyla eğitimin ve eğitimin bir parçası olan insanın ön planda olduğu, eğitimin ulusallaştırılması fikrinin temel felsefe olarak benimsendiği dönemdir.</a:t>
            </a:r>
          </a:p>
          <a:p>
            <a:r>
              <a:rPr lang="tr-TR" b="1" dirty="0"/>
              <a:t>5.Bilimsel Araştırmalar: </a:t>
            </a:r>
            <a:r>
              <a:rPr lang="tr-TR" dirty="0"/>
              <a:t>Karşılaştırmalı Eğitim'de artık teorik sistemcilerin saha araştırması yerini B. </a:t>
            </a:r>
            <a:r>
              <a:rPr lang="tr-TR" dirty="0" err="1"/>
              <a:t>Holmes’un</a:t>
            </a:r>
            <a:r>
              <a:rPr lang="tr-TR" dirty="0"/>
              <a:t> problem inceleme metoduna bırakmıştır. Bu doğrultuda, ele alınan problemin tarihi gelişim içinde yorumlanması, fonksiyonel analizinin yapılması, sayısal verilerin toplanması ve en son tekrar sentezci yorumlara gidilmesi tarzında bir yol izlenmektedir (Ergun, 1985).</a:t>
            </a:r>
            <a:endParaRPr lang="tr-TR" b="1" dirty="0"/>
          </a:p>
        </p:txBody>
      </p:sp>
    </p:spTree>
    <p:extLst>
      <p:ext uri="{BB962C8B-B14F-4D97-AF65-F5344CB8AC3E}">
        <p14:creationId xmlns:p14="http://schemas.microsoft.com/office/powerpoint/2010/main" val="1007942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6DA74F-9D25-4F86-B74D-ED7A9B4ABD5F}"/>
              </a:ext>
            </a:extLst>
          </p:cNvPr>
          <p:cNvSpPr>
            <a:spLocks noGrp="1"/>
          </p:cNvSpPr>
          <p:nvPr>
            <p:ph type="title"/>
          </p:nvPr>
        </p:nvSpPr>
        <p:spPr/>
        <p:txBody>
          <a:bodyPr/>
          <a:lstStyle/>
          <a:p>
            <a:r>
              <a:rPr lang="tr-TR" sz="3600" dirty="0"/>
              <a:t>Günümüzde Karşılaştırmalı Eğitim Çalışmaları </a:t>
            </a:r>
          </a:p>
        </p:txBody>
      </p:sp>
      <p:sp>
        <p:nvSpPr>
          <p:cNvPr id="3" name="İçerik Yer Tutucusu 2">
            <a:extLst>
              <a:ext uri="{FF2B5EF4-FFF2-40B4-BE49-F238E27FC236}">
                <a16:creationId xmlns:a16="http://schemas.microsoft.com/office/drawing/2014/main" id="{2E4D7974-7772-4B60-A0AD-5B1098482687}"/>
              </a:ext>
            </a:extLst>
          </p:cNvPr>
          <p:cNvSpPr>
            <a:spLocks noGrp="1"/>
          </p:cNvSpPr>
          <p:nvPr>
            <p:ph idx="1"/>
          </p:nvPr>
        </p:nvSpPr>
        <p:spPr/>
        <p:txBody>
          <a:bodyPr/>
          <a:lstStyle/>
          <a:p>
            <a:r>
              <a:rPr lang="tr-TR" dirty="0"/>
              <a:t>Dünyada öğretmen yetiştiren fakülte ve kolejlerde karşılaştırmalı eğitim çalışmaları hızla artmaktadır.</a:t>
            </a:r>
          </a:p>
          <a:p>
            <a:r>
              <a:rPr lang="tr-TR" dirty="0"/>
              <a:t>Uluslararası işbirliğinin arttığı bu dönemde UNESCO, OECD, Dünya Bankası, Avrupa Birliği gibi kurum ve kuruluşlar karşılaştırmalı eğitim çalışmaları için gerekli istatistiksel verileri de paylaşmaktadır.</a:t>
            </a:r>
          </a:p>
          <a:p>
            <a:endParaRPr lang="tr-TR" dirty="0"/>
          </a:p>
        </p:txBody>
      </p:sp>
    </p:spTree>
    <p:extLst>
      <p:ext uri="{BB962C8B-B14F-4D97-AF65-F5344CB8AC3E}">
        <p14:creationId xmlns:p14="http://schemas.microsoft.com/office/powerpoint/2010/main" val="1355043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6E4DA9-FFE5-48C1-AEDA-044BE787CB3C}"/>
              </a:ext>
            </a:extLst>
          </p:cNvPr>
          <p:cNvSpPr>
            <a:spLocks noGrp="1"/>
          </p:cNvSpPr>
          <p:nvPr>
            <p:ph type="title"/>
          </p:nvPr>
        </p:nvSpPr>
        <p:spPr/>
        <p:txBody>
          <a:bodyPr/>
          <a:lstStyle/>
          <a:p>
            <a:r>
              <a:rPr lang="tr-TR" sz="3600" dirty="0"/>
              <a:t>Günümüzde Karşılaştırmalı Eğitim Çalışmaları </a:t>
            </a:r>
          </a:p>
        </p:txBody>
      </p:sp>
      <p:sp>
        <p:nvSpPr>
          <p:cNvPr id="3" name="İçerik Yer Tutucusu 2">
            <a:extLst>
              <a:ext uri="{FF2B5EF4-FFF2-40B4-BE49-F238E27FC236}">
                <a16:creationId xmlns:a16="http://schemas.microsoft.com/office/drawing/2014/main" id="{52DDCD30-D338-4E7C-B956-A3036592C208}"/>
              </a:ext>
            </a:extLst>
          </p:cNvPr>
          <p:cNvSpPr>
            <a:spLocks noGrp="1"/>
          </p:cNvSpPr>
          <p:nvPr>
            <p:ph idx="1"/>
          </p:nvPr>
        </p:nvSpPr>
        <p:spPr/>
        <p:txBody>
          <a:bodyPr/>
          <a:lstStyle/>
          <a:p>
            <a:r>
              <a:rPr lang="tr-TR" dirty="0"/>
              <a:t>Küreselleşme eğitim sistemlerini de etkilemiştir. Küreselleşme doğrultusunda değişen dünya düzeni eğitim alanında yapılacak çalışmalara da zenginlik kazandırmıştır. </a:t>
            </a:r>
          </a:p>
          <a:p>
            <a:r>
              <a:rPr lang="tr-TR" dirty="0"/>
              <a:t>Karşılaştırmalı eğitim politika yapıcılar tarafından da önemsenen bir alan haline gelmiştir. Çünkü bu dönemde de eğitim ekonomik rekabetin bir numaralı sağlayıcısıdır (Balcı, 2018).</a:t>
            </a:r>
          </a:p>
        </p:txBody>
      </p:sp>
    </p:spTree>
    <p:extLst>
      <p:ext uri="{BB962C8B-B14F-4D97-AF65-F5344CB8AC3E}">
        <p14:creationId xmlns:p14="http://schemas.microsoft.com/office/powerpoint/2010/main" val="762157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E236ED-C4BD-4504-BE86-2FFEFEDCF588}"/>
              </a:ext>
            </a:extLst>
          </p:cNvPr>
          <p:cNvSpPr>
            <a:spLocks noGrp="1"/>
          </p:cNvSpPr>
          <p:nvPr>
            <p:ph type="title"/>
          </p:nvPr>
        </p:nvSpPr>
        <p:spPr/>
        <p:txBody>
          <a:bodyPr/>
          <a:lstStyle/>
          <a:p>
            <a:r>
              <a:rPr lang="tr-TR" dirty="0"/>
              <a:t>Karşılaştırmalı Eğitimin Amacı</a:t>
            </a:r>
          </a:p>
        </p:txBody>
      </p:sp>
      <p:sp>
        <p:nvSpPr>
          <p:cNvPr id="3" name="İçerik Yer Tutucusu 2">
            <a:extLst>
              <a:ext uri="{FF2B5EF4-FFF2-40B4-BE49-F238E27FC236}">
                <a16:creationId xmlns:a16="http://schemas.microsoft.com/office/drawing/2014/main" id="{921EFD42-A4C4-4928-81E1-DC0733446B24}"/>
              </a:ext>
            </a:extLst>
          </p:cNvPr>
          <p:cNvSpPr>
            <a:spLocks noGrp="1"/>
          </p:cNvSpPr>
          <p:nvPr>
            <p:ph idx="1"/>
          </p:nvPr>
        </p:nvSpPr>
        <p:spPr/>
        <p:txBody>
          <a:bodyPr/>
          <a:lstStyle/>
          <a:p>
            <a:r>
              <a:rPr lang="tr-TR" i="1" dirty="0"/>
              <a:t>Okul sistemlerinin gelişimine, böylece bireylerin gelişimine katkı sağlamaktır </a:t>
            </a:r>
            <a:r>
              <a:rPr lang="tr-TR" dirty="0"/>
              <a:t>(</a:t>
            </a:r>
            <a:r>
              <a:rPr lang="tr-TR" dirty="0" err="1"/>
              <a:t>King</a:t>
            </a:r>
            <a:r>
              <a:rPr lang="tr-TR" dirty="0"/>
              <a:t>, 1965).</a:t>
            </a:r>
          </a:p>
          <a:p>
            <a:r>
              <a:rPr lang="tr-TR" i="1" dirty="0"/>
              <a:t>Eğitim sistemlerine, sorunlarına ve etkinliklerine ilişkin geçerli bilgiler elde etmek, eğitime etki eden etmenlerin, çeşitli ülkelerdeki evrimini ve görünümünü inceleyerek eğitim politikasının saptanmasına yardım edecek görüşü kazandırmak ve bir ülkenin kendi eğitim sistemini geliştirmesi için teori ve uygulamalı katkıda bulunmaktır </a:t>
            </a:r>
            <a:r>
              <a:rPr lang="tr-TR" dirty="0"/>
              <a:t>(Demirel, 1996).</a:t>
            </a:r>
          </a:p>
        </p:txBody>
      </p:sp>
    </p:spTree>
    <p:extLst>
      <p:ext uri="{BB962C8B-B14F-4D97-AF65-F5344CB8AC3E}">
        <p14:creationId xmlns:p14="http://schemas.microsoft.com/office/powerpoint/2010/main" val="1168143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4AD40E-CAEE-4482-B49C-20E79AACA63F}"/>
              </a:ext>
            </a:extLst>
          </p:cNvPr>
          <p:cNvSpPr>
            <a:spLocks noGrp="1"/>
          </p:cNvSpPr>
          <p:nvPr>
            <p:ph type="title"/>
          </p:nvPr>
        </p:nvSpPr>
        <p:spPr/>
        <p:txBody>
          <a:bodyPr/>
          <a:lstStyle/>
          <a:p>
            <a:r>
              <a:rPr lang="tr-TR" sz="3600" dirty="0"/>
              <a:t>Karşılaştırmalı Eğitimde Kullanılan Yaklaşımlar</a:t>
            </a:r>
          </a:p>
        </p:txBody>
      </p:sp>
      <p:sp>
        <p:nvSpPr>
          <p:cNvPr id="3" name="İçerik Yer Tutucusu 2">
            <a:extLst>
              <a:ext uri="{FF2B5EF4-FFF2-40B4-BE49-F238E27FC236}">
                <a16:creationId xmlns:a16="http://schemas.microsoft.com/office/drawing/2014/main" id="{9AC195D4-D015-467E-A57E-B81C249D1B5F}"/>
              </a:ext>
            </a:extLst>
          </p:cNvPr>
          <p:cNvSpPr>
            <a:spLocks noGrp="1"/>
          </p:cNvSpPr>
          <p:nvPr>
            <p:ph idx="1"/>
          </p:nvPr>
        </p:nvSpPr>
        <p:spPr/>
        <p:txBody>
          <a:bodyPr/>
          <a:lstStyle/>
          <a:p>
            <a:r>
              <a:rPr lang="tr-TR" dirty="0"/>
              <a:t>Karşılaştırmalı eğitim çalışmalarında kullanılan yaklaşımlara bakıldığında </a:t>
            </a:r>
            <a:r>
              <a:rPr lang="tr-TR" dirty="0" err="1"/>
              <a:t>alanyazında</a:t>
            </a:r>
            <a:r>
              <a:rPr lang="tr-TR" dirty="0"/>
              <a:t> bir birliktelik bulunmamaktadır. </a:t>
            </a:r>
          </a:p>
          <a:p>
            <a:r>
              <a:rPr lang="tr-TR" dirty="0"/>
              <a:t>Balcı (2018)’ya göre iki yaklaşım mevcuttur:</a:t>
            </a:r>
          </a:p>
          <a:p>
            <a:pPr>
              <a:buFontTx/>
              <a:buChar char="-"/>
            </a:pPr>
            <a:r>
              <a:rPr lang="tr-TR" dirty="0"/>
              <a:t>Eğitim sistemlerinin belli boyutlar açısından birebir karşılaştırılması (yatay yaklaşım)</a:t>
            </a:r>
          </a:p>
          <a:p>
            <a:pPr>
              <a:buFontTx/>
              <a:buChar char="-"/>
            </a:pPr>
            <a:r>
              <a:rPr lang="tr-TR" dirty="0"/>
              <a:t>Eğitim sistemlerinin bütüncül olarak incelenerek bu inceleme üzerinden karşılaştırılması</a:t>
            </a:r>
          </a:p>
        </p:txBody>
      </p:sp>
    </p:spTree>
    <p:extLst>
      <p:ext uri="{BB962C8B-B14F-4D97-AF65-F5344CB8AC3E}">
        <p14:creationId xmlns:p14="http://schemas.microsoft.com/office/powerpoint/2010/main" val="4090040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404D9E-F7BF-4D62-91B2-5F689F9E0856}"/>
              </a:ext>
            </a:extLst>
          </p:cNvPr>
          <p:cNvSpPr>
            <a:spLocks noGrp="1"/>
          </p:cNvSpPr>
          <p:nvPr>
            <p:ph type="title"/>
          </p:nvPr>
        </p:nvSpPr>
        <p:spPr/>
        <p:txBody>
          <a:bodyPr/>
          <a:lstStyle/>
          <a:p>
            <a:r>
              <a:rPr lang="tr-TR" sz="3600" dirty="0"/>
              <a:t>Karşılaştırmalı Eğitimde Kullanılan Yaklaşımlar</a:t>
            </a:r>
          </a:p>
        </p:txBody>
      </p:sp>
      <p:sp>
        <p:nvSpPr>
          <p:cNvPr id="3" name="İçerik Yer Tutucusu 2">
            <a:extLst>
              <a:ext uri="{FF2B5EF4-FFF2-40B4-BE49-F238E27FC236}">
                <a16:creationId xmlns:a16="http://schemas.microsoft.com/office/drawing/2014/main" id="{0C01FAB8-D200-4740-9288-BE44524753AE}"/>
              </a:ext>
            </a:extLst>
          </p:cNvPr>
          <p:cNvSpPr>
            <a:spLocks noGrp="1"/>
          </p:cNvSpPr>
          <p:nvPr>
            <p:ph idx="1"/>
          </p:nvPr>
        </p:nvSpPr>
        <p:spPr/>
        <p:txBody>
          <a:bodyPr/>
          <a:lstStyle/>
          <a:p>
            <a:r>
              <a:rPr lang="tr-TR" dirty="0"/>
              <a:t>Dikey yaklaşım ise eğitim sistemlerinin tarihsel süreçlerinin incelenmesini ve bu yolla geleceğe yönelik tahminlerde bulunulmasını sağlayan bir yaklaşımdır. </a:t>
            </a:r>
          </a:p>
        </p:txBody>
      </p:sp>
    </p:spTree>
    <p:extLst>
      <p:ext uri="{BB962C8B-B14F-4D97-AF65-F5344CB8AC3E}">
        <p14:creationId xmlns:p14="http://schemas.microsoft.com/office/powerpoint/2010/main" val="4090888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7EE06C-3B62-4C30-BFC8-5CEC2431D14C}"/>
              </a:ext>
            </a:extLst>
          </p:cNvPr>
          <p:cNvSpPr>
            <a:spLocks noGrp="1"/>
          </p:cNvSpPr>
          <p:nvPr>
            <p:ph type="title"/>
          </p:nvPr>
        </p:nvSpPr>
        <p:spPr/>
        <p:txBody>
          <a:bodyPr/>
          <a:lstStyle/>
          <a:p>
            <a:pPr algn="ctr"/>
            <a:r>
              <a:rPr lang="tr-TR" sz="3200" dirty="0"/>
              <a:t>Eğitim Sistemleri İncelenirken Üzerinde Durulması Gereken Faktörler</a:t>
            </a:r>
          </a:p>
        </p:txBody>
      </p:sp>
      <p:sp>
        <p:nvSpPr>
          <p:cNvPr id="3" name="İçerik Yer Tutucusu 2">
            <a:extLst>
              <a:ext uri="{FF2B5EF4-FFF2-40B4-BE49-F238E27FC236}">
                <a16:creationId xmlns:a16="http://schemas.microsoft.com/office/drawing/2014/main" id="{A5FC2C63-4E96-42C6-8A8E-7B4DD600DCD4}"/>
              </a:ext>
            </a:extLst>
          </p:cNvPr>
          <p:cNvSpPr>
            <a:spLocks noGrp="1"/>
          </p:cNvSpPr>
          <p:nvPr>
            <p:ph idx="1"/>
          </p:nvPr>
        </p:nvSpPr>
        <p:spPr/>
        <p:txBody>
          <a:bodyPr/>
          <a:lstStyle/>
          <a:p>
            <a:r>
              <a:rPr lang="tr-TR" dirty="0"/>
              <a:t>Coğrafi faktörler, sosyal faktörler (din, dil, demografi, sosyal sınıf, teknoloji, ekonomi) (</a:t>
            </a:r>
            <a:r>
              <a:rPr lang="tr-TR" dirty="0" err="1"/>
              <a:t>Lauwerys</a:t>
            </a:r>
            <a:r>
              <a:rPr lang="tr-TR" dirty="0"/>
              <a:t>, Varış ve </a:t>
            </a:r>
            <a:r>
              <a:rPr lang="tr-TR" dirty="0" err="1"/>
              <a:t>Neff</a:t>
            </a:r>
            <a:r>
              <a:rPr lang="tr-TR" dirty="0"/>
              <a:t>, 1979, </a:t>
            </a:r>
            <a:r>
              <a:rPr lang="tr-TR" dirty="0" err="1"/>
              <a:t>Akt</a:t>
            </a:r>
            <a:r>
              <a:rPr lang="tr-TR" dirty="0"/>
              <a:t>. Balcı, 2018).</a:t>
            </a:r>
          </a:p>
          <a:p>
            <a:r>
              <a:rPr lang="tr-TR" dirty="0"/>
              <a:t>Reformlar, siyasal sistemler, eğitimin kontrolü ve yönetimi, ulusal birlik duygusu, coğrafi koşullar, demografik durum, dil, dini faktörler, etnik yapı, sosyal sınıf, teknolojik faktörler, ekonomik faktörler (Erdoğan, 2015, </a:t>
            </a:r>
            <a:r>
              <a:rPr lang="tr-TR" dirty="0" err="1"/>
              <a:t>Akt</a:t>
            </a:r>
            <a:r>
              <a:rPr lang="tr-TR" dirty="0"/>
              <a:t>. Türkoğlu, 2020).</a:t>
            </a:r>
          </a:p>
        </p:txBody>
      </p:sp>
    </p:spTree>
    <p:extLst>
      <p:ext uri="{BB962C8B-B14F-4D97-AF65-F5344CB8AC3E}">
        <p14:creationId xmlns:p14="http://schemas.microsoft.com/office/powerpoint/2010/main" val="4275172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7FD365-AB4A-4E8A-AED5-FFEF12A344B0}"/>
              </a:ext>
            </a:extLst>
          </p:cNvPr>
          <p:cNvSpPr>
            <a:spLocks noGrp="1"/>
          </p:cNvSpPr>
          <p:nvPr>
            <p:ph type="title"/>
          </p:nvPr>
        </p:nvSpPr>
        <p:spPr/>
        <p:txBody>
          <a:bodyPr/>
          <a:lstStyle/>
          <a:p>
            <a:r>
              <a:rPr lang="tr-TR" sz="3600" dirty="0"/>
              <a:t>Karşılaştırmalı Eğitimde Kullanılan Yöntemler</a:t>
            </a:r>
          </a:p>
        </p:txBody>
      </p:sp>
      <p:sp>
        <p:nvSpPr>
          <p:cNvPr id="3" name="İçerik Yer Tutucusu 2">
            <a:extLst>
              <a:ext uri="{FF2B5EF4-FFF2-40B4-BE49-F238E27FC236}">
                <a16:creationId xmlns:a16="http://schemas.microsoft.com/office/drawing/2014/main" id="{62620774-4F34-4B99-85C8-04347F3EA45B}"/>
              </a:ext>
            </a:extLst>
          </p:cNvPr>
          <p:cNvSpPr>
            <a:spLocks noGrp="1"/>
          </p:cNvSpPr>
          <p:nvPr>
            <p:ph idx="1"/>
          </p:nvPr>
        </p:nvSpPr>
        <p:spPr/>
        <p:txBody>
          <a:bodyPr/>
          <a:lstStyle/>
          <a:p>
            <a:r>
              <a:rPr lang="tr-TR" dirty="0" err="1"/>
              <a:t>Lauwerys</a:t>
            </a:r>
            <a:r>
              <a:rPr lang="tr-TR" dirty="0"/>
              <a:t> vd. (1979) – Ne ile ne karşılaştırılacaktır?</a:t>
            </a:r>
          </a:p>
          <a:p>
            <a:r>
              <a:rPr lang="tr-TR" dirty="0" err="1"/>
              <a:t>Kandel</a:t>
            </a:r>
            <a:r>
              <a:rPr lang="tr-TR" dirty="0"/>
              <a:t> (1959) – Karşılaştırmanın amacı nedir?</a:t>
            </a:r>
          </a:p>
        </p:txBody>
      </p:sp>
    </p:spTree>
    <p:extLst>
      <p:ext uri="{BB962C8B-B14F-4D97-AF65-F5344CB8AC3E}">
        <p14:creationId xmlns:p14="http://schemas.microsoft.com/office/powerpoint/2010/main" val="1538973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0D7702-0314-4A0B-AE50-2145BEBDA6D8}"/>
              </a:ext>
            </a:extLst>
          </p:cNvPr>
          <p:cNvSpPr>
            <a:spLocks noGrp="1"/>
          </p:cNvSpPr>
          <p:nvPr>
            <p:ph type="title"/>
          </p:nvPr>
        </p:nvSpPr>
        <p:spPr/>
        <p:txBody>
          <a:bodyPr/>
          <a:lstStyle/>
          <a:p>
            <a:endParaRPr lang="tr-TR" dirty="0"/>
          </a:p>
        </p:txBody>
      </p:sp>
      <p:pic>
        <p:nvPicPr>
          <p:cNvPr id="5" name="İçerik Yer Tutucusu 4">
            <a:extLst>
              <a:ext uri="{FF2B5EF4-FFF2-40B4-BE49-F238E27FC236}">
                <a16:creationId xmlns:a16="http://schemas.microsoft.com/office/drawing/2014/main" id="{B5A37856-5F80-4E9D-9A43-3F18E47581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3732" y="447188"/>
            <a:ext cx="8108908" cy="5964501"/>
          </a:xfrm>
        </p:spPr>
      </p:pic>
    </p:spTree>
    <p:extLst>
      <p:ext uri="{BB962C8B-B14F-4D97-AF65-F5344CB8AC3E}">
        <p14:creationId xmlns:p14="http://schemas.microsoft.com/office/powerpoint/2010/main" val="3833920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D98811-A076-4F56-8BAB-170CBDEBDD5D}"/>
              </a:ext>
            </a:extLst>
          </p:cNvPr>
          <p:cNvSpPr>
            <a:spLocks noGrp="1"/>
          </p:cNvSpPr>
          <p:nvPr>
            <p:ph type="title"/>
          </p:nvPr>
        </p:nvSpPr>
        <p:spPr/>
        <p:txBody>
          <a:bodyPr/>
          <a:lstStyle/>
          <a:p>
            <a:pPr algn="ctr"/>
            <a:r>
              <a:rPr lang="tr-TR" sz="3200" dirty="0"/>
              <a:t>Karşılaştırmalı Eğitim Çalışmalarında Bazı Önemli Yöntemler</a:t>
            </a:r>
          </a:p>
        </p:txBody>
      </p:sp>
      <p:sp>
        <p:nvSpPr>
          <p:cNvPr id="3" name="İçerik Yer Tutucusu 2">
            <a:extLst>
              <a:ext uri="{FF2B5EF4-FFF2-40B4-BE49-F238E27FC236}">
                <a16:creationId xmlns:a16="http://schemas.microsoft.com/office/drawing/2014/main" id="{1FA09ACD-F310-4567-A615-151E145D652E}"/>
              </a:ext>
            </a:extLst>
          </p:cNvPr>
          <p:cNvSpPr>
            <a:spLocks noGrp="1"/>
          </p:cNvSpPr>
          <p:nvPr>
            <p:ph idx="1"/>
          </p:nvPr>
        </p:nvSpPr>
        <p:spPr/>
        <p:txBody>
          <a:bodyPr/>
          <a:lstStyle/>
          <a:p>
            <a:r>
              <a:rPr lang="tr-TR" dirty="0" err="1"/>
              <a:t>Jullien’in</a:t>
            </a:r>
            <a:r>
              <a:rPr lang="tr-TR" dirty="0"/>
              <a:t> Analitik Soru Cetvelleri Yöntemi</a:t>
            </a:r>
          </a:p>
          <a:p>
            <a:r>
              <a:rPr lang="tr-TR" dirty="0"/>
              <a:t>Tarihsel Yöntem</a:t>
            </a:r>
          </a:p>
          <a:p>
            <a:r>
              <a:rPr lang="tr-TR" dirty="0"/>
              <a:t>Fonksiyonel Analiz Yöntemi</a:t>
            </a:r>
          </a:p>
          <a:p>
            <a:r>
              <a:rPr lang="tr-TR" dirty="0"/>
              <a:t>İstatistiksel Yöntem</a:t>
            </a:r>
          </a:p>
          <a:p>
            <a:r>
              <a:rPr lang="tr-TR" dirty="0"/>
              <a:t>Analitik Yöntem: </a:t>
            </a:r>
            <a:r>
              <a:rPr lang="tr-TR" dirty="0" err="1"/>
              <a:t>Bereday</a:t>
            </a:r>
            <a:r>
              <a:rPr lang="tr-TR" dirty="0"/>
              <a:t> Modeli</a:t>
            </a:r>
          </a:p>
          <a:p>
            <a:r>
              <a:rPr lang="tr-TR" dirty="0"/>
              <a:t>Problem Çözme Yaklaşımı</a:t>
            </a:r>
          </a:p>
          <a:p>
            <a:r>
              <a:rPr lang="tr-TR" dirty="0"/>
              <a:t>Örnek Olay Yöntemi</a:t>
            </a:r>
          </a:p>
          <a:p>
            <a:r>
              <a:rPr lang="tr-TR" dirty="0" err="1"/>
              <a:t>Bray</a:t>
            </a:r>
            <a:r>
              <a:rPr lang="tr-TR" dirty="0"/>
              <a:t> ve Thomas Yöntemi (Balcı, 2018).</a:t>
            </a:r>
          </a:p>
        </p:txBody>
      </p:sp>
    </p:spTree>
    <p:extLst>
      <p:ext uri="{BB962C8B-B14F-4D97-AF65-F5344CB8AC3E}">
        <p14:creationId xmlns:p14="http://schemas.microsoft.com/office/powerpoint/2010/main" val="4177787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EAD716-3E4D-4E06-ACB9-40D35D47AC9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0FDFFD2-2FC7-48FA-88AA-6FCD8E1D107F}"/>
              </a:ext>
            </a:extLst>
          </p:cNvPr>
          <p:cNvSpPr>
            <a:spLocks noGrp="1"/>
          </p:cNvSpPr>
          <p:nvPr>
            <p:ph idx="1"/>
          </p:nvPr>
        </p:nvSpPr>
        <p:spPr/>
        <p:txBody>
          <a:bodyPr/>
          <a:lstStyle/>
          <a:p>
            <a:r>
              <a:rPr lang="tr-TR" dirty="0"/>
              <a:t>Balcı, A. (2018). </a:t>
            </a:r>
            <a:r>
              <a:rPr lang="tr-TR" i="1" dirty="0"/>
              <a:t>Karşılaştırmalı eğitim sistemleri</a:t>
            </a:r>
            <a:r>
              <a:rPr lang="tr-TR" dirty="0"/>
              <a:t>. Ankara: </a:t>
            </a:r>
            <a:r>
              <a:rPr lang="tr-TR" dirty="0" err="1"/>
              <a:t>Pegem</a:t>
            </a:r>
            <a:r>
              <a:rPr lang="tr-TR" dirty="0"/>
              <a:t> Akademi Yayıncılık</a:t>
            </a:r>
          </a:p>
          <a:p>
            <a:r>
              <a:rPr lang="tr-TR" dirty="0"/>
              <a:t>Demirel, Ö. (1996). Karşılaştırmalı eğitim. Ankara: </a:t>
            </a:r>
            <a:r>
              <a:rPr lang="tr-TR" dirty="0" err="1"/>
              <a:t>Pegem</a:t>
            </a:r>
            <a:r>
              <a:rPr lang="tr-TR" dirty="0"/>
              <a:t> Akademi Yayıncılık</a:t>
            </a:r>
          </a:p>
          <a:p>
            <a:r>
              <a:rPr lang="tr-TR" dirty="0" err="1"/>
              <a:t>Kandel</a:t>
            </a:r>
            <a:r>
              <a:rPr lang="tr-TR" dirty="0"/>
              <a:t>, I. L. (1955). </a:t>
            </a:r>
            <a:r>
              <a:rPr lang="tr-TR" dirty="0" err="1"/>
              <a:t>The</a:t>
            </a:r>
            <a:r>
              <a:rPr lang="tr-TR" dirty="0"/>
              <a:t> </a:t>
            </a:r>
            <a:r>
              <a:rPr lang="tr-TR" dirty="0" err="1"/>
              <a:t>study</a:t>
            </a:r>
            <a:r>
              <a:rPr lang="tr-TR" dirty="0"/>
              <a:t> of </a:t>
            </a:r>
            <a:r>
              <a:rPr lang="tr-TR" dirty="0" err="1"/>
              <a:t>comparative</a:t>
            </a:r>
            <a:r>
              <a:rPr lang="tr-TR" dirty="0"/>
              <a:t> </a:t>
            </a:r>
            <a:r>
              <a:rPr lang="tr-TR" dirty="0" err="1"/>
              <a:t>education</a:t>
            </a:r>
            <a:r>
              <a:rPr lang="tr-TR" dirty="0"/>
              <a:t>. </a:t>
            </a:r>
            <a:r>
              <a:rPr lang="tr-TR" i="1" dirty="0" err="1"/>
              <a:t>The</a:t>
            </a:r>
            <a:r>
              <a:rPr lang="tr-TR" i="1" dirty="0"/>
              <a:t> </a:t>
            </a:r>
            <a:r>
              <a:rPr lang="tr-TR" i="1" dirty="0" err="1"/>
              <a:t>Educational</a:t>
            </a:r>
            <a:r>
              <a:rPr lang="tr-TR" i="1" dirty="0"/>
              <a:t> Forum, </a:t>
            </a:r>
            <a:r>
              <a:rPr lang="tr-TR" dirty="0"/>
              <a:t>20(1), 5-15.</a:t>
            </a:r>
          </a:p>
          <a:p>
            <a:r>
              <a:rPr lang="tr-TR" dirty="0" err="1"/>
              <a:t>King</a:t>
            </a:r>
            <a:r>
              <a:rPr lang="tr-TR" dirty="0"/>
              <a:t>, E. J. (1965). </a:t>
            </a:r>
            <a:r>
              <a:rPr lang="tr-TR" dirty="0" err="1"/>
              <a:t>The</a:t>
            </a:r>
            <a:r>
              <a:rPr lang="tr-TR" dirty="0"/>
              <a:t> </a:t>
            </a:r>
            <a:r>
              <a:rPr lang="tr-TR" dirty="0" err="1"/>
              <a:t>purpose</a:t>
            </a:r>
            <a:r>
              <a:rPr lang="tr-TR" dirty="0"/>
              <a:t> of </a:t>
            </a:r>
            <a:r>
              <a:rPr lang="tr-TR" dirty="0" err="1"/>
              <a:t>comparative</a:t>
            </a:r>
            <a:r>
              <a:rPr lang="tr-TR" dirty="0"/>
              <a:t> </a:t>
            </a:r>
            <a:r>
              <a:rPr lang="tr-TR" dirty="0" err="1"/>
              <a:t>education</a:t>
            </a:r>
            <a:r>
              <a:rPr lang="tr-TR" dirty="0"/>
              <a:t>. </a:t>
            </a:r>
            <a:r>
              <a:rPr lang="tr-TR" i="1" dirty="0" err="1"/>
              <a:t>Comparative</a:t>
            </a:r>
            <a:r>
              <a:rPr lang="tr-TR" i="1" dirty="0"/>
              <a:t> </a:t>
            </a:r>
            <a:r>
              <a:rPr lang="tr-TR" i="1" dirty="0" err="1"/>
              <a:t>Education</a:t>
            </a:r>
            <a:r>
              <a:rPr lang="tr-TR" dirty="0"/>
              <a:t>, 1(3), 147-159</a:t>
            </a:r>
          </a:p>
          <a:p>
            <a:r>
              <a:rPr lang="tr-TR" dirty="0"/>
              <a:t>Türkoğlu, A. (2020). </a:t>
            </a:r>
            <a:r>
              <a:rPr lang="tr-TR" i="1" dirty="0"/>
              <a:t>Karşılaştırmalı eğitim dünya ülkelerinden örneklerle</a:t>
            </a:r>
            <a:r>
              <a:rPr lang="tr-TR" dirty="0"/>
              <a:t>. Ankara: Anı Yayıncılık</a:t>
            </a:r>
          </a:p>
        </p:txBody>
      </p:sp>
    </p:spTree>
    <p:extLst>
      <p:ext uri="{BB962C8B-B14F-4D97-AF65-F5344CB8AC3E}">
        <p14:creationId xmlns:p14="http://schemas.microsoft.com/office/powerpoint/2010/main" val="6999524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klif">
  <a:themeElements>
    <a:clrScheme name="Teklif">
      <a:dk1>
        <a:sysClr val="windowText" lastClr="000000"/>
      </a:dk1>
      <a:lt1>
        <a:sysClr val="window" lastClr="FFFFFF"/>
      </a:lt1>
      <a:dk2>
        <a:srgbClr val="212121"/>
      </a:dk2>
      <a:lt2>
        <a:srgbClr val="636363"/>
      </a:lt2>
      <a:accent1>
        <a:srgbClr val="8664B0"/>
      </a:accent1>
      <a:accent2>
        <a:srgbClr val="D75BCD"/>
      </a:accent2>
      <a:accent3>
        <a:srgbClr val="E54D86"/>
      </a:accent3>
      <a:accent4>
        <a:srgbClr val="DE4547"/>
      </a:accent4>
      <a:accent5>
        <a:srgbClr val="F16E40"/>
      </a:accent5>
      <a:accent6>
        <a:srgbClr val="EB9C5A"/>
      </a:accent6>
      <a:hlink>
        <a:srgbClr val="8F8F8F"/>
      </a:hlink>
      <a:folHlink>
        <a:srgbClr val="A5A5A5"/>
      </a:folHlink>
    </a:clrScheme>
    <a:fontScheme name="Teklif">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klif">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7AF46513-5B0D-4B03-9323-32F3F0BFC9D6}"/>
    </a:ext>
  </a:extLst>
</a:theme>
</file>

<file path=docProps/app.xml><?xml version="1.0" encoding="utf-8"?>
<Properties xmlns="http://schemas.openxmlformats.org/officeDocument/2006/extended-properties" xmlns:vt="http://schemas.openxmlformats.org/officeDocument/2006/docPropsVTypes">
  <Template>TM03457503[[fn=Teklif]]</Template>
  <TotalTime>180</TotalTime>
  <Words>859</Words>
  <Application>Microsoft Office PowerPoint</Application>
  <PresentationFormat>Geniş ekran</PresentationFormat>
  <Paragraphs>60</Paragraphs>
  <Slides>15</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15</vt:i4>
      </vt:variant>
    </vt:vector>
  </HeadingPairs>
  <TitlesOfParts>
    <vt:vector size="18" baseType="lpstr">
      <vt:lpstr>Century Gothic</vt:lpstr>
      <vt:lpstr>Wingdings 2</vt:lpstr>
      <vt:lpstr>Teklif</vt:lpstr>
      <vt:lpstr>TÜRKİYE’DE ve DÜNYADA ÖĞRETMEN YETİŞTİRME Ders-1</vt:lpstr>
      <vt:lpstr>Karşılaştırmalı Eğitim Nedir?</vt:lpstr>
      <vt:lpstr>Karşılaştırmalı Eğitim</vt:lpstr>
      <vt:lpstr>Karşılaştırmalı Eğitimin Tarihsel Gelişimi</vt:lpstr>
      <vt:lpstr>Karşılaştırmalı Eğitimin Tarihsel Gelişimi</vt:lpstr>
      <vt:lpstr>Günümüzde Karşılaştırmalı Eğitim Çalışmaları </vt:lpstr>
      <vt:lpstr>Günümüzde Karşılaştırmalı Eğitim Çalışmaları </vt:lpstr>
      <vt:lpstr>Karşılaştırmalı Eğitimin Amacı</vt:lpstr>
      <vt:lpstr>Karşılaştırmalı Eğitimde Kullanılan Yaklaşımlar</vt:lpstr>
      <vt:lpstr>Karşılaştırmalı Eğitimde Kullanılan Yaklaşımlar</vt:lpstr>
      <vt:lpstr>Eğitim Sistemleri İncelenirken Üzerinde Durulması Gereken Faktörler</vt:lpstr>
      <vt:lpstr>Karşılaştırmalı Eğitimde Kullanılan Yöntemler</vt:lpstr>
      <vt:lpstr>PowerPoint Sunusu</vt:lpstr>
      <vt:lpstr>Karşılaştırmalı Eğitim Çalışmalarında Bazı Önemli Yöntemler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TÜRKİYE’DE ve DÜNYADA ÖĞRETMEN YETİŞTİRME Ders-1</dc:title>
  <dc:creator>HP</dc:creator>
  <cp:lastModifiedBy>HP</cp:lastModifiedBy>
  <cp:revision>21</cp:revision>
  <dcterms:created xsi:type="dcterms:W3CDTF">2021-03-05T12:33:26Z</dcterms:created>
  <dcterms:modified xsi:type="dcterms:W3CDTF">2021-03-09T07:48:40Z</dcterms:modified>
</cp:coreProperties>
</file>