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72" r:id="rId3"/>
    <p:sldId id="271" r:id="rId4"/>
    <p:sldId id="273" r:id="rId5"/>
    <p:sldId id="274"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6" d="100"/>
          <a:sy n="86" d="100"/>
        </p:scale>
        <p:origin x="1008"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4/5/2021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4/5/2021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Hikâyeler </a:t>
            </a:r>
          </a:p>
        </p:txBody>
      </p:sp>
      <p:sp>
        <p:nvSpPr>
          <p:cNvPr id="3" name="İçerik Yer Tutucusu 2"/>
          <p:cNvSpPr>
            <a:spLocks noGrp="1"/>
          </p:cNvSpPr>
          <p:nvPr>
            <p:ph idx="1"/>
          </p:nvPr>
        </p:nvSpPr>
        <p:spPr/>
        <p:txBody>
          <a:bodyPr>
            <a:noAutofit/>
          </a:bodyPr>
          <a:lstStyle/>
          <a:p>
            <a:pPr>
              <a:lnSpc>
                <a:spcPct val="150000"/>
              </a:lnSpc>
            </a:pPr>
            <a:r>
              <a:rPr lang="tr-TR" sz="2000" dirty="0"/>
              <a:t>Hikâyeler daha çok yaşamın gerçeklerine odaklanır ve gerçekçi bir üslupla anlatılır. </a:t>
            </a:r>
          </a:p>
          <a:p>
            <a:pPr>
              <a:lnSpc>
                <a:spcPct val="150000"/>
              </a:lnSpc>
            </a:pPr>
            <a:r>
              <a:rPr lang="tr-TR" sz="2000" dirty="0"/>
              <a:t>Hikâye ve değer denildiği zaman önemle üzerinde durulan noktalardan birisi de Dede Korkut Hikâyeleridir. Çünkü Dede Korkut Hikâyeleri, Türk edebiyatının önemli kaynak eserleri arasında görülmektedir. Bu hikâyelerin Türk kültürünün bütün unsurlarını içinde barındırması, hikâyelerde millî hayat içinde evrensel insan boyutu yakalanmış, insan yaratılışında var olan olumlu ve olumsuz vasıfların büyük bir kısmı çeşitli şekillerde ifade edilmiştir </a:t>
            </a:r>
          </a:p>
        </p:txBody>
      </p:sp>
    </p:spTree>
    <p:extLst>
      <p:ext uri="{BB962C8B-B14F-4D97-AF65-F5344CB8AC3E}">
        <p14:creationId xmlns:p14="http://schemas.microsoft.com/office/powerpoint/2010/main" val="191632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Hikâyeler</a:t>
            </a:r>
          </a:p>
        </p:txBody>
      </p:sp>
      <p:sp>
        <p:nvSpPr>
          <p:cNvPr id="3" name="İçerik Yer Tutucusu 2"/>
          <p:cNvSpPr>
            <a:spLocks noGrp="1"/>
          </p:cNvSpPr>
          <p:nvPr>
            <p:ph idx="1"/>
          </p:nvPr>
        </p:nvSpPr>
        <p:spPr/>
        <p:txBody>
          <a:bodyPr>
            <a:normAutofit/>
          </a:bodyPr>
          <a:lstStyle/>
          <a:p>
            <a:pPr>
              <a:lnSpc>
                <a:spcPct val="150000"/>
              </a:lnSpc>
            </a:pPr>
            <a:r>
              <a:rPr lang="tr-TR" sz="2400" dirty="0"/>
              <a:t>Dede Korkut Hikâyeleri 12 hikâyeden oluşmaktadır. Bu hikâyeler, bütün bir Oğuz topluluğunun yaşam şekilleri, inanç ve dünya görüşlerinin etrafında toplanmaktadır. Bu açıdan bakıldığında hikâyeler, dil aracılığıyla kültür aktarılması özelliğini yansıtmakta, toplumun ortak değerlerini kazandırmayı hedeflemektedir.</a:t>
            </a:r>
          </a:p>
        </p:txBody>
      </p:sp>
    </p:spTree>
    <p:extLst>
      <p:ext uri="{BB962C8B-B14F-4D97-AF65-F5344CB8AC3E}">
        <p14:creationId xmlns:p14="http://schemas.microsoft.com/office/powerpoint/2010/main" val="329947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Değerler Eğitimine Yönelik Uygulamalar ve Çalışmalar</a:t>
            </a:r>
          </a:p>
        </p:txBody>
      </p:sp>
      <p:sp>
        <p:nvSpPr>
          <p:cNvPr id="3" name="İçerik Yer Tutucusu 2"/>
          <p:cNvSpPr>
            <a:spLocks noGrp="1"/>
          </p:cNvSpPr>
          <p:nvPr>
            <p:ph idx="1"/>
          </p:nvPr>
        </p:nvSpPr>
        <p:spPr>
          <a:xfrm>
            <a:off x="293298" y="2222287"/>
            <a:ext cx="11421374" cy="4256151"/>
          </a:xfrm>
        </p:spPr>
        <p:txBody>
          <a:bodyPr>
            <a:normAutofit/>
          </a:bodyPr>
          <a:lstStyle/>
          <a:p>
            <a:r>
              <a:rPr lang="tr-TR" dirty="0"/>
              <a:t>MEB tarafından 2009 yılında hazırlanan stratejik planda da değerler konusuna değinildiği görülmektedir</a:t>
            </a:r>
          </a:p>
          <a:p>
            <a:r>
              <a:rPr lang="tr-TR" i="1" dirty="0"/>
              <a:t>Türk milletini mutlu kılma ve onu çağdaş uygarlık düzeyinin üzerine çıkarma azim ve kararlılığında çalışmak, </a:t>
            </a:r>
            <a:endParaRPr lang="tr-TR" dirty="0"/>
          </a:p>
          <a:p>
            <a:r>
              <a:rPr lang="tr-TR" dirty="0"/>
              <a:t>..</a:t>
            </a:r>
            <a:r>
              <a:rPr lang="tr-TR" i="1" dirty="0"/>
              <a:t>Cumhuriyete ve demokratik değerlere bağlılık, </a:t>
            </a:r>
            <a:endParaRPr lang="tr-TR" dirty="0"/>
          </a:p>
          <a:p>
            <a:r>
              <a:rPr lang="tr-TR" dirty="0"/>
              <a:t>..İnsan haklarına saygılı olmak, </a:t>
            </a:r>
          </a:p>
          <a:p>
            <a:r>
              <a:rPr lang="tr-TR" dirty="0"/>
              <a:t>..</a:t>
            </a:r>
            <a:r>
              <a:rPr lang="tr-TR" i="1" dirty="0"/>
              <a:t>Toplumsal sorumluluk bilincinde olmak, </a:t>
            </a:r>
            <a:endParaRPr lang="tr-TR" dirty="0"/>
          </a:p>
          <a:p>
            <a:r>
              <a:rPr lang="tr-TR" dirty="0"/>
              <a:t>..</a:t>
            </a:r>
            <a:r>
              <a:rPr lang="tr-TR" i="1" dirty="0"/>
              <a:t>Katılımcı, hoşgörülü, yapıcı olmak, </a:t>
            </a:r>
            <a:endParaRPr lang="tr-TR" dirty="0"/>
          </a:p>
          <a:p>
            <a:r>
              <a:rPr lang="tr-TR" dirty="0"/>
              <a:t>..</a:t>
            </a:r>
            <a:r>
              <a:rPr lang="tr-TR" i="1" dirty="0"/>
              <a:t>Kendisiyle ve çevresiyle barışık olmak, </a:t>
            </a:r>
            <a:endParaRPr lang="tr-TR" dirty="0"/>
          </a:p>
          <a:p>
            <a:r>
              <a:rPr lang="tr-TR" dirty="0"/>
              <a:t>..</a:t>
            </a:r>
            <a:r>
              <a:rPr lang="tr-TR" i="1" dirty="0"/>
              <a:t>Ulusal ve evrensel değerleri benimsemek ve bunları davranış hâline getirmek, </a:t>
            </a:r>
            <a:r>
              <a:rPr lang="tr-TR" dirty="0"/>
              <a:t>şeklinde ifade edilmiştir. </a:t>
            </a:r>
          </a:p>
        </p:txBody>
      </p:sp>
    </p:spTree>
    <p:extLst>
      <p:ext uri="{BB962C8B-B14F-4D97-AF65-F5344CB8AC3E}">
        <p14:creationId xmlns:p14="http://schemas.microsoft.com/office/powerpoint/2010/main" val="153239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447187"/>
            <a:ext cx="10571998" cy="1269469"/>
          </a:xfrm>
        </p:spPr>
        <p:txBody>
          <a:bodyPr/>
          <a:lstStyle/>
          <a:p>
            <a:r>
              <a:rPr lang="tr-TR" b="0" dirty="0"/>
              <a:t>TÜRK KÜLTÜR TARİHİNDE VE TÜRKİYE’DE DEĞERLER EĞİTİMİ</a:t>
            </a:r>
            <a:endParaRPr lang="tr-TR" dirty="0"/>
          </a:p>
        </p:txBody>
      </p:sp>
      <p:sp>
        <p:nvSpPr>
          <p:cNvPr id="3" name="İçerik Yer Tutucusu 2"/>
          <p:cNvSpPr>
            <a:spLocks noGrp="1"/>
          </p:cNvSpPr>
          <p:nvPr>
            <p:ph idx="1"/>
          </p:nvPr>
        </p:nvSpPr>
        <p:spPr>
          <a:xfrm>
            <a:off x="818712" y="2222287"/>
            <a:ext cx="10554574" cy="4178513"/>
          </a:xfrm>
        </p:spPr>
        <p:txBody>
          <a:bodyPr>
            <a:normAutofit/>
          </a:bodyPr>
          <a:lstStyle/>
          <a:p>
            <a:r>
              <a:rPr lang="tr-TR" sz="2400" dirty="0"/>
              <a:t>Türk Kültür Tarihinde Değer Eğitimi</a:t>
            </a:r>
          </a:p>
          <a:p>
            <a:r>
              <a:rPr lang="tr-TR" sz="2400" dirty="0"/>
              <a:t>Değerler Eğitimi Bağlamında </a:t>
            </a:r>
            <a:r>
              <a:rPr lang="tr-TR" sz="2400" dirty="0" err="1"/>
              <a:t>Ahîlik</a:t>
            </a:r>
            <a:r>
              <a:rPr lang="tr-TR" sz="2400" dirty="0"/>
              <a:t> Teşkilatı</a:t>
            </a:r>
          </a:p>
          <a:p>
            <a:r>
              <a:rPr lang="tr-TR" sz="2400" dirty="0"/>
              <a:t>Türk Yazılı ve Sözlü Edebi Türlerinde Değerler Eğitimi </a:t>
            </a:r>
          </a:p>
          <a:p>
            <a:r>
              <a:rPr lang="tr-TR" sz="2400" dirty="0"/>
              <a:t>4.1. Masallar </a:t>
            </a:r>
          </a:p>
          <a:p>
            <a:r>
              <a:rPr lang="tr-TR" sz="2400" dirty="0"/>
              <a:t>4.2. Efsaneler </a:t>
            </a:r>
          </a:p>
          <a:p>
            <a:r>
              <a:rPr lang="tr-TR" sz="2400" dirty="0"/>
              <a:t>4.3. Destanlar </a:t>
            </a:r>
          </a:p>
          <a:p>
            <a:r>
              <a:rPr lang="tr-TR" sz="2400" dirty="0"/>
              <a:t>4.4. Hikâyeler</a:t>
            </a:r>
          </a:p>
          <a:p>
            <a:r>
              <a:rPr lang="tr-TR" sz="2400" dirty="0"/>
              <a:t>Türkiye’de Değerler Eğitimine Yönelik Uygulamalar ve Çalışmalar</a:t>
            </a:r>
          </a:p>
        </p:txBody>
      </p:sp>
    </p:spTree>
    <p:extLst>
      <p:ext uri="{BB962C8B-B14F-4D97-AF65-F5344CB8AC3E}">
        <p14:creationId xmlns:p14="http://schemas.microsoft.com/office/powerpoint/2010/main" val="78951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Türk Kültür Tarihinde Değer Eğitimi</a:t>
            </a:r>
          </a:p>
        </p:txBody>
      </p:sp>
      <p:sp>
        <p:nvSpPr>
          <p:cNvPr id="3" name="İçerik Yer Tutucusu 2"/>
          <p:cNvSpPr>
            <a:spLocks noGrp="1"/>
          </p:cNvSpPr>
          <p:nvPr>
            <p:ph idx="1"/>
          </p:nvPr>
        </p:nvSpPr>
        <p:spPr>
          <a:xfrm>
            <a:off x="818712" y="2222287"/>
            <a:ext cx="10554574" cy="4280113"/>
          </a:xfrm>
        </p:spPr>
        <p:txBody>
          <a:bodyPr>
            <a:normAutofit/>
          </a:bodyPr>
          <a:lstStyle/>
          <a:p>
            <a:pPr marL="0" indent="0">
              <a:lnSpc>
                <a:spcPct val="150000"/>
              </a:lnSpc>
              <a:buNone/>
            </a:pPr>
            <a:r>
              <a:rPr lang="tr-TR" sz="2800" dirty="0"/>
              <a:t>Türk İslam kültür ve edebiyat tarihinde eğitim dini ve toplumsal değerlerin üzerine inşa edilmiştir.</a:t>
            </a:r>
          </a:p>
          <a:p>
            <a:pPr marL="0" indent="0">
              <a:lnSpc>
                <a:spcPct val="150000"/>
              </a:lnSpc>
              <a:buNone/>
            </a:pPr>
            <a:r>
              <a:rPr lang="tr-TR" sz="2800" dirty="0"/>
              <a:t>Eğitim dini inanışın gerektirdiği değerleri bireylere kazandırmak üzerine kurgulanmış, dolayısıyla teorik ve uygulamalı eğitimin her yerinde  o zamanki dini inanışın gerekleri önemli yer </a:t>
            </a:r>
            <a:r>
              <a:rPr lang="tr-TR" sz="2800" dirty="0" err="1"/>
              <a:t>tutumuştur</a:t>
            </a:r>
            <a:r>
              <a:rPr lang="tr-TR" sz="2800" dirty="0"/>
              <a:t>.  </a:t>
            </a:r>
          </a:p>
        </p:txBody>
      </p:sp>
    </p:spTree>
    <p:extLst>
      <p:ext uri="{BB962C8B-B14F-4D97-AF65-F5344CB8AC3E}">
        <p14:creationId xmlns:p14="http://schemas.microsoft.com/office/powerpoint/2010/main" val="266861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641157"/>
            <a:ext cx="10571998" cy="970450"/>
          </a:xfrm>
        </p:spPr>
        <p:txBody>
          <a:bodyPr/>
          <a:lstStyle/>
          <a:p>
            <a:r>
              <a:rPr lang="tr-TR" dirty="0"/>
              <a:t>Değerler Eğitimi Bağlamında </a:t>
            </a:r>
            <a:r>
              <a:rPr lang="tr-TR" dirty="0" err="1"/>
              <a:t>Ahîlik</a:t>
            </a:r>
            <a:r>
              <a:rPr lang="tr-TR" dirty="0"/>
              <a:t> Teşkilatı</a:t>
            </a:r>
          </a:p>
        </p:txBody>
      </p:sp>
      <p:sp>
        <p:nvSpPr>
          <p:cNvPr id="3" name="İçerik Yer Tutucusu 2"/>
          <p:cNvSpPr>
            <a:spLocks noGrp="1"/>
          </p:cNvSpPr>
          <p:nvPr>
            <p:ph idx="1"/>
          </p:nvPr>
        </p:nvSpPr>
        <p:spPr/>
        <p:txBody>
          <a:bodyPr>
            <a:noAutofit/>
          </a:bodyPr>
          <a:lstStyle/>
          <a:p>
            <a:pPr>
              <a:lnSpc>
                <a:spcPct val="150000"/>
              </a:lnSpc>
            </a:pPr>
            <a:r>
              <a:rPr lang="tr-TR" sz="2800" dirty="0" err="1"/>
              <a:t>Ah</a:t>
            </a:r>
            <a:r>
              <a:rPr lang="tr-TR" sz="2800" b="1" dirty="0" err="1"/>
              <a:t>î</a:t>
            </a:r>
            <a:r>
              <a:rPr lang="tr-TR" sz="2800" dirty="0" err="1"/>
              <a:t>lik</a:t>
            </a:r>
            <a:r>
              <a:rPr lang="tr-TR" sz="2800" dirty="0"/>
              <a:t>, Anadolu coğrafyasında yaşayan halkın ekonomik düzen, sosyal dayanışma ve yardımlaşma, birlik ve beraberlik, refah ve sosyal güvenlik gibi ihtiyaçlarını karşılamak üzere5,6,7, düzenli ve milli bir toplum oluşturmayı amaç edinmiş sosyal bir kurumdur8 </a:t>
            </a:r>
          </a:p>
        </p:txBody>
      </p:sp>
    </p:spTree>
    <p:extLst>
      <p:ext uri="{BB962C8B-B14F-4D97-AF65-F5344CB8AC3E}">
        <p14:creationId xmlns:p14="http://schemas.microsoft.com/office/powerpoint/2010/main" val="154367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Masallar 	</a:t>
            </a:r>
          </a:p>
        </p:txBody>
      </p:sp>
      <p:sp>
        <p:nvSpPr>
          <p:cNvPr id="3" name="İçerik Yer Tutucusu 2"/>
          <p:cNvSpPr>
            <a:spLocks noGrp="1"/>
          </p:cNvSpPr>
          <p:nvPr>
            <p:ph idx="1"/>
          </p:nvPr>
        </p:nvSpPr>
        <p:spPr>
          <a:xfrm>
            <a:off x="258791" y="2682814"/>
            <a:ext cx="11490385" cy="3175983"/>
          </a:xfrm>
        </p:spPr>
        <p:txBody>
          <a:bodyPr>
            <a:noAutofit/>
          </a:bodyPr>
          <a:lstStyle/>
          <a:p>
            <a:pPr>
              <a:lnSpc>
                <a:spcPct val="150000"/>
              </a:lnSpc>
            </a:pPr>
            <a:r>
              <a:rPr lang="tr-TR" sz="2400" dirty="0"/>
              <a:t>Türk İslam Dünyasında yer alan 40 ayrı masalda 43 değer tespit edilmiştir28. Bu değerlerden bazıları; adalet, bağışlama, aile birliğine önem verme, alçak gönüllülük, arkadaşlık, cesaret, çalışkanlık, cömertlik, dayanışma, dış görünüşle yargılamama, diğerkâmlık, dinî değerlere duyarlılık, emanete hıyanet etmemek, duygudaşlık, eş seçme özgürlüğü, güzel huylu olma, işi ehline verme, iyilik, kalp kırmama, kardeşlik ve kötülükten sakınma, vatanseverlik, vefa, yardımseverlik gibi değerlerdir. </a:t>
            </a:r>
          </a:p>
        </p:txBody>
      </p:sp>
    </p:spTree>
    <p:extLst>
      <p:ext uri="{BB962C8B-B14F-4D97-AF65-F5344CB8AC3E}">
        <p14:creationId xmlns:p14="http://schemas.microsoft.com/office/powerpoint/2010/main" val="316009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Efsaneler </a:t>
            </a:r>
          </a:p>
        </p:txBody>
      </p:sp>
      <p:sp>
        <p:nvSpPr>
          <p:cNvPr id="3" name="İçerik Yer Tutucusu 2"/>
          <p:cNvSpPr>
            <a:spLocks noGrp="1"/>
          </p:cNvSpPr>
          <p:nvPr>
            <p:ph idx="1"/>
          </p:nvPr>
        </p:nvSpPr>
        <p:spPr/>
        <p:txBody>
          <a:bodyPr>
            <a:normAutofit/>
          </a:bodyPr>
          <a:lstStyle/>
          <a:p>
            <a:pPr>
              <a:lnSpc>
                <a:spcPct val="150000"/>
              </a:lnSpc>
            </a:pPr>
            <a:r>
              <a:rPr lang="tr-TR" sz="2400" dirty="0"/>
              <a:t>Toplum kimliğinin oluşması, toplumun devamlılığını sağlaması ve toplumu bir arada tutması noktasında efsaneler önemli bir yere sahiptir. Çünkü efsaneler, toplulukların inançları, inanışları, yaşam şekilleri, tarihi, sosyolojik özellikleri ve değerleriyle yakından ilişkilidir. Farklı bir ifadeyle efsaneler toplulukların kimlikleridir, ait olduğu toplumlara kimlik kazandırırlar. </a:t>
            </a:r>
          </a:p>
        </p:txBody>
      </p:sp>
    </p:spTree>
    <p:extLst>
      <p:ext uri="{BB962C8B-B14F-4D97-AF65-F5344CB8AC3E}">
        <p14:creationId xmlns:p14="http://schemas.microsoft.com/office/powerpoint/2010/main" val="266474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Destanlar </a:t>
            </a:r>
          </a:p>
        </p:txBody>
      </p:sp>
      <p:sp>
        <p:nvSpPr>
          <p:cNvPr id="3" name="İçerik Yer Tutucusu 2"/>
          <p:cNvSpPr>
            <a:spLocks noGrp="1"/>
          </p:cNvSpPr>
          <p:nvPr>
            <p:ph idx="1"/>
          </p:nvPr>
        </p:nvSpPr>
        <p:spPr/>
        <p:txBody>
          <a:bodyPr>
            <a:normAutofit/>
          </a:bodyPr>
          <a:lstStyle/>
          <a:p>
            <a:pPr>
              <a:lnSpc>
                <a:spcPct val="150000"/>
              </a:lnSpc>
            </a:pPr>
            <a:r>
              <a:rPr lang="tr-TR" sz="2400" dirty="0"/>
              <a:t>Destanlar, bir olay veya birbirine bağlı olaylar çevresinde şekillendiği için bir kahraman etrafında toplanır ve bu kahraman milli kimliğin özelliklerini taşıyan milli bir karakterdir35. Genellikle olaylarda geçen kahramanlar cesaret, güç, aklı kullanma, çalışkanlık, yiğitlik, iyi ahlaka sahip olma ve dürüstlük gibi erdemleri bünyesinde barındıran kişilerdir. </a:t>
            </a:r>
          </a:p>
        </p:txBody>
      </p:sp>
    </p:spTree>
    <p:extLst>
      <p:ext uri="{BB962C8B-B14F-4D97-AF65-F5344CB8AC3E}">
        <p14:creationId xmlns:p14="http://schemas.microsoft.com/office/powerpoint/2010/main" val="210308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Destanlar</a:t>
            </a:r>
          </a:p>
        </p:txBody>
      </p:sp>
      <p:sp>
        <p:nvSpPr>
          <p:cNvPr id="3" name="İçerik Yer Tutucusu 2"/>
          <p:cNvSpPr>
            <a:spLocks noGrp="1"/>
          </p:cNvSpPr>
          <p:nvPr>
            <p:ph idx="1"/>
          </p:nvPr>
        </p:nvSpPr>
        <p:spPr/>
        <p:txBody>
          <a:bodyPr/>
          <a:lstStyle/>
          <a:p>
            <a:pPr marL="0" indent="0">
              <a:lnSpc>
                <a:spcPct val="150000"/>
              </a:lnSpc>
              <a:buNone/>
            </a:pPr>
            <a:r>
              <a:rPr lang="tr-TR" i="1" u="sng" dirty="0"/>
              <a:t>Barış </a:t>
            </a:r>
            <a:endParaRPr lang="tr-TR" dirty="0"/>
          </a:p>
          <a:p>
            <a:pPr marL="0" indent="0">
              <a:lnSpc>
                <a:spcPct val="150000"/>
              </a:lnSpc>
              <a:buNone/>
            </a:pPr>
            <a:r>
              <a:rPr lang="tr-TR" i="1" dirty="0"/>
              <a:t>… Manas, bırakın kavgayı kavgadan bir şey çıkmaz, diye yakardı. (Manas Destanı) </a:t>
            </a:r>
            <a:endParaRPr lang="tr-TR" dirty="0"/>
          </a:p>
          <a:p>
            <a:pPr marL="0" indent="0">
              <a:lnSpc>
                <a:spcPct val="150000"/>
              </a:lnSpc>
              <a:buNone/>
            </a:pPr>
            <a:r>
              <a:rPr lang="tr-TR" i="1" u="sng" dirty="0"/>
              <a:t>Kadına değer verme </a:t>
            </a:r>
            <a:endParaRPr lang="tr-TR" dirty="0"/>
          </a:p>
          <a:p>
            <a:pPr marL="0" indent="0">
              <a:lnSpc>
                <a:spcPct val="150000"/>
              </a:lnSpc>
              <a:buNone/>
            </a:pPr>
            <a:r>
              <a:rPr lang="tr-TR" i="1" dirty="0"/>
              <a:t>… adı Ay Handı. Koca Kağan’ın hatunuydu. Tahtta yan yana, çadırda yan yana, savaşta yan yanaydılar. (Oğuz Kağan Destanı) </a:t>
            </a:r>
            <a:endParaRPr lang="tr-TR" dirty="0"/>
          </a:p>
          <a:p>
            <a:pPr marL="0" indent="0">
              <a:lnSpc>
                <a:spcPct val="150000"/>
              </a:lnSpc>
              <a:buNone/>
            </a:pPr>
            <a:r>
              <a:rPr lang="tr-TR" i="1" u="sng" dirty="0"/>
              <a:t>Saygı </a:t>
            </a:r>
            <a:endParaRPr lang="tr-TR" dirty="0"/>
          </a:p>
          <a:p>
            <a:pPr marL="0" indent="0">
              <a:lnSpc>
                <a:spcPct val="150000"/>
              </a:lnSpc>
              <a:buNone/>
            </a:pPr>
            <a:r>
              <a:rPr lang="tr-TR" i="1" dirty="0"/>
              <a:t>… Manas babasının uyarısına uydu. Çinliyi öldürmedi. (Manas Destanı) </a:t>
            </a:r>
            <a:endParaRPr lang="tr-TR" dirty="0"/>
          </a:p>
        </p:txBody>
      </p:sp>
    </p:spTree>
    <p:extLst>
      <p:ext uri="{BB962C8B-B14F-4D97-AF65-F5344CB8AC3E}">
        <p14:creationId xmlns:p14="http://schemas.microsoft.com/office/powerpoint/2010/main" val="22672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Destanlar</a:t>
            </a:r>
          </a:p>
        </p:txBody>
      </p:sp>
      <p:sp>
        <p:nvSpPr>
          <p:cNvPr id="3" name="İçerik Yer Tutucusu 2"/>
          <p:cNvSpPr>
            <a:spLocks noGrp="1"/>
          </p:cNvSpPr>
          <p:nvPr>
            <p:ph idx="1"/>
          </p:nvPr>
        </p:nvSpPr>
        <p:spPr>
          <a:xfrm>
            <a:off x="405441" y="2222287"/>
            <a:ext cx="11335109" cy="4213019"/>
          </a:xfrm>
        </p:spPr>
        <p:txBody>
          <a:bodyPr/>
          <a:lstStyle/>
          <a:p>
            <a:pPr marL="0" indent="0">
              <a:buNone/>
            </a:pPr>
            <a:r>
              <a:rPr lang="tr-TR" i="1" u="sng" dirty="0"/>
              <a:t>Tanrı inancı ve dua </a:t>
            </a:r>
            <a:endParaRPr lang="tr-TR" dirty="0"/>
          </a:p>
          <a:p>
            <a:pPr marL="0" indent="0">
              <a:buNone/>
            </a:pPr>
            <a:r>
              <a:rPr lang="tr-TR" i="1" dirty="0"/>
              <a:t>… Oğuz’a dua edip ne dileğin varsa Tanrı Ülgen versin dediler. (Oğuz Kağan Destanı) </a:t>
            </a:r>
            <a:endParaRPr lang="tr-TR" dirty="0"/>
          </a:p>
          <a:p>
            <a:pPr marL="0" indent="0">
              <a:buNone/>
            </a:pPr>
            <a:r>
              <a:rPr lang="tr-TR" i="1" dirty="0"/>
              <a:t>… Oğuz Kağan, bir yerde Tanrı Ülgen’e yalvarmaktaydı. (Oğuz Kağan Destanı)</a:t>
            </a:r>
          </a:p>
          <a:p>
            <a:pPr marL="0" indent="0">
              <a:buNone/>
            </a:pPr>
            <a:r>
              <a:rPr lang="tr-TR" i="1" u="sng" dirty="0"/>
              <a:t>Töreye bağlılık </a:t>
            </a:r>
            <a:endParaRPr lang="tr-TR" dirty="0"/>
          </a:p>
          <a:p>
            <a:pPr marL="0" indent="0">
              <a:buNone/>
            </a:pPr>
            <a:r>
              <a:rPr lang="tr-TR" i="1" dirty="0"/>
              <a:t>…. Hele Türk, töresine bir kavuşup yeniden bir sarılınca onu kimseler durduramazdı. (Oğuz Kağan Destanı) </a:t>
            </a:r>
            <a:endParaRPr lang="tr-TR" dirty="0"/>
          </a:p>
          <a:p>
            <a:pPr marL="0" indent="0">
              <a:buNone/>
            </a:pPr>
            <a:r>
              <a:rPr lang="tr-TR" i="1" dirty="0"/>
              <a:t>… Türk yiğitleri Çinli kızlarla evlenmez olmuşlardır. (…) Ölü bildikleri Türklerde bir canlanma, bir öze dönme başlamıştı. (Oğuz Kağan Destanı) </a:t>
            </a:r>
            <a:endParaRPr lang="tr-TR" dirty="0"/>
          </a:p>
          <a:p>
            <a:pPr marL="0" indent="0">
              <a:buNone/>
            </a:pPr>
            <a:r>
              <a:rPr lang="tr-TR" i="1" dirty="0"/>
              <a:t>… Türk töresince bir kimse bir kimseyi, bu bir ejderha bile olsa uyurken öldürürse bu onun şanına yaraşmaz, yiğitliğine yiğitlik katmazdı. (Oğuz Kağan Destanı) </a:t>
            </a:r>
            <a:endParaRPr lang="tr-TR" dirty="0"/>
          </a:p>
        </p:txBody>
      </p:sp>
    </p:spTree>
    <p:extLst>
      <p:ext uri="{BB962C8B-B14F-4D97-AF65-F5344CB8AC3E}">
        <p14:creationId xmlns:p14="http://schemas.microsoft.com/office/powerpoint/2010/main" val="3323319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4381</TotalTime>
  <Words>704</Words>
  <Application>Microsoft Office PowerPoint</Application>
  <PresentationFormat>Geniş ekran</PresentationFormat>
  <Paragraphs>49</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Century Gothic</vt:lpstr>
      <vt:lpstr>Wingdings 2</vt:lpstr>
      <vt:lpstr>Quotable</vt:lpstr>
      <vt:lpstr>PowerPoint Sunusu</vt:lpstr>
      <vt:lpstr>TÜRK KÜLTÜR TARİHİNDE VE TÜRKİYE’DE DEĞERLER EĞİTİMİ</vt:lpstr>
      <vt:lpstr> Türk Kültür Tarihinde Değer Eğitimi</vt:lpstr>
      <vt:lpstr>Değerler Eğitimi Bağlamında Ahîlik Teşkilatı</vt:lpstr>
      <vt:lpstr>Masallar  </vt:lpstr>
      <vt:lpstr>Efsaneler </vt:lpstr>
      <vt:lpstr>Destanlar </vt:lpstr>
      <vt:lpstr>Destanlar</vt:lpstr>
      <vt:lpstr>Destanlar</vt:lpstr>
      <vt:lpstr>Hikâyeler </vt:lpstr>
      <vt:lpstr>Hikâyeler</vt:lpstr>
      <vt:lpstr>Türkiye’de Değerler Eğitimine Yönelik Uygulamalar ve Çalışmalar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212</cp:revision>
  <dcterms:created xsi:type="dcterms:W3CDTF">2014-08-26T23:49:58Z</dcterms:created>
  <dcterms:modified xsi:type="dcterms:W3CDTF">2021-04-05T13:29:52Z</dcterms:modified>
</cp:coreProperties>
</file>