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72" r:id="rId3"/>
    <p:sldId id="273" r:id="rId4"/>
    <p:sldId id="274" r:id="rId5"/>
    <p:sldId id="275" r:id="rId6"/>
    <p:sldId id="277" r:id="rId7"/>
    <p:sldId id="278" r:id="rId8"/>
    <p:sldId id="280" r:id="rId9"/>
    <p:sldId id="276" r:id="rId10"/>
    <p:sldId id="279"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autoAdjust="0"/>
  </p:normalViewPr>
  <p:slideViewPr>
    <p:cSldViewPr snapToGrid="0">
      <p:cViewPr varScale="1">
        <p:scale>
          <a:sx n="86" d="100"/>
          <a:sy n="86" d="100"/>
        </p:scale>
        <p:origin x="1008"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11/15/2021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11/15/2021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Değerleri Duyguya Dayandırmak</a:t>
            </a:r>
          </a:p>
        </p:txBody>
      </p:sp>
      <p:sp>
        <p:nvSpPr>
          <p:cNvPr id="3" name="İçerik Yer Tutucusu 2"/>
          <p:cNvSpPr>
            <a:spLocks noGrp="1"/>
          </p:cNvSpPr>
          <p:nvPr>
            <p:ph idx="1"/>
          </p:nvPr>
        </p:nvSpPr>
        <p:spPr>
          <a:xfrm>
            <a:off x="818712" y="2222287"/>
            <a:ext cx="11016730" cy="4376921"/>
          </a:xfrm>
        </p:spPr>
        <p:txBody>
          <a:bodyPr>
            <a:normAutofit lnSpcReduction="10000"/>
          </a:bodyPr>
          <a:lstStyle/>
          <a:p>
            <a:pPr>
              <a:lnSpc>
                <a:spcPct val="150000"/>
              </a:lnSpc>
            </a:pPr>
            <a:r>
              <a:rPr lang="tr-TR" sz="2400" dirty="0"/>
              <a:t>Ahlaki değerleri din ile temellendiren felsefeler ise Tanrı’yı ve Peygamberleri esas almışlardır. Bunlara göre ilahi emir ve tavsiyeler tüm insanlık için iyiliğin ve saadetin kaynağıdır. Bir makinenin üreticisi o makine nasıl kullanıldığında ondan maksimum faydanın elde edileceğini en iyi bilense, tüm varlığın yaratıcısı olan Tanrı da insanların nasıl davrandığında mutluluğu en yüksek oranda elde edeceğini en iyi bilendir. Dolayısıyla peygamberler yoluyla bildirilen ilahi talimatlar ahlaki değerlerin gerçek kaynağıdır. </a:t>
            </a:r>
          </a:p>
        </p:txBody>
      </p:sp>
    </p:spTree>
    <p:extLst>
      <p:ext uri="{BB962C8B-B14F-4D97-AF65-F5344CB8AC3E}">
        <p14:creationId xmlns:p14="http://schemas.microsoft.com/office/powerpoint/2010/main" val="360119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Sorular </a:t>
            </a:r>
          </a:p>
        </p:txBody>
      </p:sp>
      <p:sp>
        <p:nvSpPr>
          <p:cNvPr id="3" name="İçerik Yer Tutucusu 2"/>
          <p:cNvSpPr>
            <a:spLocks noGrp="1"/>
          </p:cNvSpPr>
          <p:nvPr>
            <p:ph idx="1"/>
          </p:nvPr>
        </p:nvSpPr>
        <p:spPr>
          <a:xfrm>
            <a:off x="690113" y="2222287"/>
            <a:ext cx="11205713" cy="4144007"/>
          </a:xfrm>
        </p:spPr>
        <p:txBody>
          <a:bodyPr>
            <a:noAutofit/>
          </a:bodyPr>
          <a:lstStyle/>
          <a:p>
            <a:pPr>
              <a:lnSpc>
                <a:spcPct val="150000"/>
              </a:lnSpc>
              <a:buAutoNum type="arabicPeriod"/>
            </a:pPr>
            <a:r>
              <a:rPr lang="tr-TR" sz="2000" dirty="0"/>
              <a:t>Ahlak ile kurallar arasında nasıl bir ilişki vardır?</a:t>
            </a:r>
          </a:p>
          <a:p>
            <a:pPr>
              <a:lnSpc>
                <a:spcPct val="150000"/>
              </a:lnSpc>
              <a:buAutoNum type="arabicPeriod"/>
            </a:pPr>
            <a:r>
              <a:rPr lang="tr-TR" sz="2000" dirty="0"/>
              <a:t>Kanunlar ve polis insanların daha ahlaklı olmasını sağlar mı?</a:t>
            </a:r>
          </a:p>
          <a:p>
            <a:pPr>
              <a:lnSpc>
                <a:spcPct val="150000"/>
              </a:lnSpc>
              <a:buAutoNum type="arabicPeriod"/>
            </a:pPr>
            <a:r>
              <a:rPr lang="tr-TR" sz="2000" dirty="0"/>
              <a:t>Bir insanın hayatı boyunca ahlak dışı bir davranış yapmaması mümkün müdür?</a:t>
            </a:r>
          </a:p>
          <a:p>
            <a:pPr>
              <a:lnSpc>
                <a:spcPct val="150000"/>
              </a:lnSpc>
              <a:buAutoNum type="arabicPeriod"/>
            </a:pPr>
            <a:r>
              <a:rPr lang="tr-TR" sz="2000" dirty="0"/>
              <a:t>Aklın doğru dediği davranışlara örnek verebilir misiniz?</a:t>
            </a:r>
          </a:p>
          <a:p>
            <a:pPr>
              <a:lnSpc>
                <a:spcPct val="150000"/>
              </a:lnSpc>
              <a:buAutoNum type="arabicPeriod"/>
            </a:pPr>
            <a:r>
              <a:rPr lang="tr-TR" sz="2000" dirty="0"/>
              <a:t>Sezgilerinizle doğru olduğunu bulduğunuz bir davranış oldu mu?</a:t>
            </a:r>
          </a:p>
          <a:p>
            <a:pPr>
              <a:lnSpc>
                <a:spcPct val="150000"/>
              </a:lnSpc>
              <a:buAutoNum type="arabicPeriod"/>
            </a:pPr>
            <a:r>
              <a:rPr lang="tr-TR" sz="2000" dirty="0"/>
              <a:t>Bir davranışta bulunurken duygusal olarak kötü hissettiğiniz davranışlar oldu mu? </a:t>
            </a:r>
          </a:p>
        </p:txBody>
      </p:sp>
    </p:spTree>
    <p:extLst>
      <p:ext uri="{BB962C8B-B14F-4D97-AF65-F5344CB8AC3E}">
        <p14:creationId xmlns:p14="http://schemas.microsoft.com/office/powerpoint/2010/main" val="319494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10000" y="447187"/>
            <a:ext cx="10571998" cy="1269469"/>
          </a:xfrm>
        </p:spPr>
        <p:txBody>
          <a:bodyPr/>
          <a:lstStyle/>
          <a:p>
            <a:r>
              <a:rPr lang="tr-TR" b="0" dirty="0"/>
              <a:t>DEĞERLER EĞİTİMİNİN İNANÇ SİSTEMİ AÇISINDAN DEĞERLENDİRİLMESİ</a:t>
            </a:r>
            <a:endParaRPr lang="tr-TR" dirty="0"/>
          </a:p>
        </p:txBody>
      </p:sp>
      <p:sp>
        <p:nvSpPr>
          <p:cNvPr id="3" name="İçerik Yer Tutucusu 2"/>
          <p:cNvSpPr>
            <a:spLocks noGrp="1"/>
          </p:cNvSpPr>
          <p:nvPr>
            <p:ph idx="1"/>
          </p:nvPr>
        </p:nvSpPr>
        <p:spPr>
          <a:xfrm>
            <a:off x="818712" y="2222287"/>
            <a:ext cx="10554574" cy="4178513"/>
          </a:xfrm>
        </p:spPr>
        <p:txBody>
          <a:bodyPr>
            <a:normAutofit/>
          </a:bodyPr>
          <a:lstStyle/>
          <a:p>
            <a:r>
              <a:rPr lang="tr-TR" sz="2400" dirty="0"/>
              <a:t>Ahlaki Değerleri Bir Kaynağa Dayandırma Problemi</a:t>
            </a:r>
          </a:p>
          <a:p>
            <a:r>
              <a:rPr lang="tr-TR" sz="2400" dirty="0"/>
              <a:t>Anlam ve Değer Kaynağı Olarak İnanç</a:t>
            </a:r>
          </a:p>
          <a:p>
            <a:r>
              <a:rPr lang="tr-TR" sz="2400" dirty="0"/>
              <a:t>İnancın Ahlak ve Değere Teşvik Edici Rolü</a:t>
            </a:r>
          </a:p>
          <a:p>
            <a:r>
              <a:rPr lang="tr-TR" sz="2400" dirty="0"/>
              <a:t>İnsani İlişkilerde Gözetilmesi Gereken Temel Ahlaki Değerler </a:t>
            </a:r>
          </a:p>
          <a:p>
            <a:pPr lvl="1"/>
            <a:r>
              <a:rPr lang="tr-TR" sz="2200" dirty="0"/>
              <a:t>Adalet </a:t>
            </a:r>
          </a:p>
          <a:p>
            <a:pPr lvl="1"/>
            <a:r>
              <a:rPr lang="tr-TR" sz="2200" dirty="0"/>
              <a:t>Doğruluk ve Güvenilirlik </a:t>
            </a:r>
          </a:p>
          <a:p>
            <a:pPr lvl="1"/>
            <a:r>
              <a:rPr lang="tr-TR" sz="2200" dirty="0"/>
              <a:t>Hayâ / Utanma Duygusu </a:t>
            </a:r>
          </a:p>
          <a:p>
            <a:pPr lvl="1"/>
            <a:r>
              <a:rPr lang="tr-TR" sz="2200" dirty="0"/>
              <a:t>Hoşgörü</a:t>
            </a:r>
          </a:p>
        </p:txBody>
      </p:sp>
    </p:spTree>
    <p:extLst>
      <p:ext uri="{BB962C8B-B14F-4D97-AF65-F5344CB8AC3E}">
        <p14:creationId xmlns:p14="http://schemas.microsoft.com/office/powerpoint/2010/main" val="78951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0" dirty="0"/>
              <a:t>Madde-mana, ruh-beden, dünya-ahiret </a:t>
            </a:r>
            <a:endParaRPr lang="tr-TR" dirty="0"/>
          </a:p>
        </p:txBody>
      </p:sp>
      <p:sp>
        <p:nvSpPr>
          <p:cNvPr id="3" name="İçerik Yer Tutucusu 2"/>
          <p:cNvSpPr>
            <a:spLocks noGrp="1"/>
          </p:cNvSpPr>
          <p:nvPr>
            <p:ph idx="1"/>
          </p:nvPr>
        </p:nvSpPr>
        <p:spPr>
          <a:xfrm>
            <a:off x="818712" y="2222287"/>
            <a:ext cx="10554574" cy="4126755"/>
          </a:xfrm>
        </p:spPr>
        <p:txBody>
          <a:bodyPr>
            <a:normAutofit/>
          </a:bodyPr>
          <a:lstStyle/>
          <a:p>
            <a:pPr>
              <a:lnSpc>
                <a:spcPct val="150000"/>
              </a:lnSpc>
            </a:pPr>
            <a:r>
              <a:rPr lang="tr-TR" sz="2400" dirty="0"/>
              <a:t>Sağlam bir eğitim ve toplumsal yapı en başta sağlam bir ahlaki yapıya dayanmalıdır. Bunun için öncelikle madde-mana, ruh-beden, dünya-ahiret arasında tam bir denge kurmamız gerekmektedir. O zaman yapılması gereken şey, insanlığın tarihsel mirasına saygısızlık etmeden yeni bir anlayış ve zihniyetle problemi yeniden ele almaktır. Bu yeni yaklaşım tarzında şüphe yok ki dinin ve inancın çok büyük bir yeri olacaktır. </a:t>
            </a:r>
          </a:p>
        </p:txBody>
      </p:sp>
    </p:spTree>
    <p:extLst>
      <p:ext uri="{BB962C8B-B14F-4D97-AF65-F5344CB8AC3E}">
        <p14:creationId xmlns:p14="http://schemas.microsoft.com/office/powerpoint/2010/main" val="3126583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 ve İnsanlık</a:t>
            </a:r>
          </a:p>
        </p:txBody>
      </p:sp>
      <p:sp>
        <p:nvSpPr>
          <p:cNvPr id="3" name="İçerik Yer Tutucusu 2"/>
          <p:cNvSpPr>
            <a:spLocks noGrp="1"/>
          </p:cNvSpPr>
          <p:nvPr>
            <p:ph idx="1"/>
          </p:nvPr>
        </p:nvSpPr>
        <p:spPr/>
        <p:txBody>
          <a:bodyPr>
            <a:normAutofit/>
          </a:bodyPr>
          <a:lstStyle/>
          <a:p>
            <a:pPr>
              <a:lnSpc>
                <a:spcPct val="150000"/>
              </a:lnSpc>
            </a:pPr>
            <a:r>
              <a:rPr lang="tr-TR" sz="2400" dirty="0"/>
              <a:t>Din insanlıkla yaşıt bir kurumdur. Tarih boyunca </a:t>
            </a:r>
            <a:r>
              <a:rPr lang="tr-TR" sz="2400" dirty="0" err="1"/>
              <a:t>servetsiz</a:t>
            </a:r>
            <a:r>
              <a:rPr lang="tr-TR" sz="2400" dirty="0"/>
              <a:t>, edebiyatsız felsefesiz ve medeniyetsiz nice kavimler var olmuştur, ancak </a:t>
            </a:r>
            <a:r>
              <a:rPr lang="tr-TR" sz="2400" dirty="0" err="1"/>
              <a:t>mabetsiz</a:t>
            </a:r>
            <a:r>
              <a:rPr lang="tr-TR" sz="2400" dirty="0"/>
              <a:t> ve </a:t>
            </a:r>
            <a:r>
              <a:rPr lang="tr-TR" sz="2400" dirty="0" err="1"/>
              <a:t>mabutsuz</a:t>
            </a:r>
            <a:r>
              <a:rPr lang="tr-TR" sz="2400" dirty="0"/>
              <a:t> bir topluluk asla görülmemiştir. Bu bakımdan dinlerin varlığı inkârı mümkün olmayan tarihsel bir gerçekliktir. Dinler bir yanıyla inanç, diğer yanıyla yaşam tarzıdır. </a:t>
            </a:r>
          </a:p>
        </p:txBody>
      </p:sp>
    </p:spTree>
    <p:extLst>
      <p:ext uri="{BB962C8B-B14F-4D97-AF65-F5344CB8AC3E}">
        <p14:creationId xmlns:p14="http://schemas.microsoft.com/office/powerpoint/2010/main" val="16473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Din ve Vicdan</a:t>
            </a:r>
          </a:p>
        </p:txBody>
      </p:sp>
      <p:sp>
        <p:nvSpPr>
          <p:cNvPr id="3" name="İçerik Yer Tutucusu 2"/>
          <p:cNvSpPr>
            <a:spLocks noGrp="1"/>
          </p:cNvSpPr>
          <p:nvPr>
            <p:ph idx="1"/>
          </p:nvPr>
        </p:nvSpPr>
        <p:spPr/>
        <p:txBody>
          <a:bodyPr>
            <a:normAutofit/>
          </a:bodyPr>
          <a:lstStyle/>
          <a:p>
            <a:pPr>
              <a:lnSpc>
                <a:spcPct val="150000"/>
              </a:lnSpc>
            </a:pPr>
            <a:r>
              <a:rPr lang="tr-TR" sz="2800" dirty="0"/>
              <a:t>Dinler hiçbir zaman sadece bir vicdan meselesi olmamıştır. Dinler aynı zamanda hayatın bireysel, sosyal, hukuki, ekonomik ve politik bütün alanlarına yönelik düzenlemeler getirmektedir.  </a:t>
            </a:r>
          </a:p>
        </p:txBody>
      </p:sp>
    </p:spTree>
    <p:extLst>
      <p:ext uri="{BB962C8B-B14F-4D97-AF65-F5344CB8AC3E}">
        <p14:creationId xmlns:p14="http://schemas.microsoft.com/office/powerpoint/2010/main" val="317153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Kural ve İlkelerin Dayanağı</a:t>
            </a:r>
          </a:p>
        </p:txBody>
      </p:sp>
      <p:sp>
        <p:nvSpPr>
          <p:cNvPr id="3" name="İçerik Yer Tutucusu 2"/>
          <p:cNvSpPr>
            <a:spLocks noGrp="1"/>
          </p:cNvSpPr>
          <p:nvPr>
            <p:ph idx="1"/>
          </p:nvPr>
        </p:nvSpPr>
        <p:spPr/>
        <p:txBody>
          <a:bodyPr>
            <a:normAutofit/>
          </a:bodyPr>
          <a:lstStyle/>
          <a:p>
            <a:pPr>
              <a:lnSpc>
                <a:spcPct val="150000"/>
              </a:lnSpc>
            </a:pPr>
            <a:r>
              <a:rPr lang="tr-TR" sz="2400" dirty="0"/>
              <a:t>Ahlaki kural ve ilkelerin neye dayandırılacağı konusu düşünce tarihi boyunca bir problem olarak ele alınmış ve bir takım farklı temellendirmeler yapılmıştır. Bunlar </a:t>
            </a:r>
            <a:r>
              <a:rPr lang="tr-TR" sz="2400" b="1" dirty="0"/>
              <a:t>akıl, sezgi, duygu</a:t>
            </a:r>
            <a:r>
              <a:rPr lang="tr-TR" sz="2400" dirty="0"/>
              <a:t> ve </a:t>
            </a:r>
            <a:r>
              <a:rPr lang="tr-TR" sz="2400" b="1" dirty="0"/>
              <a:t>din </a:t>
            </a:r>
            <a:r>
              <a:rPr lang="tr-TR" sz="2400" dirty="0"/>
              <a:t>olarak sıralanabilir. </a:t>
            </a:r>
          </a:p>
        </p:txBody>
      </p:sp>
    </p:spTree>
    <p:extLst>
      <p:ext uri="{BB962C8B-B14F-4D97-AF65-F5344CB8AC3E}">
        <p14:creationId xmlns:p14="http://schemas.microsoft.com/office/powerpoint/2010/main" val="389774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Değerleri Akla Dayandırmak</a:t>
            </a:r>
          </a:p>
        </p:txBody>
      </p:sp>
      <p:sp>
        <p:nvSpPr>
          <p:cNvPr id="3" name="İçerik Yer Tutucusu 2"/>
          <p:cNvSpPr>
            <a:spLocks noGrp="1"/>
          </p:cNvSpPr>
          <p:nvPr>
            <p:ph idx="1"/>
          </p:nvPr>
        </p:nvSpPr>
        <p:spPr/>
        <p:txBody>
          <a:bodyPr>
            <a:normAutofit/>
          </a:bodyPr>
          <a:lstStyle/>
          <a:p>
            <a:pPr>
              <a:lnSpc>
                <a:spcPct val="150000"/>
              </a:lnSpc>
            </a:pPr>
            <a:r>
              <a:rPr lang="tr-TR" sz="2400" dirty="0"/>
              <a:t>Sokrat Sofistlerin değerler rölativizmini reddetmiştir. Ona göre iyiliğin kaynağı bilgi, kötülüğün kaynağı cehalettir. Dolayısıyla doğrunun ne olduğunu bilen kimse, doğru davranışta bulunur; kimse bilerek kötülük işlemez.</a:t>
            </a:r>
          </a:p>
        </p:txBody>
      </p:sp>
    </p:spTree>
    <p:extLst>
      <p:ext uri="{BB962C8B-B14F-4D97-AF65-F5344CB8AC3E}">
        <p14:creationId xmlns:p14="http://schemas.microsoft.com/office/powerpoint/2010/main" val="352168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Değerleri Sezgiye Dayandırmak</a:t>
            </a:r>
          </a:p>
        </p:txBody>
      </p:sp>
      <p:sp>
        <p:nvSpPr>
          <p:cNvPr id="3" name="İçerik Yer Tutucusu 2"/>
          <p:cNvSpPr>
            <a:spLocks noGrp="1"/>
          </p:cNvSpPr>
          <p:nvPr>
            <p:ph idx="1"/>
          </p:nvPr>
        </p:nvSpPr>
        <p:spPr>
          <a:xfrm>
            <a:off x="818712" y="2222287"/>
            <a:ext cx="10554574" cy="4126755"/>
          </a:xfrm>
        </p:spPr>
        <p:txBody>
          <a:bodyPr>
            <a:normAutofit/>
          </a:bodyPr>
          <a:lstStyle/>
          <a:p>
            <a:pPr>
              <a:lnSpc>
                <a:spcPct val="150000"/>
              </a:lnSpc>
            </a:pPr>
            <a:r>
              <a:rPr lang="tr-TR" sz="2400" dirty="0"/>
              <a:t>H. </a:t>
            </a:r>
            <a:r>
              <a:rPr lang="tr-TR" sz="2400" dirty="0" err="1"/>
              <a:t>Bergson</a:t>
            </a:r>
            <a:r>
              <a:rPr lang="tr-TR" sz="2400" dirty="0"/>
              <a:t> ve G. E. </a:t>
            </a:r>
            <a:r>
              <a:rPr lang="tr-TR" sz="2400" dirty="0" err="1"/>
              <a:t>Moore</a:t>
            </a:r>
            <a:r>
              <a:rPr lang="tr-TR" sz="2400" dirty="0"/>
              <a:t> gibi filozoflar iyilik ve kötülük gibi ahlaki değerlerin doğrudan sezgi ile bilineceğini iddia etmişlerdir. Onlara göre bazı davranışların iyiliği-kötülüğü, güzelliği-çirkinliği veya doğruluğu-yanlışlığı sadece sezgi ile bilinebilir. Sezgi ile bilinen bu değerler bütün insanlık için geçerli olup, ayrıca mantıki veya psikolojik bir doğrulamaya ihtiyaç duymamaktadır. </a:t>
            </a:r>
          </a:p>
        </p:txBody>
      </p:sp>
    </p:spTree>
    <p:extLst>
      <p:ext uri="{BB962C8B-B14F-4D97-AF65-F5344CB8AC3E}">
        <p14:creationId xmlns:p14="http://schemas.microsoft.com/office/powerpoint/2010/main" val="89447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Ahlaki Değerleri Duyguya Dayandırmak</a:t>
            </a:r>
          </a:p>
        </p:txBody>
      </p:sp>
      <p:sp>
        <p:nvSpPr>
          <p:cNvPr id="3" name="İçerik Yer Tutucusu 2"/>
          <p:cNvSpPr>
            <a:spLocks noGrp="1"/>
          </p:cNvSpPr>
          <p:nvPr>
            <p:ph idx="1"/>
          </p:nvPr>
        </p:nvSpPr>
        <p:spPr>
          <a:xfrm>
            <a:off x="818712" y="2222287"/>
            <a:ext cx="10554574" cy="4195766"/>
          </a:xfrm>
        </p:spPr>
        <p:txBody>
          <a:bodyPr>
            <a:normAutofit/>
          </a:bodyPr>
          <a:lstStyle/>
          <a:p>
            <a:pPr>
              <a:lnSpc>
                <a:spcPct val="150000"/>
              </a:lnSpc>
            </a:pPr>
            <a:r>
              <a:rPr lang="tr-TR" sz="2400" dirty="0"/>
              <a:t>Ahlaki değerleri duygu ile temellendirenlere göre ahlakın temel ilkesi veya hayatın gayesi en yüksek hazza, faydaya veya en büyük mutluluğa ulaşmaktır. Bu haz ve mutluluk bedeni olabileceği gibi ruhi de olabilir. Bu ilke çerçevesinde bütün insanlığın mutluluğu esas gayedir. O halde mümkün olduğu kadar çok sayıda insana haz veren davranışlar ahlaken iyi; acı verenler de kötüdür.</a:t>
            </a:r>
          </a:p>
        </p:txBody>
      </p:sp>
    </p:spTree>
    <p:extLst>
      <p:ext uri="{BB962C8B-B14F-4D97-AF65-F5344CB8AC3E}">
        <p14:creationId xmlns:p14="http://schemas.microsoft.com/office/powerpoint/2010/main" val="738149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3521</TotalTime>
  <Words>534</Words>
  <Application>Microsoft Office PowerPoint</Application>
  <PresentationFormat>Geniş ekran</PresentationFormat>
  <Paragraphs>32</Paragraphs>
  <Slides>11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11</vt:i4>
      </vt:variant>
    </vt:vector>
  </HeadingPairs>
  <TitlesOfParts>
    <vt:vector size="14" baseType="lpstr">
      <vt:lpstr>Century Gothic</vt:lpstr>
      <vt:lpstr>Wingdings 2</vt:lpstr>
      <vt:lpstr>Quotable</vt:lpstr>
      <vt:lpstr>PowerPoint Sunusu</vt:lpstr>
      <vt:lpstr>DEĞERLER EĞİTİMİNİN İNANÇ SİSTEMİ AÇISINDAN DEĞERLENDİRİLMESİ</vt:lpstr>
      <vt:lpstr>Madde-mana, ruh-beden, dünya-ahiret </vt:lpstr>
      <vt:lpstr>Din ve İnsanlık</vt:lpstr>
      <vt:lpstr>Din ve Vicdan</vt:lpstr>
      <vt:lpstr>Ahlaki Kural ve İlkelerin Dayanağı</vt:lpstr>
      <vt:lpstr>Ahlaki Değerleri Akla Dayandırmak</vt:lpstr>
      <vt:lpstr>Ahlaki Değerleri Sezgiye Dayandırmak</vt:lpstr>
      <vt:lpstr>Ahlaki Değerleri Duyguya Dayandırmak</vt:lpstr>
      <vt:lpstr>Ahlaki Değerleri Duyguya Dayandırmak</vt:lpstr>
      <vt:lpstr>Sorular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237</cp:revision>
  <dcterms:created xsi:type="dcterms:W3CDTF">2014-08-26T23:49:58Z</dcterms:created>
  <dcterms:modified xsi:type="dcterms:W3CDTF">2021-11-15T10:03:53Z</dcterms:modified>
</cp:coreProperties>
</file>