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3" d="100"/>
          <a:sy n="83" d="100"/>
        </p:scale>
        <p:origin x="11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4/29/2022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4/29/2022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Sonuç</a:t>
            </a:r>
          </a:p>
        </p:txBody>
      </p:sp>
      <p:sp>
        <p:nvSpPr>
          <p:cNvPr id="3" name="İçerik Yer Tutucusu 2"/>
          <p:cNvSpPr>
            <a:spLocks noGrp="1"/>
          </p:cNvSpPr>
          <p:nvPr>
            <p:ph idx="1"/>
          </p:nvPr>
        </p:nvSpPr>
        <p:spPr/>
        <p:txBody>
          <a:bodyPr>
            <a:normAutofit/>
          </a:bodyPr>
          <a:lstStyle/>
          <a:p>
            <a:pPr>
              <a:lnSpc>
                <a:spcPct val="150000"/>
              </a:lnSpc>
            </a:pPr>
            <a:r>
              <a:rPr lang="tr-TR" sz="2400" dirty="0"/>
              <a:t>Hayatın anlamı, </a:t>
            </a:r>
            <a:r>
              <a:rPr lang="tr-TR" sz="2400" dirty="0" err="1"/>
              <a:t>Maslow’un</a:t>
            </a:r>
            <a:r>
              <a:rPr lang="tr-TR" sz="2400" dirty="0"/>
              <a:t> pozitivist bir anlayışla ortaya koyduğu ihtiyaç hiyerarşisi ile de tanımlanabilirdi. Ancak bu durumun, Hıristiyan-Yahudi ekolünden gelen pozitivist bir anlayışın tezahürü olduğu ve Müslüman bir coğrafyada çok da karşılık bulamayacak bir teori olduğu unutulmamalıdır. Çünkü değer dediğimiz kavram topluma özgüdür. </a:t>
            </a:r>
          </a:p>
        </p:txBody>
      </p:sp>
    </p:spTree>
    <p:extLst>
      <p:ext uri="{BB962C8B-B14F-4D97-AF65-F5344CB8AC3E}">
        <p14:creationId xmlns:p14="http://schemas.microsoft.com/office/powerpoint/2010/main" val="420662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Eğitim Programlarında Değerler </a:t>
            </a: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sz="2800" dirty="0"/>
              <a:t>Eğitimin tanımlarından biri de “mevcut kültürel aktarım sağlamaktır.” Bu tanımdan hareketle eğitimin başat kabul ettiği değerlerin neler olması, nasıl aktarılması gerektiği konusu günümüz Türkiye’si için ciddi bir sorun olarak ele alınmakta, sempozyum ve Milli Eğitim Şuralarında konuya ilişkin paylaşımlara sıklıkla yer verilmektedir. </a:t>
            </a:r>
          </a:p>
        </p:txBody>
      </p:sp>
    </p:spTree>
    <p:extLst>
      <p:ext uri="{BB962C8B-B14F-4D97-AF65-F5344CB8AC3E}">
        <p14:creationId xmlns:p14="http://schemas.microsoft.com/office/powerpoint/2010/main" val="91225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100 Temel Eserde Değerler</a:t>
            </a:r>
          </a:p>
        </p:txBody>
      </p:sp>
      <p:sp>
        <p:nvSpPr>
          <p:cNvPr id="3" name="İçerik Yer Tutucusu 2"/>
          <p:cNvSpPr>
            <a:spLocks noGrp="1"/>
          </p:cNvSpPr>
          <p:nvPr>
            <p:ph idx="1"/>
          </p:nvPr>
        </p:nvSpPr>
        <p:spPr/>
        <p:txBody>
          <a:bodyPr>
            <a:normAutofit/>
          </a:bodyPr>
          <a:lstStyle/>
          <a:p>
            <a:pPr>
              <a:lnSpc>
                <a:spcPct val="150000"/>
              </a:lnSpc>
            </a:pPr>
            <a:r>
              <a:rPr lang="tr-TR" sz="2400" dirty="0"/>
              <a:t>Hemingway’in , “Yaşlı Adam ve Deniz” adlı eserinde “İnsan yenilmek için yaratılmadı, Âdemoğlu mahvolur, ama yenilmez” mesajıyla “azim” değeri ilişkilendirilmiştir. </a:t>
            </a:r>
          </a:p>
        </p:txBody>
      </p:sp>
    </p:spTree>
    <p:extLst>
      <p:ext uri="{BB962C8B-B14F-4D97-AF65-F5344CB8AC3E}">
        <p14:creationId xmlns:p14="http://schemas.microsoft.com/office/powerpoint/2010/main" val="333536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Robin</a:t>
            </a:r>
            <a:r>
              <a:rPr lang="tr-TR" dirty="0"/>
              <a:t> </a:t>
            </a:r>
            <a:r>
              <a:rPr lang="tr-TR" dirty="0" err="1"/>
              <a:t>Hood</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800" dirty="0"/>
              <a:t>Bir başka eserde, dünyanın daha güzel, daha adil bir yer olması için (!) zenginden çalıp fakire dağıtan </a:t>
            </a:r>
            <a:r>
              <a:rPr lang="tr-TR" sz="2800" dirty="0" err="1"/>
              <a:t>Robin</a:t>
            </a:r>
            <a:r>
              <a:rPr lang="tr-TR" sz="2800" dirty="0"/>
              <a:t> </a:t>
            </a:r>
            <a:r>
              <a:rPr lang="tr-TR" sz="2800" dirty="0" err="1"/>
              <a:t>Hood</a:t>
            </a:r>
            <a:r>
              <a:rPr lang="tr-TR" sz="2800" dirty="0"/>
              <a:t> nasıl değerlendirilmelidir?</a:t>
            </a:r>
          </a:p>
        </p:txBody>
      </p:sp>
    </p:spTree>
    <p:extLst>
      <p:ext uri="{BB962C8B-B14F-4D97-AF65-F5344CB8AC3E}">
        <p14:creationId xmlns:p14="http://schemas.microsoft.com/office/powerpoint/2010/main" val="55195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Robinson</a:t>
            </a:r>
            <a:r>
              <a:rPr lang="tr-TR" dirty="0"/>
              <a:t> </a:t>
            </a:r>
            <a:r>
              <a:rPr lang="tr-TR" dirty="0" err="1"/>
              <a:t>Crouse</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800" dirty="0" err="1"/>
              <a:t>Robinson</a:t>
            </a:r>
            <a:r>
              <a:rPr lang="tr-TR" sz="2800" dirty="0"/>
              <a:t> </a:t>
            </a:r>
            <a:r>
              <a:rPr lang="tr-TR" sz="2800" dirty="0" err="1"/>
              <a:t>Crouse</a:t>
            </a:r>
            <a:r>
              <a:rPr lang="tr-TR" sz="2800" dirty="0"/>
              <a:t> adlı klasikte; </a:t>
            </a:r>
            <a:r>
              <a:rPr lang="tr-TR" sz="2800" dirty="0" err="1"/>
              <a:t>Robinson</a:t>
            </a:r>
            <a:r>
              <a:rPr lang="tr-TR" sz="2800" dirty="0"/>
              <a:t>, Cuma’ya sürekli “sıkıntılı günlerinde bana sığın, ben seni kurtarırım, sen de bana şükredersin. İsa kurtarıcıdır, bizim günahlarımızı affetmek için gönderildi” der. </a:t>
            </a:r>
          </a:p>
        </p:txBody>
      </p:sp>
    </p:spTree>
    <p:extLst>
      <p:ext uri="{BB962C8B-B14F-4D97-AF65-F5344CB8AC3E}">
        <p14:creationId xmlns:p14="http://schemas.microsoft.com/office/powerpoint/2010/main" val="11551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Don </a:t>
            </a:r>
            <a:r>
              <a:rPr lang="tr-TR" dirty="0" err="1"/>
              <a:t>Kişot</a:t>
            </a:r>
            <a:r>
              <a:rPr lang="tr-TR" dirty="0"/>
              <a:t>, </a:t>
            </a:r>
            <a:r>
              <a:rPr lang="tr-TR" dirty="0" err="1"/>
              <a:t>Polyanna</a:t>
            </a:r>
            <a:r>
              <a:rPr lang="tr-TR" dirty="0"/>
              <a:t>, Heidi</a:t>
            </a:r>
          </a:p>
        </p:txBody>
      </p:sp>
      <p:sp>
        <p:nvSpPr>
          <p:cNvPr id="3" name="İçerik Yer Tutucusu 2"/>
          <p:cNvSpPr>
            <a:spLocks noGrp="1"/>
          </p:cNvSpPr>
          <p:nvPr>
            <p:ph idx="1"/>
          </p:nvPr>
        </p:nvSpPr>
        <p:spPr/>
        <p:txBody>
          <a:bodyPr>
            <a:normAutofit/>
          </a:bodyPr>
          <a:lstStyle/>
          <a:p>
            <a:pPr>
              <a:lnSpc>
                <a:spcPct val="150000"/>
              </a:lnSpc>
            </a:pPr>
            <a:r>
              <a:rPr lang="tr-TR" sz="2400" dirty="0" err="1"/>
              <a:t>Robinson</a:t>
            </a:r>
            <a:r>
              <a:rPr lang="tr-TR" sz="2400" dirty="0"/>
              <a:t> </a:t>
            </a:r>
            <a:r>
              <a:rPr lang="tr-TR" sz="2400" dirty="0" err="1"/>
              <a:t>Crouse</a:t>
            </a:r>
            <a:r>
              <a:rPr lang="tr-TR" sz="2400" dirty="0"/>
              <a:t>, Don </a:t>
            </a:r>
            <a:r>
              <a:rPr lang="tr-TR" sz="2400" dirty="0" err="1"/>
              <a:t>Kişot</a:t>
            </a:r>
            <a:r>
              <a:rPr lang="tr-TR" sz="2400" dirty="0"/>
              <a:t>, </a:t>
            </a:r>
            <a:r>
              <a:rPr lang="tr-TR" sz="2400" dirty="0" err="1"/>
              <a:t>Polyanna</a:t>
            </a:r>
            <a:r>
              <a:rPr lang="tr-TR" sz="2400" dirty="0"/>
              <a:t>, Heidi gibi bütün çocuk kitaplarında verilmekte; Hristiyanlığın yanı sıra, din görevlileri hayatın içinde aktif, saygı duyulan, sevilen, sözü dinlenen dürüst kişilikler olarak sergilenmektedir.</a:t>
            </a:r>
          </a:p>
        </p:txBody>
      </p:sp>
    </p:spTree>
    <p:extLst>
      <p:ext uri="{BB962C8B-B14F-4D97-AF65-F5344CB8AC3E}">
        <p14:creationId xmlns:p14="http://schemas.microsoft.com/office/powerpoint/2010/main" val="3421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Ömer Seyfettin</a:t>
            </a:r>
          </a:p>
        </p:txBody>
      </p:sp>
      <p:sp>
        <p:nvSpPr>
          <p:cNvPr id="3" name="İçerik Yer Tutucusu 2"/>
          <p:cNvSpPr>
            <a:spLocks noGrp="1"/>
          </p:cNvSpPr>
          <p:nvPr>
            <p:ph idx="1"/>
          </p:nvPr>
        </p:nvSpPr>
        <p:spPr/>
        <p:txBody>
          <a:bodyPr>
            <a:normAutofit/>
          </a:bodyPr>
          <a:lstStyle/>
          <a:p>
            <a:pPr>
              <a:lnSpc>
                <a:spcPct val="150000"/>
              </a:lnSpc>
            </a:pPr>
            <a:r>
              <a:rPr lang="tr-TR" sz="2800" dirty="0"/>
              <a:t>Ömer Seyfettin’in Falaka adlı eserinde ise din, sosyal hayatın dışında, din görevlisi ise kaba, toplum tarafından alay konusu edilen cahil, şiddet bağımlısı bir şekilde resmedilmiştir.</a:t>
            </a:r>
          </a:p>
        </p:txBody>
      </p:sp>
    </p:spTree>
    <p:extLst>
      <p:ext uri="{BB962C8B-B14F-4D97-AF65-F5344CB8AC3E}">
        <p14:creationId xmlns:p14="http://schemas.microsoft.com/office/powerpoint/2010/main" val="269681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Reşat Nuri Güntekin</a:t>
            </a:r>
          </a:p>
        </p:txBody>
      </p:sp>
      <p:sp>
        <p:nvSpPr>
          <p:cNvPr id="3" name="İçerik Yer Tutucusu 2"/>
          <p:cNvSpPr>
            <a:spLocks noGrp="1"/>
          </p:cNvSpPr>
          <p:nvPr>
            <p:ph idx="1"/>
          </p:nvPr>
        </p:nvSpPr>
        <p:spPr/>
        <p:txBody>
          <a:bodyPr>
            <a:normAutofit/>
          </a:bodyPr>
          <a:lstStyle/>
          <a:p>
            <a:pPr>
              <a:lnSpc>
                <a:spcPct val="150000"/>
              </a:lnSpc>
            </a:pPr>
            <a:r>
              <a:rPr lang="tr-TR" sz="2800" dirty="0"/>
              <a:t>Reşat Nuri’nin Çalıkuşu adlı eserinde de din görevlisi (hoca) her türlü sahtekârlığı yapan bir toplum müsveddesidir. </a:t>
            </a:r>
          </a:p>
        </p:txBody>
      </p:sp>
    </p:spTree>
    <p:extLst>
      <p:ext uri="{BB962C8B-B14F-4D97-AF65-F5344CB8AC3E}">
        <p14:creationId xmlns:p14="http://schemas.microsoft.com/office/powerpoint/2010/main" val="192388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Yerel ve Evrensel Değerler</a:t>
            </a:r>
          </a:p>
        </p:txBody>
      </p:sp>
      <p:sp>
        <p:nvSpPr>
          <p:cNvPr id="3" name="İçerik Yer Tutucusu 2"/>
          <p:cNvSpPr>
            <a:spLocks noGrp="1"/>
          </p:cNvSpPr>
          <p:nvPr>
            <p:ph idx="1"/>
          </p:nvPr>
        </p:nvSpPr>
        <p:spPr/>
        <p:txBody>
          <a:bodyPr>
            <a:normAutofit/>
          </a:bodyPr>
          <a:lstStyle/>
          <a:p>
            <a:pPr>
              <a:lnSpc>
                <a:spcPct val="150000"/>
              </a:lnSpc>
            </a:pPr>
            <a:r>
              <a:rPr lang="tr-TR" sz="2800" dirty="0"/>
              <a:t>Bu nedenle değerler kazandırılırken gereken hassasiyet gösterilmeli, evrensel değerler göz önünde bulundurulurken, her toplumun kendi inancına, etnik kökenine, yaşadığı coğrafyaya uygun kodları olduğu unutulmalıdır. </a:t>
            </a:r>
          </a:p>
        </p:txBody>
      </p:sp>
    </p:spTree>
    <p:extLst>
      <p:ext uri="{BB962C8B-B14F-4D97-AF65-F5344CB8AC3E}">
        <p14:creationId xmlns:p14="http://schemas.microsoft.com/office/powerpoint/2010/main" val="358814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3590</TotalTime>
  <Words>324</Words>
  <Application>Microsoft Office PowerPoint</Application>
  <PresentationFormat>Geniş ekran</PresentationFormat>
  <Paragraphs>18</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Century Gothic</vt:lpstr>
      <vt:lpstr>Wingdings 2</vt:lpstr>
      <vt:lpstr>Quotable</vt:lpstr>
      <vt:lpstr>PowerPoint Sunusu</vt:lpstr>
      <vt:lpstr>Eğitim Programlarında Değerler </vt:lpstr>
      <vt:lpstr>100 Temel Eserde Değerler</vt:lpstr>
      <vt:lpstr>Robin Hood</vt:lpstr>
      <vt:lpstr>Robinson Crouse</vt:lpstr>
      <vt:lpstr>Don Kişot, Polyanna, Heidi</vt:lpstr>
      <vt:lpstr>Ömer Seyfettin</vt:lpstr>
      <vt:lpstr>Reşat Nuri Güntekin</vt:lpstr>
      <vt:lpstr>Yerel ve Evrensel Değerler</vt:lpstr>
      <vt:lpstr>Sonuç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247</cp:revision>
  <dcterms:created xsi:type="dcterms:W3CDTF">2014-08-26T23:49:58Z</dcterms:created>
  <dcterms:modified xsi:type="dcterms:W3CDTF">2022-04-29T10:40:31Z</dcterms:modified>
</cp:coreProperties>
</file>