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6993B00C-C46D-482B-9AF2-AC5E86174A27}">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a:xfrm>
            <a:off x="5332412" y="5883275"/>
            <a:ext cx="4324044" cy="365125"/>
          </a:xfrm>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409041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10951856" y="5867131"/>
            <a:ext cx="551167" cy="365125"/>
          </a:xfrm>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29855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351420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F0CC98A6-1673-4838-93CC-023DB43E0A8F}" type="datetimeFigureOut">
              <a:rPr lang="tr-TR" smtClean="0"/>
              <a:t>26.02.2020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45348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F0CC98A6-1673-4838-93CC-023DB43E0A8F}" type="datetimeFigureOut">
              <a:rPr lang="tr-TR" smtClean="0"/>
              <a:t>26.02.2020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1524486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0CC98A6-1673-4838-93CC-023DB43E0A8F}" type="datetimeFigureOut">
              <a:rPr lang="tr-TR" smtClean="0"/>
              <a:t>26.02.2020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400072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CC98A6-1673-4838-93CC-023DB43E0A8F}" type="datetimeFigureOut">
              <a:rPr lang="tr-TR" smtClean="0"/>
              <a:t>26.02.2020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244849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0CC98A6-1673-4838-93CC-023DB43E0A8F}" type="datetimeFigureOut">
              <a:rPr lang="tr-TR" smtClean="0"/>
              <a:t>26.02.2020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2999447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0CC98A6-1673-4838-93CC-023DB43E0A8F}" type="datetimeFigureOut">
              <a:rPr lang="tr-TR" smtClean="0"/>
              <a:t>26.02.2020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1148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0CC98A6-1673-4838-93CC-023DB43E0A8F}" type="datetimeFigureOut">
              <a:rPr lang="tr-TR" smtClean="0"/>
              <a:t>26.02.2020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424685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2640384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2490091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3220760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197714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1301089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3444069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CC98A6-1673-4838-93CC-023DB43E0A8F}" type="datetimeFigureOut">
              <a:rPr lang="tr-TR" smtClean="0"/>
              <a:t>26.02.2020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72A489-0804-464D-BDA0-F2032FA05EEE}" type="slidenum">
              <a:rPr lang="tr-TR" smtClean="0"/>
              <a:t>‹#›</a:t>
            </a:fld>
            <a:endParaRPr lang="tr-TR"/>
          </a:p>
        </p:txBody>
      </p:sp>
    </p:spTree>
    <p:extLst>
      <p:ext uri="{BB962C8B-B14F-4D97-AF65-F5344CB8AC3E}">
        <p14:creationId xmlns:p14="http://schemas.microsoft.com/office/powerpoint/2010/main" val="1853871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CC98A6-1673-4838-93CC-023DB43E0A8F}" type="datetimeFigureOut">
              <a:rPr lang="tr-TR" smtClean="0"/>
              <a:t>26.02.2020</a:t>
            </a:fld>
            <a:endParaRPr lang="tr-T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B72A489-0804-464D-BDA0-F2032FA05EEE}" type="slidenum">
              <a:rPr lang="tr-TR" smtClean="0"/>
              <a:t>‹#›</a:t>
            </a:fld>
            <a:endParaRPr lang="tr-TR"/>
          </a:p>
        </p:txBody>
      </p:sp>
    </p:spTree>
    <p:extLst>
      <p:ext uri="{BB962C8B-B14F-4D97-AF65-F5344CB8AC3E}">
        <p14:creationId xmlns:p14="http://schemas.microsoft.com/office/powerpoint/2010/main" val="331749259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B2BDFD-1A4E-45FF-89DF-57827ADA1FB7}"/>
              </a:ext>
            </a:extLst>
          </p:cNvPr>
          <p:cNvSpPr>
            <a:spLocks noGrp="1"/>
          </p:cNvSpPr>
          <p:nvPr>
            <p:ph type="ctrTitle"/>
          </p:nvPr>
        </p:nvSpPr>
        <p:spPr>
          <a:xfrm>
            <a:off x="1154955" y="1129019"/>
            <a:ext cx="8825658" cy="3329581"/>
          </a:xfrm>
        </p:spPr>
        <p:txBody>
          <a:bodyPr>
            <a:normAutofit/>
          </a:bodyPr>
          <a:lstStyle/>
          <a:p>
            <a:r>
              <a:rPr lang="tr-TR" sz="5400" b="1" dirty="0">
                <a:solidFill>
                  <a:schemeClr val="tx1"/>
                </a:solidFill>
              </a:rPr>
              <a:t>GENEL KABUL GÖRMÜŞ DENETİM STANDARTLARI VE MESLEK AHLAKI</a:t>
            </a:r>
          </a:p>
        </p:txBody>
      </p:sp>
      <p:sp>
        <p:nvSpPr>
          <p:cNvPr id="3" name="Alt Başlık 2">
            <a:extLst>
              <a:ext uri="{FF2B5EF4-FFF2-40B4-BE49-F238E27FC236}">
                <a16:creationId xmlns:a16="http://schemas.microsoft.com/office/drawing/2014/main" id="{EA385690-F29F-45AA-9BE4-61B7F82230D5}"/>
              </a:ext>
            </a:extLst>
          </p:cNvPr>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4136479939"/>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D8CE95-3315-431C-8EB0-8AEAA268ECBE}"/>
              </a:ext>
            </a:extLst>
          </p:cNvPr>
          <p:cNvSpPr>
            <a:spLocks noGrp="1"/>
          </p:cNvSpPr>
          <p:nvPr>
            <p:ph idx="1"/>
          </p:nvPr>
        </p:nvSpPr>
        <p:spPr/>
        <p:txBody>
          <a:bodyPr/>
          <a:lstStyle/>
          <a:p>
            <a:r>
              <a:rPr lang="tr-TR" dirty="0"/>
              <a:t>Genel kabul görmüş denetim standartları muhasebe denetimi mesleği ve bu mesleği icra eden denetçiler için geliştirilmiş ölçütlerdir. Her meslek türünde olduğu gibi, muhasebe denetimi ve muhasebe denetçiliği mesleği için de oluşturulmuş standartlar söz konusudur.</a:t>
            </a:r>
          </a:p>
        </p:txBody>
      </p:sp>
    </p:spTree>
    <p:extLst>
      <p:ext uri="{BB962C8B-B14F-4D97-AF65-F5344CB8AC3E}">
        <p14:creationId xmlns:p14="http://schemas.microsoft.com/office/powerpoint/2010/main" val="2802649245"/>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5C2F177-C9AA-4804-946B-80FC8F46FCBF}"/>
              </a:ext>
            </a:extLst>
          </p:cNvPr>
          <p:cNvSpPr>
            <a:spLocks noGrp="1"/>
          </p:cNvSpPr>
          <p:nvPr>
            <p:ph idx="1"/>
          </p:nvPr>
        </p:nvSpPr>
        <p:spPr/>
        <p:txBody>
          <a:bodyPr/>
          <a:lstStyle/>
          <a:p>
            <a:pPr marL="0" indent="0">
              <a:buNone/>
            </a:pPr>
            <a:r>
              <a:rPr lang="tr-TR" dirty="0"/>
              <a:t>Bunları en genelden özele doğru şöyle sıralayabiliriz:</a:t>
            </a:r>
          </a:p>
          <a:p>
            <a:r>
              <a:rPr lang="tr-TR" dirty="0"/>
              <a:t>Genel kabul görmüş denetim standartları</a:t>
            </a:r>
          </a:p>
          <a:p>
            <a:r>
              <a:rPr lang="tr-TR" dirty="0"/>
              <a:t>Uluslararası denetim standartları</a:t>
            </a:r>
          </a:p>
          <a:p>
            <a:r>
              <a:rPr lang="tr-TR" dirty="0"/>
              <a:t>Türkiye bağımsız denetim standartları</a:t>
            </a:r>
          </a:p>
          <a:p>
            <a:endParaRPr lang="tr-TR" dirty="0"/>
          </a:p>
        </p:txBody>
      </p:sp>
    </p:spTree>
    <p:extLst>
      <p:ext uri="{BB962C8B-B14F-4D97-AF65-F5344CB8AC3E}">
        <p14:creationId xmlns:p14="http://schemas.microsoft.com/office/powerpoint/2010/main" val="4272414496"/>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2B41A2-52E3-424A-88F6-7596F9FF443D}"/>
              </a:ext>
            </a:extLst>
          </p:cNvPr>
          <p:cNvSpPr>
            <a:spLocks noGrp="1"/>
          </p:cNvSpPr>
          <p:nvPr>
            <p:ph type="title"/>
          </p:nvPr>
        </p:nvSpPr>
        <p:spPr/>
        <p:txBody>
          <a:bodyPr>
            <a:normAutofit/>
          </a:bodyPr>
          <a:lstStyle/>
          <a:p>
            <a:r>
              <a:rPr lang="tr-TR" b="1" dirty="0"/>
              <a:t>GENEL KABUL GÖRMÜŞ DENETİM STANDARDI KAVRAMI</a:t>
            </a:r>
          </a:p>
        </p:txBody>
      </p:sp>
      <p:sp>
        <p:nvSpPr>
          <p:cNvPr id="3" name="İçerik Yer Tutucusu 2">
            <a:extLst>
              <a:ext uri="{FF2B5EF4-FFF2-40B4-BE49-F238E27FC236}">
                <a16:creationId xmlns:a16="http://schemas.microsoft.com/office/drawing/2014/main" id="{3F8A6423-27EF-4DE4-88A0-A941BA277086}"/>
              </a:ext>
            </a:extLst>
          </p:cNvPr>
          <p:cNvSpPr>
            <a:spLocks noGrp="1"/>
          </p:cNvSpPr>
          <p:nvPr>
            <p:ph idx="1"/>
          </p:nvPr>
        </p:nvSpPr>
        <p:spPr/>
        <p:txBody>
          <a:bodyPr/>
          <a:lstStyle/>
          <a:p>
            <a:r>
              <a:rPr lang="tr-TR" dirty="0"/>
              <a:t>Meslek örgütlerince kabul edilmiş ve her denetçinin her denetim faaliyetinde uyması gerekli olan kurallar dizisi olarak tanımlanabilir. Bu standartlar denetçiye denetim faaliyetinde bir Kılavuz olarak hizmet edeceği gibi, denetim çalışmasının kalitesi de bu standartlara uygunluk derecesiyle ölçülür. </a:t>
            </a:r>
          </a:p>
          <a:p>
            <a:pPr marL="0" indent="0">
              <a:buNone/>
            </a:pPr>
            <a:endParaRPr lang="tr-TR" dirty="0"/>
          </a:p>
        </p:txBody>
      </p:sp>
    </p:spTree>
    <p:extLst>
      <p:ext uri="{BB962C8B-B14F-4D97-AF65-F5344CB8AC3E}">
        <p14:creationId xmlns:p14="http://schemas.microsoft.com/office/powerpoint/2010/main" val="2310507820"/>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810FB7-108A-459D-AC5E-A6D382C57301}"/>
              </a:ext>
            </a:extLst>
          </p:cNvPr>
          <p:cNvSpPr>
            <a:spLocks noGrp="1"/>
          </p:cNvSpPr>
          <p:nvPr>
            <p:ph idx="1"/>
          </p:nvPr>
        </p:nvSpPr>
        <p:spPr>
          <a:xfrm>
            <a:off x="1427359" y="0"/>
            <a:ext cx="8946541" cy="1977145"/>
          </a:xfrm>
        </p:spPr>
        <p:txBody>
          <a:bodyPr/>
          <a:lstStyle/>
          <a:p>
            <a:r>
              <a:rPr lang="tr-TR" dirty="0"/>
              <a:t>Bu standartların iki fonksiyonu vardır:</a:t>
            </a:r>
          </a:p>
        </p:txBody>
      </p:sp>
      <p:pic>
        <p:nvPicPr>
          <p:cNvPr id="9" name="Resim 8">
            <a:extLst>
              <a:ext uri="{FF2B5EF4-FFF2-40B4-BE49-F238E27FC236}">
                <a16:creationId xmlns:a16="http://schemas.microsoft.com/office/drawing/2014/main" id="{6F9C1998-A992-454F-9E0D-5D34F9810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745" y="1641586"/>
            <a:ext cx="8751768" cy="4285236"/>
          </a:xfrm>
          <a:prstGeom prst="rect">
            <a:avLst/>
          </a:prstGeom>
        </p:spPr>
      </p:pic>
    </p:spTree>
    <p:extLst>
      <p:ext uri="{BB962C8B-B14F-4D97-AF65-F5344CB8AC3E}">
        <p14:creationId xmlns:p14="http://schemas.microsoft.com/office/powerpoint/2010/main" val="147250017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9A7FC6-F17D-4A22-8E28-576CCCD3093F}"/>
              </a:ext>
            </a:extLst>
          </p:cNvPr>
          <p:cNvSpPr>
            <a:spLocks noGrp="1"/>
          </p:cNvSpPr>
          <p:nvPr>
            <p:ph type="title"/>
          </p:nvPr>
        </p:nvSpPr>
        <p:spPr/>
        <p:txBody>
          <a:bodyPr>
            <a:normAutofit fontScale="90000"/>
          </a:bodyPr>
          <a:lstStyle/>
          <a:p>
            <a:r>
              <a:rPr lang="tr-TR" sz="4000" b="1" dirty="0"/>
              <a:t>GENEL KABUL GÖRMÜŞ DENETİM STANDARTLARININ TARİHSEL GELİŞİMİ</a:t>
            </a:r>
            <a:br>
              <a:rPr lang="tr-TR" sz="4000" dirty="0"/>
            </a:br>
            <a:endParaRPr lang="tr-TR" sz="4000" dirty="0"/>
          </a:p>
        </p:txBody>
      </p:sp>
      <p:sp>
        <p:nvSpPr>
          <p:cNvPr id="3" name="İçerik Yer Tutucusu 2">
            <a:extLst>
              <a:ext uri="{FF2B5EF4-FFF2-40B4-BE49-F238E27FC236}">
                <a16:creationId xmlns:a16="http://schemas.microsoft.com/office/drawing/2014/main" id="{EE70DCC1-41FB-49FA-A309-857D2BCE1880}"/>
              </a:ext>
            </a:extLst>
          </p:cNvPr>
          <p:cNvSpPr>
            <a:spLocks noGrp="1"/>
          </p:cNvSpPr>
          <p:nvPr>
            <p:ph idx="1"/>
          </p:nvPr>
        </p:nvSpPr>
        <p:spPr/>
        <p:txBody>
          <a:bodyPr/>
          <a:lstStyle/>
          <a:p>
            <a:r>
              <a:rPr lang="tr-TR" dirty="0"/>
              <a:t>Genel kabul görmüş denetim standartları 1947 yılında Amerikan Sertifikalı Kamu Muhasebecileri Enstitüsü tarafından geliştirilmiştir. Zaman içerisinde tüm dünyaya yayılmış ve kabul görmüştür.</a:t>
            </a:r>
          </a:p>
          <a:p>
            <a:r>
              <a:rPr lang="tr-TR" dirty="0"/>
              <a:t>Dünyadaki tüm denetçiler tarafından kabul edildiği için bu standartlara ‘‘</a:t>
            </a:r>
            <a:r>
              <a:rPr lang="tr-TR" u="sng" dirty="0"/>
              <a:t>Genel Kabul Görmüş Denetim Standartları</a:t>
            </a:r>
            <a:r>
              <a:rPr lang="tr-TR" dirty="0"/>
              <a:t>’’ adını verilmektedir.</a:t>
            </a:r>
          </a:p>
          <a:p>
            <a:r>
              <a:rPr lang="tr-TR" dirty="0"/>
              <a:t>Genel kabul görmüş denetim standartları toplam 3 grup içerisinde 10 standarttan oluşur.</a:t>
            </a:r>
          </a:p>
        </p:txBody>
      </p:sp>
    </p:spTree>
    <p:extLst>
      <p:ext uri="{BB962C8B-B14F-4D97-AF65-F5344CB8AC3E}">
        <p14:creationId xmlns:p14="http://schemas.microsoft.com/office/powerpoint/2010/main" val="3542966235"/>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754B89-B9A7-4DA6-B105-FA1ACD5B23E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1ED8E6C-8C0C-4BDB-A78C-4144156D7696}"/>
              </a:ext>
            </a:extLst>
          </p:cNvPr>
          <p:cNvSpPr>
            <a:spLocks noGrp="1"/>
          </p:cNvSpPr>
          <p:nvPr>
            <p:ph idx="1"/>
          </p:nvPr>
        </p:nvSpPr>
        <p:spPr/>
        <p:txBody>
          <a:bodyPr/>
          <a:lstStyle/>
          <a:p>
            <a:r>
              <a:rPr lang="tr-TR" dirty="0"/>
              <a:t>Bu düzenlemelerin ilki ABD’deki </a:t>
            </a:r>
            <a:r>
              <a:rPr lang="tr-TR" dirty="0" err="1"/>
              <a:t>AICPA’nın</a:t>
            </a:r>
            <a:r>
              <a:rPr lang="tr-TR" dirty="0"/>
              <a:t> çıkarmış olduğu </a:t>
            </a:r>
            <a:r>
              <a:rPr lang="tr-TR" dirty="0" err="1"/>
              <a:t>GKGDS’yi</a:t>
            </a:r>
            <a:r>
              <a:rPr lang="tr-TR" dirty="0"/>
              <a:t> açıklayan Denetim Standartları Hakkındaki Tebliğlerdir. Bu standartlar artık günümüzde Halka Açık Şirketler Muhasebe ve Gözetim Kurulu tarafından yeniden yayınlanmakta ve güncellenmektedir.</a:t>
            </a:r>
          </a:p>
        </p:txBody>
      </p:sp>
    </p:spTree>
    <p:extLst>
      <p:ext uri="{BB962C8B-B14F-4D97-AF65-F5344CB8AC3E}">
        <p14:creationId xmlns:p14="http://schemas.microsoft.com/office/powerpoint/2010/main" val="1397726951"/>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F48504-159D-4CB4-AFE6-83B31AC64BD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22800CC-DFEB-4BA6-A1DA-E2F2133472B9}"/>
              </a:ext>
            </a:extLst>
          </p:cNvPr>
          <p:cNvSpPr>
            <a:spLocks noGrp="1"/>
          </p:cNvSpPr>
          <p:nvPr>
            <p:ph idx="1"/>
          </p:nvPr>
        </p:nvSpPr>
        <p:spPr/>
        <p:txBody>
          <a:bodyPr/>
          <a:lstStyle/>
          <a:p>
            <a:r>
              <a:rPr lang="tr-TR" dirty="0"/>
              <a:t>Denetim alanında dünyada kabul gören bir başka düzenleme ise Uluslararası Muhasebeciler Federasyonu’nun  çıkarmış olduğu Uluslararası Denetim Standartları’dır.</a:t>
            </a:r>
          </a:p>
          <a:p>
            <a:r>
              <a:rPr lang="tr-TR" dirty="0"/>
              <a:t>Türkiye’de 2.11.2011 tarihinde resmi gazetede yayınlanan Kanun Hükmünde Kararname ile oluşturulan Kamu Gözetimi, Muhasebe ve Denetim Standartları Kurumu, Uluslararası Denetim Standartlarını yayınlamaktadır. </a:t>
            </a:r>
          </a:p>
          <a:p>
            <a:r>
              <a:rPr lang="tr-TR" dirty="0"/>
              <a:t>2015 yılı itibariyle bu çalışmalar büyük ölçüde tamamlanmış durumdadır.</a:t>
            </a:r>
          </a:p>
        </p:txBody>
      </p:sp>
    </p:spTree>
    <p:extLst>
      <p:ext uri="{BB962C8B-B14F-4D97-AF65-F5344CB8AC3E}">
        <p14:creationId xmlns:p14="http://schemas.microsoft.com/office/powerpoint/2010/main" val="3009873774"/>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0B44A0-13A7-4CE4-961C-CAFDC2CA4940}"/>
              </a:ext>
            </a:extLst>
          </p:cNvPr>
          <p:cNvSpPr>
            <a:spLocks noGrp="1"/>
          </p:cNvSpPr>
          <p:nvPr>
            <p:ph type="title"/>
          </p:nvPr>
        </p:nvSpPr>
        <p:spPr>
          <a:xfrm>
            <a:off x="1484309" y="0"/>
            <a:ext cx="10018713" cy="1752599"/>
          </a:xfrm>
        </p:spPr>
        <p:txBody>
          <a:bodyPr>
            <a:normAutofit/>
          </a:bodyPr>
          <a:lstStyle/>
          <a:p>
            <a:r>
              <a:rPr lang="tr-TR" b="1" dirty="0"/>
              <a:t>GENEL KABUL GÖRMÜŞ DENETİM STANDARTLARI</a:t>
            </a:r>
            <a:r>
              <a:rPr lang="tr-TR" dirty="0"/>
              <a:t>	</a:t>
            </a:r>
          </a:p>
        </p:txBody>
      </p:sp>
      <p:sp>
        <p:nvSpPr>
          <p:cNvPr id="3" name="İçerik Yer Tutucusu 2">
            <a:extLst>
              <a:ext uri="{FF2B5EF4-FFF2-40B4-BE49-F238E27FC236}">
                <a16:creationId xmlns:a16="http://schemas.microsoft.com/office/drawing/2014/main" id="{0F031DCB-A193-4FD9-9A32-89E40F09EA51}"/>
              </a:ext>
            </a:extLst>
          </p:cNvPr>
          <p:cNvSpPr>
            <a:spLocks noGrp="1"/>
          </p:cNvSpPr>
          <p:nvPr>
            <p:ph idx="1"/>
          </p:nvPr>
        </p:nvSpPr>
        <p:spPr>
          <a:xfrm>
            <a:off x="1484309" y="1457937"/>
            <a:ext cx="10018713" cy="1971063"/>
          </a:xfrm>
        </p:spPr>
        <p:txBody>
          <a:bodyPr/>
          <a:lstStyle/>
          <a:p>
            <a:r>
              <a:rPr lang="tr-TR" dirty="0"/>
              <a:t>Genel kabul görmüş denetim standartları üç ana grupta 10 adet standarttan oluşmaktadır. Bunlar aşağıdaki tabloda gösterilmiştir.</a:t>
            </a:r>
          </a:p>
        </p:txBody>
      </p:sp>
      <p:pic>
        <p:nvPicPr>
          <p:cNvPr id="5" name="Resim 4">
            <a:extLst>
              <a:ext uri="{FF2B5EF4-FFF2-40B4-BE49-F238E27FC236}">
                <a16:creationId xmlns:a16="http://schemas.microsoft.com/office/drawing/2014/main" id="{B80155B3-A90F-424B-A001-B5D38F1E4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6304" y="2983553"/>
            <a:ext cx="8338657" cy="3455284"/>
          </a:xfrm>
          <a:prstGeom prst="rect">
            <a:avLst/>
          </a:prstGeom>
        </p:spPr>
      </p:pic>
    </p:spTree>
    <p:extLst>
      <p:ext uri="{BB962C8B-B14F-4D97-AF65-F5344CB8AC3E}">
        <p14:creationId xmlns:p14="http://schemas.microsoft.com/office/powerpoint/2010/main" val="1132765695"/>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475A59-FAFF-4CA9-AE3C-0DD5B7E4028E}"/>
              </a:ext>
            </a:extLst>
          </p:cNvPr>
          <p:cNvSpPr>
            <a:spLocks noGrp="1"/>
          </p:cNvSpPr>
          <p:nvPr>
            <p:ph type="title"/>
          </p:nvPr>
        </p:nvSpPr>
        <p:spPr/>
        <p:txBody>
          <a:bodyPr>
            <a:normAutofit/>
          </a:bodyPr>
          <a:lstStyle/>
          <a:p>
            <a:br>
              <a:rPr lang="tr-TR" b="1" dirty="0"/>
            </a:br>
            <a:r>
              <a:rPr lang="tr-TR" b="1" dirty="0"/>
              <a:t>GENEL STANDARTLAR</a:t>
            </a:r>
          </a:p>
        </p:txBody>
      </p:sp>
      <p:sp>
        <p:nvSpPr>
          <p:cNvPr id="3" name="İçerik Yer Tutucusu 2">
            <a:extLst>
              <a:ext uri="{FF2B5EF4-FFF2-40B4-BE49-F238E27FC236}">
                <a16:creationId xmlns:a16="http://schemas.microsoft.com/office/drawing/2014/main" id="{8B26C1C4-396F-48E5-8CFA-B77398B04FCE}"/>
              </a:ext>
            </a:extLst>
          </p:cNvPr>
          <p:cNvSpPr>
            <a:spLocks noGrp="1"/>
          </p:cNvSpPr>
          <p:nvPr>
            <p:ph idx="1"/>
          </p:nvPr>
        </p:nvSpPr>
        <p:spPr/>
        <p:txBody>
          <a:bodyPr/>
          <a:lstStyle/>
          <a:p>
            <a:r>
              <a:rPr lang="tr-TR" dirty="0"/>
              <a:t>Genel Standartlar denetçinin mesleki kişiliğini ve sorumluluğunu hedef alan standartlardır. Bu standartlar gerçekleştirilecek denetim faaliyetinin kalitesinden emin olmak için  denetçinin sahip olması gereken özellikleri ve bu konuda alınması gereken önlemleri açıklamaktadır.</a:t>
            </a:r>
          </a:p>
        </p:txBody>
      </p:sp>
    </p:spTree>
    <p:extLst>
      <p:ext uri="{BB962C8B-B14F-4D97-AF65-F5344CB8AC3E}">
        <p14:creationId xmlns:p14="http://schemas.microsoft.com/office/powerpoint/2010/main" val="1202110902"/>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53CDA3-E4D2-46C7-A6DC-6E81C295383A}"/>
              </a:ext>
            </a:extLst>
          </p:cNvPr>
          <p:cNvSpPr>
            <a:spLocks noGrp="1"/>
          </p:cNvSpPr>
          <p:nvPr>
            <p:ph type="title"/>
          </p:nvPr>
        </p:nvSpPr>
        <p:spPr/>
        <p:txBody>
          <a:bodyPr/>
          <a:lstStyle/>
          <a:p>
            <a:r>
              <a:rPr lang="tr-TR" b="1" dirty="0"/>
              <a:t>Mesleki Eğitim ve Yeterlilik Standardı</a:t>
            </a:r>
          </a:p>
        </p:txBody>
      </p:sp>
      <p:sp>
        <p:nvSpPr>
          <p:cNvPr id="3" name="İçerik Yer Tutucusu 2">
            <a:extLst>
              <a:ext uri="{FF2B5EF4-FFF2-40B4-BE49-F238E27FC236}">
                <a16:creationId xmlns:a16="http://schemas.microsoft.com/office/drawing/2014/main" id="{7D4E9A68-8418-481E-AA14-DEE3212B070A}"/>
              </a:ext>
            </a:extLst>
          </p:cNvPr>
          <p:cNvSpPr>
            <a:spLocks noGrp="1"/>
          </p:cNvSpPr>
          <p:nvPr>
            <p:ph idx="1"/>
          </p:nvPr>
        </p:nvSpPr>
        <p:spPr/>
        <p:txBody>
          <a:bodyPr/>
          <a:lstStyle/>
          <a:p>
            <a:r>
              <a:rPr lang="tr-TR" dirty="0"/>
              <a:t>Mesleki eğitim ve yeterlilik standardına göre; muhasebe denetimi mesleği yeterli eğitim, bilgi ve beceri düzeyine sahip denetçiler tarafından yapılmalıdır.</a:t>
            </a:r>
          </a:p>
          <a:p>
            <a:r>
              <a:rPr lang="tr-TR" dirty="0"/>
              <a:t>Bu standart aynı zamanda ‘‘nasıl denetçi olunabilir</a:t>
            </a:r>
            <a:r>
              <a:rPr lang="tr-TR" dirty="0">
                <a:latin typeface="Times New Roman" panose="02020603050405020304" pitchFamily="18" charset="0"/>
                <a:cs typeface="Times New Roman" panose="02020603050405020304" pitchFamily="18" charset="0"/>
              </a:rPr>
              <a:t>?</a:t>
            </a:r>
            <a:r>
              <a:rPr lang="tr-TR" dirty="0">
                <a:latin typeface="+mn-lt"/>
                <a:cs typeface="Times New Roman" panose="02020603050405020304" pitchFamily="18" charset="0"/>
              </a:rPr>
              <a:t>’’ sorusuna verilen cevapla da çok yakından ilişkilidir.</a:t>
            </a:r>
            <a:endParaRPr lang="tr-TR" dirty="0"/>
          </a:p>
        </p:txBody>
      </p:sp>
    </p:spTree>
    <p:extLst>
      <p:ext uri="{BB962C8B-B14F-4D97-AF65-F5344CB8AC3E}">
        <p14:creationId xmlns:p14="http://schemas.microsoft.com/office/powerpoint/2010/main" val="4154247521"/>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EA43C2-9B60-4AD8-94B7-BA57794D418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588FC4D-5A3F-4A4D-940F-EED5E58FF48D}"/>
              </a:ext>
            </a:extLst>
          </p:cNvPr>
          <p:cNvSpPr>
            <a:spLocks noGrp="1"/>
          </p:cNvSpPr>
          <p:nvPr>
            <p:ph idx="1"/>
          </p:nvPr>
        </p:nvSpPr>
        <p:spPr/>
        <p:txBody>
          <a:bodyPr/>
          <a:lstStyle/>
          <a:p>
            <a:pPr marL="0" indent="0">
              <a:buNone/>
            </a:pPr>
            <a:r>
              <a:rPr lang="tr-TR" dirty="0"/>
              <a:t>Bu soruya verilen cevaba göre bir kişinin denetçi olması için üç temel alanda yeterli olması beklenir. Bunlar ;</a:t>
            </a:r>
          </a:p>
          <a:p>
            <a:r>
              <a:rPr lang="tr-TR" dirty="0"/>
              <a:t>Mesleki bilgileri içeren bir alanda lisans seviyesi yapmış olmak</a:t>
            </a:r>
          </a:p>
          <a:p>
            <a:r>
              <a:rPr lang="tr-TR" dirty="0"/>
              <a:t>Mesleğe giriş için gerekli staj ve yardımcılık dönemini başarmak</a:t>
            </a:r>
          </a:p>
          <a:p>
            <a:r>
              <a:rPr lang="tr-TR" dirty="0"/>
              <a:t>Mesleğe giriş sınavlarını geçmiş olmak.</a:t>
            </a:r>
          </a:p>
        </p:txBody>
      </p:sp>
    </p:spTree>
    <p:extLst>
      <p:ext uri="{BB962C8B-B14F-4D97-AF65-F5344CB8AC3E}">
        <p14:creationId xmlns:p14="http://schemas.microsoft.com/office/powerpoint/2010/main" val="3332459611"/>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C9FEB8-392D-40DF-988B-EC6AD6B3796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A740EE2-67DC-4093-B9A9-CB3215406D99}"/>
              </a:ext>
            </a:extLst>
          </p:cNvPr>
          <p:cNvSpPr>
            <a:spLocks noGrp="1"/>
          </p:cNvSpPr>
          <p:nvPr>
            <p:ph idx="1"/>
          </p:nvPr>
        </p:nvSpPr>
        <p:spPr/>
        <p:txBody>
          <a:bodyPr/>
          <a:lstStyle/>
          <a:p>
            <a:r>
              <a:rPr lang="tr-TR" dirty="0"/>
              <a:t>Ülkemiz mevzuatında muhasebe denetçiliği ile ilgili temel yasa, 3568 sayılı Serbest Muhasebeci Mali Müşavirlik ve Yeminli Mali Müşavirlik kanunudur.</a:t>
            </a:r>
          </a:p>
          <a:p>
            <a:r>
              <a:rPr lang="tr-TR" dirty="0"/>
              <a:t>Bu kanunun vermiş olduğu yetkiye göre, Türkiye’de SMMM ve YMM belgesine sahip olan kişiler denetim yetkisine sahiptirler.</a:t>
            </a:r>
          </a:p>
          <a:p>
            <a:r>
              <a:rPr lang="tr-TR" dirty="0"/>
              <a:t>Denetici olmak için SMMM veya YMM olma zorunluluğu vardır.</a:t>
            </a:r>
          </a:p>
        </p:txBody>
      </p:sp>
    </p:spTree>
    <p:extLst>
      <p:ext uri="{BB962C8B-B14F-4D97-AF65-F5344CB8AC3E}">
        <p14:creationId xmlns:p14="http://schemas.microsoft.com/office/powerpoint/2010/main" val="844334333"/>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7F1232-54E1-4F1B-948C-8B84EDD5734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E7A3770-BDE2-435A-876F-D47C3F410A83}"/>
              </a:ext>
            </a:extLst>
          </p:cNvPr>
          <p:cNvSpPr>
            <a:spLocks noGrp="1"/>
          </p:cNvSpPr>
          <p:nvPr>
            <p:ph idx="1"/>
          </p:nvPr>
        </p:nvSpPr>
        <p:spPr/>
        <p:txBody>
          <a:bodyPr/>
          <a:lstStyle/>
          <a:p>
            <a:r>
              <a:rPr lang="tr-TR" dirty="0"/>
              <a:t>Halka açık işletmelerin ve halka açık olmayan işletmelerin denetiminde yetkili olacak kişilerin belirlenmesinde Sermaye Piyasası Kanunu ile 6102 sayılı ticaret kanunu ve Kamu Gözetimi Kurumu yetkili olduğu söylenebilir.</a:t>
            </a:r>
          </a:p>
        </p:txBody>
      </p:sp>
    </p:spTree>
    <p:extLst>
      <p:ext uri="{BB962C8B-B14F-4D97-AF65-F5344CB8AC3E}">
        <p14:creationId xmlns:p14="http://schemas.microsoft.com/office/powerpoint/2010/main" val="3286203930"/>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F0F545-7864-4DDA-8A3D-ACAFDC0BBF1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0B0BF6B-8E2B-4533-B772-F4F90456C66A}"/>
              </a:ext>
            </a:extLst>
          </p:cNvPr>
          <p:cNvSpPr>
            <a:spLocks noGrp="1"/>
          </p:cNvSpPr>
          <p:nvPr>
            <p:ph idx="1"/>
          </p:nvPr>
        </p:nvSpPr>
        <p:spPr/>
        <p:txBody>
          <a:bodyPr/>
          <a:lstStyle/>
          <a:p>
            <a:r>
              <a:rPr lang="tr-TR" dirty="0"/>
              <a:t>SPK’ya tabi işletmelerin denetiminde en az SMMM unvanına sahip olmak, SPK Bağımsız Denetim lisanslama sınavında başarılı olmak gibi şartlar varken, 6102 sayılı yeni Ticaret Kanunu çerçevesinde belli büyüklükteki işletmeleri denetleyebilmek için Kamu Gözetimi kurulunun belirleyeceği şartların sağlanması gerekmektedir.</a:t>
            </a:r>
          </a:p>
        </p:txBody>
      </p:sp>
    </p:spTree>
    <p:extLst>
      <p:ext uri="{BB962C8B-B14F-4D97-AF65-F5344CB8AC3E}">
        <p14:creationId xmlns:p14="http://schemas.microsoft.com/office/powerpoint/2010/main" val="3824109204"/>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B16D61-A137-438B-8BED-4B20E06C24D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8274F1E-5B85-413F-8D4F-185925CE2214}"/>
              </a:ext>
            </a:extLst>
          </p:cNvPr>
          <p:cNvSpPr>
            <a:spLocks noGrp="1"/>
          </p:cNvSpPr>
          <p:nvPr>
            <p:ph idx="1"/>
          </p:nvPr>
        </p:nvSpPr>
        <p:spPr/>
        <p:txBody>
          <a:bodyPr/>
          <a:lstStyle/>
          <a:p>
            <a:r>
              <a:rPr lang="tr-TR" dirty="0"/>
              <a:t>Bu şartları gösteren ‘‘Bağımsız Denetim Yönetmeliği’’ 26 Aralık 2012 tarihli ve 28509 sayılı Resmi Gazete’ de yayımlanarak yürürlüğe girmiştir. </a:t>
            </a:r>
          </a:p>
          <a:p>
            <a:r>
              <a:rPr lang="tr-TR" dirty="0"/>
              <a:t>Günümüzde halka açık olsun veya açık olmasın KGK tarafından ‘‘Bağımsız Denetçi’’ lisansına sahip kişiler her türlü işletmenin bağımsız denetimini üstelenebilir.</a:t>
            </a:r>
          </a:p>
        </p:txBody>
      </p:sp>
    </p:spTree>
    <p:extLst>
      <p:ext uri="{BB962C8B-B14F-4D97-AF65-F5344CB8AC3E}">
        <p14:creationId xmlns:p14="http://schemas.microsoft.com/office/powerpoint/2010/main" val="3828356863"/>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A0AA7E-3F5F-4CB1-8391-E73537D3D731}"/>
              </a:ext>
            </a:extLst>
          </p:cNvPr>
          <p:cNvSpPr>
            <a:spLocks noGrp="1"/>
          </p:cNvSpPr>
          <p:nvPr>
            <p:ph type="title"/>
          </p:nvPr>
        </p:nvSpPr>
        <p:spPr/>
        <p:txBody>
          <a:bodyPr>
            <a:normAutofit/>
          </a:bodyPr>
          <a:lstStyle/>
          <a:p>
            <a:br>
              <a:rPr lang="tr-TR" b="1" dirty="0"/>
            </a:br>
            <a:r>
              <a:rPr lang="tr-TR" b="1" dirty="0"/>
              <a:t>Bağımsızlık Standardı</a:t>
            </a:r>
          </a:p>
        </p:txBody>
      </p:sp>
      <p:sp>
        <p:nvSpPr>
          <p:cNvPr id="3" name="İçerik Yer Tutucusu 2">
            <a:extLst>
              <a:ext uri="{FF2B5EF4-FFF2-40B4-BE49-F238E27FC236}">
                <a16:creationId xmlns:a16="http://schemas.microsoft.com/office/drawing/2014/main" id="{1482B75A-9612-4E64-A083-374AC57FA6BB}"/>
              </a:ext>
            </a:extLst>
          </p:cNvPr>
          <p:cNvSpPr>
            <a:spLocks noGrp="1"/>
          </p:cNvSpPr>
          <p:nvPr>
            <p:ph idx="1"/>
          </p:nvPr>
        </p:nvSpPr>
        <p:spPr/>
        <p:txBody>
          <a:bodyPr/>
          <a:lstStyle/>
          <a:p>
            <a:r>
              <a:rPr lang="tr-TR" dirty="0"/>
              <a:t>Bu standart denetçinin işletme ve bilgi kullanıcısı taraflardan bağımsız olması ve tarafsız hareket etmesini emreder.</a:t>
            </a:r>
          </a:p>
          <a:p>
            <a:r>
              <a:rPr lang="tr-TR" dirty="0"/>
              <a:t>İlk bölümde bahsettiğimiz gibi denetimin ortaya çıkması, işletmelerin ve diğer kişiler tarafından menfaat birliğini koruyacak ve tüm tarafların güven duyduğu bir üçüncü kişinin finansal tabloları denetleme ihtiyacındadır. Bu üçüncü taraf diğer iki tarafla hiçbir bağlantısı olmayan tarafsız hareket edebilecek biri olmalıdır.</a:t>
            </a:r>
          </a:p>
        </p:txBody>
      </p:sp>
    </p:spTree>
    <p:extLst>
      <p:ext uri="{BB962C8B-B14F-4D97-AF65-F5344CB8AC3E}">
        <p14:creationId xmlns:p14="http://schemas.microsoft.com/office/powerpoint/2010/main" val="1792106663"/>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EC4D93-0535-4D67-82B7-A538743691F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E5CE5E5-39C6-4193-8A1E-E6D9E7BB8631}"/>
              </a:ext>
            </a:extLst>
          </p:cNvPr>
          <p:cNvSpPr>
            <a:spLocks noGrp="1"/>
          </p:cNvSpPr>
          <p:nvPr>
            <p:ph idx="1"/>
          </p:nvPr>
        </p:nvSpPr>
        <p:spPr/>
        <p:txBody>
          <a:bodyPr/>
          <a:lstStyle/>
          <a:p>
            <a:r>
              <a:rPr lang="tr-TR" dirty="0"/>
              <a:t>Denetçi bağımsızlığını  özel yaşantısında da devam ettirmelidir. Hareketlerinde denetlediği işletme ile çıkar ilişkisi varmış izlenimi yaratmamalıdır. </a:t>
            </a:r>
          </a:p>
        </p:txBody>
      </p:sp>
    </p:spTree>
    <p:extLst>
      <p:ext uri="{BB962C8B-B14F-4D97-AF65-F5344CB8AC3E}">
        <p14:creationId xmlns:p14="http://schemas.microsoft.com/office/powerpoint/2010/main" val="2430008272"/>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59A379-DDD8-4563-903C-6FB2196E0C7A}"/>
              </a:ext>
            </a:extLst>
          </p:cNvPr>
          <p:cNvSpPr>
            <a:spLocks noGrp="1"/>
          </p:cNvSpPr>
          <p:nvPr>
            <p:ph type="title"/>
          </p:nvPr>
        </p:nvSpPr>
        <p:spPr/>
        <p:txBody>
          <a:bodyPr>
            <a:normAutofit/>
          </a:bodyPr>
          <a:lstStyle/>
          <a:p>
            <a:br>
              <a:rPr lang="tr-TR" b="1" dirty="0"/>
            </a:br>
            <a:r>
              <a:rPr lang="tr-TR" b="1" dirty="0"/>
              <a:t>Mesleki Dikkat ve Özen Standardı</a:t>
            </a:r>
          </a:p>
        </p:txBody>
      </p:sp>
      <p:sp>
        <p:nvSpPr>
          <p:cNvPr id="3" name="İçerik Yer Tutucusu 2">
            <a:extLst>
              <a:ext uri="{FF2B5EF4-FFF2-40B4-BE49-F238E27FC236}">
                <a16:creationId xmlns:a16="http://schemas.microsoft.com/office/drawing/2014/main" id="{BFC8FE5E-E0E2-418F-8DB8-BFAE9746761F}"/>
              </a:ext>
            </a:extLst>
          </p:cNvPr>
          <p:cNvSpPr>
            <a:spLocks noGrp="1"/>
          </p:cNvSpPr>
          <p:nvPr>
            <p:ph idx="1"/>
          </p:nvPr>
        </p:nvSpPr>
        <p:spPr/>
        <p:txBody>
          <a:bodyPr/>
          <a:lstStyle/>
          <a:p>
            <a:r>
              <a:rPr lang="tr-TR" dirty="0"/>
              <a:t>Bu standarda göre, denetim faaliyetleri sırasında azami dikkat ve özen göstermelidir. Denetçi denetim faaliyetleri sırasında, finansal tabloların dayanağını oluşturan yüzlerce veya binlerce belge kayıt ve dokümanla ilgilenir ve bu finansal tablolarla ilgili bir görüş oluşturmaya çalışmaktadır.</a:t>
            </a:r>
          </a:p>
          <a:p>
            <a:endParaRPr lang="tr-TR" dirty="0"/>
          </a:p>
        </p:txBody>
      </p:sp>
    </p:spTree>
    <p:extLst>
      <p:ext uri="{BB962C8B-B14F-4D97-AF65-F5344CB8AC3E}">
        <p14:creationId xmlns:p14="http://schemas.microsoft.com/office/powerpoint/2010/main" val="959523340"/>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A1D215-6335-41F8-8F7B-CB5626FE2F7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B11F018-CAB9-4782-B035-902F5AF683BE}"/>
              </a:ext>
            </a:extLst>
          </p:cNvPr>
          <p:cNvSpPr>
            <a:spLocks noGrp="1"/>
          </p:cNvSpPr>
          <p:nvPr>
            <p:ph idx="1"/>
          </p:nvPr>
        </p:nvSpPr>
        <p:spPr/>
        <p:txBody>
          <a:bodyPr/>
          <a:lstStyle/>
          <a:p>
            <a:r>
              <a:rPr lang="tr-TR" dirty="0"/>
              <a:t>Denetlenen işletmelerin çok farklı türde ve yapıda olduğunu göz önüne aldığımızda, denetçinin görüş oluştururken ne kadar dikkatli davranmasını gerektiği açıktır.</a:t>
            </a:r>
          </a:p>
          <a:p>
            <a:r>
              <a:rPr lang="tr-TR" dirty="0"/>
              <a:t>Her işletmedeki kayıt ve belge düzenindeki farklılıklar, bunlar içerisindeki yanlışlıkları bulma ve değerlendirmede denetçinin mesleki deneyimini ve yargısını kullanması gerektirir. </a:t>
            </a:r>
          </a:p>
          <a:p>
            <a:r>
              <a:rPr lang="tr-TR" dirty="0"/>
              <a:t>Dolayısıyla denetçi olası hata ve düzensizliklere karşı çok dikkatli olmalıdır.</a:t>
            </a:r>
          </a:p>
        </p:txBody>
      </p:sp>
    </p:spTree>
    <p:extLst>
      <p:ext uri="{BB962C8B-B14F-4D97-AF65-F5344CB8AC3E}">
        <p14:creationId xmlns:p14="http://schemas.microsoft.com/office/powerpoint/2010/main" val="3310955444"/>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45662E-9FFF-42D3-B178-955665C99F91}"/>
              </a:ext>
            </a:extLst>
          </p:cNvPr>
          <p:cNvSpPr>
            <a:spLocks noGrp="1"/>
          </p:cNvSpPr>
          <p:nvPr>
            <p:ph type="title"/>
          </p:nvPr>
        </p:nvSpPr>
        <p:spPr/>
        <p:txBody>
          <a:bodyPr>
            <a:normAutofit/>
          </a:bodyPr>
          <a:lstStyle/>
          <a:p>
            <a:br>
              <a:rPr lang="tr-TR" b="1" dirty="0"/>
            </a:br>
            <a:r>
              <a:rPr lang="tr-TR" b="1" dirty="0"/>
              <a:t>ÇALIŞMA ALANI STANDARTLARI </a:t>
            </a:r>
          </a:p>
        </p:txBody>
      </p:sp>
      <p:sp>
        <p:nvSpPr>
          <p:cNvPr id="3" name="İçerik Yer Tutucusu 2">
            <a:extLst>
              <a:ext uri="{FF2B5EF4-FFF2-40B4-BE49-F238E27FC236}">
                <a16:creationId xmlns:a16="http://schemas.microsoft.com/office/drawing/2014/main" id="{C7DB9427-D0C2-46B8-A0CD-3102FB09D5DE}"/>
              </a:ext>
            </a:extLst>
          </p:cNvPr>
          <p:cNvSpPr>
            <a:spLocks noGrp="1"/>
          </p:cNvSpPr>
          <p:nvPr>
            <p:ph idx="1"/>
          </p:nvPr>
        </p:nvSpPr>
        <p:spPr/>
        <p:txBody>
          <a:bodyPr/>
          <a:lstStyle/>
          <a:p>
            <a:r>
              <a:rPr lang="tr-TR" dirty="0"/>
              <a:t>Denetim faaliyetlerinin ne şekilde yürütülmesi gerektiği ile ilgili standartlardır. Bu standartlar denetçinin denetim faaliyeti içerisinde asgari yapması gereken faaliyetleri belirlemiştir. Bir anlamda denetim faaliyetinin en önemli bölümünü oluşturmaktadır.</a:t>
            </a:r>
          </a:p>
          <a:p>
            <a:r>
              <a:rPr lang="tr-TR" dirty="0"/>
              <a:t>Bu standart üç temel denetim faaliyetine odaklanmaktadır: Planlama, İç kontrol ve Kanıt toplama.</a:t>
            </a:r>
          </a:p>
        </p:txBody>
      </p:sp>
    </p:spTree>
    <p:extLst>
      <p:ext uri="{BB962C8B-B14F-4D97-AF65-F5344CB8AC3E}">
        <p14:creationId xmlns:p14="http://schemas.microsoft.com/office/powerpoint/2010/main" val="3219407890"/>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CA60B9-37B5-4F97-B1F4-8F5F2E1FF8E8}"/>
              </a:ext>
            </a:extLst>
          </p:cNvPr>
          <p:cNvSpPr>
            <a:spLocks noGrp="1"/>
          </p:cNvSpPr>
          <p:nvPr>
            <p:ph type="title"/>
          </p:nvPr>
        </p:nvSpPr>
        <p:spPr/>
        <p:txBody>
          <a:bodyPr>
            <a:normAutofit/>
          </a:bodyPr>
          <a:lstStyle/>
          <a:p>
            <a:r>
              <a:rPr lang="tr-TR" b="1" dirty="0"/>
              <a:t>Planlama ve Yardımcıların Gözlenmesi Standardı</a:t>
            </a:r>
          </a:p>
        </p:txBody>
      </p:sp>
      <p:sp>
        <p:nvSpPr>
          <p:cNvPr id="3" name="İçerik Yer Tutucusu 2">
            <a:extLst>
              <a:ext uri="{FF2B5EF4-FFF2-40B4-BE49-F238E27FC236}">
                <a16:creationId xmlns:a16="http://schemas.microsoft.com/office/drawing/2014/main" id="{D5D60D4C-A66C-42DC-A210-49343C2D25CC}"/>
              </a:ext>
            </a:extLst>
          </p:cNvPr>
          <p:cNvSpPr>
            <a:spLocks noGrp="1"/>
          </p:cNvSpPr>
          <p:nvPr>
            <p:ph idx="1"/>
          </p:nvPr>
        </p:nvSpPr>
        <p:spPr/>
        <p:txBody>
          <a:bodyPr/>
          <a:lstStyle/>
          <a:p>
            <a:r>
              <a:rPr lang="tr-TR" dirty="0"/>
              <a:t>Bu standarda göre, muhasebe denetimi yapacak denetçi öncelikle yapacağı faaliyeti mutlaka planlamalı ve planın yürütümünü sürekli takip etmelidir.</a:t>
            </a:r>
          </a:p>
          <a:p>
            <a:pPr marL="0" indent="0">
              <a:buNone/>
            </a:pPr>
            <a:endParaRPr lang="tr-TR" dirty="0"/>
          </a:p>
        </p:txBody>
      </p:sp>
    </p:spTree>
    <p:extLst>
      <p:ext uri="{BB962C8B-B14F-4D97-AF65-F5344CB8AC3E}">
        <p14:creationId xmlns:p14="http://schemas.microsoft.com/office/powerpoint/2010/main" val="2496845350"/>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0FA951-9CAA-4C26-8184-88777087DBF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D1A2AFE-C722-4966-ABE0-950FF0D12346}"/>
              </a:ext>
            </a:extLst>
          </p:cNvPr>
          <p:cNvSpPr>
            <a:spLocks noGrp="1"/>
          </p:cNvSpPr>
          <p:nvPr>
            <p:ph idx="1"/>
          </p:nvPr>
        </p:nvSpPr>
        <p:spPr/>
        <p:txBody>
          <a:bodyPr/>
          <a:lstStyle/>
          <a:p>
            <a:r>
              <a:rPr lang="tr-TR" dirty="0"/>
              <a:t>Denetimin daha etkin bir şekilde yapılabilmesi ve zamanında tamamlanabilmesi için planlama yapmak gerekir. Denetim gibi sonuçları birçok kesimi ilgilendiren ciddi bir iş’ te planlama yapmadan uygulamaya geçmek çok büyük bir yanlışlıktır.</a:t>
            </a:r>
          </a:p>
          <a:p>
            <a:r>
              <a:rPr lang="tr-TR" dirty="0"/>
              <a:t>Planlama, başarılı bir denetim yapmada ön koşuldur.</a:t>
            </a:r>
          </a:p>
        </p:txBody>
      </p:sp>
    </p:spTree>
    <p:extLst>
      <p:ext uri="{BB962C8B-B14F-4D97-AF65-F5344CB8AC3E}">
        <p14:creationId xmlns:p14="http://schemas.microsoft.com/office/powerpoint/2010/main" val="2697809011"/>
      </p:ext>
    </p:ext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FCABA9-33A3-4BD1-AAC5-017E0D2D88C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8CC401-68FD-4E85-96A9-72634F7357B0}"/>
              </a:ext>
            </a:extLst>
          </p:cNvPr>
          <p:cNvSpPr>
            <a:spLocks noGrp="1"/>
          </p:cNvSpPr>
          <p:nvPr>
            <p:ph idx="1"/>
          </p:nvPr>
        </p:nvSpPr>
        <p:spPr/>
        <p:txBody>
          <a:bodyPr/>
          <a:lstStyle/>
          <a:p>
            <a:r>
              <a:rPr lang="tr-TR" dirty="0"/>
              <a:t>Aynı zamanda denetim faaliyeti bir </a:t>
            </a:r>
            <a:r>
              <a:rPr lang="tr-TR" u="sng" dirty="0"/>
              <a:t>ekip işidir.</a:t>
            </a:r>
            <a:r>
              <a:rPr lang="tr-TR" dirty="0"/>
              <a:t> Genellikle denetim alanlarında birden fazla denetçi görevlendirilir. Bu ekipte baş denetçi dışında denetçi ve yardımcıları da olacaktır. </a:t>
            </a:r>
          </a:p>
          <a:p>
            <a:r>
              <a:rPr lang="tr-TR" dirty="0"/>
              <a:t>yardımcıların izlenmesi hem denetim kalitesini yükseltmek hem de mesleğe yeni üyelerin, doğru bilgilerle ve yararlı alışkanlıklarla kazandırılmasını sağlamak bakımından denetçiye düşen önemli bir görevdir.</a:t>
            </a:r>
          </a:p>
        </p:txBody>
      </p:sp>
    </p:spTree>
    <p:extLst>
      <p:ext uri="{BB962C8B-B14F-4D97-AF65-F5344CB8AC3E}">
        <p14:creationId xmlns:p14="http://schemas.microsoft.com/office/powerpoint/2010/main" val="1890912922"/>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71DED7-3BB2-41C2-AA81-237B16560CF2}"/>
              </a:ext>
            </a:extLst>
          </p:cNvPr>
          <p:cNvSpPr>
            <a:spLocks noGrp="1"/>
          </p:cNvSpPr>
          <p:nvPr>
            <p:ph type="title"/>
          </p:nvPr>
        </p:nvSpPr>
        <p:spPr/>
        <p:txBody>
          <a:bodyPr>
            <a:normAutofit/>
          </a:bodyPr>
          <a:lstStyle/>
          <a:p>
            <a:br>
              <a:rPr lang="tr-TR" b="1" dirty="0"/>
            </a:br>
            <a:r>
              <a:rPr lang="tr-TR" b="1" dirty="0"/>
              <a:t>İç Kontrolün İncelenmesi Standardı</a:t>
            </a:r>
          </a:p>
        </p:txBody>
      </p:sp>
      <p:sp>
        <p:nvSpPr>
          <p:cNvPr id="3" name="İçerik Yer Tutucusu 2">
            <a:extLst>
              <a:ext uri="{FF2B5EF4-FFF2-40B4-BE49-F238E27FC236}">
                <a16:creationId xmlns:a16="http://schemas.microsoft.com/office/drawing/2014/main" id="{2BD609DA-FBAE-436C-B8CF-BEA7697BB417}"/>
              </a:ext>
            </a:extLst>
          </p:cNvPr>
          <p:cNvSpPr>
            <a:spLocks noGrp="1"/>
          </p:cNvSpPr>
          <p:nvPr>
            <p:ph idx="1"/>
          </p:nvPr>
        </p:nvSpPr>
        <p:spPr/>
        <p:txBody>
          <a:bodyPr/>
          <a:lstStyle/>
          <a:p>
            <a:r>
              <a:rPr lang="tr-TR" dirty="0"/>
              <a:t>Bu standarda göre muhasebe denetçisi, denetlemekte olduğu işletmenin iç kontrol sistemini mutlaka incelemeli ve değerlendirilmelidir. Denetçi yaptığı iç kontrol değerlendirilmelerine göre, denetim faaliyetlerini planlar.</a:t>
            </a:r>
          </a:p>
          <a:p>
            <a:pPr marL="0" indent="0">
              <a:buNone/>
            </a:pPr>
            <a:endParaRPr lang="tr-TR" dirty="0"/>
          </a:p>
        </p:txBody>
      </p:sp>
    </p:spTree>
    <p:extLst>
      <p:ext uri="{BB962C8B-B14F-4D97-AF65-F5344CB8AC3E}">
        <p14:creationId xmlns:p14="http://schemas.microsoft.com/office/powerpoint/2010/main" val="790928811"/>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7C4EF-D9E8-4637-A90E-64F9807C26D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0DCA98E-9EA5-41F8-B20B-730CDA5E584F}"/>
              </a:ext>
            </a:extLst>
          </p:cNvPr>
          <p:cNvSpPr>
            <a:spLocks noGrp="1"/>
          </p:cNvSpPr>
          <p:nvPr>
            <p:ph idx="1"/>
          </p:nvPr>
        </p:nvSpPr>
        <p:spPr/>
        <p:txBody>
          <a:bodyPr/>
          <a:lstStyle/>
          <a:p>
            <a:r>
              <a:rPr lang="tr-TR" dirty="0"/>
              <a:t>İç kontrol, işletme yönetiminin sorumluluğunda işletme varlıklarının korunmasını, finansal raporlamanın güvenirliliğini, faaliyetlerinin etkinliğini ve verimliliğini, işletme personelinin yasalara, politikalara, kurallara uygun davranmasını sağlamaya dönük bir süreçtir. </a:t>
            </a:r>
          </a:p>
          <a:p>
            <a:r>
              <a:rPr lang="tr-TR" dirty="0"/>
              <a:t>İç kontrol adını verdiğimiz yapı işletmenin bütün faaliyetlerine nüfuz etmiş bir yapıdır.</a:t>
            </a:r>
          </a:p>
        </p:txBody>
      </p:sp>
    </p:spTree>
    <p:extLst>
      <p:ext uri="{BB962C8B-B14F-4D97-AF65-F5344CB8AC3E}">
        <p14:creationId xmlns:p14="http://schemas.microsoft.com/office/powerpoint/2010/main" val="2128454531"/>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73362A-4A2C-4097-9823-04A54BBB369C}"/>
              </a:ext>
            </a:extLst>
          </p:cNvPr>
          <p:cNvSpPr>
            <a:spLocks noGrp="1"/>
          </p:cNvSpPr>
          <p:nvPr>
            <p:ph type="title"/>
          </p:nvPr>
        </p:nvSpPr>
        <p:spPr/>
        <p:txBody>
          <a:bodyPr>
            <a:normAutofit/>
          </a:bodyPr>
          <a:lstStyle/>
          <a:p>
            <a:br>
              <a:rPr lang="tr-TR" b="1" dirty="0"/>
            </a:br>
            <a:r>
              <a:rPr lang="tr-TR" b="1" dirty="0"/>
              <a:t>Kanıt Toplama Standardı</a:t>
            </a:r>
          </a:p>
        </p:txBody>
      </p:sp>
      <p:sp>
        <p:nvSpPr>
          <p:cNvPr id="3" name="İçerik Yer Tutucusu 2">
            <a:extLst>
              <a:ext uri="{FF2B5EF4-FFF2-40B4-BE49-F238E27FC236}">
                <a16:creationId xmlns:a16="http://schemas.microsoft.com/office/drawing/2014/main" id="{56DCD5B8-8961-4523-8617-5F12D372CCA6}"/>
              </a:ext>
            </a:extLst>
          </p:cNvPr>
          <p:cNvSpPr>
            <a:spLocks noGrp="1"/>
          </p:cNvSpPr>
          <p:nvPr>
            <p:ph idx="1"/>
          </p:nvPr>
        </p:nvSpPr>
        <p:spPr/>
        <p:txBody>
          <a:bodyPr/>
          <a:lstStyle/>
          <a:p>
            <a:r>
              <a:rPr lang="tr-TR" dirty="0"/>
              <a:t>Bu standarda göre denetçi, incelediği finansal tablolar hakkında ulaşmak istediği görüşe esas teşkil etmek üzere mutlaka yeterli sayı ve güvenilirlikte kanıt toplamalıdır. Kanıt toplamada gözlem, soruşturma, dış teyit gibi denetim teknikleri kullanılmalıdır.</a:t>
            </a:r>
          </a:p>
          <a:p>
            <a:endParaRPr lang="tr-TR" dirty="0"/>
          </a:p>
        </p:txBody>
      </p:sp>
    </p:spTree>
    <p:extLst>
      <p:ext uri="{BB962C8B-B14F-4D97-AF65-F5344CB8AC3E}">
        <p14:creationId xmlns:p14="http://schemas.microsoft.com/office/powerpoint/2010/main" val="1825572712"/>
      </p:ext>
    </p:extLst>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9A0636-C6D2-4D66-9BD7-5330B90A90A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6320BAC-5572-4BE9-BE51-74F2000A9B91}"/>
              </a:ext>
            </a:extLst>
          </p:cNvPr>
          <p:cNvSpPr>
            <a:spLocks noGrp="1"/>
          </p:cNvSpPr>
          <p:nvPr>
            <p:ph idx="1"/>
          </p:nvPr>
        </p:nvSpPr>
        <p:spPr/>
        <p:txBody>
          <a:bodyPr/>
          <a:lstStyle/>
          <a:p>
            <a:r>
              <a:rPr lang="tr-TR" dirty="0"/>
              <a:t>Denetçi, finansal tablolardaki açıklamaların doğruluğunun kanıtlarını araştırmalı ve bunları, denetim raporunda açıklayacağı görüşünü oluşturmak üzere değerlendirmelidir.</a:t>
            </a:r>
          </a:p>
          <a:p>
            <a:r>
              <a:rPr lang="tr-TR" dirty="0"/>
              <a:t>Bir denetim faaliyetinde ne kadar kanıt toplanacağı, nasıl toplanacağı denetçinin yargısına ve kararına bağlıdır.</a:t>
            </a:r>
          </a:p>
          <a:p>
            <a:r>
              <a:rPr lang="tr-TR" dirty="0"/>
              <a:t>Daha sonra toplanan kanıtlar değerlendirilir. Kanıtlar olmadan denetim görüşü oluşturulamaz.</a:t>
            </a:r>
          </a:p>
        </p:txBody>
      </p:sp>
    </p:spTree>
    <p:extLst>
      <p:ext uri="{BB962C8B-B14F-4D97-AF65-F5344CB8AC3E}">
        <p14:creationId xmlns:p14="http://schemas.microsoft.com/office/powerpoint/2010/main" val="947851804"/>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B1814E-5B2C-4227-A754-886692FFE25D}"/>
              </a:ext>
            </a:extLst>
          </p:cNvPr>
          <p:cNvSpPr>
            <a:spLocks noGrp="1"/>
          </p:cNvSpPr>
          <p:nvPr>
            <p:ph type="title"/>
          </p:nvPr>
        </p:nvSpPr>
        <p:spPr/>
        <p:txBody>
          <a:bodyPr>
            <a:normAutofit/>
          </a:bodyPr>
          <a:lstStyle/>
          <a:p>
            <a:br>
              <a:rPr lang="tr-TR" b="1" dirty="0"/>
            </a:br>
            <a:r>
              <a:rPr lang="tr-TR" b="1" dirty="0"/>
              <a:t>RAPORLAMA STANDARTLARI</a:t>
            </a:r>
          </a:p>
        </p:txBody>
      </p:sp>
      <p:sp>
        <p:nvSpPr>
          <p:cNvPr id="3" name="İçerik Yer Tutucusu 2">
            <a:extLst>
              <a:ext uri="{FF2B5EF4-FFF2-40B4-BE49-F238E27FC236}">
                <a16:creationId xmlns:a16="http://schemas.microsoft.com/office/drawing/2014/main" id="{F38F85F2-9227-4C27-9E1B-DB37E25557E1}"/>
              </a:ext>
            </a:extLst>
          </p:cNvPr>
          <p:cNvSpPr>
            <a:spLocks noGrp="1"/>
          </p:cNvSpPr>
          <p:nvPr>
            <p:ph idx="1"/>
          </p:nvPr>
        </p:nvSpPr>
        <p:spPr/>
        <p:txBody>
          <a:bodyPr/>
          <a:lstStyle/>
          <a:p>
            <a:r>
              <a:rPr lang="tr-TR" dirty="0"/>
              <a:t>Raporlama standartları denetçinin denetim raporunu nasıl hazırlaması gerektiğini ve raporunu yazarken asgari nelere yer vermesi gerektiğini belirtir.</a:t>
            </a:r>
          </a:p>
        </p:txBody>
      </p:sp>
    </p:spTree>
    <p:extLst>
      <p:ext uri="{BB962C8B-B14F-4D97-AF65-F5344CB8AC3E}">
        <p14:creationId xmlns:p14="http://schemas.microsoft.com/office/powerpoint/2010/main" val="3141069226"/>
      </p:ext>
    </p:extLst>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804663-B886-4DAD-8EDD-E2C1477B6B8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5812837-E92E-4388-A015-56B670D240EF}"/>
              </a:ext>
            </a:extLst>
          </p:cNvPr>
          <p:cNvSpPr>
            <a:spLocks noGrp="1"/>
          </p:cNvSpPr>
          <p:nvPr>
            <p:ph idx="1"/>
          </p:nvPr>
        </p:nvSpPr>
        <p:spPr/>
        <p:txBody>
          <a:bodyPr/>
          <a:lstStyle/>
          <a:p>
            <a:r>
              <a:rPr lang="tr-TR" dirty="0"/>
              <a:t>Denetim raporu bir muhasebe denetiminde dışa sunulan tek belgedir.</a:t>
            </a:r>
          </a:p>
          <a:p>
            <a:r>
              <a:rPr lang="tr-TR" dirty="0"/>
              <a:t>Tüm taraflar sadece bu raporu görürler.</a:t>
            </a:r>
          </a:p>
          <a:p>
            <a:r>
              <a:rPr lang="tr-TR" dirty="0"/>
              <a:t>Bu nedenle raporlama standartları diğer standartlara göre daha açık ve kesin sınırlar taşır.</a:t>
            </a:r>
          </a:p>
        </p:txBody>
      </p:sp>
    </p:spTree>
    <p:extLst>
      <p:ext uri="{BB962C8B-B14F-4D97-AF65-F5344CB8AC3E}">
        <p14:creationId xmlns:p14="http://schemas.microsoft.com/office/powerpoint/2010/main" val="1646028401"/>
      </p:ext>
    </p:extLst>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5F10D7-C2F7-4C2A-93D0-C4F8D14718F3}"/>
              </a:ext>
            </a:extLst>
          </p:cNvPr>
          <p:cNvSpPr>
            <a:spLocks noGrp="1"/>
          </p:cNvSpPr>
          <p:nvPr>
            <p:ph type="title"/>
          </p:nvPr>
        </p:nvSpPr>
        <p:spPr/>
        <p:txBody>
          <a:bodyPr/>
          <a:lstStyle/>
          <a:p>
            <a:r>
              <a:rPr lang="tr-TR" b="1" dirty="0" err="1"/>
              <a:t>GKGMİ’ne</a:t>
            </a:r>
            <a:r>
              <a:rPr lang="tr-TR" b="1" dirty="0"/>
              <a:t> Uygunluk Standardı</a:t>
            </a:r>
          </a:p>
        </p:txBody>
      </p:sp>
      <p:sp>
        <p:nvSpPr>
          <p:cNvPr id="3" name="İçerik Yer Tutucusu 2">
            <a:extLst>
              <a:ext uri="{FF2B5EF4-FFF2-40B4-BE49-F238E27FC236}">
                <a16:creationId xmlns:a16="http://schemas.microsoft.com/office/drawing/2014/main" id="{B7AE2434-C26C-4926-8AAD-86914EABD878}"/>
              </a:ext>
            </a:extLst>
          </p:cNvPr>
          <p:cNvSpPr>
            <a:spLocks noGrp="1"/>
          </p:cNvSpPr>
          <p:nvPr>
            <p:ph idx="1"/>
          </p:nvPr>
        </p:nvSpPr>
        <p:spPr/>
        <p:txBody>
          <a:bodyPr/>
          <a:lstStyle/>
          <a:p>
            <a:r>
              <a:rPr lang="tr-TR" dirty="0"/>
              <a:t>Bu standarda göre, denetim raporunda mutlaka, incelenen finansal tabloların genel kabul görmüş muhasebe ilkelerine uygun olarak hazırlanıp hazırlanmadığı belirtilmek zorundadır.</a:t>
            </a:r>
          </a:p>
        </p:txBody>
      </p:sp>
    </p:spTree>
    <p:extLst>
      <p:ext uri="{BB962C8B-B14F-4D97-AF65-F5344CB8AC3E}">
        <p14:creationId xmlns:p14="http://schemas.microsoft.com/office/powerpoint/2010/main" val="4185162249"/>
      </p:ext>
    </p:extLst>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B7914C-357B-46FB-ADE4-2CA0F4B088B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32DE893-12C0-422D-8D64-F83DE50720A4}"/>
              </a:ext>
            </a:extLst>
          </p:cNvPr>
          <p:cNvSpPr>
            <a:spLocks noGrp="1"/>
          </p:cNvSpPr>
          <p:nvPr>
            <p:ph idx="1"/>
          </p:nvPr>
        </p:nvSpPr>
        <p:spPr/>
        <p:txBody>
          <a:bodyPr/>
          <a:lstStyle/>
          <a:p>
            <a:r>
              <a:rPr lang="tr-TR" dirty="0"/>
              <a:t>Bu ilkelere uyulmamış olunduğu hallerde denetçinin bu durumu görüşüne yansıtmak ve sonuçlarını da açıklamakla yükümlüdür.</a:t>
            </a:r>
          </a:p>
          <a:p>
            <a:r>
              <a:rPr lang="tr-TR" dirty="0"/>
              <a:t>Denetçi, elde ettiği kanıtlar çerçevesinde, incelenen işletmenin finansal tablolarını işletmenin mali durumunu, mali durumdaki değişiklikleri ve faaliyet sonuçlarını tam ve doğru olarak açıklamadığını araştırmalı ve görüşünü açıkça ifade etmelidir.</a:t>
            </a:r>
          </a:p>
          <a:p>
            <a:pPr marL="0" indent="0">
              <a:buNone/>
            </a:pPr>
            <a:endParaRPr lang="tr-TR" dirty="0"/>
          </a:p>
        </p:txBody>
      </p:sp>
    </p:spTree>
    <p:extLst>
      <p:ext uri="{BB962C8B-B14F-4D97-AF65-F5344CB8AC3E}">
        <p14:creationId xmlns:p14="http://schemas.microsoft.com/office/powerpoint/2010/main" val="3638818510"/>
      </p:ext>
    </p:extLst>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14E545-FCD0-4C0A-AC4F-EF545542F36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7F68131-2AF7-4D32-A7ED-F969C6E5A5DE}"/>
              </a:ext>
            </a:extLst>
          </p:cNvPr>
          <p:cNvSpPr>
            <a:spLocks noGrp="1"/>
          </p:cNvSpPr>
          <p:nvPr>
            <p:ph idx="1"/>
          </p:nvPr>
        </p:nvSpPr>
        <p:spPr/>
        <p:txBody>
          <a:bodyPr/>
          <a:lstStyle/>
          <a:p>
            <a:r>
              <a:rPr lang="tr-TR" dirty="0"/>
              <a:t>Eğer denetçi tarafından GKGMİ’ ye uygun olmayan bir durum belirlendiyse, bunun ne olduğu ve olası etkileri de açıklanmalıdır.</a:t>
            </a:r>
          </a:p>
          <a:p>
            <a:r>
              <a:rPr lang="tr-TR" dirty="0"/>
              <a:t>Günümüzde uluslararası finansal raporlama standartlarına göre finansal raporlama yapıldığından, denetimde GKGMİ’ </a:t>
            </a:r>
            <a:r>
              <a:rPr lang="tr-TR" dirty="0" err="1"/>
              <a:t>nin</a:t>
            </a:r>
            <a:r>
              <a:rPr lang="tr-TR" dirty="0"/>
              <a:t> yanında bu standartlar da bir ölçüt durumuna gelmiştir.</a:t>
            </a:r>
          </a:p>
        </p:txBody>
      </p:sp>
    </p:spTree>
    <p:extLst>
      <p:ext uri="{BB962C8B-B14F-4D97-AF65-F5344CB8AC3E}">
        <p14:creationId xmlns:p14="http://schemas.microsoft.com/office/powerpoint/2010/main" val="3264261145"/>
      </p:ext>
    </p:extLst>
  </p:cSld>
  <p:clrMapOvr>
    <a:masterClrMapping/>
  </p:clrMapOvr>
  <p:transition spd="slow">
    <p:cove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AA4595-8F54-4A98-A84B-34FD20EC74F5}"/>
              </a:ext>
            </a:extLst>
          </p:cNvPr>
          <p:cNvSpPr>
            <a:spLocks noGrp="1"/>
          </p:cNvSpPr>
          <p:nvPr>
            <p:ph type="title"/>
          </p:nvPr>
        </p:nvSpPr>
        <p:spPr/>
        <p:txBody>
          <a:bodyPr/>
          <a:lstStyle/>
          <a:p>
            <a:r>
              <a:rPr lang="tr-TR" b="1" dirty="0" err="1"/>
              <a:t>GKGMİ’ni</a:t>
            </a:r>
            <a:r>
              <a:rPr lang="tr-TR" b="1" dirty="0"/>
              <a:t> Uygulamada Değişmezlik Standardı(Tutarlılık Standardı)</a:t>
            </a:r>
          </a:p>
        </p:txBody>
      </p:sp>
      <p:sp>
        <p:nvSpPr>
          <p:cNvPr id="3" name="İçerik Yer Tutucusu 2">
            <a:extLst>
              <a:ext uri="{FF2B5EF4-FFF2-40B4-BE49-F238E27FC236}">
                <a16:creationId xmlns:a16="http://schemas.microsoft.com/office/drawing/2014/main" id="{F086EEE6-0BFD-45A5-952D-0E1BAA694E3A}"/>
              </a:ext>
            </a:extLst>
          </p:cNvPr>
          <p:cNvSpPr>
            <a:spLocks noGrp="1"/>
          </p:cNvSpPr>
          <p:nvPr>
            <p:ph idx="1"/>
          </p:nvPr>
        </p:nvSpPr>
        <p:spPr/>
        <p:txBody>
          <a:bodyPr/>
          <a:lstStyle/>
          <a:p>
            <a:r>
              <a:rPr lang="tr-TR" dirty="0" err="1"/>
              <a:t>GKGMİ’nin</a:t>
            </a:r>
            <a:r>
              <a:rPr lang="tr-TR" dirty="0"/>
              <a:t> Uygulamada Değişmezlik Standardına göre; denetçi raporunda incelediği finansal tabloların düzenlenişi sırasında genel kabul görmüş muhasebe kavramlarından tutarlılık kavramına uygun hareket edilip edilmediğini belirtmek zorundadır.</a:t>
            </a:r>
          </a:p>
        </p:txBody>
      </p:sp>
    </p:spTree>
    <p:extLst>
      <p:ext uri="{BB962C8B-B14F-4D97-AF65-F5344CB8AC3E}">
        <p14:creationId xmlns:p14="http://schemas.microsoft.com/office/powerpoint/2010/main" val="1071941973"/>
      </p:ext>
    </p:extLst>
  </p:cSld>
  <p:clrMapOvr>
    <a:masterClrMapping/>
  </p:clrMapOvr>
  <p:transition spd="slow">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721312-3065-404C-A731-6F2ED4888CB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22F211F-A7E9-42A1-9647-922FD2C918C8}"/>
              </a:ext>
            </a:extLst>
          </p:cNvPr>
          <p:cNvSpPr>
            <a:spLocks noGrp="1"/>
          </p:cNvSpPr>
          <p:nvPr>
            <p:ph idx="1"/>
          </p:nvPr>
        </p:nvSpPr>
        <p:spPr/>
        <p:txBody>
          <a:bodyPr/>
          <a:lstStyle/>
          <a:p>
            <a:r>
              <a:rPr lang="tr-TR" dirty="0"/>
              <a:t>Bu standardı açıklamadan önce temel muhasebe kavramları arasında yer alan ‘‘Tutarlılık Kavramı’’ </a:t>
            </a:r>
            <a:r>
              <a:rPr lang="tr-TR" dirty="0" err="1"/>
              <a:t>nı</a:t>
            </a:r>
            <a:r>
              <a:rPr lang="tr-TR" dirty="0"/>
              <a:t> hatırlamak lazımdır. Bu kavrama göre: </a:t>
            </a:r>
            <a:r>
              <a:rPr lang="tr-TR" dirty="0" err="1"/>
              <a:t>Tuturalılık</a:t>
            </a:r>
            <a:r>
              <a:rPr lang="tr-TR" dirty="0"/>
              <a:t>, muhasebe uygulamaları için seçilen muhasebe politikalarının, birbirini izleyen dönemlerde değiştirilmeden uygulanmasını ifade eder.</a:t>
            </a:r>
          </a:p>
          <a:p>
            <a:r>
              <a:rPr lang="tr-TR" dirty="0"/>
              <a:t>Tutarlılık kavramına göre; işletmeler muhasebe kayıtları sırasında veya finansal tabloları düzenlerken kullandıkları politika veya yöntemleri her dönem değiştirmeden kullanmak durumundadırlar.</a:t>
            </a:r>
          </a:p>
        </p:txBody>
      </p:sp>
    </p:spTree>
    <p:extLst>
      <p:ext uri="{BB962C8B-B14F-4D97-AF65-F5344CB8AC3E}">
        <p14:creationId xmlns:p14="http://schemas.microsoft.com/office/powerpoint/2010/main" val="2543599797"/>
      </p:ext>
    </p:extLst>
  </p:cSld>
  <p:clrMapOvr>
    <a:masterClrMapping/>
  </p:clrMapOvr>
  <p:transition spd="slow">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3F255F-3ED8-4A39-B087-2403D58D43A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38DD656-21EB-424C-BD37-0CAE7359F994}"/>
              </a:ext>
            </a:extLst>
          </p:cNvPr>
          <p:cNvSpPr>
            <a:spLocks noGrp="1"/>
          </p:cNvSpPr>
          <p:nvPr>
            <p:ph idx="1"/>
          </p:nvPr>
        </p:nvSpPr>
        <p:spPr/>
        <p:txBody>
          <a:bodyPr/>
          <a:lstStyle/>
          <a:p>
            <a:r>
              <a:rPr lang="tr-TR" dirty="0"/>
              <a:t>Yöntemlerden herhangi birinde değişiklik yapmak zorunda kalmaları halinde ise; bu durumu finansal tabloların dipnotlarında detaylarıyla açıklamak zorundadırlar.</a:t>
            </a:r>
          </a:p>
        </p:txBody>
      </p:sp>
    </p:spTree>
    <p:extLst>
      <p:ext uri="{BB962C8B-B14F-4D97-AF65-F5344CB8AC3E}">
        <p14:creationId xmlns:p14="http://schemas.microsoft.com/office/powerpoint/2010/main" val="523670293"/>
      </p:ext>
    </p:extLst>
  </p:cSld>
  <p:clrMapOvr>
    <a:masterClrMapping/>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601154-FD7E-45B6-97E2-940239142157}"/>
              </a:ext>
            </a:extLst>
          </p:cNvPr>
          <p:cNvSpPr>
            <a:spLocks noGrp="1"/>
          </p:cNvSpPr>
          <p:nvPr>
            <p:ph type="title"/>
          </p:nvPr>
        </p:nvSpPr>
        <p:spPr/>
        <p:txBody>
          <a:bodyPr/>
          <a:lstStyle/>
          <a:p>
            <a:r>
              <a:rPr lang="tr-TR" b="1" dirty="0"/>
              <a:t>Yeterli Açıklama </a:t>
            </a:r>
            <a:r>
              <a:rPr lang="tr-TR" b="1" dirty="0" err="1"/>
              <a:t>Standartdı</a:t>
            </a:r>
            <a:endParaRPr lang="tr-TR" b="1" dirty="0"/>
          </a:p>
        </p:txBody>
      </p:sp>
      <p:sp>
        <p:nvSpPr>
          <p:cNvPr id="3" name="İçerik Yer Tutucusu 2">
            <a:extLst>
              <a:ext uri="{FF2B5EF4-FFF2-40B4-BE49-F238E27FC236}">
                <a16:creationId xmlns:a16="http://schemas.microsoft.com/office/drawing/2014/main" id="{D4AE579B-6F71-4F6A-B933-F8FE2E67E291}"/>
              </a:ext>
            </a:extLst>
          </p:cNvPr>
          <p:cNvSpPr>
            <a:spLocks noGrp="1"/>
          </p:cNvSpPr>
          <p:nvPr>
            <p:ph idx="1"/>
          </p:nvPr>
        </p:nvSpPr>
        <p:spPr/>
        <p:txBody>
          <a:bodyPr/>
          <a:lstStyle/>
          <a:p>
            <a:r>
              <a:rPr lang="tr-TR" dirty="0"/>
              <a:t>Yeterli açıklama standardına göre; denetçi incelediği finansal tablolarda tam açıklama kavramına uygun hareket edilmemiş ise, bu durumu raporunda belirtmelidir.</a:t>
            </a:r>
          </a:p>
        </p:txBody>
      </p:sp>
    </p:spTree>
    <p:extLst>
      <p:ext uri="{BB962C8B-B14F-4D97-AF65-F5344CB8AC3E}">
        <p14:creationId xmlns:p14="http://schemas.microsoft.com/office/powerpoint/2010/main" val="30302640"/>
      </p:ext>
    </p:extLst>
  </p:cSld>
  <p:clrMapOvr>
    <a:masterClrMapping/>
  </p:clrMapOvr>
  <p:transition spd="slow">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964C82-EF5A-4017-AF44-9D29C56B406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FE1ED94-A4E3-4BE1-BE66-6F87410A70F5}"/>
              </a:ext>
            </a:extLst>
          </p:cNvPr>
          <p:cNvSpPr>
            <a:spLocks noGrp="1"/>
          </p:cNvSpPr>
          <p:nvPr>
            <p:ph idx="1"/>
          </p:nvPr>
        </p:nvSpPr>
        <p:spPr/>
        <p:txBody>
          <a:bodyPr/>
          <a:lstStyle/>
          <a:p>
            <a:r>
              <a:rPr lang="tr-TR" dirty="0"/>
              <a:t>Yeterli açıklama kavramı: tabloların, bu tablolardan yararlanacak kişi ve kuruluşların doğru karar vermelerine yardımcı ölçüde yeterli açık ve anlaşılır olmasını ifade eder.</a:t>
            </a:r>
          </a:p>
          <a:p>
            <a:r>
              <a:rPr lang="tr-TR" dirty="0"/>
              <a:t>Bu standarda göre denetçi, müşteri işletmenin yeterli açıklama kavramına uygun olarak mali tablolarını düzenleyip düzenlemediğini araştırır.</a:t>
            </a:r>
          </a:p>
          <a:p>
            <a:r>
              <a:rPr lang="tr-TR" dirty="0"/>
              <a:t>Finansal bilgi kullanıcıların kararlarını etkileyecek her türlü bilgi mali tablolarda ve eklerinde verilmiş olması gerekir. Denetçi bunları kontrol eder.</a:t>
            </a:r>
          </a:p>
          <a:p>
            <a:endParaRPr lang="tr-TR" dirty="0"/>
          </a:p>
        </p:txBody>
      </p:sp>
    </p:spTree>
    <p:extLst>
      <p:ext uri="{BB962C8B-B14F-4D97-AF65-F5344CB8AC3E}">
        <p14:creationId xmlns:p14="http://schemas.microsoft.com/office/powerpoint/2010/main" val="890297872"/>
      </p:ext>
    </p:extLst>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586A4B-B8D4-4515-98B5-621FE67B890F}"/>
              </a:ext>
            </a:extLst>
          </p:cNvPr>
          <p:cNvSpPr>
            <a:spLocks noGrp="1"/>
          </p:cNvSpPr>
          <p:nvPr>
            <p:ph type="title"/>
          </p:nvPr>
        </p:nvSpPr>
        <p:spPr/>
        <p:txBody>
          <a:bodyPr/>
          <a:lstStyle/>
          <a:p>
            <a:r>
              <a:rPr lang="tr-TR" b="1" dirty="0"/>
              <a:t>Görüş Bildirme Standardı</a:t>
            </a:r>
          </a:p>
        </p:txBody>
      </p:sp>
      <p:sp>
        <p:nvSpPr>
          <p:cNvPr id="3" name="İçerik Yer Tutucusu 2">
            <a:extLst>
              <a:ext uri="{FF2B5EF4-FFF2-40B4-BE49-F238E27FC236}">
                <a16:creationId xmlns:a16="http://schemas.microsoft.com/office/drawing/2014/main" id="{DDCBE509-28DC-4A84-AB40-D9047300DE5F}"/>
              </a:ext>
            </a:extLst>
          </p:cNvPr>
          <p:cNvSpPr>
            <a:spLocks noGrp="1"/>
          </p:cNvSpPr>
          <p:nvPr>
            <p:ph idx="1"/>
          </p:nvPr>
        </p:nvSpPr>
        <p:spPr/>
        <p:txBody>
          <a:bodyPr/>
          <a:lstStyle/>
          <a:p>
            <a:r>
              <a:rPr lang="tr-TR" dirty="0"/>
              <a:t>Görüş bildirme standardına göre; denetçi raporunda olumlu, olumsuz veya görüş bildirmeme gibi bir görüş belirtmek durumundadır. Denetçi denetim raporunu yuvarlak ifadelerle yazamaz. </a:t>
            </a:r>
          </a:p>
        </p:txBody>
      </p:sp>
    </p:spTree>
    <p:extLst>
      <p:ext uri="{BB962C8B-B14F-4D97-AF65-F5344CB8AC3E}">
        <p14:creationId xmlns:p14="http://schemas.microsoft.com/office/powerpoint/2010/main" val="921105509"/>
      </p:ext>
    </p:extLst>
  </p:cSld>
  <p:clrMapOvr>
    <a:masterClrMapping/>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D81613-B83C-4FB0-A59A-1F2B97F64DE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FE3B6FF-65E0-4AC0-90D9-051BEE30E207}"/>
              </a:ext>
            </a:extLst>
          </p:cNvPr>
          <p:cNvSpPr>
            <a:spLocks noGrp="1"/>
          </p:cNvSpPr>
          <p:nvPr>
            <p:ph idx="1"/>
          </p:nvPr>
        </p:nvSpPr>
        <p:spPr/>
        <p:txBody>
          <a:bodyPr>
            <a:normAutofit fontScale="85000" lnSpcReduction="20000"/>
          </a:bodyPr>
          <a:lstStyle/>
          <a:p>
            <a:pPr marL="0" indent="0">
              <a:buNone/>
            </a:pPr>
            <a:r>
              <a:rPr lang="tr-TR" dirty="0"/>
              <a:t>     Kesin olarak bir görüş belirtmek zorundadır. Denetçi raporunda dört türde görüş belirtebilir.</a:t>
            </a:r>
          </a:p>
          <a:p>
            <a:pPr marL="0" indent="0">
              <a:buNone/>
            </a:pPr>
            <a:r>
              <a:rPr lang="tr-TR" dirty="0"/>
              <a:t>     Bunlar;</a:t>
            </a:r>
          </a:p>
          <a:p>
            <a:r>
              <a:rPr lang="tr-TR" b="1" dirty="0"/>
              <a:t>Olumlu görüş içeren rapor</a:t>
            </a:r>
          </a:p>
          <a:p>
            <a:r>
              <a:rPr lang="tr-TR" b="1" dirty="0"/>
              <a:t>Olumsuz görüş içeren rapor</a:t>
            </a:r>
          </a:p>
          <a:p>
            <a:r>
              <a:rPr lang="tr-TR" b="1" dirty="0"/>
              <a:t>Şartlı görüş içeren rapor</a:t>
            </a:r>
          </a:p>
          <a:p>
            <a:r>
              <a:rPr lang="tr-TR" b="1" dirty="0"/>
              <a:t>Görüş bildirmekten kaçınma durumu</a:t>
            </a:r>
          </a:p>
          <a:p>
            <a:pPr marL="0" indent="0">
              <a:buNone/>
            </a:pPr>
            <a:r>
              <a:rPr lang="tr-TR" dirty="0"/>
              <a:t>      Denetçi bu standart gereğince mutlaka bu dört görüşten birini raporunda belirtmek       zorundadır.</a:t>
            </a:r>
          </a:p>
          <a:p>
            <a:endParaRPr lang="tr-TR" dirty="0"/>
          </a:p>
        </p:txBody>
      </p:sp>
    </p:spTree>
    <p:extLst>
      <p:ext uri="{BB962C8B-B14F-4D97-AF65-F5344CB8AC3E}">
        <p14:creationId xmlns:p14="http://schemas.microsoft.com/office/powerpoint/2010/main" val="1083576293"/>
      </p:ext>
    </p:extLst>
  </p:cSld>
  <p:clrMapOvr>
    <a:masterClrMapping/>
  </p:clrMapOvr>
  <p:transition spd="slow">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F6B5E3-AA39-4EF7-9C5B-96E4C5FE15E3}"/>
              </a:ext>
            </a:extLst>
          </p:cNvPr>
          <p:cNvSpPr>
            <a:spLocks noGrp="1"/>
          </p:cNvSpPr>
          <p:nvPr>
            <p:ph type="title"/>
          </p:nvPr>
        </p:nvSpPr>
        <p:spPr/>
        <p:txBody>
          <a:bodyPr/>
          <a:lstStyle/>
          <a:p>
            <a:r>
              <a:rPr lang="tr-TR" b="1" dirty="0"/>
              <a:t>BAĞIMSIZ DENETİMDE MESLEK AHLAKI</a:t>
            </a:r>
          </a:p>
        </p:txBody>
      </p:sp>
      <p:sp>
        <p:nvSpPr>
          <p:cNvPr id="3" name="İçerik Yer Tutucusu 2">
            <a:extLst>
              <a:ext uri="{FF2B5EF4-FFF2-40B4-BE49-F238E27FC236}">
                <a16:creationId xmlns:a16="http://schemas.microsoft.com/office/drawing/2014/main" id="{EA8D71CF-2ADE-43E0-AFB7-E95C59DD30A5}"/>
              </a:ext>
            </a:extLst>
          </p:cNvPr>
          <p:cNvSpPr>
            <a:spLocks noGrp="1"/>
          </p:cNvSpPr>
          <p:nvPr>
            <p:ph idx="1"/>
          </p:nvPr>
        </p:nvSpPr>
        <p:spPr/>
        <p:txBody>
          <a:bodyPr/>
          <a:lstStyle/>
          <a:p>
            <a:r>
              <a:rPr lang="tr-TR" dirty="0"/>
              <a:t>Ahlak, genel anlamda toplumda neyin doğru neyin yanlış olduğu konusundaki bir takım değer yargılarının oluşturduğu kurallar topluluğudur. Tüm toplumlarda ve meslek örgütlerinde olduğu gibi muhasebe denetimi mesleği ile ilgili olarak da dünyada ve ülkemizde etik kurallar oluşturulmuştur.</a:t>
            </a:r>
          </a:p>
        </p:txBody>
      </p:sp>
    </p:spTree>
    <p:extLst>
      <p:ext uri="{BB962C8B-B14F-4D97-AF65-F5344CB8AC3E}">
        <p14:creationId xmlns:p14="http://schemas.microsoft.com/office/powerpoint/2010/main" val="3532046280"/>
      </p:ext>
    </p:extLst>
  </p:cSld>
  <p:clrMapOvr>
    <a:masterClrMapping/>
  </p:clrMapOvr>
  <p:transition spd="slow">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B3CA0E-0A77-47C6-B76C-EA3D699EDFD7}"/>
              </a:ext>
            </a:extLst>
          </p:cNvPr>
          <p:cNvSpPr>
            <a:spLocks noGrp="1"/>
          </p:cNvSpPr>
          <p:nvPr>
            <p:ph type="title"/>
          </p:nvPr>
        </p:nvSpPr>
        <p:spPr/>
        <p:txBody>
          <a:bodyPr/>
          <a:lstStyle/>
          <a:p>
            <a:r>
              <a:rPr lang="tr-TR" b="1" dirty="0"/>
              <a:t>Dünya’da Denetimde Meslek Ahlakıyla İlgili Gelişmeler</a:t>
            </a:r>
          </a:p>
        </p:txBody>
      </p:sp>
      <p:sp>
        <p:nvSpPr>
          <p:cNvPr id="3" name="İçerik Yer Tutucusu 2">
            <a:extLst>
              <a:ext uri="{FF2B5EF4-FFF2-40B4-BE49-F238E27FC236}">
                <a16:creationId xmlns:a16="http://schemas.microsoft.com/office/drawing/2014/main" id="{19E35329-73C2-4B41-8FC6-68E6095888A1}"/>
              </a:ext>
            </a:extLst>
          </p:cNvPr>
          <p:cNvSpPr>
            <a:spLocks noGrp="1"/>
          </p:cNvSpPr>
          <p:nvPr>
            <p:ph idx="1"/>
          </p:nvPr>
        </p:nvSpPr>
        <p:spPr/>
        <p:txBody>
          <a:bodyPr/>
          <a:lstStyle/>
          <a:p>
            <a:r>
              <a:rPr lang="tr-TR" dirty="0"/>
              <a:t>Muhasebe denetim ile ilgili tüm alanlarda olduğu gibi etik kurallar da ilk önce Amerikan Kamu Muhasebecileri Birliği (AICPA) tarafından oluşturulmuştur. 1981 yılında AICPA tarafından yayınlanan ‘‘Meslek Etiği Yasası, genel kabul görmüş denetim standartlarına uymayı zorunlu kılmıştır.</a:t>
            </a:r>
          </a:p>
          <a:p>
            <a:r>
              <a:rPr lang="tr-TR" dirty="0"/>
              <a:t>Meslek etik yasasında belirtilen kurallar, denetçilerin uyması gereken davranış biçimlerini düzenlemektedir.</a:t>
            </a:r>
          </a:p>
        </p:txBody>
      </p:sp>
    </p:spTree>
    <p:extLst>
      <p:ext uri="{BB962C8B-B14F-4D97-AF65-F5344CB8AC3E}">
        <p14:creationId xmlns:p14="http://schemas.microsoft.com/office/powerpoint/2010/main" val="314849489"/>
      </p:ext>
    </p:extLst>
  </p:cSld>
  <p:clrMapOvr>
    <a:masterClrMapping/>
  </p:clrMapOvr>
  <p:transition spd="slow">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92B910-A87F-4270-BFB6-16A8F4CDCB1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5A9EDC0-0D12-4D23-92F1-05C69AAB396F}"/>
              </a:ext>
            </a:extLst>
          </p:cNvPr>
          <p:cNvSpPr>
            <a:spLocks noGrp="1"/>
          </p:cNvSpPr>
          <p:nvPr>
            <p:ph idx="1"/>
          </p:nvPr>
        </p:nvSpPr>
        <p:spPr/>
        <p:txBody>
          <a:bodyPr/>
          <a:lstStyle/>
          <a:p>
            <a:r>
              <a:rPr lang="tr-TR" dirty="0"/>
              <a:t>IFAC’ </a:t>
            </a:r>
            <a:r>
              <a:rPr lang="tr-TR" dirty="0" err="1"/>
              <a:t>ın</a:t>
            </a:r>
            <a:r>
              <a:rPr lang="tr-TR" dirty="0"/>
              <a:t> yayınladığı Uluslararası Denetim Standartları içerisindeki Etik kurallar da büyük ölçüde </a:t>
            </a:r>
            <a:r>
              <a:rPr lang="tr-TR" dirty="0" err="1"/>
              <a:t>AICPA’nın</a:t>
            </a:r>
            <a:r>
              <a:rPr lang="tr-TR" dirty="0"/>
              <a:t> yayımladıklarıyla uyumludur. IFAC Etik Komitesi tarafından, bağımsız denetçiler ve muhasebeciler için hazırlanan etik standartlar üye kuruluşlarca benimsenmiş ve uyulması zorunlu hale gelmiştir.</a:t>
            </a:r>
          </a:p>
          <a:p>
            <a:pPr marL="0" indent="0">
              <a:buNone/>
            </a:pPr>
            <a:endParaRPr lang="tr-TR" dirty="0"/>
          </a:p>
        </p:txBody>
      </p:sp>
    </p:spTree>
    <p:extLst>
      <p:ext uri="{BB962C8B-B14F-4D97-AF65-F5344CB8AC3E}">
        <p14:creationId xmlns:p14="http://schemas.microsoft.com/office/powerpoint/2010/main" val="2788600173"/>
      </p:ext>
    </p:extLst>
  </p:cSld>
  <p:clrMapOvr>
    <a:masterClrMapping/>
  </p:clrMapOvr>
  <p:transition spd="slow">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21A3BE-EA4F-44A8-BE04-70AE93622D8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FBEE47E-4124-492B-87B0-D994187749CC}"/>
              </a:ext>
            </a:extLst>
          </p:cNvPr>
          <p:cNvSpPr>
            <a:spLocks noGrp="1"/>
          </p:cNvSpPr>
          <p:nvPr>
            <p:ph idx="1"/>
          </p:nvPr>
        </p:nvSpPr>
        <p:spPr/>
        <p:txBody>
          <a:bodyPr/>
          <a:lstStyle/>
          <a:p>
            <a:r>
              <a:rPr lang="tr-TR" dirty="0"/>
              <a:t>ABD’ de Amerikan Sertifikalı Kamu Muhasebecileri Enstitüsü(AICPA)’ </a:t>
            </a:r>
            <a:r>
              <a:rPr lang="tr-TR" dirty="0" err="1"/>
              <a:t>nın</a:t>
            </a:r>
            <a:r>
              <a:rPr lang="tr-TR" dirty="0"/>
              <a:t>, meslek kuralları yasasında denetçinin, topluma, müşterilerine, ve meslektaşlarına karşı olan sorumlulukları belirtilmektedir.</a:t>
            </a:r>
          </a:p>
          <a:p>
            <a:r>
              <a:rPr lang="tr-TR" dirty="0"/>
              <a:t>Bu yasa iki bölümden oluşmaktadır:</a:t>
            </a:r>
          </a:p>
          <a:p>
            <a:pPr marL="457200" indent="-457200">
              <a:buFont typeface="+mj-lt"/>
              <a:buAutoNum type="arabicPeriod"/>
            </a:pPr>
            <a:r>
              <a:rPr lang="tr-TR" b="1" dirty="0"/>
              <a:t>Genel Ahlak İlkesi</a:t>
            </a:r>
          </a:p>
          <a:p>
            <a:pPr marL="457200" indent="-457200">
              <a:buFont typeface="+mj-lt"/>
              <a:buAutoNum type="arabicPeriod"/>
            </a:pPr>
            <a:r>
              <a:rPr lang="tr-TR" b="1" dirty="0"/>
              <a:t>Özel Davranış Kuralları</a:t>
            </a:r>
          </a:p>
        </p:txBody>
      </p:sp>
    </p:spTree>
    <p:extLst>
      <p:ext uri="{BB962C8B-B14F-4D97-AF65-F5344CB8AC3E}">
        <p14:creationId xmlns:p14="http://schemas.microsoft.com/office/powerpoint/2010/main" val="43802270"/>
      </p:ext>
    </p:extLst>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CB4C7D-8FF5-48AF-B6DF-BBE5663D81EE}"/>
              </a:ext>
            </a:extLst>
          </p:cNvPr>
          <p:cNvSpPr>
            <a:spLocks noGrp="1"/>
          </p:cNvSpPr>
          <p:nvPr>
            <p:ph type="title"/>
          </p:nvPr>
        </p:nvSpPr>
        <p:spPr/>
        <p:txBody>
          <a:bodyPr/>
          <a:lstStyle/>
          <a:p>
            <a:r>
              <a:rPr lang="tr-TR" b="1" dirty="0"/>
              <a:t>Genel Ahlak İlkeleri</a:t>
            </a:r>
          </a:p>
        </p:txBody>
      </p:sp>
      <p:sp>
        <p:nvSpPr>
          <p:cNvPr id="3" name="İçerik Yer Tutucusu 2">
            <a:extLst>
              <a:ext uri="{FF2B5EF4-FFF2-40B4-BE49-F238E27FC236}">
                <a16:creationId xmlns:a16="http://schemas.microsoft.com/office/drawing/2014/main" id="{0EEDECF4-A2DE-42AF-A477-717E0FDA171E}"/>
              </a:ext>
            </a:extLst>
          </p:cNvPr>
          <p:cNvSpPr>
            <a:spLocks noGrp="1"/>
          </p:cNvSpPr>
          <p:nvPr>
            <p:ph idx="1"/>
          </p:nvPr>
        </p:nvSpPr>
        <p:spPr/>
        <p:txBody>
          <a:bodyPr/>
          <a:lstStyle/>
          <a:p>
            <a:r>
              <a:rPr lang="tr-TR" dirty="0"/>
              <a:t>Genel ahlak ilkeleri, zorunlu olarak uygulanabilirliği bulunmayan ilkeler dizisidir. Bu ilkeler ideal standartlar olup, bir denetçiden beklenen davranış özelliklerini yansıtır. Bu ilkelerden ilk beş tanesi denetçinin türü ne olursa olsun ya da sadece muhasebe mesleğini icra edenler olsun herkes için geçerlidir. Altıncı ve son ilke sadece denetim alanında faaliyetlerini sürdüren meslek mensupları için geçerlidir.</a:t>
            </a:r>
          </a:p>
        </p:txBody>
      </p:sp>
    </p:spTree>
    <p:extLst>
      <p:ext uri="{BB962C8B-B14F-4D97-AF65-F5344CB8AC3E}">
        <p14:creationId xmlns:p14="http://schemas.microsoft.com/office/powerpoint/2010/main" val="2901661426"/>
      </p:ext>
    </p:extLst>
  </p:cSld>
  <p:clrMapOvr>
    <a:masterClrMapping/>
  </p:clrMapOvr>
  <p:transition spd="slow">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198815-ABD1-4DF6-A7C1-13E44D159C40}"/>
              </a:ext>
            </a:extLst>
          </p:cNvPr>
          <p:cNvSpPr>
            <a:spLocks noGrp="1"/>
          </p:cNvSpPr>
          <p:nvPr>
            <p:ph type="title"/>
          </p:nvPr>
        </p:nvSpPr>
        <p:spPr/>
        <p:txBody>
          <a:bodyPr/>
          <a:lstStyle/>
          <a:p>
            <a:r>
              <a:rPr lang="tr-TR" dirty="0"/>
              <a:t>Genel Ahlak İlkeleri</a:t>
            </a:r>
          </a:p>
        </p:txBody>
      </p:sp>
      <p:sp>
        <p:nvSpPr>
          <p:cNvPr id="3" name="İçerik Yer Tutucusu 2">
            <a:extLst>
              <a:ext uri="{FF2B5EF4-FFF2-40B4-BE49-F238E27FC236}">
                <a16:creationId xmlns:a16="http://schemas.microsoft.com/office/drawing/2014/main" id="{C585604B-394F-44F7-B28A-182395AE1C8F}"/>
              </a:ext>
            </a:extLst>
          </p:cNvPr>
          <p:cNvSpPr>
            <a:spLocks noGrp="1"/>
          </p:cNvSpPr>
          <p:nvPr>
            <p:ph idx="1"/>
          </p:nvPr>
        </p:nvSpPr>
        <p:spPr/>
        <p:txBody>
          <a:bodyPr/>
          <a:lstStyle/>
          <a:p>
            <a:r>
              <a:rPr lang="tr-TR" b="1" dirty="0"/>
              <a:t>Sorumluluklar</a:t>
            </a:r>
          </a:p>
          <a:p>
            <a:r>
              <a:rPr lang="tr-TR" b="1" dirty="0"/>
              <a:t>Kamu Çıkarı</a:t>
            </a:r>
          </a:p>
          <a:p>
            <a:r>
              <a:rPr lang="tr-TR" b="1" dirty="0"/>
              <a:t>Dürüstlük</a:t>
            </a:r>
          </a:p>
          <a:p>
            <a:r>
              <a:rPr lang="tr-TR" b="1" dirty="0"/>
              <a:t>Tarafsızlık ve Bağımsızlık</a:t>
            </a:r>
          </a:p>
          <a:p>
            <a:r>
              <a:rPr lang="tr-TR" b="1" dirty="0"/>
              <a:t>Mesleki Özen Gösterme</a:t>
            </a:r>
          </a:p>
          <a:p>
            <a:r>
              <a:rPr lang="tr-TR" b="1" dirty="0"/>
              <a:t>Hizmetin Kapsamı ve Niteliği</a:t>
            </a:r>
          </a:p>
        </p:txBody>
      </p:sp>
    </p:spTree>
    <p:extLst>
      <p:ext uri="{BB962C8B-B14F-4D97-AF65-F5344CB8AC3E}">
        <p14:creationId xmlns:p14="http://schemas.microsoft.com/office/powerpoint/2010/main" val="3818012533"/>
      </p:ext>
    </p:extLst>
  </p:cSld>
  <p:clrMapOvr>
    <a:masterClrMapping/>
  </p:clrMapOvr>
  <p:transition spd="slow">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67D0A9-12E9-46A8-A75B-210AE7874061}"/>
              </a:ext>
            </a:extLst>
          </p:cNvPr>
          <p:cNvSpPr>
            <a:spLocks noGrp="1"/>
          </p:cNvSpPr>
          <p:nvPr>
            <p:ph type="title"/>
          </p:nvPr>
        </p:nvSpPr>
        <p:spPr/>
        <p:txBody>
          <a:bodyPr/>
          <a:lstStyle/>
          <a:p>
            <a:r>
              <a:rPr lang="tr-TR" b="1" dirty="0"/>
              <a:t>Özel Davranış Kuralları</a:t>
            </a:r>
          </a:p>
        </p:txBody>
      </p:sp>
      <p:sp>
        <p:nvSpPr>
          <p:cNvPr id="3" name="İçerik Yer Tutucusu 2">
            <a:extLst>
              <a:ext uri="{FF2B5EF4-FFF2-40B4-BE49-F238E27FC236}">
                <a16:creationId xmlns:a16="http://schemas.microsoft.com/office/drawing/2014/main" id="{B71205BF-0577-495C-998F-5059200DFDFC}"/>
              </a:ext>
            </a:extLst>
          </p:cNvPr>
          <p:cNvSpPr>
            <a:spLocks noGrp="1"/>
          </p:cNvSpPr>
          <p:nvPr>
            <p:ph idx="1"/>
          </p:nvPr>
        </p:nvSpPr>
        <p:spPr/>
        <p:txBody>
          <a:bodyPr/>
          <a:lstStyle/>
          <a:p>
            <a:r>
              <a:rPr lang="tr-TR" dirty="0"/>
              <a:t>Bu kurallar ahlaki davranış ile ilgili asgari standartları oluştururlar. Meslek üyeleri tarafından uyulması zorunlu ilkeler olduklarından, bu kuralların açık ve anlaşılabilir bir dil ile ve gerekli yorumlamalar yapılarak düzenlenir. Bu genel ahlak ilkelerine dayalı olarak ahlaki davranış kuralları da şöyle sıralanmaktadır:</a:t>
            </a:r>
          </a:p>
        </p:txBody>
      </p:sp>
    </p:spTree>
    <p:extLst>
      <p:ext uri="{BB962C8B-B14F-4D97-AF65-F5344CB8AC3E}">
        <p14:creationId xmlns:p14="http://schemas.microsoft.com/office/powerpoint/2010/main" val="2287705823"/>
      </p:ext>
    </p:extLst>
  </p:cSld>
  <p:clrMapOvr>
    <a:masterClrMapping/>
  </p:clrMapOvr>
  <p:transition spd="slow">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AD73FC-B56B-47AF-8D74-2325D501FC7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EE8FC0-DE32-4DC7-B3ED-92AC49B36C66}"/>
              </a:ext>
            </a:extLst>
          </p:cNvPr>
          <p:cNvSpPr>
            <a:spLocks noGrp="1"/>
          </p:cNvSpPr>
          <p:nvPr>
            <p:ph idx="1"/>
          </p:nvPr>
        </p:nvSpPr>
        <p:spPr/>
        <p:txBody>
          <a:bodyPr/>
          <a:lstStyle/>
          <a:p>
            <a:r>
              <a:rPr lang="tr-TR" b="1" dirty="0"/>
              <a:t>Denetçi tüm denetim çalışmalarında bağımsız olmalıdır.</a:t>
            </a:r>
          </a:p>
          <a:p>
            <a:r>
              <a:rPr lang="tr-TR" b="1" dirty="0"/>
              <a:t>Denetçi tüm denetim çalışmalarında dürüst ve tarafsız hareket etmelidir.</a:t>
            </a:r>
          </a:p>
          <a:p>
            <a:r>
              <a:rPr lang="tr-TR" b="1" dirty="0"/>
              <a:t>Genel standartlara uygun davranmalıdır</a:t>
            </a:r>
          </a:p>
          <a:p>
            <a:r>
              <a:rPr lang="tr-TR" b="1" dirty="0"/>
              <a:t>Denetim standartlarına uygun davranmalıdır.</a:t>
            </a:r>
          </a:p>
          <a:p>
            <a:r>
              <a:rPr lang="tr-TR" b="1" dirty="0"/>
              <a:t>Muhasebe ilkelerine uygun davranmalıdır.</a:t>
            </a:r>
          </a:p>
          <a:p>
            <a:r>
              <a:rPr lang="tr-TR" b="1" dirty="0"/>
              <a:t>Müşterinin bilgilerini hiç kimseyle paylaşmamalıdır.</a:t>
            </a:r>
          </a:p>
        </p:txBody>
      </p:sp>
    </p:spTree>
    <p:extLst>
      <p:ext uri="{BB962C8B-B14F-4D97-AF65-F5344CB8AC3E}">
        <p14:creationId xmlns:p14="http://schemas.microsoft.com/office/powerpoint/2010/main" val="3293456534"/>
      </p:ext>
    </p:extLst>
  </p:cSld>
  <p:clrMapOvr>
    <a:masterClrMapping/>
  </p:clrMapOvr>
  <p:transition spd="slow">
    <p:cove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189CC3-8504-4E83-8EF4-6B9483AD2E5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353778D-AD2A-4D32-84A3-563326A74980}"/>
              </a:ext>
            </a:extLst>
          </p:cNvPr>
          <p:cNvSpPr>
            <a:spLocks noGrp="1"/>
          </p:cNvSpPr>
          <p:nvPr>
            <p:ph idx="1"/>
          </p:nvPr>
        </p:nvSpPr>
        <p:spPr/>
        <p:txBody>
          <a:bodyPr/>
          <a:lstStyle/>
          <a:p>
            <a:r>
              <a:rPr lang="tr-TR" b="1" dirty="0"/>
              <a:t>Ücret denetim sonucuna bağlı olmamalıdır.</a:t>
            </a:r>
          </a:p>
          <a:p>
            <a:r>
              <a:rPr lang="tr-TR" b="1" dirty="0"/>
              <a:t>Meslek onuru ile bağdaşmayan faaliyetler yapmamalıdır.</a:t>
            </a:r>
          </a:p>
          <a:p>
            <a:r>
              <a:rPr lang="tr-TR" b="1" dirty="0"/>
              <a:t>Aldatıcı biçimde reklam yapmamalıdır.</a:t>
            </a:r>
          </a:p>
          <a:p>
            <a:r>
              <a:rPr lang="tr-TR" b="1" dirty="0"/>
              <a:t>Müşteri işletmelerinden komisyon ve bilirkişi ücreti almamalıdır.</a:t>
            </a:r>
          </a:p>
          <a:p>
            <a:r>
              <a:rPr lang="tr-TR" b="1" dirty="0"/>
              <a:t>Yasaların izin verdiği kuruluş şekli ve şirket adını kullanmalıdır.</a:t>
            </a:r>
          </a:p>
        </p:txBody>
      </p:sp>
    </p:spTree>
    <p:extLst>
      <p:ext uri="{BB962C8B-B14F-4D97-AF65-F5344CB8AC3E}">
        <p14:creationId xmlns:p14="http://schemas.microsoft.com/office/powerpoint/2010/main" val="4268841824"/>
      </p:ext>
    </p:extLst>
  </p:cSld>
  <p:clrMapOvr>
    <a:masterClrMapping/>
  </p:clrMapOvr>
  <p:transition spd="slow">
    <p:cove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C5C411-8F3A-4496-BA04-DCA7C838F908}"/>
              </a:ext>
            </a:extLst>
          </p:cNvPr>
          <p:cNvSpPr>
            <a:spLocks noGrp="1"/>
          </p:cNvSpPr>
          <p:nvPr>
            <p:ph type="title"/>
          </p:nvPr>
        </p:nvSpPr>
        <p:spPr/>
        <p:txBody>
          <a:bodyPr/>
          <a:lstStyle/>
          <a:p>
            <a:r>
              <a:rPr lang="tr-TR" b="1" dirty="0"/>
              <a:t>Türkiye’ de Denetim ve Muhasebe Meslek Etiğiyle ilgili Düzenlemeler</a:t>
            </a:r>
          </a:p>
        </p:txBody>
      </p:sp>
      <p:sp>
        <p:nvSpPr>
          <p:cNvPr id="3" name="İçerik Yer Tutucusu 2">
            <a:extLst>
              <a:ext uri="{FF2B5EF4-FFF2-40B4-BE49-F238E27FC236}">
                <a16:creationId xmlns:a16="http://schemas.microsoft.com/office/drawing/2014/main" id="{09D78040-F0B6-4833-9EF1-FEC9445D61F4}"/>
              </a:ext>
            </a:extLst>
          </p:cNvPr>
          <p:cNvSpPr>
            <a:spLocks noGrp="1"/>
          </p:cNvSpPr>
          <p:nvPr>
            <p:ph idx="1"/>
          </p:nvPr>
        </p:nvSpPr>
        <p:spPr/>
        <p:txBody>
          <a:bodyPr/>
          <a:lstStyle/>
          <a:p>
            <a:r>
              <a:rPr lang="tr-TR" dirty="0"/>
              <a:t>Meslek ahlak kuralları, 3568 sayılı meslek kanunun 50.maddesine dayanılarak 2007 yılında resmi gazetede yayınlanan ‘‘Etik Yönetmeliğinde’’ ayrıntılı bir şekilde açıklanmıştır.</a:t>
            </a:r>
          </a:p>
        </p:txBody>
      </p:sp>
    </p:spTree>
    <p:extLst>
      <p:ext uri="{BB962C8B-B14F-4D97-AF65-F5344CB8AC3E}">
        <p14:creationId xmlns:p14="http://schemas.microsoft.com/office/powerpoint/2010/main" val="661550486"/>
      </p:ext>
    </p:extLst>
  </p:cSld>
  <p:clrMapOvr>
    <a:masterClrMapping/>
  </p:clrMapOvr>
  <p:transition spd="slow">
    <p:cove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4BB3ED-3841-4620-9DF3-A54DC406F58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00802FE-C703-448D-9A9D-9A48B40BE6C5}"/>
              </a:ext>
            </a:extLst>
          </p:cNvPr>
          <p:cNvSpPr>
            <a:spLocks noGrp="1"/>
          </p:cNvSpPr>
          <p:nvPr>
            <p:ph idx="1"/>
          </p:nvPr>
        </p:nvSpPr>
        <p:spPr/>
        <p:txBody>
          <a:bodyPr/>
          <a:lstStyle/>
          <a:p>
            <a:r>
              <a:rPr lang="tr-TR" dirty="0"/>
              <a:t>‘‘Serbest Muhasebeciler, Serbest Muhasebeci Mali Müşavirler ve Yeminli Mali Müşavirlerin Mesleki Faaliyetlerinde Uyacakları Etik İlkeler Hakkında Yönetmeliği’’ adını taşıyan bu yönetmeliğin amacı; tüm üyeleri en üst derecede mesleki bilgiye sahip, sosyal sorumluluk bilinci olan, etik değerlere bağlı, rekabet anlayışı daha kaliteli hizmet sunumu biçiminde oluşmuş, güvenilir ve saygın bir meslek mensupları kitlesi oluşturmak hedefine ulaşmak için muhasebe meslek mensuplarının mesleki ilişkilerinde uymaları gereken asgari etik ilkeleri belirlemek’’ olarak açıklanmıştır.</a:t>
            </a:r>
          </a:p>
        </p:txBody>
      </p:sp>
    </p:spTree>
    <p:extLst>
      <p:ext uri="{BB962C8B-B14F-4D97-AF65-F5344CB8AC3E}">
        <p14:creationId xmlns:p14="http://schemas.microsoft.com/office/powerpoint/2010/main" val="2483412925"/>
      </p:ext>
    </p:extLst>
  </p:cSld>
  <p:clrMapOvr>
    <a:masterClrMapping/>
  </p:clrMapOvr>
  <p:transition spd="slow">
    <p:cove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90E708-3432-4C23-B893-408034CC408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E862FA4-D770-4188-9B67-F8A0145D443D}"/>
              </a:ext>
            </a:extLst>
          </p:cNvPr>
          <p:cNvSpPr>
            <a:spLocks noGrp="1"/>
          </p:cNvSpPr>
          <p:nvPr>
            <p:ph idx="1"/>
          </p:nvPr>
        </p:nvSpPr>
        <p:spPr/>
        <p:txBody>
          <a:bodyPr/>
          <a:lstStyle/>
          <a:p>
            <a:r>
              <a:rPr lang="tr-TR" dirty="0"/>
              <a:t>Meslek mensubunun belirleyici özelliklerinden biri kamu yararına uygun hareket etme sorumluluğudur.</a:t>
            </a:r>
          </a:p>
          <a:p>
            <a:r>
              <a:rPr lang="tr-TR" dirty="0"/>
              <a:t>Etik ilkeler üç bölümden oluşmaktadır. Birinci bölüm tüm meslek mensuplarının uyması gereken temel etik ilkelerini ve bu ilkelerin uygulanması için gereken kavramsal çerçeveyi sunmaktadır.</a:t>
            </a:r>
          </a:p>
          <a:p>
            <a:r>
              <a:rPr lang="tr-TR" dirty="0"/>
              <a:t>İkinci bölüm bağımsız çalışan meslek mensupları, üçüncü bölüm ise bağımlı çalışanlar için geçerli ilke ve durumları içermektedir.</a:t>
            </a:r>
          </a:p>
        </p:txBody>
      </p:sp>
    </p:spTree>
    <p:extLst>
      <p:ext uri="{BB962C8B-B14F-4D97-AF65-F5344CB8AC3E}">
        <p14:creationId xmlns:p14="http://schemas.microsoft.com/office/powerpoint/2010/main" val="197051132"/>
      </p:ext>
    </p:extLst>
  </p:cSld>
  <p:clrMapOvr>
    <a:masterClrMapping/>
  </p:clrMapOvr>
  <p:transition spd="slow">
    <p:cove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D9BA21-4CBA-4414-A15C-F04E3EC54BE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849498B-8DEF-4398-A31F-7A3DD5DA5B9B}"/>
              </a:ext>
            </a:extLst>
          </p:cNvPr>
          <p:cNvSpPr>
            <a:spLocks noGrp="1"/>
          </p:cNvSpPr>
          <p:nvPr>
            <p:ph idx="1"/>
          </p:nvPr>
        </p:nvSpPr>
        <p:spPr/>
        <p:txBody>
          <a:bodyPr>
            <a:normAutofit fontScale="92500" lnSpcReduction="10000"/>
          </a:bodyPr>
          <a:lstStyle/>
          <a:p>
            <a:pPr marL="0" indent="0">
              <a:buNone/>
            </a:pPr>
            <a:r>
              <a:rPr lang="tr-TR" dirty="0"/>
              <a:t>Tüm meslek mensuplarının uyması gereken zorunlu temel etik ilkeleri aşağıda sunulmuştur:</a:t>
            </a:r>
          </a:p>
          <a:p>
            <a:r>
              <a:rPr lang="tr-TR" b="1" dirty="0"/>
              <a:t>Dürüstlük</a:t>
            </a:r>
          </a:p>
          <a:p>
            <a:r>
              <a:rPr lang="tr-TR" b="1" dirty="0"/>
              <a:t>Tarafsızlık </a:t>
            </a:r>
          </a:p>
          <a:p>
            <a:r>
              <a:rPr lang="tr-TR" b="1" dirty="0"/>
              <a:t>Mesleki Yeterlilik ve Özen</a:t>
            </a:r>
          </a:p>
          <a:p>
            <a:r>
              <a:rPr lang="tr-TR" b="1" dirty="0"/>
              <a:t>Gizlilik</a:t>
            </a:r>
          </a:p>
          <a:p>
            <a:r>
              <a:rPr lang="tr-TR" b="1" dirty="0"/>
              <a:t>Mesleki Davranış</a:t>
            </a:r>
          </a:p>
        </p:txBody>
      </p:sp>
    </p:spTree>
    <p:extLst>
      <p:ext uri="{BB962C8B-B14F-4D97-AF65-F5344CB8AC3E}">
        <p14:creationId xmlns:p14="http://schemas.microsoft.com/office/powerpoint/2010/main" val="2267485779"/>
      </p:ext>
    </p:extLst>
  </p:cSld>
  <p:clrMapOvr>
    <a:masterClrMapping/>
  </p:clrMapOvr>
  <p:transition spd="slow">
    <p:cove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95A8-0AA1-49A2-92F4-C2A9A6097FFC}"/>
              </a:ext>
            </a:extLst>
          </p:cNvPr>
          <p:cNvSpPr>
            <a:spLocks noGrp="1"/>
          </p:cNvSpPr>
          <p:nvPr>
            <p:ph type="title"/>
          </p:nvPr>
        </p:nvSpPr>
        <p:spPr/>
        <p:txBody>
          <a:bodyPr/>
          <a:lstStyle/>
          <a:p>
            <a:r>
              <a:rPr lang="tr-TR" b="1" dirty="0"/>
              <a:t>BAĞIMSIZ DENETİMDE KALİTE KONTROL</a:t>
            </a:r>
          </a:p>
        </p:txBody>
      </p:sp>
      <p:sp>
        <p:nvSpPr>
          <p:cNvPr id="3" name="İçerik Yer Tutucusu 2">
            <a:extLst>
              <a:ext uri="{FF2B5EF4-FFF2-40B4-BE49-F238E27FC236}">
                <a16:creationId xmlns:a16="http://schemas.microsoft.com/office/drawing/2014/main" id="{88C2796B-F804-4DBD-BE38-6CF53556E31C}"/>
              </a:ext>
            </a:extLst>
          </p:cNvPr>
          <p:cNvSpPr>
            <a:spLocks noGrp="1"/>
          </p:cNvSpPr>
          <p:nvPr>
            <p:ph idx="1"/>
          </p:nvPr>
        </p:nvSpPr>
        <p:spPr/>
        <p:txBody>
          <a:bodyPr/>
          <a:lstStyle/>
          <a:p>
            <a:r>
              <a:rPr lang="tr-TR" dirty="0"/>
              <a:t>Bağımsız denetim işiyle uğraşan her kurum kendi kalite kontrol sistemini geliştirmek zorundadır. Kalite kontrol sisteminin amacı, denetim firmalarının ve denetçilerin yaptıkları tüm denetimlerde denetim standartlarına uygun hareket etmeleri olmalıdır.</a:t>
            </a:r>
          </a:p>
          <a:p>
            <a:endParaRPr lang="tr-TR" dirty="0"/>
          </a:p>
        </p:txBody>
      </p:sp>
    </p:spTree>
    <p:extLst>
      <p:ext uri="{BB962C8B-B14F-4D97-AF65-F5344CB8AC3E}">
        <p14:creationId xmlns:p14="http://schemas.microsoft.com/office/powerpoint/2010/main" val="3663049605"/>
      </p:ext>
    </p:extLst>
  </p:cSld>
  <p:clrMapOvr>
    <a:masterClrMapping/>
  </p:clrMapOvr>
  <p:transition spd="slow">
    <p:cove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A82F45-208C-435B-B921-44CC067B4D99}"/>
              </a:ext>
            </a:extLst>
          </p:cNvPr>
          <p:cNvSpPr>
            <a:spLocks noGrp="1"/>
          </p:cNvSpPr>
          <p:nvPr>
            <p:ph type="title"/>
          </p:nvPr>
        </p:nvSpPr>
        <p:spPr>
          <a:xfrm>
            <a:off x="1484310" y="0"/>
            <a:ext cx="10018713" cy="1752599"/>
          </a:xfrm>
        </p:spPr>
        <p:txBody>
          <a:bodyPr/>
          <a:lstStyle/>
          <a:p>
            <a:endParaRPr lang="tr-TR" dirty="0"/>
          </a:p>
        </p:txBody>
      </p:sp>
      <p:sp>
        <p:nvSpPr>
          <p:cNvPr id="3" name="İçerik Yer Tutucusu 2">
            <a:extLst>
              <a:ext uri="{FF2B5EF4-FFF2-40B4-BE49-F238E27FC236}">
                <a16:creationId xmlns:a16="http://schemas.microsoft.com/office/drawing/2014/main" id="{6077B155-256E-4418-8F0D-D1BA8446E1BE}"/>
              </a:ext>
            </a:extLst>
          </p:cNvPr>
          <p:cNvSpPr>
            <a:spLocks noGrp="1"/>
          </p:cNvSpPr>
          <p:nvPr>
            <p:ph idx="1"/>
          </p:nvPr>
        </p:nvSpPr>
        <p:spPr>
          <a:xfrm>
            <a:off x="1484309" y="1752599"/>
            <a:ext cx="10018713" cy="5105401"/>
          </a:xfrm>
        </p:spPr>
        <p:txBody>
          <a:bodyPr>
            <a:normAutofit/>
          </a:bodyPr>
          <a:lstStyle/>
          <a:p>
            <a:pPr marL="0" indent="0">
              <a:buNone/>
            </a:pPr>
            <a:r>
              <a:rPr lang="tr-TR" dirty="0"/>
              <a:t>Kalite kontrol standardına göre (KKS 1:10), Denetim şirketi, aşağıdaki unsurların her birini ele alan politika ve prosedürler içeren bir kalite kontrol sistemi kurar ve bu sistemin devamlılığını sağlar:</a:t>
            </a:r>
          </a:p>
          <a:p>
            <a:r>
              <a:rPr lang="tr-TR" b="1" dirty="0"/>
              <a:t>Denetim şirketi bünyesinde kaliteye ilişkin liderlik sorumlulukları.</a:t>
            </a:r>
          </a:p>
          <a:p>
            <a:r>
              <a:rPr lang="tr-TR" b="1" dirty="0"/>
              <a:t>İlgi etik hükümler</a:t>
            </a:r>
          </a:p>
          <a:p>
            <a:r>
              <a:rPr lang="tr-TR" b="1" dirty="0"/>
              <a:t>Müşteri ilişkisinin ve denetim sözleşmesinin kabulü ve devam ettirilmesi</a:t>
            </a:r>
          </a:p>
          <a:p>
            <a:r>
              <a:rPr lang="tr-TR" b="1" dirty="0"/>
              <a:t>İnsan kaynakları</a:t>
            </a:r>
          </a:p>
          <a:p>
            <a:r>
              <a:rPr lang="tr-TR" b="1" dirty="0"/>
              <a:t>Denetimin yürütülmesi</a:t>
            </a:r>
          </a:p>
          <a:p>
            <a:r>
              <a:rPr lang="tr-TR" b="1" dirty="0"/>
              <a:t>İzleme </a:t>
            </a:r>
          </a:p>
          <a:p>
            <a:endParaRPr lang="tr-TR" dirty="0"/>
          </a:p>
        </p:txBody>
      </p:sp>
    </p:spTree>
    <p:extLst>
      <p:ext uri="{BB962C8B-B14F-4D97-AF65-F5344CB8AC3E}">
        <p14:creationId xmlns:p14="http://schemas.microsoft.com/office/powerpoint/2010/main" val="1706110283"/>
      </p:ext>
    </p:extLst>
  </p:cSld>
  <p:clrMapOvr>
    <a:masterClrMapping/>
  </p:clrMapOvr>
  <p:transition spd="slow">
    <p:cove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976253-54C4-486C-A5C2-8EFAEB45574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2CDC324-0572-4D48-B6A3-10409B5CDA28}"/>
              </a:ext>
            </a:extLst>
          </p:cNvPr>
          <p:cNvSpPr>
            <a:spLocks noGrp="1"/>
          </p:cNvSpPr>
          <p:nvPr>
            <p:ph idx="1"/>
          </p:nvPr>
        </p:nvSpPr>
        <p:spPr/>
        <p:txBody>
          <a:bodyPr/>
          <a:lstStyle/>
          <a:p>
            <a:r>
              <a:rPr lang="tr-TR" dirty="0"/>
              <a:t>Standarda göre, denetim faaliyetinin kalitesini güvence altında tutabilmek için denetim firmasının ve bir gözetim kurumunun bu konuda bir gözetim sistemi oluşturması gerekir.</a:t>
            </a:r>
          </a:p>
          <a:p>
            <a:r>
              <a:rPr lang="tr-TR" dirty="0"/>
              <a:t>Denetim firması düzeyinde kalite güvence sistemi, ‘‘İç Gözetim Sistemi’’ şeklindedir. Denetim firmalarının hepsinin kendi bünyelerinde kalite güvence sistemi kurmaları bir gerekliliktir. Denetim firmaları kendi iç kalite inceleme prosedürlerini oluşturmalıdır.</a:t>
            </a:r>
          </a:p>
        </p:txBody>
      </p:sp>
    </p:spTree>
    <p:extLst>
      <p:ext uri="{BB962C8B-B14F-4D97-AF65-F5344CB8AC3E}">
        <p14:creationId xmlns:p14="http://schemas.microsoft.com/office/powerpoint/2010/main" val="864591509"/>
      </p:ext>
    </p:extLst>
  </p:cSld>
  <p:clrMapOvr>
    <a:masterClrMapping/>
  </p:clrMapOvr>
  <p:transition spd="slow">
    <p:cove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611C89-E76A-48DA-B659-215D0F1DAB3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C5B8FF2-6FCD-45E2-A13A-848D8BD104E3}"/>
              </a:ext>
            </a:extLst>
          </p:cNvPr>
          <p:cNvSpPr>
            <a:spLocks noGrp="1"/>
          </p:cNvSpPr>
          <p:nvPr>
            <p:ph idx="1"/>
          </p:nvPr>
        </p:nvSpPr>
        <p:spPr/>
        <p:txBody>
          <a:bodyPr/>
          <a:lstStyle/>
          <a:p>
            <a:r>
              <a:rPr lang="tr-TR" dirty="0"/>
              <a:t>Ulusal düzeyde kalite güvence sistemi, ‘‘Dış Gözetim Sistemi’’</a:t>
            </a:r>
            <a:r>
              <a:rPr lang="tr-TR" dirty="0" err="1"/>
              <a:t>dir</a:t>
            </a:r>
            <a:r>
              <a:rPr lang="tr-TR" dirty="0"/>
              <a:t>. Bu sistem ulusal düzeyde denetim işinin kalitesini sağlamak ve denetim firması ya da yasal denetçi tarafından yapılan işi gözden geçirmek için oluşturulan bir dış sistemidir. Ülkemizde Kamu Gözetimi Muhasebe ve Denetim Standartları Kurumu bu sistemdeki dış </a:t>
            </a:r>
            <a:r>
              <a:rPr lang="tr-TR"/>
              <a:t>gözetim mekanizmasıdır.</a:t>
            </a:r>
          </a:p>
        </p:txBody>
      </p:sp>
    </p:spTree>
    <p:extLst>
      <p:ext uri="{BB962C8B-B14F-4D97-AF65-F5344CB8AC3E}">
        <p14:creationId xmlns:p14="http://schemas.microsoft.com/office/powerpoint/2010/main" val="2612697003"/>
      </p:ext>
    </p:extLst>
  </p:cSld>
  <p:clrMapOvr>
    <a:masterClrMapping/>
  </p:clrMapOvr>
  <p:transition spd="slow">
    <p:cove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
  <a:themeElements>
    <a:clrScheme name="Paralaks">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aks">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TM03457496[[fn=Paralaks]]</Template>
  <TotalTime>445</TotalTime>
  <Words>2335</Words>
  <Application>Microsoft Office PowerPoint</Application>
  <PresentationFormat>Geniş ekran</PresentationFormat>
  <Paragraphs>148</Paragraphs>
  <Slides>57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57</vt:i4>
      </vt:variant>
    </vt:vector>
  </HeadingPairs>
  <TitlesOfParts>
    <vt:vector size="61" baseType="lpstr">
      <vt:lpstr>Arial</vt:lpstr>
      <vt:lpstr>Corbel</vt:lpstr>
      <vt:lpstr>Times New Roman</vt:lpstr>
      <vt:lpstr>Paralaks</vt:lpstr>
      <vt:lpstr>GENEL KABUL GÖRMÜŞ DENETİM STANDARTLARI VE MESLEK AHLAKI</vt:lpstr>
      <vt:lpstr>PowerPoint Sunusu</vt:lpstr>
      <vt:lpstr>PowerPoint Sunusu</vt:lpstr>
      <vt:lpstr>GENEL KABUL GÖRMÜŞ DENETİM STANDARDI KAVRAMI</vt:lpstr>
      <vt:lpstr>PowerPoint Sunusu</vt:lpstr>
      <vt:lpstr>GENEL KABUL GÖRMÜŞ DENETİM STANDARTLARININ TARİHSEL GELİŞİMİ </vt:lpstr>
      <vt:lpstr>PowerPoint Sunusu</vt:lpstr>
      <vt:lpstr>PowerPoint Sunusu</vt:lpstr>
      <vt:lpstr>GENEL KABUL GÖRMÜŞ DENETİM STANDARTLARI </vt:lpstr>
      <vt:lpstr> GENEL STANDARTLAR</vt:lpstr>
      <vt:lpstr>Mesleki Eğitim ve Yeterlilik Standardı</vt:lpstr>
      <vt:lpstr>PowerPoint Sunusu</vt:lpstr>
      <vt:lpstr>PowerPoint Sunusu</vt:lpstr>
      <vt:lpstr>PowerPoint Sunusu</vt:lpstr>
      <vt:lpstr>PowerPoint Sunusu</vt:lpstr>
      <vt:lpstr>PowerPoint Sunusu</vt:lpstr>
      <vt:lpstr> Bağımsızlık Standardı</vt:lpstr>
      <vt:lpstr>PowerPoint Sunusu</vt:lpstr>
      <vt:lpstr> Mesleki Dikkat ve Özen Standardı</vt:lpstr>
      <vt:lpstr>PowerPoint Sunusu</vt:lpstr>
      <vt:lpstr> ÇALIŞMA ALANI STANDARTLARI </vt:lpstr>
      <vt:lpstr>Planlama ve Yardımcıların Gözlenmesi Standardı</vt:lpstr>
      <vt:lpstr>PowerPoint Sunusu</vt:lpstr>
      <vt:lpstr>PowerPoint Sunusu</vt:lpstr>
      <vt:lpstr> İç Kontrolün İncelenmesi Standardı</vt:lpstr>
      <vt:lpstr>PowerPoint Sunusu</vt:lpstr>
      <vt:lpstr> Kanıt Toplama Standardı</vt:lpstr>
      <vt:lpstr>PowerPoint Sunusu</vt:lpstr>
      <vt:lpstr> RAPORLAMA STANDARTLARI</vt:lpstr>
      <vt:lpstr>PowerPoint Sunusu</vt:lpstr>
      <vt:lpstr>GKGMİ’ne Uygunluk Standardı</vt:lpstr>
      <vt:lpstr>PowerPoint Sunusu</vt:lpstr>
      <vt:lpstr>PowerPoint Sunusu</vt:lpstr>
      <vt:lpstr>GKGMİ’ni Uygulamada Değişmezlik Standardı(Tutarlılık Standardı)</vt:lpstr>
      <vt:lpstr>PowerPoint Sunusu</vt:lpstr>
      <vt:lpstr>PowerPoint Sunusu</vt:lpstr>
      <vt:lpstr>Yeterli Açıklama Standartdı</vt:lpstr>
      <vt:lpstr>PowerPoint Sunusu</vt:lpstr>
      <vt:lpstr>Görüş Bildirme Standardı</vt:lpstr>
      <vt:lpstr>PowerPoint Sunusu</vt:lpstr>
      <vt:lpstr>BAĞIMSIZ DENETİMDE MESLEK AHLAKI</vt:lpstr>
      <vt:lpstr>Dünya’da Denetimde Meslek Ahlakıyla İlgili Gelişmeler</vt:lpstr>
      <vt:lpstr>PowerPoint Sunusu</vt:lpstr>
      <vt:lpstr>PowerPoint Sunusu</vt:lpstr>
      <vt:lpstr>Genel Ahlak İlkeleri</vt:lpstr>
      <vt:lpstr>Genel Ahlak İlkeleri</vt:lpstr>
      <vt:lpstr>Özel Davranış Kuralları</vt:lpstr>
      <vt:lpstr>PowerPoint Sunusu</vt:lpstr>
      <vt:lpstr>PowerPoint Sunusu</vt:lpstr>
      <vt:lpstr>Türkiye’ de Denetim ve Muhasebe Meslek Etiğiyle ilgili Düzenlemeler</vt:lpstr>
      <vt:lpstr>PowerPoint Sunusu</vt:lpstr>
      <vt:lpstr>PowerPoint Sunusu</vt:lpstr>
      <vt:lpstr>PowerPoint Sunusu</vt:lpstr>
      <vt:lpstr>BAĞIMSIZ DENETİMDE KALİTE KONTROL</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KABUL GÖRMÜŞ DENETİM STANDARTLARI VE MESLEK AHLAKI</dc:title>
  <dc:creator>Semih</dc:creator>
  <cp:lastModifiedBy>Semih</cp:lastModifiedBy>
  <cp:revision>38</cp:revision>
  <dcterms:created xsi:type="dcterms:W3CDTF">2020-02-25T13:12:16Z</dcterms:created>
  <dcterms:modified xsi:type="dcterms:W3CDTF">2020-02-26T13:52:06Z</dcterms:modified>
</cp:coreProperties>
</file>