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4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7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C451B3-D635-FF47-B1AA-5AFDEB69F4C0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CE292F-DD90-B94B-89F3-274929AC2B1B}">
      <dgm:prSet phldrT="[Text]"/>
      <dgm:spPr/>
      <dgm:t>
        <a:bodyPr/>
        <a:lstStyle/>
        <a:p>
          <a:r>
            <a:rPr lang="en-US" dirty="0" smtClean="0"/>
            <a:t>ETİK</a:t>
          </a:r>
          <a:endParaRPr lang="en-US" dirty="0"/>
        </a:p>
      </dgm:t>
    </dgm:pt>
    <dgm:pt modelId="{B1218B9E-7229-3A48-9C92-83D352A40DE0}" type="parTrans" cxnId="{E1FAC86F-8672-4244-AE57-6E21468F3CFA}">
      <dgm:prSet/>
      <dgm:spPr/>
      <dgm:t>
        <a:bodyPr/>
        <a:lstStyle/>
        <a:p>
          <a:endParaRPr lang="en-US"/>
        </a:p>
      </dgm:t>
    </dgm:pt>
    <dgm:pt modelId="{4779A06D-9466-C347-98DF-23ACCCFB7DDF}" type="sibTrans" cxnId="{E1FAC86F-8672-4244-AE57-6E21468F3CFA}">
      <dgm:prSet/>
      <dgm:spPr/>
      <dgm:t>
        <a:bodyPr/>
        <a:lstStyle/>
        <a:p>
          <a:endParaRPr lang="en-US"/>
        </a:p>
      </dgm:t>
    </dgm:pt>
    <dgm:pt modelId="{44C9D94F-843A-5B42-AF91-43DDD8A35AA6}">
      <dgm:prSet phldrT="[Text]"/>
      <dgm:spPr/>
      <dgm:t>
        <a:bodyPr/>
        <a:lstStyle/>
        <a:p>
          <a:r>
            <a:rPr lang="en-US" dirty="0" err="1" smtClean="0"/>
            <a:t>Betimleyici</a:t>
          </a:r>
          <a:r>
            <a:rPr lang="en-US" dirty="0" smtClean="0"/>
            <a:t> </a:t>
          </a:r>
        </a:p>
        <a:p>
          <a:r>
            <a:rPr lang="en-US" dirty="0" err="1" smtClean="0"/>
            <a:t>Etik</a:t>
          </a:r>
          <a:endParaRPr lang="en-US" dirty="0"/>
        </a:p>
      </dgm:t>
    </dgm:pt>
    <dgm:pt modelId="{73C43C3E-99C8-2D42-AA4D-F2CA09B09C46}" type="parTrans" cxnId="{A6A774B9-E63F-A14C-9C55-808138654730}">
      <dgm:prSet/>
      <dgm:spPr/>
      <dgm:t>
        <a:bodyPr/>
        <a:lstStyle/>
        <a:p>
          <a:endParaRPr lang="en-US"/>
        </a:p>
      </dgm:t>
    </dgm:pt>
    <dgm:pt modelId="{E9426A75-8421-EE42-BD2C-524F5FB6A532}" type="sibTrans" cxnId="{A6A774B9-E63F-A14C-9C55-808138654730}">
      <dgm:prSet/>
      <dgm:spPr/>
      <dgm:t>
        <a:bodyPr/>
        <a:lstStyle/>
        <a:p>
          <a:endParaRPr lang="en-US"/>
        </a:p>
      </dgm:t>
    </dgm:pt>
    <dgm:pt modelId="{25C4BAAF-6A01-4B43-B8EB-0D09A4BE4B71}">
      <dgm:prSet phldrT="[Text]"/>
      <dgm:spPr/>
      <dgm:t>
        <a:bodyPr/>
        <a:lstStyle/>
        <a:p>
          <a:r>
            <a:rPr lang="en-US" dirty="0" err="1" smtClean="0"/>
            <a:t>Normatif</a:t>
          </a:r>
          <a:r>
            <a:rPr lang="en-US" dirty="0" smtClean="0"/>
            <a:t> </a:t>
          </a:r>
          <a:r>
            <a:rPr lang="en-US" dirty="0" err="1" smtClean="0"/>
            <a:t>Etik</a:t>
          </a:r>
          <a:endParaRPr lang="en-US" dirty="0"/>
        </a:p>
      </dgm:t>
    </dgm:pt>
    <dgm:pt modelId="{E23A5994-2648-094F-87CE-411335ECD7EA}" type="parTrans" cxnId="{2A20DE11-21E7-5746-9A28-FC59CA12FEDD}">
      <dgm:prSet/>
      <dgm:spPr/>
      <dgm:t>
        <a:bodyPr/>
        <a:lstStyle/>
        <a:p>
          <a:endParaRPr lang="en-US"/>
        </a:p>
      </dgm:t>
    </dgm:pt>
    <dgm:pt modelId="{DE51914B-582C-CC4B-A19E-7EA6DF44FDAA}" type="sibTrans" cxnId="{2A20DE11-21E7-5746-9A28-FC59CA12FEDD}">
      <dgm:prSet/>
      <dgm:spPr/>
      <dgm:t>
        <a:bodyPr/>
        <a:lstStyle/>
        <a:p>
          <a:endParaRPr lang="en-US"/>
        </a:p>
      </dgm:t>
    </dgm:pt>
    <dgm:pt modelId="{0F6986B5-C643-A043-BA9D-0C6CCCC983F6}">
      <dgm:prSet phldrT="[Text]"/>
      <dgm:spPr/>
      <dgm:t>
        <a:bodyPr/>
        <a:lstStyle/>
        <a:p>
          <a:r>
            <a:rPr lang="en-US" dirty="0" err="1" smtClean="0"/>
            <a:t>Deontolojik</a:t>
          </a:r>
          <a:r>
            <a:rPr lang="en-US" dirty="0" smtClean="0"/>
            <a:t> </a:t>
          </a:r>
          <a:r>
            <a:rPr lang="en-US" dirty="0" err="1" smtClean="0"/>
            <a:t>Etik</a:t>
          </a:r>
          <a:endParaRPr lang="en-US" dirty="0"/>
        </a:p>
      </dgm:t>
    </dgm:pt>
    <dgm:pt modelId="{854244A7-05DF-DA42-8EE8-23A92FBC8793}" type="parTrans" cxnId="{6E1F3B06-EDAC-CB45-9D47-6BBD6047C182}">
      <dgm:prSet/>
      <dgm:spPr/>
      <dgm:t>
        <a:bodyPr/>
        <a:lstStyle/>
        <a:p>
          <a:endParaRPr lang="en-US"/>
        </a:p>
      </dgm:t>
    </dgm:pt>
    <dgm:pt modelId="{837099A8-453B-9F47-9ABF-54053DF5926B}" type="sibTrans" cxnId="{6E1F3B06-EDAC-CB45-9D47-6BBD6047C182}">
      <dgm:prSet/>
      <dgm:spPr/>
      <dgm:t>
        <a:bodyPr/>
        <a:lstStyle/>
        <a:p>
          <a:endParaRPr lang="en-US"/>
        </a:p>
      </dgm:t>
    </dgm:pt>
    <dgm:pt modelId="{0B9A857A-6BAF-DA42-829F-CDA0DB5B60A8}">
      <dgm:prSet/>
      <dgm:spPr/>
      <dgm:t>
        <a:bodyPr/>
        <a:lstStyle/>
        <a:p>
          <a:r>
            <a:rPr lang="en-US" dirty="0" smtClean="0"/>
            <a:t>Meta </a:t>
          </a:r>
          <a:r>
            <a:rPr lang="en-US" dirty="0" err="1" smtClean="0"/>
            <a:t>Etik</a:t>
          </a:r>
          <a:endParaRPr lang="en-US" dirty="0"/>
        </a:p>
      </dgm:t>
    </dgm:pt>
    <dgm:pt modelId="{F0017B19-19F8-8344-A558-451E1E0C115A}" type="parTrans" cxnId="{6D9E363E-2C7C-0F4F-A9F3-31ECB7C68CF2}">
      <dgm:prSet/>
      <dgm:spPr/>
      <dgm:t>
        <a:bodyPr/>
        <a:lstStyle/>
        <a:p>
          <a:endParaRPr lang="en-US"/>
        </a:p>
      </dgm:t>
    </dgm:pt>
    <dgm:pt modelId="{A5DB1BF9-42EE-2C41-AD13-496C2D7C3257}" type="sibTrans" cxnId="{6D9E363E-2C7C-0F4F-A9F3-31ECB7C68CF2}">
      <dgm:prSet/>
      <dgm:spPr/>
      <dgm:t>
        <a:bodyPr/>
        <a:lstStyle/>
        <a:p>
          <a:endParaRPr lang="en-US"/>
        </a:p>
      </dgm:t>
    </dgm:pt>
    <dgm:pt modelId="{CAD8073F-3F13-7743-91C3-EE009CCF0B6C}">
      <dgm:prSet/>
      <dgm:spPr/>
      <dgm:t>
        <a:bodyPr/>
        <a:lstStyle/>
        <a:p>
          <a:r>
            <a:rPr lang="en-US" dirty="0" err="1" smtClean="0"/>
            <a:t>Teleolojik</a:t>
          </a:r>
          <a:r>
            <a:rPr lang="en-US" dirty="0" smtClean="0"/>
            <a:t> </a:t>
          </a:r>
          <a:r>
            <a:rPr lang="en-US" dirty="0" err="1" smtClean="0"/>
            <a:t>Etik</a:t>
          </a:r>
          <a:endParaRPr lang="en-US" dirty="0"/>
        </a:p>
      </dgm:t>
    </dgm:pt>
    <dgm:pt modelId="{CC22FCFB-A048-A44F-8978-E49D42D23FFC}" type="parTrans" cxnId="{4682C97E-B5FE-D54C-A522-7C55B07B42B6}">
      <dgm:prSet/>
      <dgm:spPr/>
      <dgm:t>
        <a:bodyPr/>
        <a:lstStyle/>
        <a:p>
          <a:endParaRPr lang="en-US"/>
        </a:p>
      </dgm:t>
    </dgm:pt>
    <dgm:pt modelId="{B0CF9459-A630-594E-8459-F3606A5297EE}" type="sibTrans" cxnId="{4682C97E-B5FE-D54C-A522-7C55B07B42B6}">
      <dgm:prSet/>
      <dgm:spPr/>
      <dgm:t>
        <a:bodyPr/>
        <a:lstStyle/>
        <a:p>
          <a:endParaRPr lang="en-US"/>
        </a:p>
      </dgm:t>
    </dgm:pt>
    <dgm:pt modelId="{EA6A5470-6D74-A04F-A805-48E713FBD98E}" type="pres">
      <dgm:prSet presAssocID="{5DC451B3-D635-FF47-B1AA-5AFDEB69F4C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AB70427-4951-5644-B3D9-DCC71CA664D3}" type="pres">
      <dgm:prSet presAssocID="{67CE292F-DD90-B94B-89F3-274929AC2B1B}" presName="hierRoot1" presStyleCnt="0"/>
      <dgm:spPr/>
    </dgm:pt>
    <dgm:pt modelId="{09F5BF3E-435C-F543-8B3D-8B8BDD118109}" type="pres">
      <dgm:prSet presAssocID="{67CE292F-DD90-B94B-89F3-274929AC2B1B}" presName="composite" presStyleCnt="0"/>
      <dgm:spPr/>
    </dgm:pt>
    <dgm:pt modelId="{B5FA8F3D-A0EA-AE42-823C-6AB2AFD8C2F3}" type="pres">
      <dgm:prSet presAssocID="{67CE292F-DD90-B94B-89F3-274929AC2B1B}" presName="background" presStyleLbl="node0" presStyleIdx="0" presStyleCnt="1"/>
      <dgm:spPr/>
    </dgm:pt>
    <dgm:pt modelId="{5477DD75-089C-9341-A6F5-23D585466139}" type="pres">
      <dgm:prSet presAssocID="{67CE292F-DD90-B94B-89F3-274929AC2B1B}" presName="text" presStyleLbl="fgAcc0" presStyleIdx="0" presStyleCnt="1">
        <dgm:presLayoutVars>
          <dgm:chPref val="3"/>
        </dgm:presLayoutVars>
      </dgm:prSet>
      <dgm:spPr/>
    </dgm:pt>
    <dgm:pt modelId="{600DA582-48CE-7147-84CA-85A1D325886B}" type="pres">
      <dgm:prSet presAssocID="{67CE292F-DD90-B94B-89F3-274929AC2B1B}" presName="hierChild2" presStyleCnt="0"/>
      <dgm:spPr/>
    </dgm:pt>
    <dgm:pt modelId="{60383E7F-54A0-F143-8918-7A6BD340D660}" type="pres">
      <dgm:prSet presAssocID="{73C43C3E-99C8-2D42-AA4D-F2CA09B09C46}" presName="Name10" presStyleLbl="parChTrans1D2" presStyleIdx="0" presStyleCnt="3"/>
      <dgm:spPr/>
    </dgm:pt>
    <dgm:pt modelId="{BC04DB27-4361-A14F-80B3-EA99889F75BD}" type="pres">
      <dgm:prSet presAssocID="{44C9D94F-843A-5B42-AF91-43DDD8A35AA6}" presName="hierRoot2" presStyleCnt="0"/>
      <dgm:spPr/>
    </dgm:pt>
    <dgm:pt modelId="{75DFC18D-DBDC-C846-8E2A-364FF2B31133}" type="pres">
      <dgm:prSet presAssocID="{44C9D94F-843A-5B42-AF91-43DDD8A35AA6}" presName="composite2" presStyleCnt="0"/>
      <dgm:spPr/>
    </dgm:pt>
    <dgm:pt modelId="{B9E8AD2D-E59A-B84C-A4C1-89567614AE70}" type="pres">
      <dgm:prSet presAssocID="{44C9D94F-843A-5B42-AF91-43DDD8A35AA6}" presName="background2" presStyleLbl="node2" presStyleIdx="0" presStyleCnt="3"/>
      <dgm:spPr/>
    </dgm:pt>
    <dgm:pt modelId="{286E619A-71F3-E14B-91F7-8551D8E61BD1}" type="pres">
      <dgm:prSet presAssocID="{44C9D94F-843A-5B42-AF91-43DDD8A35AA6}" presName="text2" presStyleLbl="fgAcc2" presStyleIdx="0" presStyleCnt="3" custLinFactNeighborX="-566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1AC678-79F7-9C4B-9D63-C2C9A0286807}" type="pres">
      <dgm:prSet presAssocID="{44C9D94F-843A-5B42-AF91-43DDD8A35AA6}" presName="hierChild3" presStyleCnt="0"/>
      <dgm:spPr/>
    </dgm:pt>
    <dgm:pt modelId="{C6AC218C-5A6F-6643-B07A-3AD741266479}" type="pres">
      <dgm:prSet presAssocID="{E23A5994-2648-094F-87CE-411335ECD7EA}" presName="Name10" presStyleLbl="parChTrans1D2" presStyleIdx="1" presStyleCnt="3"/>
      <dgm:spPr/>
    </dgm:pt>
    <dgm:pt modelId="{ABAA6FF9-AC96-F642-8389-FBAF480CD0D1}" type="pres">
      <dgm:prSet presAssocID="{25C4BAAF-6A01-4B43-B8EB-0D09A4BE4B71}" presName="hierRoot2" presStyleCnt="0"/>
      <dgm:spPr/>
    </dgm:pt>
    <dgm:pt modelId="{E3310124-01CB-5043-9208-84ABDFE858E4}" type="pres">
      <dgm:prSet presAssocID="{25C4BAAF-6A01-4B43-B8EB-0D09A4BE4B71}" presName="composite2" presStyleCnt="0"/>
      <dgm:spPr/>
    </dgm:pt>
    <dgm:pt modelId="{2D9123DD-4930-2444-ACF6-5A7D000FC228}" type="pres">
      <dgm:prSet presAssocID="{25C4BAAF-6A01-4B43-B8EB-0D09A4BE4B71}" presName="background2" presStyleLbl="node2" presStyleIdx="1" presStyleCnt="3"/>
      <dgm:spPr/>
    </dgm:pt>
    <dgm:pt modelId="{E09F558E-2C2B-7241-80A1-4C22CC8B00CA}" type="pres">
      <dgm:prSet presAssocID="{25C4BAAF-6A01-4B43-B8EB-0D09A4BE4B71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5360FC-1BA3-0F4F-9A76-98B63AA342C0}" type="pres">
      <dgm:prSet presAssocID="{25C4BAAF-6A01-4B43-B8EB-0D09A4BE4B71}" presName="hierChild3" presStyleCnt="0"/>
      <dgm:spPr/>
    </dgm:pt>
    <dgm:pt modelId="{A3783A74-01C7-A74E-BB61-8BA984D5A286}" type="pres">
      <dgm:prSet presAssocID="{854244A7-05DF-DA42-8EE8-23A92FBC8793}" presName="Name17" presStyleLbl="parChTrans1D3" presStyleIdx="0" presStyleCnt="2"/>
      <dgm:spPr/>
    </dgm:pt>
    <dgm:pt modelId="{F7300BDF-B6EC-AA4F-8246-4B1C7A82FABC}" type="pres">
      <dgm:prSet presAssocID="{0F6986B5-C643-A043-BA9D-0C6CCCC983F6}" presName="hierRoot3" presStyleCnt="0"/>
      <dgm:spPr/>
    </dgm:pt>
    <dgm:pt modelId="{E00BBEB9-BD4F-5F49-94DA-765EF12726FD}" type="pres">
      <dgm:prSet presAssocID="{0F6986B5-C643-A043-BA9D-0C6CCCC983F6}" presName="composite3" presStyleCnt="0"/>
      <dgm:spPr/>
    </dgm:pt>
    <dgm:pt modelId="{E18E2253-D894-D14C-A8C9-9F954C21816B}" type="pres">
      <dgm:prSet presAssocID="{0F6986B5-C643-A043-BA9D-0C6CCCC983F6}" presName="background3" presStyleLbl="node3" presStyleIdx="0" presStyleCnt="2"/>
      <dgm:spPr/>
    </dgm:pt>
    <dgm:pt modelId="{164EB00A-CE58-3643-92C9-137161957633}" type="pres">
      <dgm:prSet presAssocID="{0F6986B5-C643-A043-BA9D-0C6CCCC983F6}" presName="text3" presStyleLbl="fgAcc3" presStyleIdx="0" presStyleCnt="2" custLinFactNeighborX="-17420" custLinFactNeighborY="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A86EB8-F299-574B-94A2-12C1A07A2472}" type="pres">
      <dgm:prSet presAssocID="{0F6986B5-C643-A043-BA9D-0C6CCCC983F6}" presName="hierChild4" presStyleCnt="0"/>
      <dgm:spPr/>
    </dgm:pt>
    <dgm:pt modelId="{05F9E0A7-D4E8-6842-89E8-81C5F8D2DB48}" type="pres">
      <dgm:prSet presAssocID="{CC22FCFB-A048-A44F-8978-E49D42D23FFC}" presName="Name17" presStyleLbl="parChTrans1D3" presStyleIdx="1" presStyleCnt="2"/>
      <dgm:spPr/>
    </dgm:pt>
    <dgm:pt modelId="{444BA040-6B53-D14E-A8A9-046111B91D42}" type="pres">
      <dgm:prSet presAssocID="{CAD8073F-3F13-7743-91C3-EE009CCF0B6C}" presName="hierRoot3" presStyleCnt="0"/>
      <dgm:spPr/>
    </dgm:pt>
    <dgm:pt modelId="{18AE2A8E-C1BA-2B47-991B-707AF1DCA4EF}" type="pres">
      <dgm:prSet presAssocID="{CAD8073F-3F13-7743-91C3-EE009CCF0B6C}" presName="composite3" presStyleCnt="0"/>
      <dgm:spPr/>
    </dgm:pt>
    <dgm:pt modelId="{FD9D3ED1-1C35-C64F-ACE9-0BDBD9409518}" type="pres">
      <dgm:prSet presAssocID="{CAD8073F-3F13-7743-91C3-EE009CCF0B6C}" presName="background3" presStyleLbl="node3" presStyleIdx="1" presStyleCnt="2"/>
      <dgm:spPr/>
    </dgm:pt>
    <dgm:pt modelId="{EF10BCD6-D7A1-EF4E-AFBD-0BA4A2D57B1A}" type="pres">
      <dgm:prSet presAssocID="{CAD8073F-3F13-7743-91C3-EE009CCF0B6C}" presName="text3" presStyleLbl="fgAcc3" presStyleIdx="1" presStyleCnt="2" custLinFactNeighborX="17420">
        <dgm:presLayoutVars>
          <dgm:chPref val="3"/>
        </dgm:presLayoutVars>
      </dgm:prSet>
      <dgm:spPr/>
    </dgm:pt>
    <dgm:pt modelId="{A5656712-CCE0-2D4D-A8ED-265478F8056D}" type="pres">
      <dgm:prSet presAssocID="{CAD8073F-3F13-7743-91C3-EE009CCF0B6C}" presName="hierChild4" presStyleCnt="0"/>
      <dgm:spPr/>
    </dgm:pt>
    <dgm:pt modelId="{294C1A1C-1A55-0749-B980-FFB0B23B1595}" type="pres">
      <dgm:prSet presAssocID="{F0017B19-19F8-8344-A558-451E1E0C115A}" presName="Name10" presStyleLbl="parChTrans1D2" presStyleIdx="2" presStyleCnt="3"/>
      <dgm:spPr/>
    </dgm:pt>
    <dgm:pt modelId="{D5D59219-DEB7-6B44-88F4-EC0EAFFEB239}" type="pres">
      <dgm:prSet presAssocID="{0B9A857A-6BAF-DA42-829F-CDA0DB5B60A8}" presName="hierRoot2" presStyleCnt="0"/>
      <dgm:spPr/>
    </dgm:pt>
    <dgm:pt modelId="{123D592F-823A-AC44-8BD4-4326BC7E2E6A}" type="pres">
      <dgm:prSet presAssocID="{0B9A857A-6BAF-DA42-829F-CDA0DB5B60A8}" presName="composite2" presStyleCnt="0"/>
      <dgm:spPr/>
    </dgm:pt>
    <dgm:pt modelId="{BF6B3FF7-DE17-F546-9473-F3127F104710}" type="pres">
      <dgm:prSet presAssocID="{0B9A857A-6BAF-DA42-829F-CDA0DB5B60A8}" presName="background2" presStyleLbl="node2" presStyleIdx="2" presStyleCnt="3"/>
      <dgm:spPr/>
    </dgm:pt>
    <dgm:pt modelId="{258F7666-52D7-534C-9EFB-9194402CDDBE}" type="pres">
      <dgm:prSet presAssocID="{0B9A857A-6BAF-DA42-829F-CDA0DB5B60A8}" presName="text2" presStyleLbl="fgAcc2" presStyleIdx="2" presStyleCnt="3" custLinFactNeighborX="505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D19EEC-73D2-B04A-B9F7-91B979A09FB7}" type="pres">
      <dgm:prSet presAssocID="{0B9A857A-6BAF-DA42-829F-CDA0DB5B60A8}" presName="hierChild3" presStyleCnt="0"/>
      <dgm:spPr/>
    </dgm:pt>
  </dgm:ptLst>
  <dgm:cxnLst>
    <dgm:cxn modelId="{3123A3CA-00D2-9E42-BE54-6D19C4CED7BF}" type="presOf" srcId="{0F6986B5-C643-A043-BA9D-0C6CCCC983F6}" destId="{164EB00A-CE58-3643-92C9-137161957633}" srcOrd="0" destOrd="0" presId="urn:microsoft.com/office/officeart/2005/8/layout/hierarchy1"/>
    <dgm:cxn modelId="{4682C97E-B5FE-D54C-A522-7C55B07B42B6}" srcId="{25C4BAAF-6A01-4B43-B8EB-0D09A4BE4B71}" destId="{CAD8073F-3F13-7743-91C3-EE009CCF0B6C}" srcOrd="1" destOrd="0" parTransId="{CC22FCFB-A048-A44F-8978-E49D42D23FFC}" sibTransId="{B0CF9459-A630-594E-8459-F3606A5297EE}"/>
    <dgm:cxn modelId="{712DAE9F-5AEA-FD4A-B5F8-4B5A2FA1770C}" type="presOf" srcId="{67CE292F-DD90-B94B-89F3-274929AC2B1B}" destId="{5477DD75-089C-9341-A6F5-23D585466139}" srcOrd="0" destOrd="0" presId="urn:microsoft.com/office/officeart/2005/8/layout/hierarchy1"/>
    <dgm:cxn modelId="{2A20DE11-21E7-5746-9A28-FC59CA12FEDD}" srcId="{67CE292F-DD90-B94B-89F3-274929AC2B1B}" destId="{25C4BAAF-6A01-4B43-B8EB-0D09A4BE4B71}" srcOrd="1" destOrd="0" parTransId="{E23A5994-2648-094F-87CE-411335ECD7EA}" sibTransId="{DE51914B-582C-CC4B-A19E-7EA6DF44FDAA}"/>
    <dgm:cxn modelId="{6D9E363E-2C7C-0F4F-A9F3-31ECB7C68CF2}" srcId="{67CE292F-DD90-B94B-89F3-274929AC2B1B}" destId="{0B9A857A-6BAF-DA42-829F-CDA0DB5B60A8}" srcOrd="2" destOrd="0" parTransId="{F0017B19-19F8-8344-A558-451E1E0C115A}" sibTransId="{A5DB1BF9-42EE-2C41-AD13-496C2D7C3257}"/>
    <dgm:cxn modelId="{05A779B5-CA47-9B4F-A85E-BB614A88CE4E}" type="presOf" srcId="{CAD8073F-3F13-7743-91C3-EE009CCF0B6C}" destId="{EF10BCD6-D7A1-EF4E-AFBD-0BA4A2D57B1A}" srcOrd="0" destOrd="0" presId="urn:microsoft.com/office/officeart/2005/8/layout/hierarchy1"/>
    <dgm:cxn modelId="{8A6C6E00-912A-E14A-81AA-6A751E78C39C}" type="presOf" srcId="{854244A7-05DF-DA42-8EE8-23A92FBC8793}" destId="{A3783A74-01C7-A74E-BB61-8BA984D5A286}" srcOrd="0" destOrd="0" presId="urn:microsoft.com/office/officeart/2005/8/layout/hierarchy1"/>
    <dgm:cxn modelId="{E7797C6A-D4A7-6E41-A32B-B5A394F2DC6D}" type="presOf" srcId="{0B9A857A-6BAF-DA42-829F-CDA0DB5B60A8}" destId="{258F7666-52D7-534C-9EFB-9194402CDDBE}" srcOrd="0" destOrd="0" presId="urn:microsoft.com/office/officeart/2005/8/layout/hierarchy1"/>
    <dgm:cxn modelId="{EF452D6A-ED3F-CC41-8683-A3206EE2DD27}" type="presOf" srcId="{E23A5994-2648-094F-87CE-411335ECD7EA}" destId="{C6AC218C-5A6F-6643-B07A-3AD741266479}" srcOrd="0" destOrd="0" presId="urn:microsoft.com/office/officeart/2005/8/layout/hierarchy1"/>
    <dgm:cxn modelId="{07865DD2-774C-0448-91AE-495AF768CCC5}" type="presOf" srcId="{CC22FCFB-A048-A44F-8978-E49D42D23FFC}" destId="{05F9E0A7-D4E8-6842-89E8-81C5F8D2DB48}" srcOrd="0" destOrd="0" presId="urn:microsoft.com/office/officeart/2005/8/layout/hierarchy1"/>
    <dgm:cxn modelId="{6E1F3B06-EDAC-CB45-9D47-6BBD6047C182}" srcId="{25C4BAAF-6A01-4B43-B8EB-0D09A4BE4B71}" destId="{0F6986B5-C643-A043-BA9D-0C6CCCC983F6}" srcOrd="0" destOrd="0" parTransId="{854244A7-05DF-DA42-8EE8-23A92FBC8793}" sibTransId="{837099A8-453B-9F47-9ABF-54053DF5926B}"/>
    <dgm:cxn modelId="{E1FAC86F-8672-4244-AE57-6E21468F3CFA}" srcId="{5DC451B3-D635-FF47-B1AA-5AFDEB69F4C0}" destId="{67CE292F-DD90-B94B-89F3-274929AC2B1B}" srcOrd="0" destOrd="0" parTransId="{B1218B9E-7229-3A48-9C92-83D352A40DE0}" sibTransId="{4779A06D-9466-C347-98DF-23ACCCFB7DDF}"/>
    <dgm:cxn modelId="{93108657-8767-A641-B35A-0570E8A7840D}" type="presOf" srcId="{F0017B19-19F8-8344-A558-451E1E0C115A}" destId="{294C1A1C-1A55-0749-B980-FFB0B23B1595}" srcOrd="0" destOrd="0" presId="urn:microsoft.com/office/officeart/2005/8/layout/hierarchy1"/>
    <dgm:cxn modelId="{A6A774B9-E63F-A14C-9C55-808138654730}" srcId="{67CE292F-DD90-B94B-89F3-274929AC2B1B}" destId="{44C9D94F-843A-5B42-AF91-43DDD8A35AA6}" srcOrd="0" destOrd="0" parTransId="{73C43C3E-99C8-2D42-AA4D-F2CA09B09C46}" sibTransId="{E9426A75-8421-EE42-BD2C-524F5FB6A532}"/>
    <dgm:cxn modelId="{AA63817C-FFDD-A444-8384-E9B06E7B980B}" type="presOf" srcId="{5DC451B3-D635-FF47-B1AA-5AFDEB69F4C0}" destId="{EA6A5470-6D74-A04F-A805-48E713FBD98E}" srcOrd="0" destOrd="0" presId="urn:microsoft.com/office/officeart/2005/8/layout/hierarchy1"/>
    <dgm:cxn modelId="{5AC48BD7-FDEC-8B4E-8B41-73D45084C8AF}" type="presOf" srcId="{25C4BAAF-6A01-4B43-B8EB-0D09A4BE4B71}" destId="{E09F558E-2C2B-7241-80A1-4C22CC8B00CA}" srcOrd="0" destOrd="0" presId="urn:microsoft.com/office/officeart/2005/8/layout/hierarchy1"/>
    <dgm:cxn modelId="{70F0E44A-DF78-DE44-8772-3EF24F1BE7D1}" type="presOf" srcId="{73C43C3E-99C8-2D42-AA4D-F2CA09B09C46}" destId="{60383E7F-54A0-F143-8918-7A6BD340D660}" srcOrd="0" destOrd="0" presId="urn:microsoft.com/office/officeart/2005/8/layout/hierarchy1"/>
    <dgm:cxn modelId="{4DDD4F58-9AAF-F346-9182-06D020A0499A}" type="presOf" srcId="{44C9D94F-843A-5B42-AF91-43DDD8A35AA6}" destId="{286E619A-71F3-E14B-91F7-8551D8E61BD1}" srcOrd="0" destOrd="0" presId="urn:microsoft.com/office/officeart/2005/8/layout/hierarchy1"/>
    <dgm:cxn modelId="{434A36C7-1F0D-6846-8CB2-3D6F00FDD122}" type="presParOf" srcId="{EA6A5470-6D74-A04F-A805-48E713FBD98E}" destId="{6AB70427-4951-5644-B3D9-DCC71CA664D3}" srcOrd="0" destOrd="0" presId="urn:microsoft.com/office/officeart/2005/8/layout/hierarchy1"/>
    <dgm:cxn modelId="{13B76CE2-DF68-CC40-A8BD-18A1E8BAA257}" type="presParOf" srcId="{6AB70427-4951-5644-B3D9-DCC71CA664D3}" destId="{09F5BF3E-435C-F543-8B3D-8B8BDD118109}" srcOrd="0" destOrd="0" presId="urn:microsoft.com/office/officeart/2005/8/layout/hierarchy1"/>
    <dgm:cxn modelId="{570DBE1B-5538-2148-BF67-B5728932BC15}" type="presParOf" srcId="{09F5BF3E-435C-F543-8B3D-8B8BDD118109}" destId="{B5FA8F3D-A0EA-AE42-823C-6AB2AFD8C2F3}" srcOrd="0" destOrd="0" presId="urn:microsoft.com/office/officeart/2005/8/layout/hierarchy1"/>
    <dgm:cxn modelId="{92FEB6A3-89EB-C14C-84B5-4B25E342F389}" type="presParOf" srcId="{09F5BF3E-435C-F543-8B3D-8B8BDD118109}" destId="{5477DD75-089C-9341-A6F5-23D585466139}" srcOrd="1" destOrd="0" presId="urn:microsoft.com/office/officeart/2005/8/layout/hierarchy1"/>
    <dgm:cxn modelId="{C3A47D5F-CE65-044C-83B6-7D7AB0DC0461}" type="presParOf" srcId="{6AB70427-4951-5644-B3D9-DCC71CA664D3}" destId="{600DA582-48CE-7147-84CA-85A1D325886B}" srcOrd="1" destOrd="0" presId="urn:microsoft.com/office/officeart/2005/8/layout/hierarchy1"/>
    <dgm:cxn modelId="{6A5580EE-A218-894E-BE40-7E0461179ABF}" type="presParOf" srcId="{600DA582-48CE-7147-84CA-85A1D325886B}" destId="{60383E7F-54A0-F143-8918-7A6BD340D660}" srcOrd="0" destOrd="0" presId="urn:microsoft.com/office/officeart/2005/8/layout/hierarchy1"/>
    <dgm:cxn modelId="{C2AB8AF5-2C97-934E-ABCA-E672D5F618BB}" type="presParOf" srcId="{600DA582-48CE-7147-84CA-85A1D325886B}" destId="{BC04DB27-4361-A14F-80B3-EA99889F75BD}" srcOrd="1" destOrd="0" presId="urn:microsoft.com/office/officeart/2005/8/layout/hierarchy1"/>
    <dgm:cxn modelId="{38C58159-5231-D94B-890F-34F179336EFC}" type="presParOf" srcId="{BC04DB27-4361-A14F-80B3-EA99889F75BD}" destId="{75DFC18D-DBDC-C846-8E2A-364FF2B31133}" srcOrd="0" destOrd="0" presId="urn:microsoft.com/office/officeart/2005/8/layout/hierarchy1"/>
    <dgm:cxn modelId="{A421037F-440C-5F4F-AE68-0AED00D84C89}" type="presParOf" srcId="{75DFC18D-DBDC-C846-8E2A-364FF2B31133}" destId="{B9E8AD2D-E59A-B84C-A4C1-89567614AE70}" srcOrd="0" destOrd="0" presId="urn:microsoft.com/office/officeart/2005/8/layout/hierarchy1"/>
    <dgm:cxn modelId="{749A4BDA-4C7E-CE47-BDC9-79918D1F72AF}" type="presParOf" srcId="{75DFC18D-DBDC-C846-8E2A-364FF2B31133}" destId="{286E619A-71F3-E14B-91F7-8551D8E61BD1}" srcOrd="1" destOrd="0" presId="urn:microsoft.com/office/officeart/2005/8/layout/hierarchy1"/>
    <dgm:cxn modelId="{0B7487B6-9F40-D24F-BB2F-7F927230A52E}" type="presParOf" srcId="{BC04DB27-4361-A14F-80B3-EA99889F75BD}" destId="{6B1AC678-79F7-9C4B-9D63-C2C9A0286807}" srcOrd="1" destOrd="0" presId="urn:microsoft.com/office/officeart/2005/8/layout/hierarchy1"/>
    <dgm:cxn modelId="{87C62D26-1C52-C341-AFAD-3BF3DBCABA75}" type="presParOf" srcId="{600DA582-48CE-7147-84CA-85A1D325886B}" destId="{C6AC218C-5A6F-6643-B07A-3AD741266479}" srcOrd="2" destOrd="0" presId="urn:microsoft.com/office/officeart/2005/8/layout/hierarchy1"/>
    <dgm:cxn modelId="{AEEA8A62-9FEA-FA42-8480-42E49AE2865D}" type="presParOf" srcId="{600DA582-48CE-7147-84CA-85A1D325886B}" destId="{ABAA6FF9-AC96-F642-8389-FBAF480CD0D1}" srcOrd="3" destOrd="0" presId="urn:microsoft.com/office/officeart/2005/8/layout/hierarchy1"/>
    <dgm:cxn modelId="{347B516C-9B5B-764D-994F-32EEE3B8008C}" type="presParOf" srcId="{ABAA6FF9-AC96-F642-8389-FBAF480CD0D1}" destId="{E3310124-01CB-5043-9208-84ABDFE858E4}" srcOrd="0" destOrd="0" presId="urn:microsoft.com/office/officeart/2005/8/layout/hierarchy1"/>
    <dgm:cxn modelId="{B05CA6CD-9B13-DD43-B253-4D414EAF7493}" type="presParOf" srcId="{E3310124-01CB-5043-9208-84ABDFE858E4}" destId="{2D9123DD-4930-2444-ACF6-5A7D000FC228}" srcOrd="0" destOrd="0" presId="urn:microsoft.com/office/officeart/2005/8/layout/hierarchy1"/>
    <dgm:cxn modelId="{34037AC1-6241-B844-8656-C3B3F1E87576}" type="presParOf" srcId="{E3310124-01CB-5043-9208-84ABDFE858E4}" destId="{E09F558E-2C2B-7241-80A1-4C22CC8B00CA}" srcOrd="1" destOrd="0" presId="urn:microsoft.com/office/officeart/2005/8/layout/hierarchy1"/>
    <dgm:cxn modelId="{FBF7CCB6-5096-3246-B666-006F3A87109C}" type="presParOf" srcId="{ABAA6FF9-AC96-F642-8389-FBAF480CD0D1}" destId="{D95360FC-1BA3-0F4F-9A76-98B63AA342C0}" srcOrd="1" destOrd="0" presId="urn:microsoft.com/office/officeart/2005/8/layout/hierarchy1"/>
    <dgm:cxn modelId="{895331A8-0D56-1F43-9C9E-0256964D624B}" type="presParOf" srcId="{D95360FC-1BA3-0F4F-9A76-98B63AA342C0}" destId="{A3783A74-01C7-A74E-BB61-8BA984D5A286}" srcOrd="0" destOrd="0" presId="urn:microsoft.com/office/officeart/2005/8/layout/hierarchy1"/>
    <dgm:cxn modelId="{084D7472-92D0-6048-ADB8-2F1C3F5BC3C2}" type="presParOf" srcId="{D95360FC-1BA3-0F4F-9A76-98B63AA342C0}" destId="{F7300BDF-B6EC-AA4F-8246-4B1C7A82FABC}" srcOrd="1" destOrd="0" presId="urn:microsoft.com/office/officeart/2005/8/layout/hierarchy1"/>
    <dgm:cxn modelId="{11949D9E-FE59-E042-A866-151583E934E2}" type="presParOf" srcId="{F7300BDF-B6EC-AA4F-8246-4B1C7A82FABC}" destId="{E00BBEB9-BD4F-5F49-94DA-765EF12726FD}" srcOrd="0" destOrd="0" presId="urn:microsoft.com/office/officeart/2005/8/layout/hierarchy1"/>
    <dgm:cxn modelId="{7618E8C6-9C1F-5A47-9556-87C39787A371}" type="presParOf" srcId="{E00BBEB9-BD4F-5F49-94DA-765EF12726FD}" destId="{E18E2253-D894-D14C-A8C9-9F954C21816B}" srcOrd="0" destOrd="0" presId="urn:microsoft.com/office/officeart/2005/8/layout/hierarchy1"/>
    <dgm:cxn modelId="{C7C02E88-A144-F244-99A8-B7F5532817FC}" type="presParOf" srcId="{E00BBEB9-BD4F-5F49-94DA-765EF12726FD}" destId="{164EB00A-CE58-3643-92C9-137161957633}" srcOrd="1" destOrd="0" presId="urn:microsoft.com/office/officeart/2005/8/layout/hierarchy1"/>
    <dgm:cxn modelId="{9389CDB8-1D00-1845-8574-50A7693AE2F3}" type="presParOf" srcId="{F7300BDF-B6EC-AA4F-8246-4B1C7A82FABC}" destId="{FEA86EB8-F299-574B-94A2-12C1A07A2472}" srcOrd="1" destOrd="0" presId="urn:microsoft.com/office/officeart/2005/8/layout/hierarchy1"/>
    <dgm:cxn modelId="{851043FA-F786-D949-B068-E408187A1389}" type="presParOf" srcId="{D95360FC-1BA3-0F4F-9A76-98B63AA342C0}" destId="{05F9E0A7-D4E8-6842-89E8-81C5F8D2DB48}" srcOrd="2" destOrd="0" presId="urn:microsoft.com/office/officeart/2005/8/layout/hierarchy1"/>
    <dgm:cxn modelId="{025FDBE1-DFA1-DC4A-88CE-AECEB4C641E7}" type="presParOf" srcId="{D95360FC-1BA3-0F4F-9A76-98B63AA342C0}" destId="{444BA040-6B53-D14E-A8A9-046111B91D42}" srcOrd="3" destOrd="0" presId="urn:microsoft.com/office/officeart/2005/8/layout/hierarchy1"/>
    <dgm:cxn modelId="{065226DC-E9B8-5F48-96B3-CEE892E903A2}" type="presParOf" srcId="{444BA040-6B53-D14E-A8A9-046111B91D42}" destId="{18AE2A8E-C1BA-2B47-991B-707AF1DCA4EF}" srcOrd="0" destOrd="0" presId="urn:microsoft.com/office/officeart/2005/8/layout/hierarchy1"/>
    <dgm:cxn modelId="{9A71C3FB-C4F9-3647-94D5-6FE4D0C8B974}" type="presParOf" srcId="{18AE2A8E-C1BA-2B47-991B-707AF1DCA4EF}" destId="{FD9D3ED1-1C35-C64F-ACE9-0BDBD9409518}" srcOrd="0" destOrd="0" presId="urn:microsoft.com/office/officeart/2005/8/layout/hierarchy1"/>
    <dgm:cxn modelId="{8C5AF23E-90FD-4E44-BA1F-6F5990850052}" type="presParOf" srcId="{18AE2A8E-C1BA-2B47-991B-707AF1DCA4EF}" destId="{EF10BCD6-D7A1-EF4E-AFBD-0BA4A2D57B1A}" srcOrd="1" destOrd="0" presId="urn:microsoft.com/office/officeart/2005/8/layout/hierarchy1"/>
    <dgm:cxn modelId="{44900139-A3FF-824E-A72D-AFAAB6E3362C}" type="presParOf" srcId="{444BA040-6B53-D14E-A8A9-046111B91D42}" destId="{A5656712-CCE0-2D4D-A8ED-265478F8056D}" srcOrd="1" destOrd="0" presId="urn:microsoft.com/office/officeart/2005/8/layout/hierarchy1"/>
    <dgm:cxn modelId="{D61585F7-5F26-9747-AB97-5C946EBF99D2}" type="presParOf" srcId="{600DA582-48CE-7147-84CA-85A1D325886B}" destId="{294C1A1C-1A55-0749-B980-FFB0B23B1595}" srcOrd="4" destOrd="0" presId="urn:microsoft.com/office/officeart/2005/8/layout/hierarchy1"/>
    <dgm:cxn modelId="{BF52247F-7762-B04F-99E3-4E9AF39629BE}" type="presParOf" srcId="{600DA582-48CE-7147-84CA-85A1D325886B}" destId="{D5D59219-DEB7-6B44-88F4-EC0EAFFEB239}" srcOrd="5" destOrd="0" presId="urn:microsoft.com/office/officeart/2005/8/layout/hierarchy1"/>
    <dgm:cxn modelId="{2E145C52-C5D2-C443-B311-FC4EC2111861}" type="presParOf" srcId="{D5D59219-DEB7-6B44-88F4-EC0EAFFEB239}" destId="{123D592F-823A-AC44-8BD4-4326BC7E2E6A}" srcOrd="0" destOrd="0" presId="urn:microsoft.com/office/officeart/2005/8/layout/hierarchy1"/>
    <dgm:cxn modelId="{7138AC63-02E2-2E4D-AD8D-D48CCF1F82B8}" type="presParOf" srcId="{123D592F-823A-AC44-8BD4-4326BC7E2E6A}" destId="{BF6B3FF7-DE17-F546-9473-F3127F104710}" srcOrd="0" destOrd="0" presId="urn:microsoft.com/office/officeart/2005/8/layout/hierarchy1"/>
    <dgm:cxn modelId="{B2ABDD09-8930-2C49-B53B-E14DECB01931}" type="presParOf" srcId="{123D592F-823A-AC44-8BD4-4326BC7E2E6A}" destId="{258F7666-52D7-534C-9EFB-9194402CDDBE}" srcOrd="1" destOrd="0" presId="urn:microsoft.com/office/officeart/2005/8/layout/hierarchy1"/>
    <dgm:cxn modelId="{653F704D-CEE5-FC48-AF5D-80C24946462A}" type="presParOf" srcId="{D5D59219-DEB7-6B44-88F4-EC0EAFFEB239}" destId="{77D19EEC-73D2-B04A-B9F7-91B979A09FB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C1A1C-1A55-0749-B980-FFB0B23B1595}">
      <dsp:nvSpPr>
        <dsp:cNvPr id="0" name=""/>
        <dsp:cNvSpPr/>
      </dsp:nvSpPr>
      <dsp:spPr>
        <a:xfrm>
          <a:off x="4000020" y="1158587"/>
          <a:ext cx="3088030" cy="5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502"/>
              </a:lnTo>
              <a:lnTo>
                <a:pt x="3088030" y="361502"/>
              </a:lnTo>
              <a:lnTo>
                <a:pt x="3088030" y="53047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F9E0A7-D4E8-6842-89E8-81C5F8D2DB48}">
      <dsp:nvSpPr>
        <dsp:cNvPr id="0" name=""/>
        <dsp:cNvSpPr/>
      </dsp:nvSpPr>
      <dsp:spPr>
        <a:xfrm>
          <a:off x="4000020" y="2847289"/>
          <a:ext cx="1432392" cy="5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502"/>
              </a:lnTo>
              <a:lnTo>
                <a:pt x="1432392" y="361502"/>
              </a:lnTo>
              <a:lnTo>
                <a:pt x="1432392" y="53047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783A74-01C7-A74E-BB61-8BA984D5A286}">
      <dsp:nvSpPr>
        <dsp:cNvPr id="0" name=""/>
        <dsp:cNvSpPr/>
      </dsp:nvSpPr>
      <dsp:spPr>
        <a:xfrm>
          <a:off x="2567628" y="2847289"/>
          <a:ext cx="1432392" cy="530833"/>
        </a:xfrm>
        <a:custGeom>
          <a:avLst/>
          <a:gdLst/>
          <a:ahLst/>
          <a:cxnLst/>
          <a:rect l="0" t="0" r="0" b="0"/>
          <a:pathLst>
            <a:path>
              <a:moveTo>
                <a:pt x="1432392" y="0"/>
              </a:moveTo>
              <a:lnTo>
                <a:pt x="1432392" y="361861"/>
              </a:lnTo>
              <a:lnTo>
                <a:pt x="0" y="361861"/>
              </a:lnTo>
              <a:lnTo>
                <a:pt x="0" y="53083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AC218C-5A6F-6643-B07A-3AD741266479}">
      <dsp:nvSpPr>
        <dsp:cNvPr id="0" name=""/>
        <dsp:cNvSpPr/>
      </dsp:nvSpPr>
      <dsp:spPr>
        <a:xfrm>
          <a:off x="3954300" y="1158587"/>
          <a:ext cx="91440" cy="5304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47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83E7F-54A0-F143-8918-7A6BD340D660}">
      <dsp:nvSpPr>
        <dsp:cNvPr id="0" name=""/>
        <dsp:cNvSpPr/>
      </dsp:nvSpPr>
      <dsp:spPr>
        <a:xfrm>
          <a:off x="738064" y="1158587"/>
          <a:ext cx="3261956" cy="530474"/>
        </a:xfrm>
        <a:custGeom>
          <a:avLst/>
          <a:gdLst/>
          <a:ahLst/>
          <a:cxnLst/>
          <a:rect l="0" t="0" r="0" b="0"/>
          <a:pathLst>
            <a:path>
              <a:moveTo>
                <a:pt x="3261956" y="0"/>
              </a:moveTo>
              <a:lnTo>
                <a:pt x="3261956" y="361502"/>
              </a:lnTo>
              <a:lnTo>
                <a:pt x="0" y="361502"/>
              </a:lnTo>
              <a:lnTo>
                <a:pt x="0" y="53047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A8F3D-A0EA-AE42-823C-6AB2AFD8C2F3}">
      <dsp:nvSpPr>
        <dsp:cNvPr id="0" name=""/>
        <dsp:cNvSpPr/>
      </dsp:nvSpPr>
      <dsp:spPr>
        <a:xfrm>
          <a:off x="3088030" y="359"/>
          <a:ext cx="1823980" cy="11582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77DD75-089C-9341-A6F5-23D585466139}">
      <dsp:nvSpPr>
        <dsp:cNvPr id="0" name=""/>
        <dsp:cNvSpPr/>
      </dsp:nvSpPr>
      <dsp:spPr>
        <a:xfrm>
          <a:off x="3290694" y="192891"/>
          <a:ext cx="1823980" cy="11582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ETİK</a:t>
          </a:r>
          <a:endParaRPr lang="en-US" sz="2600" kern="1200" dirty="0"/>
        </a:p>
      </dsp:txBody>
      <dsp:txXfrm>
        <a:off x="3324617" y="226814"/>
        <a:ext cx="1756134" cy="1090381"/>
      </dsp:txXfrm>
    </dsp:sp>
    <dsp:sp modelId="{B9E8AD2D-E59A-B84C-A4C1-89567614AE70}">
      <dsp:nvSpPr>
        <dsp:cNvPr id="0" name=""/>
        <dsp:cNvSpPr/>
      </dsp:nvSpPr>
      <dsp:spPr>
        <a:xfrm>
          <a:off x="-173925" y="1689062"/>
          <a:ext cx="1823980" cy="11582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6E619A-71F3-E14B-91F7-8551D8E61BD1}">
      <dsp:nvSpPr>
        <dsp:cNvPr id="0" name=""/>
        <dsp:cNvSpPr/>
      </dsp:nvSpPr>
      <dsp:spPr>
        <a:xfrm>
          <a:off x="28738" y="1881593"/>
          <a:ext cx="1823980" cy="11582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Betimleyici</a:t>
          </a:r>
          <a:r>
            <a:rPr lang="en-US" sz="2600" kern="1200" dirty="0" smtClean="0"/>
            <a:t>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Etik</a:t>
          </a:r>
          <a:endParaRPr lang="en-US" sz="2600" kern="1200" dirty="0"/>
        </a:p>
      </dsp:txBody>
      <dsp:txXfrm>
        <a:off x="62661" y="1915516"/>
        <a:ext cx="1756134" cy="1090381"/>
      </dsp:txXfrm>
    </dsp:sp>
    <dsp:sp modelId="{2D9123DD-4930-2444-ACF6-5A7D000FC228}">
      <dsp:nvSpPr>
        <dsp:cNvPr id="0" name=""/>
        <dsp:cNvSpPr/>
      </dsp:nvSpPr>
      <dsp:spPr>
        <a:xfrm>
          <a:off x="3088030" y="1689062"/>
          <a:ext cx="1823980" cy="11582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9F558E-2C2B-7241-80A1-4C22CC8B00CA}">
      <dsp:nvSpPr>
        <dsp:cNvPr id="0" name=""/>
        <dsp:cNvSpPr/>
      </dsp:nvSpPr>
      <dsp:spPr>
        <a:xfrm>
          <a:off x="3290694" y="1881593"/>
          <a:ext cx="1823980" cy="11582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Normatif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Etik</a:t>
          </a:r>
          <a:endParaRPr lang="en-US" sz="2600" kern="1200" dirty="0"/>
        </a:p>
      </dsp:txBody>
      <dsp:txXfrm>
        <a:off x="3324617" y="1915516"/>
        <a:ext cx="1756134" cy="1090381"/>
      </dsp:txXfrm>
    </dsp:sp>
    <dsp:sp modelId="{E18E2253-D894-D14C-A8C9-9F954C21816B}">
      <dsp:nvSpPr>
        <dsp:cNvPr id="0" name=""/>
        <dsp:cNvSpPr/>
      </dsp:nvSpPr>
      <dsp:spPr>
        <a:xfrm>
          <a:off x="1655638" y="3378123"/>
          <a:ext cx="1823980" cy="11582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4EB00A-CE58-3643-92C9-137161957633}">
      <dsp:nvSpPr>
        <dsp:cNvPr id="0" name=""/>
        <dsp:cNvSpPr/>
      </dsp:nvSpPr>
      <dsp:spPr>
        <a:xfrm>
          <a:off x="1858302" y="3570654"/>
          <a:ext cx="1823980" cy="11582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Deontolojik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Etik</a:t>
          </a:r>
          <a:endParaRPr lang="en-US" sz="2600" kern="1200" dirty="0"/>
        </a:p>
      </dsp:txBody>
      <dsp:txXfrm>
        <a:off x="1892225" y="3604577"/>
        <a:ext cx="1756134" cy="1090381"/>
      </dsp:txXfrm>
    </dsp:sp>
    <dsp:sp modelId="{FD9D3ED1-1C35-C64F-ACE9-0BDBD9409518}">
      <dsp:nvSpPr>
        <dsp:cNvPr id="0" name=""/>
        <dsp:cNvSpPr/>
      </dsp:nvSpPr>
      <dsp:spPr>
        <a:xfrm>
          <a:off x="4520422" y="3377764"/>
          <a:ext cx="1823980" cy="11582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10BCD6-D7A1-EF4E-AFBD-0BA4A2D57B1A}">
      <dsp:nvSpPr>
        <dsp:cNvPr id="0" name=""/>
        <dsp:cNvSpPr/>
      </dsp:nvSpPr>
      <dsp:spPr>
        <a:xfrm>
          <a:off x="4723087" y="3570295"/>
          <a:ext cx="1823980" cy="11582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Teleolojik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Etik</a:t>
          </a:r>
          <a:endParaRPr lang="en-US" sz="2600" kern="1200" dirty="0"/>
        </a:p>
      </dsp:txBody>
      <dsp:txXfrm>
        <a:off x="4757010" y="3604218"/>
        <a:ext cx="1756134" cy="1090381"/>
      </dsp:txXfrm>
    </dsp:sp>
    <dsp:sp modelId="{BF6B3FF7-DE17-F546-9473-F3127F104710}">
      <dsp:nvSpPr>
        <dsp:cNvPr id="0" name=""/>
        <dsp:cNvSpPr/>
      </dsp:nvSpPr>
      <dsp:spPr>
        <a:xfrm>
          <a:off x="6176060" y="1689062"/>
          <a:ext cx="1823980" cy="11582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8F7666-52D7-534C-9EFB-9194402CDDBE}">
      <dsp:nvSpPr>
        <dsp:cNvPr id="0" name=""/>
        <dsp:cNvSpPr/>
      </dsp:nvSpPr>
      <dsp:spPr>
        <a:xfrm>
          <a:off x="6378725" y="1881593"/>
          <a:ext cx="1823980" cy="11582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Meta </a:t>
          </a:r>
          <a:r>
            <a:rPr lang="en-US" sz="2600" kern="1200" dirty="0" err="1" smtClean="0"/>
            <a:t>Etik</a:t>
          </a:r>
          <a:endParaRPr lang="en-US" sz="2600" kern="1200" dirty="0"/>
        </a:p>
      </dsp:txBody>
      <dsp:txXfrm>
        <a:off x="6412648" y="1915516"/>
        <a:ext cx="1756134" cy="10903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2D81-978C-844C-8F66-55CCEFA50802}" type="datetimeFigureOut">
              <a:rPr lang="en-US" smtClean="0"/>
              <a:t>26.10.20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C79C-519E-1846-BA26-393844D65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2D81-978C-844C-8F66-55CCEFA50802}" type="datetimeFigureOut">
              <a:rPr lang="en-US" smtClean="0"/>
              <a:t>26.10.20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C79C-519E-1846-BA26-393844D65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8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2D81-978C-844C-8F66-55CCEFA50802}" type="datetimeFigureOut">
              <a:rPr lang="en-US" smtClean="0"/>
              <a:t>26.10.20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C79C-519E-1846-BA26-393844D65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8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2D81-978C-844C-8F66-55CCEFA50802}" type="datetimeFigureOut">
              <a:rPr lang="en-US" smtClean="0"/>
              <a:t>26.10.20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C79C-519E-1846-BA26-393844D65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08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2D81-978C-844C-8F66-55CCEFA50802}" type="datetimeFigureOut">
              <a:rPr lang="en-US" smtClean="0"/>
              <a:t>26.10.20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C79C-519E-1846-BA26-393844D65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1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2D81-978C-844C-8F66-55CCEFA50802}" type="datetimeFigureOut">
              <a:rPr lang="en-US" smtClean="0"/>
              <a:t>26.10.20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C79C-519E-1846-BA26-393844D65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28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2D81-978C-844C-8F66-55CCEFA50802}" type="datetimeFigureOut">
              <a:rPr lang="en-US" smtClean="0"/>
              <a:t>26.10.20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C79C-519E-1846-BA26-393844D65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76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2D81-978C-844C-8F66-55CCEFA50802}" type="datetimeFigureOut">
              <a:rPr lang="en-US" smtClean="0"/>
              <a:t>26.10.20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C79C-519E-1846-BA26-393844D65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4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2D81-978C-844C-8F66-55CCEFA50802}" type="datetimeFigureOut">
              <a:rPr lang="en-US" smtClean="0"/>
              <a:t>26.10.20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C79C-519E-1846-BA26-393844D65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24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2D81-978C-844C-8F66-55CCEFA50802}" type="datetimeFigureOut">
              <a:rPr lang="en-US" smtClean="0"/>
              <a:t>26.10.20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C79C-519E-1846-BA26-393844D65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177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2D81-978C-844C-8F66-55CCEFA50802}" type="datetimeFigureOut">
              <a:rPr lang="en-US" smtClean="0"/>
              <a:t>26.10.20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C79C-519E-1846-BA26-393844D65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5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C2D81-978C-844C-8F66-55CCEFA50802}" type="datetimeFigureOut">
              <a:rPr lang="en-US" smtClean="0"/>
              <a:t>26.10.20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CC79C-519E-1846-BA26-393844D65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5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38" y="0"/>
            <a:ext cx="91719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03174" y="1982011"/>
            <a:ext cx="6081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/>
                <a:cs typeface="Times New Roman"/>
              </a:rPr>
              <a:t>SAĞLIK BİLİMLERİ FAKÜLTESİ</a:t>
            </a:r>
            <a:endParaRPr lang="en-US" sz="2800" b="1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1194" y="3055877"/>
            <a:ext cx="56264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Times New Roman"/>
                <a:cs typeface="Times New Roman"/>
              </a:rPr>
              <a:t>ODYOLOJİ BÖLÜMÜ</a:t>
            </a:r>
            <a:endParaRPr lang="en-US" sz="2200" b="1" dirty="0"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9935" y="3887513"/>
            <a:ext cx="598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/>
                <a:cs typeface="Times New Roman"/>
              </a:rPr>
              <a:t>ODJ113 </a:t>
            </a:r>
            <a:r>
              <a:rPr lang="en-US" b="1" dirty="0" err="1" smtClean="0">
                <a:latin typeface="Times New Roman"/>
                <a:cs typeface="Times New Roman"/>
              </a:rPr>
              <a:t>Bilimsel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 smtClean="0">
                <a:latin typeface="Times New Roman"/>
                <a:cs typeface="Times New Roman"/>
              </a:rPr>
              <a:t>Tıbbi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en-US" b="1" dirty="0" err="1" smtClean="0">
                <a:latin typeface="Times New Roman"/>
                <a:cs typeface="Times New Roman"/>
              </a:rPr>
              <a:t>ve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en-US" b="1" dirty="0" err="1" smtClean="0">
                <a:latin typeface="Times New Roman"/>
                <a:cs typeface="Times New Roman"/>
              </a:rPr>
              <a:t>Mesleki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en-US" b="1" dirty="0" err="1" smtClean="0">
                <a:latin typeface="Times New Roman"/>
                <a:cs typeface="Times New Roman"/>
              </a:rPr>
              <a:t>Etik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3238" y="4523620"/>
            <a:ext cx="4148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Öğretim</a:t>
            </a:r>
            <a:r>
              <a:rPr lang="en-US" dirty="0" smtClean="0"/>
              <a:t> </a:t>
            </a:r>
            <a:r>
              <a:rPr lang="en-US" dirty="0" err="1" smtClean="0"/>
              <a:t>Üyesi</a:t>
            </a:r>
            <a:r>
              <a:rPr lang="en-US" dirty="0" smtClean="0"/>
              <a:t> </a:t>
            </a:r>
            <a:r>
              <a:rPr lang="en-US" dirty="0" err="1" smtClean="0"/>
              <a:t>Belde</a:t>
            </a:r>
            <a:r>
              <a:rPr lang="en-US" dirty="0" smtClean="0"/>
              <a:t> ÇULHAOĞLU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335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6471" y="2525059"/>
            <a:ext cx="4990353" cy="1138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2000" dirty="0" smtClean="0"/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ETİK TÜRLERİ</a:t>
            </a:r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9427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61957205"/>
              </p:ext>
            </p:extLst>
          </p:nvPr>
        </p:nvGraphicFramePr>
        <p:xfrm>
          <a:off x="478119" y="1396999"/>
          <a:ext cx="8202706" cy="4728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4698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7294" y="552823"/>
            <a:ext cx="3107764" cy="984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1200" dirty="0" smtClean="0"/>
          </a:p>
          <a:p>
            <a:pPr algn="ctr"/>
            <a:r>
              <a:rPr lang="en-US" sz="2800" dirty="0" err="1" smtClean="0">
                <a:latin typeface="Times New Roman"/>
                <a:cs typeface="Times New Roman"/>
              </a:rPr>
              <a:t>Betimleyici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Etik</a:t>
            </a:r>
            <a:endParaRPr lang="en-US" sz="2800" dirty="0" smtClean="0">
              <a:latin typeface="Times New Roman"/>
              <a:cs typeface="Times New Roman"/>
            </a:endParaRP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7295" y="2121647"/>
            <a:ext cx="79636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i="1" dirty="0" err="1" smtClean="0">
                <a:latin typeface="Times New Roman"/>
                <a:cs typeface="Times New Roman"/>
              </a:rPr>
              <a:t>Betimleyici</a:t>
            </a:r>
            <a:r>
              <a:rPr lang="en-US" sz="2400" b="1" i="1" dirty="0" smtClean="0">
                <a:latin typeface="Times New Roman"/>
                <a:cs typeface="Times New Roman"/>
              </a:rPr>
              <a:t> </a:t>
            </a:r>
            <a:r>
              <a:rPr lang="en-US" sz="2400" b="1" i="1" dirty="0" err="1" smtClean="0">
                <a:latin typeface="Times New Roman"/>
                <a:cs typeface="Times New Roman"/>
              </a:rPr>
              <a:t>etik</a:t>
            </a:r>
            <a:r>
              <a:rPr lang="en-US" sz="2400" b="1" i="1" dirty="0" smtClean="0">
                <a:latin typeface="Times New Roman"/>
                <a:cs typeface="Times New Roman"/>
              </a:rPr>
              <a:t>: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kural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koymak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yerine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bilimsel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olgusal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tavrın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ahlak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alanına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uygulanmasını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ifade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eder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Buna </a:t>
            </a:r>
            <a:r>
              <a:rPr lang="en-US" sz="2400" dirty="0" err="1" smtClean="0">
                <a:latin typeface="Times New Roman"/>
                <a:cs typeface="Times New Roman"/>
              </a:rPr>
              <a:t>göre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betimleyici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ahlak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eylem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bağlamında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olması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gereken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</a:t>
            </a:r>
            <a:r>
              <a:rPr lang="en-US" sz="2400" dirty="0" smtClean="0">
                <a:latin typeface="Times New Roman"/>
                <a:cs typeface="Times New Roman"/>
              </a:rPr>
              <a:t> da </a:t>
            </a:r>
            <a:r>
              <a:rPr lang="en-US" sz="2400" dirty="0" err="1" smtClean="0">
                <a:latin typeface="Times New Roman"/>
                <a:cs typeface="Times New Roman"/>
              </a:rPr>
              <a:t>değer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yerine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olan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</a:t>
            </a:r>
            <a:r>
              <a:rPr lang="en-US" sz="2400" dirty="0" smtClean="0">
                <a:latin typeface="Times New Roman"/>
                <a:cs typeface="Times New Roman"/>
              </a:rPr>
              <a:t> da </a:t>
            </a:r>
            <a:r>
              <a:rPr lang="en-US" sz="2400" dirty="0" err="1" smtClean="0">
                <a:latin typeface="Times New Roman"/>
                <a:cs typeface="Times New Roman"/>
              </a:rPr>
              <a:t>olgularla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ilgilenir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Söz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konusu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yaklaşımda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daha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ziyade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seyirci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gözlemci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veya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gözlemleyici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durumdadır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400" dirty="0" err="1">
                <a:latin typeface="Times New Roman"/>
                <a:cs typeface="Times New Roman"/>
              </a:rPr>
              <a:t>E</a:t>
            </a:r>
            <a:r>
              <a:rPr lang="en-US" sz="2400" dirty="0" err="1" smtClean="0">
                <a:latin typeface="Times New Roman"/>
                <a:cs typeface="Times New Roman"/>
              </a:rPr>
              <a:t>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olgu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olaylara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dışarıdan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bakar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onları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bilimsel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yaklaşımla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gözlemleyip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tasvir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eder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85371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7057" y="1949911"/>
            <a:ext cx="763494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Betimleyici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geçerlilik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taleplerinin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ahlakiliği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hakkında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karar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verebilmeyi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sağlayacak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ölçütler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oluşturma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iddiasında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değildir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pPr algn="just"/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Daha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çok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gündelik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hayatımızda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olağan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bulduğumuz</a:t>
            </a:r>
            <a:r>
              <a:rPr lang="en-US" sz="2400" dirty="0" smtClean="0">
                <a:latin typeface="Times New Roman"/>
                <a:cs typeface="Times New Roman"/>
              </a:rPr>
              <a:t> norm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değer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sistemlerini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tipik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durumlar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davranış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biçimleri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deyişlerle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bağlantılı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olarak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çeşitli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bakış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açılarından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gösterir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3497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7765" y="881528"/>
            <a:ext cx="4078941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Times New Roman"/>
                <a:cs typeface="Times New Roman"/>
              </a:rPr>
              <a:t>Kimler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tarafından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kullanılır</a:t>
            </a:r>
            <a:r>
              <a:rPr lang="en-US" sz="2400" dirty="0" smtClean="0">
                <a:latin typeface="Times New Roman"/>
                <a:cs typeface="Times New Roman"/>
              </a:rPr>
              <a:t>?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34133" y="1616484"/>
            <a:ext cx="668692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200" dirty="0" smtClean="0">
                <a:solidFill>
                  <a:prstClr val="black"/>
                </a:solidFill>
                <a:latin typeface="Times New Roman"/>
                <a:cs typeface="Times New Roman"/>
              </a:rPr>
              <a:t>***</a:t>
            </a:r>
            <a:r>
              <a:rPr lang="en-US" sz="2200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antropologlar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tarihçiler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psikologlar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ve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sosyologlar</a:t>
            </a:r>
            <a:endParaRPr lang="en-US" sz="22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3176" y="2267059"/>
            <a:ext cx="84736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tarihsel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bilimsel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betimleyici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deneysel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araştırmaların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temelini</a:t>
            </a:r>
            <a:r>
              <a:rPr lang="en-US" sz="2200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düşünürler</a:t>
            </a:r>
            <a:endParaRPr lang="en-US" sz="22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7177" y="3556000"/>
            <a:ext cx="1852706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Times New Roman"/>
                <a:cs typeface="Times New Roman"/>
              </a:rPr>
              <a:t>Amaç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7765" y="4164589"/>
            <a:ext cx="790388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200" b="1" i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***</a:t>
            </a:r>
            <a:r>
              <a:rPr lang="en-US" sz="2200" b="1" i="1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ahlak</a:t>
            </a:r>
            <a:r>
              <a:rPr lang="en-US" sz="2200" b="1" i="1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lang="en-US" sz="2200" b="1" i="1" dirty="0" err="1">
                <a:solidFill>
                  <a:prstClr val="black"/>
                </a:solidFill>
                <a:latin typeface="Times New Roman"/>
                <a:cs typeface="Times New Roman"/>
              </a:rPr>
              <a:t>lılık</a:t>
            </a:r>
            <a:r>
              <a:rPr lang="en-US" sz="2200" b="1" i="1" dirty="0">
                <a:solidFill>
                  <a:prstClr val="black"/>
                </a:solidFill>
                <a:latin typeface="Times New Roman"/>
                <a:cs typeface="Times New Roman"/>
              </a:rPr>
              <a:t>) </a:t>
            </a:r>
            <a:r>
              <a:rPr lang="en-US" sz="2200" b="1" i="1" dirty="0" err="1">
                <a:solidFill>
                  <a:prstClr val="black"/>
                </a:solidFill>
                <a:latin typeface="Times New Roman"/>
                <a:cs typeface="Times New Roman"/>
              </a:rPr>
              <a:t>fenomenini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açıklamak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betimlemek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ya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da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etik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soruların</a:t>
            </a:r>
            <a:r>
              <a:rPr lang="en-US" sz="2200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ilgili</a:t>
            </a:r>
            <a:r>
              <a:rPr lang="en-US" sz="2200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olduğu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insanın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doğal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yapısına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ilişkin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bir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kuram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ortaya</a:t>
            </a:r>
            <a:r>
              <a:rPr lang="en-US" sz="22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/>
                <a:cs typeface="Times New Roman"/>
              </a:rPr>
              <a:t>koymaktır</a:t>
            </a:r>
            <a:endParaRPr lang="en-US" sz="2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7578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825" y="2748001"/>
            <a:ext cx="8322234" cy="13849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 err="1" smtClean="0">
                <a:latin typeface="Times New Roman"/>
                <a:cs typeface="Times New Roman"/>
              </a:rPr>
              <a:t>Betimleme</a:t>
            </a:r>
            <a:r>
              <a:rPr lang="en-US" sz="2800" dirty="0">
                <a:latin typeface="Times New Roman"/>
                <a:cs typeface="Times New Roman"/>
              </a:rPr>
              <a:t>;</a:t>
            </a:r>
            <a:endParaRPr lang="en-US" sz="2800" dirty="0" smtClean="0">
              <a:latin typeface="Times New Roman"/>
              <a:cs typeface="Times New Roman"/>
            </a:endParaRPr>
          </a:p>
          <a:p>
            <a:r>
              <a:rPr lang="en-US" sz="2800" dirty="0" err="1">
                <a:latin typeface="Times New Roman"/>
                <a:cs typeface="Times New Roman"/>
              </a:rPr>
              <a:t>T</a:t>
            </a:r>
            <a:r>
              <a:rPr lang="en-US" sz="2800" dirty="0" err="1" smtClean="0">
                <a:latin typeface="Times New Roman"/>
                <a:cs typeface="Times New Roman"/>
              </a:rPr>
              <a:t>asnif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ve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açıklama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sadece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bilim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için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değil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etik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için</a:t>
            </a:r>
            <a:r>
              <a:rPr lang="en-US" sz="2800" dirty="0" smtClean="0">
                <a:latin typeface="Times New Roman"/>
                <a:cs typeface="Times New Roman"/>
              </a:rPr>
              <a:t> de </a:t>
            </a:r>
            <a:r>
              <a:rPr lang="en-US" sz="2800" dirty="0" err="1" smtClean="0">
                <a:latin typeface="Times New Roman"/>
                <a:cs typeface="Times New Roman"/>
              </a:rPr>
              <a:t>önemli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olmakla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birlikte</a:t>
            </a:r>
            <a:r>
              <a:rPr lang="en-US" sz="2800" dirty="0" smtClean="0">
                <a:latin typeface="Times New Roman"/>
                <a:cs typeface="Times New Roman"/>
              </a:rPr>
              <a:t>, </a:t>
            </a:r>
            <a:r>
              <a:rPr lang="en-US" sz="2800" dirty="0" err="1" smtClean="0">
                <a:latin typeface="Times New Roman"/>
                <a:cs typeface="Times New Roman"/>
              </a:rPr>
              <a:t>yeterli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değildir</a:t>
            </a:r>
            <a:r>
              <a:rPr lang="en-US" sz="2800" dirty="0" smtClean="0">
                <a:latin typeface="Times New Roman"/>
                <a:cs typeface="Times New Roman"/>
              </a:rPr>
              <a:t>. 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4014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7294" y="1952347"/>
            <a:ext cx="7694706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Ahlâki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yaşamı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yönlendiren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ahlâki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normların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belirlenmesi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korunması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ilgilenir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İnsanlara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yaşamlarında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uymaları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gereken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iyilik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getirecek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prensipleri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standartları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belirler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pPr algn="just"/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Ahlâk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sistemindeki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temel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ahlâki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değerleri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veya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prensipleri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açığa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çıkarır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geliştirir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doğruluğunu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gösterir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r>
              <a:rPr lang="en-US" sz="2400" dirty="0" smtClean="0">
                <a:latin typeface="Times New Roman"/>
                <a:cs typeface="Times New Roman"/>
              </a:rPr>
              <a:t> 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Bu </a:t>
            </a:r>
            <a:r>
              <a:rPr lang="en-US" sz="2400" dirty="0" err="1" smtClean="0">
                <a:latin typeface="Times New Roman"/>
                <a:cs typeface="Times New Roman"/>
              </a:rPr>
              <a:t>bakımdan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nötr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tarafsız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yaklaşım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olduğu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söylenemez</a:t>
            </a:r>
            <a:r>
              <a:rPr lang="en-US" sz="2400" dirty="0" smtClean="0">
                <a:latin typeface="Times New Roman"/>
                <a:cs typeface="Times New Roman"/>
              </a:rPr>
              <a:t>!!!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7294" y="552823"/>
            <a:ext cx="3107764" cy="984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1200" dirty="0" smtClean="0"/>
          </a:p>
          <a:p>
            <a:pPr algn="ctr"/>
            <a:r>
              <a:rPr lang="en-US" sz="2800" dirty="0" err="1" smtClean="0">
                <a:latin typeface="Times New Roman"/>
                <a:cs typeface="Times New Roman"/>
              </a:rPr>
              <a:t>Normatif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Etik</a:t>
            </a:r>
            <a:endParaRPr lang="en-US" sz="2800" dirty="0" smtClean="0">
              <a:latin typeface="Times New Roman"/>
              <a:cs typeface="Times New Roman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733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2941" y="942724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err="1" smtClean="0">
                <a:latin typeface="Times New Roman"/>
                <a:cs typeface="Times New Roman"/>
              </a:rPr>
              <a:t>Normatif</a:t>
            </a:r>
            <a:r>
              <a:rPr lang="en-US" sz="2400" i="1" dirty="0" smtClean="0"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latin typeface="Times New Roman"/>
                <a:cs typeface="Times New Roman"/>
              </a:rPr>
              <a:t>etik</a:t>
            </a:r>
            <a:r>
              <a:rPr lang="en-US" sz="2400" i="1" dirty="0" smtClean="0">
                <a:latin typeface="Times New Roman"/>
                <a:cs typeface="Times New Roman"/>
              </a:rPr>
              <a:t>: </a:t>
            </a:r>
            <a:r>
              <a:rPr lang="en-US" sz="2400" dirty="0" err="1" smtClean="0">
                <a:latin typeface="Times New Roman"/>
                <a:cs typeface="Times New Roman"/>
              </a:rPr>
              <a:t>daha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ziyade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değerleme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işine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girişir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  <a:r>
              <a:rPr lang="en-US" sz="2400" dirty="0" err="1" smtClean="0">
                <a:latin typeface="Times New Roman"/>
                <a:cs typeface="Times New Roman"/>
              </a:rPr>
              <a:t>Neyin</a:t>
            </a:r>
            <a:r>
              <a:rPr lang="en-US" sz="2400" dirty="0" smtClean="0">
                <a:latin typeface="Times New Roman"/>
                <a:cs typeface="Times New Roman"/>
              </a:rPr>
              <a:t> “</a:t>
            </a:r>
            <a:r>
              <a:rPr lang="en-US" sz="2400" dirty="0" err="1" smtClean="0">
                <a:latin typeface="Times New Roman"/>
                <a:cs typeface="Times New Roman"/>
              </a:rPr>
              <a:t>iyi</a:t>
            </a:r>
            <a:r>
              <a:rPr lang="en-US" sz="2400" dirty="0" smtClean="0">
                <a:latin typeface="Times New Roman"/>
                <a:cs typeface="Times New Roman"/>
              </a:rPr>
              <a:t>” </a:t>
            </a:r>
            <a:r>
              <a:rPr lang="en-US" sz="2400" dirty="0" err="1" smtClean="0">
                <a:latin typeface="Times New Roman"/>
                <a:cs typeface="Times New Roman"/>
              </a:rPr>
              <a:t>neyin</a:t>
            </a:r>
            <a:r>
              <a:rPr lang="en-US" sz="2400" dirty="0" smtClean="0">
                <a:latin typeface="Times New Roman"/>
                <a:cs typeface="Times New Roman"/>
              </a:rPr>
              <a:t> “</a:t>
            </a:r>
            <a:r>
              <a:rPr lang="en-US" sz="2400" dirty="0" err="1" smtClean="0">
                <a:latin typeface="Times New Roman"/>
                <a:cs typeface="Times New Roman"/>
              </a:rPr>
              <a:t>kötü</a:t>
            </a:r>
            <a:r>
              <a:rPr lang="en-US" sz="2400" dirty="0" smtClean="0">
                <a:latin typeface="Times New Roman"/>
                <a:cs typeface="Times New Roman"/>
              </a:rPr>
              <a:t>” </a:t>
            </a:r>
            <a:r>
              <a:rPr lang="en-US" sz="2400" dirty="0" err="1" smtClean="0">
                <a:latin typeface="Times New Roman"/>
                <a:cs typeface="Times New Roman"/>
              </a:rPr>
              <a:t>olduğunu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söyler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Kural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koyucu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türüdür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err="1" smtClean="0">
                <a:latin typeface="Times New Roman"/>
                <a:cs typeface="Times New Roman"/>
              </a:rPr>
              <a:t>Nasıl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yaşamamız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gerektiğini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bildiren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ilkeleri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araştırır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r>
              <a:rPr lang="en-US" sz="2400" dirty="0" err="1" smtClean="0">
                <a:latin typeface="Times New Roman"/>
                <a:cs typeface="Times New Roman"/>
              </a:rPr>
              <a:t>Üç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temel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problemi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olduğu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söylenebilir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- </a:t>
            </a:r>
            <a:r>
              <a:rPr lang="en-US" sz="2400" dirty="0" err="1" smtClean="0">
                <a:latin typeface="Times New Roman"/>
                <a:cs typeface="Times New Roman"/>
              </a:rPr>
              <a:t>Ahlaki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erdemler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neyin</a:t>
            </a:r>
            <a:r>
              <a:rPr lang="en-US" sz="2400" dirty="0" smtClean="0">
                <a:latin typeface="Times New Roman"/>
                <a:cs typeface="Times New Roman"/>
              </a:rPr>
              <a:t> “</a:t>
            </a:r>
            <a:r>
              <a:rPr lang="en-US" sz="2400" dirty="0" err="1" smtClean="0">
                <a:latin typeface="Times New Roman"/>
                <a:cs typeface="Times New Roman"/>
              </a:rPr>
              <a:t>iyi</a:t>
            </a:r>
            <a:r>
              <a:rPr lang="en-US" sz="2400" dirty="0" smtClean="0">
                <a:latin typeface="Times New Roman"/>
                <a:cs typeface="Times New Roman"/>
              </a:rPr>
              <a:t>” </a:t>
            </a:r>
            <a:r>
              <a:rPr lang="en-US" sz="2400" dirty="0" err="1" smtClean="0">
                <a:latin typeface="Times New Roman"/>
                <a:cs typeface="Times New Roman"/>
              </a:rPr>
              <a:t>neyin</a:t>
            </a:r>
            <a:r>
              <a:rPr lang="en-US" sz="2400" dirty="0" smtClean="0">
                <a:latin typeface="Times New Roman"/>
                <a:cs typeface="Times New Roman"/>
              </a:rPr>
              <a:t> “</a:t>
            </a:r>
            <a:r>
              <a:rPr lang="en-US" sz="2400" dirty="0" err="1" smtClean="0">
                <a:latin typeface="Times New Roman"/>
                <a:cs typeface="Times New Roman"/>
              </a:rPr>
              <a:t>kötü</a:t>
            </a:r>
            <a:r>
              <a:rPr lang="en-US" sz="2400" dirty="0" smtClean="0">
                <a:latin typeface="Times New Roman"/>
                <a:cs typeface="Times New Roman"/>
              </a:rPr>
              <a:t>” </a:t>
            </a:r>
            <a:r>
              <a:rPr lang="en-US" sz="2400" dirty="0" err="1" smtClean="0">
                <a:latin typeface="Times New Roman"/>
                <a:cs typeface="Times New Roman"/>
              </a:rPr>
              <a:t>olduğu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insan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karakterinin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kendisine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uygun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eylemi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faille </a:t>
            </a:r>
            <a:r>
              <a:rPr lang="en-US" sz="2400" dirty="0" err="1" smtClean="0">
                <a:latin typeface="Times New Roman"/>
                <a:cs typeface="Times New Roman"/>
              </a:rPr>
              <a:t>ilgilidir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- </a:t>
            </a:r>
            <a:r>
              <a:rPr lang="en-US" sz="2400" dirty="0" err="1" smtClean="0">
                <a:latin typeface="Times New Roman"/>
                <a:cs typeface="Times New Roman"/>
              </a:rPr>
              <a:t>Toplum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</a:t>
            </a:r>
            <a:r>
              <a:rPr lang="en-US" sz="2400" dirty="0" smtClean="0">
                <a:latin typeface="Times New Roman"/>
                <a:cs typeface="Times New Roman"/>
              </a:rPr>
              <a:t> da </a:t>
            </a:r>
            <a:r>
              <a:rPr lang="en-US" sz="2400" dirty="0" err="1" smtClean="0">
                <a:latin typeface="Times New Roman"/>
                <a:cs typeface="Times New Roman"/>
              </a:rPr>
              <a:t>sosyal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kurumlarla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ilgili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problemlerdir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- </a:t>
            </a:r>
            <a:r>
              <a:rPr lang="en-US" sz="2400" dirty="0" err="1" smtClean="0">
                <a:latin typeface="Times New Roman"/>
                <a:cs typeface="Times New Roman"/>
              </a:rPr>
              <a:t>Hangi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değerlerin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temel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olduğu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hangi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şey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</a:t>
            </a:r>
            <a:r>
              <a:rPr lang="en-US" sz="2400" dirty="0" smtClean="0">
                <a:latin typeface="Times New Roman"/>
                <a:cs typeface="Times New Roman"/>
              </a:rPr>
              <a:t> da </a:t>
            </a:r>
            <a:r>
              <a:rPr lang="en-US" sz="2400" dirty="0" err="1" smtClean="0">
                <a:latin typeface="Times New Roman"/>
                <a:cs typeface="Times New Roman"/>
              </a:rPr>
              <a:t>deneyimlerimizin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kendi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içinde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veya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kendi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başına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değerli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arzu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edilir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olduğu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problemidir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73896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1492" y="2298053"/>
            <a:ext cx="7511904" cy="30469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endParaRPr lang="en-US" sz="2400" dirty="0" smtClean="0">
              <a:latin typeface="Times New Roman"/>
              <a:cs typeface="Times New Roman"/>
            </a:endParaRPr>
          </a:p>
          <a:p>
            <a:pPr algn="just"/>
            <a:r>
              <a:rPr lang="en-US" sz="2400" dirty="0" err="1" smtClean="0">
                <a:latin typeface="Times New Roman"/>
                <a:cs typeface="Times New Roman"/>
              </a:rPr>
              <a:t>Normatif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yükümlülük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teorisinin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temel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hedefini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Frankena</a:t>
            </a:r>
            <a:r>
              <a:rPr lang="en-US" sz="2400" dirty="0" smtClean="0">
                <a:latin typeface="Times New Roman"/>
                <a:cs typeface="Times New Roman"/>
              </a:rPr>
              <a:t>, “</a:t>
            </a:r>
            <a:r>
              <a:rPr lang="en-US" sz="2400" dirty="0" err="1" smtClean="0">
                <a:latin typeface="Times New Roman"/>
                <a:cs typeface="Times New Roman"/>
              </a:rPr>
              <a:t>belirli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durumlarda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eylemlerle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ilgili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karar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verirken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yargılar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oluştururken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bize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rehberlik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etmek</a:t>
            </a:r>
            <a:r>
              <a:rPr lang="en-US" sz="2400" dirty="0" smtClean="0">
                <a:latin typeface="Times New Roman"/>
                <a:cs typeface="Times New Roman"/>
              </a:rPr>
              <a:t>” </a:t>
            </a:r>
            <a:r>
              <a:rPr lang="en-US" sz="2400" dirty="0" err="1" smtClean="0">
                <a:latin typeface="Times New Roman"/>
                <a:cs typeface="Times New Roman"/>
              </a:rPr>
              <a:t>şeklinde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algn="just"/>
            <a:r>
              <a:rPr lang="en-US" sz="2400" dirty="0" err="1" smtClean="0">
                <a:latin typeface="Times New Roman"/>
                <a:cs typeface="Times New Roman"/>
              </a:rPr>
              <a:t>tanımlamıştır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pPr algn="just"/>
            <a:r>
              <a:rPr lang="en-US" sz="2400" dirty="0" smtClean="0">
                <a:latin typeface="Times New Roman"/>
                <a:cs typeface="Times New Roman"/>
              </a:rPr>
              <a:t>Bu </a:t>
            </a:r>
            <a:r>
              <a:rPr lang="en-US" sz="2400" dirty="0" err="1" smtClean="0">
                <a:latin typeface="Times New Roman"/>
                <a:cs typeface="Times New Roman"/>
              </a:rPr>
              <a:t>yargı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kararlar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kendimiz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ilgili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olabileceği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gibi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başkaları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ile</a:t>
            </a:r>
            <a:r>
              <a:rPr lang="en-US" sz="2400" dirty="0" smtClean="0">
                <a:latin typeface="Times New Roman"/>
                <a:cs typeface="Times New Roman"/>
              </a:rPr>
              <a:t> de </a:t>
            </a:r>
            <a:r>
              <a:rPr lang="en-US" sz="2400" dirty="0" err="1" smtClean="0">
                <a:latin typeface="Times New Roman"/>
                <a:cs typeface="Times New Roman"/>
              </a:rPr>
              <a:t>ilgili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olabilir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3" name="Picture 2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824" y="227140"/>
            <a:ext cx="14605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184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1646" y="874149"/>
            <a:ext cx="735105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i="1" dirty="0" err="1" smtClean="0">
                <a:latin typeface="Times New Roman"/>
                <a:cs typeface="Times New Roman"/>
              </a:rPr>
              <a:t>Temel</a:t>
            </a:r>
            <a:r>
              <a:rPr lang="en-US" sz="2400" b="1" i="1" dirty="0" smtClean="0">
                <a:latin typeface="Times New Roman"/>
                <a:cs typeface="Times New Roman"/>
              </a:rPr>
              <a:t> </a:t>
            </a:r>
            <a:r>
              <a:rPr lang="en-US" sz="2400" b="1" i="1" dirty="0" err="1" smtClean="0">
                <a:latin typeface="Times New Roman"/>
                <a:cs typeface="Times New Roman"/>
              </a:rPr>
              <a:t>soru</a:t>
            </a:r>
            <a:r>
              <a:rPr lang="en-US" sz="2400" b="1" i="1" dirty="0" smtClean="0">
                <a:latin typeface="Times New Roman"/>
                <a:cs typeface="Times New Roman"/>
              </a:rPr>
              <a:t>: </a:t>
            </a:r>
          </a:p>
          <a:p>
            <a:pPr algn="just"/>
            <a:endParaRPr lang="en-US" sz="2400" b="1" i="1" dirty="0" smtClean="0">
              <a:latin typeface="Times New Roman"/>
              <a:cs typeface="Times New Roman"/>
            </a:endParaRPr>
          </a:p>
          <a:p>
            <a:pPr algn="just"/>
            <a:r>
              <a:rPr lang="en-US" sz="2400" dirty="0" err="1" smtClean="0">
                <a:latin typeface="Times New Roman"/>
                <a:cs typeface="Times New Roman"/>
              </a:rPr>
              <a:t>Belirli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durumda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eylemde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bulunan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kişi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için</a:t>
            </a:r>
            <a:r>
              <a:rPr lang="en-US" sz="2400" dirty="0" smtClean="0">
                <a:latin typeface="Times New Roman"/>
                <a:cs typeface="Times New Roman"/>
              </a:rPr>
              <a:t> (</a:t>
            </a:r>
            <a:r>
              <a:rPr lang="en-US" sz="2400" dirty="0" err="1" smtClean="0">
                <a:latin typeface="Times New Roman"/>
                <a:cs typeface="Times New Roman"/>
              </a:rPr>
              <a:t>kendisi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veya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başkası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grup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veya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toplumun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tümü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için</a:t>
            </a:r>
            <a:r>
              <a:rPr lang="en-US" sz="2400" dirty="0" smtClean="0">
                <a:latin typeface="Times New Roman"/>
                <a:cs typeface="Times New Roman"/>
              </a:rPr>
              <a:t>) </a:t>
            </a:r>
            <a:r>
              <a:rPr lang="en-US" sz="2400" dirty="0" err="1" smtClean="0">
                <a:latin typeface="Times New Roman"/>
                <a:cs typeface="Times New Roman"/>
              </a:rPr>
              <a:t>ahlaken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yapılması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doğru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şeyin</a:t>
            </a:r>
            <a:r>
              <a:rPr lang="en-US" sz="2400" dirty="0" smtClean="0">
                <a:latin typeface="Times New Roman"/>
                <a:cs typeface="Times New Roman"/>
              </a:rPr>
              <a:t> ne </a:t>
            </a:r>
            <a:r>
              <a:rPr lang="en-US" sz="2400" dirty="0" err="1" smtClean="0">
                <a:latin typeface="Times New Roman"/>
                <a:cs typeface="Times New Roman"/>
              </a:rPr>
              <a:t>olduğuna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</a:t>
            </a:r>
            <a:r>
              <a:rPr lang="en-US" sz="2400" dirty="0" smtClean="0">
                <a:latin typeface="Times New Roman"/>
                <a:cs typeface="Times New Roman"/>
              </a:rPr>
              <a:t> da </a:t>
            </a:r>
            <a:r>
              <a:rPr lang="en-US" sz="2400" dirty="0" err="1" smtClean="0">
                <a:latin typeface="Times New Roman"/>
                <a:cs typeface="Times New Roman"/>
              </a:rPr>
              <a:t>ahlaken</a:t>
            </a:r>
            <a:r>
              <a:rPr lang="en-US" sz="2400" dirty="0" smtClean="0">
                <a:latin typeface="Times New Roman"/>
                <a:cs typeface="Times New Roman"/>
              </a:rPr>
              <a:t> ne </a:t>
            </a:r>
            <a:r>
              <a:rPr lang="en-US" sz="2400" dirty="0" err="1" smtClean="0">
                <a:latin typeface="Times New Roman"/>
                <a:cs typeface="Times New Roman"/>
              </a:rPr>
              <a:t>yapması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gerektiğine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nasıl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karar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verebiliriz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veya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vermeliyiz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</a:t>
            </a:r>
            <a:r>
              <a:rPr lang="en-US" sz="2400" dirty="0" smtClean="0">
                <a:latin typeface="Times New Roman"/>
                <a:cs typeface="Times New Roman"/>
              </a:rPr>
              <a:t> da </a:t>
            </a:r>
            <a:r>
              <a:rPr lang="en-US" sz="2400" dirty="0" err="1" smtClean="0">
                <a:latin typeface="Times New Roman"/>
                <a:cs typeface="Times New Roman"/>
              </a:rPr>
              <a:t>bunu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nasıl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belirleyebiliriz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veya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belirlememiz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gerekir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764" y="4649311"/>
            <a:ext cx="6932707" cy="830997"/>
          </a:xfrm>
          <a:prstGeom prst="rect">
            <a:avLst/>
          </a:prstGeom>
          <a:ln w="57150" cmpd="sng">
            <a:solidFill>
              <a:srgbClr val="3366FF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Bu </a:t>
            </a:r>
            <a:r>
              <a:rPr lang="en-US" sz="2400" dirty="0" err="1" smtClean="0">
                <a:latin typeface="Times New Roman"/>
                <a:cs typeface="Times New Roman"/>
              </a:rPr>
              <a:t>soru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eylemin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yapılması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veya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yapılmaması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gerektiğine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nasıl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karar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vereceğimizin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sorgulanmasıdır</a:t>
            </a:r>
            <a:r>
              <a:rPr lang="en-US" sz="2400" dirty="0" smtClean="0">
                <a:latin typeface="Times New Roman"/>
                <a:cs typeface="Times New Roman"/>
              </a:rPr>
              <a:t>..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0789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7411" y="770226"/>
            <a:ext cx="176305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Times New Roman"/>
                <a:cs typeface="Times New Roman"/>
              </a:rPr>
              <a:t>Amaç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7411" y="1807882"/>
            <a:ext cx="762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/>
                <a:cs typeface="Times New Roman"/>
              </a:rPr>
              <a:t>Normatif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</a:t>
            </a:r>
            <a:r>
              <a:rPr lang="en-US" sz="2400" dirty="0" err="1" smtClean="0">
                <a:latin typeface="Times New Roman"/>
                <a:cs typeface="Times New Roman"/>
              </a:rPr>
              <a:t>k</a:t>
            </a:r>
            <a:r>
              <a:rPr lang="en-US" sz="2400" dirty="0" smtClean="0">
                <a:latin typeface="Times New Roman"/>
                <a:cs typeface="Times New Roman"/>
              </a:rPr>
              <a:t>;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</a:p>
          <a:p>
            <a:r>
              <a:rPr lang="en-US" sz="2400" dirty="0" err="1" smtClean="0">
                <a:latin typeface="Times New Roman"/>
                <a:cs typeface="Times New Roman"/>
              </a:rPr>
              <a:t>Nasıl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yaşamamız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gerektiğini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bildiren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ilkeleri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araştırır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hayatta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nihai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en </a:t>
            </a:r>
            <a:r>
              <a:rPr lang="en-US" sz="2400" dirty="0" err="1" smtClean="0">
                <a:latin typeface="Times New Roman"/>
                <a:cs typeface="Times New Roman"/>
              </a:rPr>
              <a:t>yüksek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değere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sahip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şeylerin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neler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olduğunu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tartışır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insanı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iyi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kılan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şeyin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neler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olduğunu</a:t>
            </a:r>
            <a:r>
              <a:rPr lang="en-US" sz="2400" dirty="0" smtClean="0">
                <a:latin typeface="Times New Roman"/>
                <a:cs typeface="Times New Roman"/>
              </a:rPr>
              <a:t> sorgular”.</a:t>
            </a:r>
          </a:p>
          <a:p>
            <a:endParaRPr lang="en-US" sz="24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en-US" sz="2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Bu 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anlamıyla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insanlara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rehberlik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etme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onlara</a:t>
            </a:r>
            <a:r>
              <a:rPr lang="en-US" sz="2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uymaları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için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gerekli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normları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sunma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işlevine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sahiptir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850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293" y="1640425"/>
            <a:ext cx="738094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Normatif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alanında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önemli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teoriler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bulunmaktadır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pPr marL="342900" indent="-342900">
              <a:buFont typeface="Arial"/>
              <a:buChar char="•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Bu </a:t>
            </a:r>
            <a:r>
              <a:rPr lang="en-US" sz="2400" dirty="0" err="1" smtClean="0">
                <a:latin typeface="Times New Roman"/>
                <a:cs typeface="Times New Roman"/>
              </a:rPr>
              <a:t>teoriler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arasında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deontoloji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teleoloji</a:t>
            </a:r>
            <a:r>
              <a:rPr lang="en-US" sz="2400" dirty="0" smtClean="0">
                <a:latin typeface="Times New Roman"/>
                <a:cs typeface="Times New Roman"/>
              </a:rPr>
              <a:t> en </a:t>
            </a:r>
            <a:r>
              <a:rPr lang="en-US" sz="2400" dirty="0" err="1" smtClean="0">
                <a:latin typeface="Times New Roman"/>
                <a:cs typeface="Times New Roman"/>
              </a:rPr>
              <a:t>yaygın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iki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teoridir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pPr marL="342900" indent="-342900">
              <a:buFont typeface="Arial"/>
              <a:buChar char="•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Teoriler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karar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alınmasında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kavramların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uygulama</a:t>
            </a:r>
            <a:r>
              <a:rPr lang="en-US" sz="2400" dirty="0" smtClean="0">
                <a:latin typeface="Times New Roman"/>
                <a:cs typeface="Times New Roman"/>
              </a:rPr>
              <a:t> yöntemi </a:t>
            </a:r>
            <a:r>
              <a:rPr lang="en-US" sz="2400" dirty="0" err="1" smtClean="0">
                <a:latin typeface="Times New Roman"/>
                <a:cs typeface="Times New Roman"/>
              </a:rPr>
              <a:t>oldukları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gibi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sistemi</a:t>
            </a:r>
            <a:r>
              <a:rPr lang="en-US" sz="2400" dirty="0" smtClean="0">
                <a:latin typeface="Times New Roman"/>
                <a:cs typeface="Times New Roman"/>
              </a:rPr>
              <a:t> de </a:t>
            </a:r>
            <a:r>
              <a:rPr lang="en-US" sz="2400" dirty="0" err="1" smtClean="0">
                <a:latin typeface="Times New Roman"/>
                <a:cs typeface="Times New Roman"/>
              </a:rPr>
              <a:t>tanımlarlar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54465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7648" y="2158669"/>
            <a:ext cx="80084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 err="1" smtClean="0">
                <a:latin typeface="Times New Roman"/>
                <a:cs typeface="Times New Roman"/>
              </a:rPr>
              <a:t>Etiğin</a:t>
            </a:r>
            <a:r>
              <a:rPr lang="en-US" sz="2000" b="1" i="1" dirty="0" smtClean="0">
                <a:latin typeface="Times New Roman"/>
                <a:cs typeface="Times New Roman"/>
              </a:rPr>
              <a:t> </a:t>
            </a:r>
            <a:r>
              <a:rPr lang="en-US" sz="2000" b="1" i="1" dirty="0" err="1" smtClean="0">
                <a:latin typeface="Times New Roman"/>
                <a:cs typeface="Times New Roman"/>
              </a:rPr>
              <a:t>Teorisi</a:t>
            </a:r>
            <a:r>
              <a:rPr lang="en-US" sz="2000" b="1" i="1" dirty="0" smtClean="0">
                <a:latin typeface="Times New Roman"/>
                <a:cs typeface="Times New Roman"/>
              </a:rPr>
              <a:t>: </a:t>
            </a:r>
            <a:r>
              <a:rPr lang="en-US" sz="2000" b="1" i="1" dirty="0" err="1" smtClean="0">
                <a:latin typeface="Times New Roman"/>
                <a:cs typeface="Times New Roman"/>
              </a:rPr>
              <a:t>Teleoloji</a:t>
            </a:r>
            <a:endParaRPr lang="en-US" sz="2000" b="1" i="1" dirty="0" smtClean="0">
              <a:latin typeface="Times New Roman"/>
              <a:cs typeface="Times New Roman"/>
            </a:endParaRPr>
          </a:p>
          <a:p>
            <a:endParaRPr lang="en-US" sz="2000" b="1" i="1" dirty="0" smtClean="0">
              <a:latin typeface="Times New Roman"/>
              <a:cs typeface="Times New Roman"/>
            </a:endParaRPr>
          </a:p>
          <a:p>
            <a:r>
              <a:rPr lang="en-US" sz="2000" dirty="0" err="1" smtClean="0">
                <a:latin typeface="Times New Roman"/>
                <a:cs typeface="Times New Roman"/>
              </a:rPr>
              <a:t>Etik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amacının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iyiye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ulaşmak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olduğu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ifade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edilebilir</a:t>
            </a:r>
            <a:r>
              <a:rPr lang="en-US" sz="2000" dirty="0" smtClean="0">
                <a:latin typeface="Times New Roman"/>
                <a:cs typeface="Times New Roman"/>
              </a:rPr>
              <a:t>. </a:t>
            </a:r>
            <a:r>
              <a:rPr lang="en-US" sz="2000" dirty="0" err="1" smtClean="0">
                <a:latin typeface="Times New Roman"/>
                <a:cs typeface="Times New Roman"/>
              </a:rPr>
              <a:t>Etik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amacın</a:t>
            </a:r>
            <a:r>
              <a:rPr lang="en-US" sz="2000" dirty="0" smtClean="0">
                <a:latin typeface="Times New Roman"/>
                <a:cs typeface="Times New Roman"/>
              </a:rPr>
              <a:t> ilk </a:t>
            </a:r>
            <a:r>
              <a:rPr lang="en-US" sz="2000" dirty="0" err="1" smtClean="0">
                <a:latin typeface="Times New Roman"/>
                <a:cs typeface="Times New Roman"/>
              </a:rPr>
              <a:t>bileşeni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Aristoteles’in</a:t>
            </a:r>
            <a:r>
              <a:rPr lang="en-US" sz="2000" dirty="0" smtClean="0">
                <a:latin typeface="Times New Roman"/>
                <a:cs typeface="Times New Roman"/>
              </a:rPr>
              <a:t> “</a:t>
            </a:r>
            <a:r>
              <a:rPr lang="en-US" sz="2000" dirty="0" err="1" smtClean="0">
                <a:latin typeface="Times New Roman"/>
                <a:cs typeface="Times New Roman"/>
              </a:rPr>
              <a:t>iyi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yaşam</a:t>
            </a:r>
            <a:r>
              <a:rPr lang="en-US" sz="2000" dirty="0" smtClean="0">
                <a:latin typeface="Times New Roman"/>
                <a:cs typeface="Times New Roman"/>
              </a:rPr>
              <a:t>”, “</a:t>
            </a:r>
            <a:r>
              <a:rPr lang="en-US" sz="2000" dirty="0" err="1" smtClean="0">
                <a:latin typeface="Times New Roman"/>
                <a:cs typeface="Times New Roman"/>
              </a:rPr>
              <a:t>iyi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hayat</a:t>
            </a:r>
            <a:r>
              <a:rPr lang="en-US" sz="2000" dirty="0" smtClean="0">
                <a:latin typeface="Times New Roman"/>
                <a:cs typeface="Times New Roman"/>
              </a:rPr>
              <a:t>” </a:t>
            </a:r>
            <a:r>
              <a:rPr lang="en-US" sz="2000" dirty="0" err="1" smtClean="0">
                <a:latin typeface="Times New Roman"/>
                <a:cs typeface="Times New Roman"/>
              </a:rPr>
              <a:t>dediği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şeydir</a:t>
            </a:r>
            <a:r>
              <a:rPr lang="en-US" sz="2000" dirty="0" smtClean="0">
                <a:latin typeface="Times New Roman"/>
                <a:cs typeface="Times New Roman"/>
              </a:rPr>
              <a:t>. </a:t>
            </a:r>
          </a:p>
          <a:p>
            <a:r>
              <a:rPr lang="en-US" sz="2000" dirty="0" err="1" smtClean="0">
                <a:latin typeface="Times New Roman"/>
                <a:cs typeface="Times New Roman"/>
              </a:rPr>
              <a:t>Ahlaki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yükümlülük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öznel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olarak</a:t>
            </a:r>
            <a:r>
              <a:rPr lang="en-US" sz="2000" dirty="0" smtClean="0">
                <a:latin typeface="Times New Roman"/>
                <a:cs typeface="Times New Roman"/>
              </a:rPr>
              <a:t> “</a:t>
            </a:r>
            <a:r>
              <a:rPr lang="en-US" sz="2000" dirty="0" err="1" smtClean="0">
                <a:latin typeface="Times New Roman"/>
                <a:cs typeface="Times New Roman"/>
              </a:rPr>
              <a:t>iyi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yaşam</a:t>
            </a:r>
            <a:r>
              <a:rPr lang="en-US" sz="2000" dirty="0" smtClean="0">
                <a:latin typeface="Times New Roman"/>
                <a:cs typeface="Times New Roman"/>
              </a:rPr>
              <a:t>” </a:t>
            </a:r>
            <a:r>
              <a:rPr lang="en-US" sz="2000" dirty="0" err="1" smtClean="0">
                <a:latin typeface="Times New Roman"/>
                <a:cs typeface="Times New Roman"/>
              </a:rPr>
              <a:t>amacı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ile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ilişki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içerisindedir</a:t>
            </a:r>
            <a:r>
              <a:rPr lang="en-US" sz="2000" dirty="0" smtClean="0">
                <a:latin typeface="Times New Roman"/>
                <a:cs typeface="Times New Roman"/>
              </a:rPr>
              <a:t>. 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 err="1" smtClean="0">
                <a:latin typeface="Times New Roman"/>
                <a:cs typeface="Times New Roman"/>
              </a:rPr>
              <a:t>Teleolojik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kuramlar</a:t>
            </a:r>
            <a:r>
              <a:rPr lang="en-US" sz="2000" dirty="0" smtClean="0">
                <a:latin typeface="Times New Roman"/>
                <a:cs typeface="Times New Roman"/>
              </a:rPr>
              <a:t>, </a:t>
            </a:r>
            <a:r>
              <a:rPr lang="en-US" sz="2000" dirty="0" err="1" smtClean="0">
                <a:latin typeface="Times New Roman"/>
                <a:cs typeface="Times New Roman"/>
              </a:rPr>
              <a:t>bireyin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eylemlerinin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sonuçları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üzerine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odaklanır</a:t>
            </a:r>
            <a:r>
              <a:rPr lang="en-US" sz="2000" dirty="0" smtClean="0">
                <a:latin typeface="Times New Roman"/>
                <a:cs typeface="Times New Roman"/>
              </a:rPr>
              <a:t>. </a:t>
            </a:r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Sonuç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olarak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;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bir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eylemin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iyiliğini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veya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kötülüğünü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doğruluğunu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veya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yanlışlığını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o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eylemin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sonuçları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gösterir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 </a:t>
            </a: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7177" y="1240396"/>
            <a:ext cx="2719294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/>
                <a:cs typeface="Times New Roman"/>
              </a:rPr>
              <a:t>Teolojik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Etik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51061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2235" y="1620281"/>
            <a:ext cx="794870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Times New Roman"/>
                <a:cs typeface="Times New Roman"/>
              </a:rPr>
              <a:t>Teleolojik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yaklaşıma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göre</a:t>
            </a:r>
            <a:r>
              <a:rPr lang="en-US" sz="2400" dirty="0" smtClean="0">
                <a:latin typeface="Times New Roman"/>
                <a:cs typeface="Times New Roman"/>
              </a:rPr>
              <a:t> “</a:t>
            </a:r>
            <a:r>
              <a:rPr lang="en-US" sz="2400" dirty="0" err="1" smtClean="0">
                <a:latin typeface="Times New Roman"/>
                <a:cs typeface="Times New Roman"/>
              </a:rPr>
              <a:t>iyi</a:t>
            </a:r>
            <a:r>
              <a:rPr lang="en-US" sz="2400" dirty="0" smtClean="0">
                <a:latin typeface="Times New Roman"/>
                <a:cs typeface="Times New Roman"/>
              </a:rPr>
              <a:t>” </a:t>
            </a:r>
            <a:r>
              <a:rPr lang="en-US" sz="2400" dirty="0" err="1" smtClean="0">
                <a:latin typeface="Times New Roman"/>
                <a:cs typeface="Times New Roman"/>
              </a:rPr>
              <a:t>demek</a:t>
            </a:r>
            <a:r>
              <a:rPr lang="en-US" sz="2400" dirty="0" smtClean="0">
                <a:latin typeface="Times New Roman"/>
                <a:cs typeface="Times New Roman"/>
              </a:rPr>
              <a:t>, en </a:t>
            </a:r>
            <a:r>
              <a:rPr lang="en-US" sz="2400" dirty="0" err="1" smtClean="0">
                <a:latin typeface="Times New Roman"/>
                <a:cs typeface="Times New Roman"/>
              </a:rPr>
              <a:t>çok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sayıda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insana</a:t>
            </a:r>
            <a:r>
              <a:rPr lang="en-US" sz="2400" dirty="0" smtClean="0">
                <a:latin typeface="Times New Roman"/>
                <a:cs typeface="Times New Roman"/>
              </a:rPr>
              <a:t>, en </a:t>
            </a:r>
            <a:r>
              <a:rPr lang="en-US" sz="2400" dirty="0" err="1" smtClean="0">
                <a:latin typeface="Times New Roman"/>
                <a:cs typeface="Times New Roman"/>
              </a:rPr>
              <a:t>fazla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iyiliği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getirmek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demektir</a:t>
            </a:r>
            <a:r>
              <a:rPr lang="en-US" sz="2400" dirty="0" smtClean="0">
                <a:latin typeface="Times New Roman"/>
                <a:cs typeface="Times New Roman"/>
              </a:rPr>
              <a:t>. (</a:t>
            </a:r>
            <a:r>
              <a:rPr lang="en-US" sz="2400" dirty="0" err="1" smtClean="0">
                <a:latin typeface="Times New Roman"/>
                <a:cs typeface="Times New Roman"/>
              </a:rPr>
              <a:t>Faydacı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err="1" smtClean="0">
                <a:latin typeface="Times New Roman"/>
                <a:cs typeface="Times New Roman"/>
              </a:rPr>
              <a:t>Teleolojik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etiğe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göre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genel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olarak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eylemler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topluma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sağladıkları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yararlara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göre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değerlendirirler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err="1" smtClean="0">
                <a:latin typeface="Times New Roman"/>
                <a:cs typeface="Times New Roman"/>
              </a:rPr>
              <a:t>İnsanın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neden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ihtiyaç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duyduğu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sorusu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alanında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cevaplandırılması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gereken</a:t>
            </a:r>
            <a:r>
              <a:rPr lang="en-US" sz="2400" dirty="0" smtClean="0">
                <a:latin typeface="Times New Roman"/>
                <a:cs typeface="Times New Roman"/>
              </a:rPr>
              <a:t> en </a:t>
            </a:r>
            <a:r>
              <a:rPr lang="en-US" sz="2400" dirty="0" err="1" smtClean="0">
                <a:latin typeface="Times New Roman"/>
                <a:cs typeface="Times New Roman"/>
              </a:rPr>
              <a:t>temel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sorudur</a:t>
            </a:r>
            <a:r>
              <a:rPr lang="en-US" sz="2400" dirty="0" smtClean="0">
                <a:latin typeface="Times New Roman"/>
                <a:cs typeface="Times New Roman"/>
              </a:rPr>
              <a:t>. Bu </a:t>
            </a:r>
            <a:r>
              <a:rPr lang="en-US" sz="2400" dirty="0" err="1">
                <a:latin typeface="Times New Roman"/>
                <a:cs typeface="Times New Roman"/>
              </a:rPr>
              <a:t>s</a:t>
            </a:r>
            <a:r>
              <a:rPr lang="en-US" sz="2400" dirty="0" err="1" smtClean="0">
                <a:latin typeface="Times New Roman"/>
                <a:cs typeface="Times New Roman"/>
              </a:rPr>
              <a:t>orunun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cevabı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ancak</a:t>
            </a:r>
            <a:r>
              <a:rPr lang="en-US" sz="2400" dirty="0" smtClean="0">
                <a:latin typeface="Times New Roman"/>
                <a:cs typeface="Times New Roman"/>
              </a:rPr>
              <a:t> “ </a:t>
            </a:r>
            <a:r>
              <a:rPr lang="en-US" sz="2400" dirty="0" err="1" smtClean="0">
                <a:latin typeface="Times New Roman"/>
                <a:cs typeface="Times New Roman"/>
              </a:rPr>
              <a:t>değer</a:t>
            </a:r>
            <a:r>
              <a:rPr lang="en-US" sz="2400" dirty="0" smtClean="0">
                <a:latin typeface="Times New Roman"/>
                <a:cs typeface="Times New Roman"/>
              </a:rPr>
              <a:t>” </a:t>
            </a:r>
            <a:r>
              <a:rPr lang="en-US" sz="2400" dirty="0" err="1" smtClean="0">
                <a:latin typeface="Times New Roman"/>
                <a:cs typeface="Times New Roman"/>
              </a:rPr>
              <a:t>kavramı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verilebilir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7379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7177" y="1240396"/>
            <a:ext cx="2719294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/>
                <a:cs typeface="Times New Roman"/>
              </a:rPr>
              <a:t>Deontolojik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Etik</a:t>
            </a:r>
            <a:endParaRPr lang="en-US" sz="2800" dirty="0"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7176" y="2257536"/>
            <a:ext cx="77705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 err="1" smtClean="0">
                <a:latin typeface="Times New Roman"/>
                <a:cs typeface="Times New Roman"/>
              </a:rPr>
              <a:t>Ahlakın</a:t>
            </a:r>
            <a:r>
              <a:rPr lang="en-US" sz="2000" b="1" i="1" dirty="0" smtClean="0">
                <a:latin typeface="Times New Roman"/>
                <a:cs typeface="Times New Roman"/>
              </a:rPr>
              <a:t> </a:t>
            </a:r>
            <a:r>
              <a:rPr lang="en-US" sz="2000" b="1" i="1" dirty="0" err="1" smtClean="0">
                <a:latin typeface="Times New Roman"/>
                <a:cs typeface="Times New Roman"/>
              </a:rPr>
              <a:t>Teorisi</a:t>
            </a:r>
            <a:r>
              <a:rPr lang="en-US" sz="2000" b="1" i="1" dirty="0" smtClean="0">
                <a:latin typeface="Times New Roman"/>
                <a:cs typeface="Times New Roman"/>
              </a:rPr>
              <a:t>: </a:t>
            </a:r>
            <a:r>
              <a:rPr lang="en-US" sz="2000" b="1" i="1" dirty="0" err="1" smtClean="0">
                <a:latin typeface="Times New Roman"/>
                <a:cs typeface="Times New Roman"/>
              </a:rPr>
              <a:t>Deontoloji</a:t>
            </a:r>
            <a:r>
              <a:rPr lang="en-US" sz="2000" b="1" i="1" dirty="0" smtClean="0">
                <a:latin typeface="Times New Roman"/>
                <a:cs typeface="Times New Roman"/>
              </a:rPr>
              <a:t> (</a:t>
            </a:r>
            <a:r>
              <a:rPr lang="en-US" sz="2000" b="1" i="1" dirty="0" err="1" smtClean="0">
                <a:latin typeface="Times New Roman"/>
                <a:cs typeface="Times New Roman"/>
              </a:rPr>
              <a:t>Görevcilik</a:t>
            </a:r>
            <a:r>
              <a:rPr lang="en-US" sz="2000" b="1" i="1" dirty="0" smtClean="0">
                <a:latin typeface="Times New Roman"/>
                <a:cs typeface="Times New Roman"/>
              </a:rPr>
              <a:t>)</a:t>
            </a: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dirty="0" err="1" smtClean="0">
                <a:latin typeface="Times New Roman"/>
                <a:cs typeface="Times New Roman"/>
              </a:rPr>
              <a:t>Deontolojik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teori</a:t>
            </a:r>
            <a:r>
              <a:rPr lang="en-US" sz="2000" dirty="0" smtClean="0">
                <a:latin typeface="Times New Roman"/>
                <a:cs typeface="Times New Roman"/>
              </a:rPr>
              <a:t>, Immanuel </a:t>
            </a:r>
            <a:r>
              <a:rPr lang="en-US" sz="2000" dirty="0" err="1" smtClean="0">
                <a:latin typeface="Times New Roman"/>
                <a:cs typeface="Times New Roman"/>
              </a:rPr>
              <a:t>Kant’ın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ahlak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teorisi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olarak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bilinmektedir</a:t>
            </a:r>
            <a:r>
              <a:rPr lang="en-US" sz="2000" dirty="0" smtClean="0">
                <a:latin typeface="Times New Roman"/>
                <a:cs typeface="Times New Roman"/>
              </a:rPr>
              <a:t>. 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 err="1" smtClean="0">
                <a:latin typeface="Times New Roman"/>
                <a:cs typeface="Times New Roman"/>
              </a:rPr>
              <a:t>Teleolojik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teorilerin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aksine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deontolojik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teoriler</a:t>
            </a:r>
            <a:r>
              <a:rPr lang="en-US" sz="2000" dirty="0" smtClean="0">
                <a:latin typeface="Times New Roman"/>
                <a:cs typeface="Times New Roman"/>
              </a:rPr>
              <a:t>, </a:t>
            </a:r>
            <a:r>
              <a:rPr lang="en-US" sz="2000" dirty="0" err="1" smtClean="0">
                <a:latin typeface="Times New Roman"/>
                <a:cs typeface="Times New Roman"/>
              </a:rPr>
              <a:t>eylemlerin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sonuçlarını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inceleme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konusu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latin typeface="Times New Roman"/>
                <a:cs typeface="Times New Roman"/>
              </a:rPr>
              <a:t>yapar</a:t>
            </a:r>
            <a:r>
              <a:rPr lang="en-US" sz="2000" dirty="0" smtClean="0">
                <a:latin typeface="Times New Roman"/>
                <a:cs typeface="Times New Roman"/>
              </a:rPr>
              <a:t>. 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Etik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açıdan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eylemin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kendisini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değerlendirir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lang="en-US" sz="20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4740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1061" y="1878377"/>
            <a:ext cx="75336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Times New Roman"/>
                <a:cs typeface="Times New Roman"/>
              </a:rPr>
              <a:t>Deontolojik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yaklaşım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değerlerin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hayata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geçirilmesini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gözetir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Ödev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ilke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irade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yükümlülük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yasa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kural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gibi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kavramlar</a:t>
            </a:r>
            <a:endParaRPr lang="en-US" sz="24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deontolojik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etiğin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temel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kavramlarıdır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 </a:t>
            </a:r>
          </a:p>
          <a:p>
            <a:endParaRPr lang="en-US" sz="24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Deontolojik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teoriye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göre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eylemin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ahlaksal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değeri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eylemin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sonucuna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değil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eylemin</a:t>
            </a:r>
            <a:r>
              <a:rPr lang="en-US" sz="2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arkasındaki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niyete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bağlıdır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</a:p>
          <a:p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4428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0830" y="2311334"/>
            <a:ext cx="69141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eylemin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sonucu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olumlu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olsa</a:t>
            </a:r>
            <a:r>
              <a:rPr lang="en-US" sz="2400" dirty="0" smtClean="0">
                <a:latin typeface="Times New Roman"/>
                <a:cs typeface="Times New Roman"/>
              </a:rPr>
              <a:t> bile, </a:t>
            </a:r>
            <a:r>
              <a:rPr lang="en-US" sz="2400" dirty="0" err="1" smtClean="0">
                <a:latin typeface="Times New Roman"/>
                <a:cs typeface="Times New Roman"/>
              </a:rPr>
              <a:t>bu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eylem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ilkesel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olarak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yanlış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olabilir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pPr marL="342900" indent="-342900" algn="just">
              <a:buFont typeface="Arial"/>
              <a:buChar char="•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Ahlakın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temelini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herkese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göre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değişmeyen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değerler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oluşturmalıdır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8208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0515" y="2085851"/>
            <a:ext cx="799785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Yapılan </a:t>
            </a:r>
            <a:r>
              <a:rPr lang="en-US" dirty="0" err="1" smtClean="0"/>
              <a:t>herhangi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eylemin</a:t>
            </a:r>
            <a:r>
              <a:rPr lang="en-US" dirty="0" smtClean="0"/>
              <a:t> </a:t>
            </a:r>
            <a:r>
              <a:rPr lang="en-US" dirty="0" err="1" smtClean="0"/>
              <a:t>ya</a:t>
            </a:r>
            <a:r>
              <a:rPr lang="en-US" dirty="0" smtClean="0"/>
              <a:t> da </a:t>
            </a:r>
            <a:r>
              <a:rPr lang="en-US" dirty="0" err="1" smtClean="0"/>
              <a:t>davranışın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mi </a:t>
            </a:r>
            <a:r>
              <a:rPr lang="en-US" dirty="0" err="1" smtClean="0"/>
              <a:t>kötü</a:t>
            </a:r>
            <a:r>
              <a:rPr lang="en-US" dirty="0" smtClean="0"/>
              <a:t> </a:t>
            </a:r>
            <a:r>
              <a:rPr lang="en-US" dirty="0" err="1" smtClean="0"/>
              <a:t>mü</a:t>
            </a:r>
            <a:r>
              <a:rPr lang="en-US" dirty="0" smtClean="0"/>
              <a:t> </a:t>
            </a:r>
            <a:r>
              <a:rPr lang="en-US" dirty="0" err="1" smtClean="0"/>
              <a:t>olduğunun</a:t>
            </a:r>
            <a:r>
              <a:rPr lang="en-US" dirty="0" smtClean="0"/>
              <a:t> </a:t>
            </a:r>
            <a:r>
              <a:rPr lang="en-US" dirty="0" err="1" smtClean="0"/>
              <a:t>cevabı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endParaRPr lang="en-US" dirty="0" smtClean="0"/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“</a:t>
            </a:r>
            <a:r>
              <a:rPr lang="en-US" dirty="0" err="1" smtClean="0"/>
              <a:t>Eğer</a:t>
            </a:r>
            <a:r>
              <a:rPr lang="en-US" dirty="0" smtClean="0"/>
              <a:t> </a:t>
            </a:r>
            <a:r>
              <a:rPr lang="en-US" dirty="0" err="1" smtClean="0"/>
              <a:t>herkes</a:t>
            </a:r>
            <a:r>
              <a:rPr lang="en-US" dirty="0" smtClean="0"/>
              <a:t> </a:t>
            </a:r>
            <a:r>
              <a:rPr lang="en-US" dirty="0" err="1" smtClean="0"/>
              <a:t>böyle</a:t>
            </a:r>
            <a:r>
              <a:rPr lang="en-US" dirty="0"/>
              <a:t> </a:t>
            </a:r>
            <a:r>
              <a:rPr lang="en-US" dirty="0" err="1" smtClean="0"/>
              <a:t>yaparsa</a:t>
            </a:r>
            <a:r>
              <a:rPr lang="en-US" dirty="0" smtClean="0"/>
              <a:t> ne </a:t>
            </a:r>
            <a:r>
              <a:rPr lang="en-US" dirty="0" err="1" smtClean="0"/>
              <a:t>olur</a:t>
            </a:r>
            <a:r>
              <a:rPr lang="en-US" dirty="0" smtClean="0"/>
              <a:t>?”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“</a:t>
            </a:r>
            <a:r>
              <a:rPr lang="en-US" dirty="0" err="1" smtClean="0"/>
              <a:t>Herkesin</a:t>
            </a:r>
            <a:r>
              <a:rPr lang="en-US" dirty="0" smtClean="0"/>
              <a:t> </a:t>
            </a:r>
            <a:r>
              <a:rPr lang="en-US" dirty="0" err="1" smtClean="0"/>
              <a:t>bunu</a:t>
            </a:r>
            <a:r>
              <a:rPr lang="en-US" dirty="0" smtClean="0"/>
              <a:t> </a:t>
            </a:r>
            <a:r>
              <a:rPr lang="en-US" dirty="0" err="1" smtClean="0"/>
              <a:t>yapmasını</a:t>
            </a:r>
            <a:r>
              <a:rPr lang="en-US" dirty="0" smtClean="0"/>
              <a:t> </a:t>
            </a:r>
            <a:r>
              <a:rPr lang="en-US" dirty="0" err="1" smtClean="0"/>
              <a:t>ister</a:t>
            </a:r>
            <a:r>
              <a:rPr lang="en-US" dirty="0" smtClean="0"/>
              <a:t> </a:t>
            </a:r>
            <a:r>
              <a:rPr lang="en-US" dirty="0" err="1" smtClean="0"/>
              <a:t>miyiz</a:t>
            </a:r>
            <a:r>
              <a:rPr lang="en-US" dirty="0" smtClean="0"/>
              <a:t>?”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“</a:t>
            </a:r>
            <a:r>
              <a:rPr lang="en-US" dirty="0" err="1" smtClean="0"/>
              <a:t>Kimse</a:t>
            </a:r>
            <a:r>
              <a:rPr lang="en-US" dirty="0" smtClean="0"/>
              <a:t> </a:t>
            </a:r>
            <a:r>
              <a:rPr lang="en-US" dirty="0" err="1" smtClean="0"/>
              <a:t>sözünde</a:t>
            </a:r>
            <a:r>
              <a:rPr lang="en-US" dirty="0" smtClean="0"/>
              <a:t> </a:t>
            </a:r>
            <a:r>
              <a:rPr lang="en-US" dirty="0" err="1" smtClean="0"/>
              <a:t>durmazsa</a:t>
            </a:r>
            <a:r>
              <a:rPr lang="en-US" dirty="0" smtClean="0"/>
              <a:t> ne </a:t>
            </a:r>
            <a:r>
              <a:rPr lang="en-US" dirty="0" err="1" smtClean="0"/>
              <a:t>olur</a:t>
            </a:r>
            <a:r>
              <a:rPr lang="en-US" dirty="0" smtClean="0"/>
              <a:t>?”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“</a:t>
            </a:r>
            <a:r>
              <a:rPr lang="en-US" dirty="0" err="1" smtClean="0"/>
              <a:t>Bunu</a:t>
            </a:r>
            <a:r>
              <a:rPr lang="en-US" dirty="0" smtClean="0"/>
              <a:t> </a:t>
            </a:r>
            <a:r>
              <a:rPr lang="en-US" dirty="0" err="1" smtClean="0"/>
              <a:t>arzu</a:t>
            </a:r>
            <a:r>
              <a:rPr lang="en-US" dirty="0" smtClean="0"/>
              <a:t> </a:t>
            </a:r>
            <a:r>
              <a:rPr lang="en-US" dirty="0" err="1" smtClean="0"/>
              <a:t>eder</a:t>
            </a:r>
            <a:r>
              <a:rPr lang="en-US" dirty="0" smtClean="0"/>
              <a:t> </a:t>
            </a:r>
            <a:r>
              <a:rPr lang="en-US" dirty="0" err="1" smtClean="0"/>
              <a:t>miyiz</a:t>
            </a:r>
            <a:r>
              <a:rPr lang="en-US" dirty="0" smtClean="0"/>
              <a:t>?” </a:t>
            </a:r>
            <a:r>
              <a:rPr lang="en-US" dirty="0" err="1" smtClean="0"/>
              <a:t>sorularında</a:t>
            </a:r>
            <a:r>
              <a:rPr lang="en-US" dirty="0" smtClean="0"/>
              <a:t> </a:t>
            </a:r>
            <a:r>
              <a:rPr lang="en-US" dirty="0" err="1" smtClean="0"/>
              <a:t>yatmaktadır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0616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3446" y="1687142"/>
            <a:ext cx="749641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>
                <a:latin typeface="Times New Roman"/>
                <a:cs typeface="Times New Roman"/>
              </a:rPr>
              <a:t>Deontolojik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teoriden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bakıldığında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doğru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eylem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iyi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eylemden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bağımsızdır</a:t>
            </a:r>
            <a:r>
              <a:rPr lang="en-US" sz="2400" dirty="0" smtClean="0">
                <a:latin typeface="Times New Roman"/>
                <a:cs typeface="Times New Roman"/>
              </a:rPr>
              <a:t>;</a:t>
            </a:r>
          </a:p>
          <a:p>
            <a:pPr algn="just"/>
            <a:r>
              <a:rPr lang="en-US" sz="2400" dirty="0" err="1">
                <a:latin typeface="Times New Roman"/>
                <a:cs typeface="Times New Roman"/>
              </a:rPr>
              <a:t>T</a:t>
            </a:r>
            <a:r>
              <a:rPr lang="en-US" sz="2400" dirty="0" err="1" smtClean="0">
                <a:latin typeface="Times New Roman"/>
                <a:cs typeface="Times New Roman"/>
              </a:rPr>
              <a:t>eleolojik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açıdan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bakıldığın</a:t>
            </a:r>
            <a:r>
              <a:rPr lang="en-US" sz="2400" dirty="0" smtClean="0">
                <a:latin typeface="Times New Roman"/>
                <a:cs typeface="Times New Roman"/>
              </a:rPr>
              <a:t> da </a:t>
            </a:r>
            <a:r>
              <a:rPr lang="en-US" sz="2400" dirty="0" err="1" smtClean="0">
                <a:latin typeface="Times New Roman"/>
                <a:cs typeface="Times New Roman"/>
              </a:rPr>
              <a:t>ise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doğru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eylem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iyiliği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maksimize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eden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eylemdir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endParaRPr lang="en-US" sz="2400" dirty="0">
              <a:latin typeface="Times New Roman"/>
              <a:cs typeface="Times New Roman"/>
            </a:endParaRP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pPr algn="just"/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Deontolojik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teori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ahlaki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davranışı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haklı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nedenlerine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dayalı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olarak</a:t>
            </a:r>
            <a:r>
              <a:rPr lang="en-US" sz="24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değerlendirirken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;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teleolojik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teori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ahlaki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davranışı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sonuçlarına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göre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değerlendirir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. </a:t>
            </a:r>
            <a:endParaRPr lang="en-US" sz="2400" i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65398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7958" y="837455"/>
            <a:ext cx="79300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Times New Roman"/>
                <a:cs typeface="Times New Roman"/>
              </a:rPr>
              <a:t>Teleolojik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etikve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deontolojik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etiğin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farkını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örnekle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açıklarsak</a:t>
            </a:r>
            <a:r>
              <a:rPr lang="en-US" sz="2400" dirty="0" smtClean="0">
                <a:latin typeface="Times New Roman"/>
                <a:cs typeface="Times New Roman"/>
              </a:rPr>
              <a:t>;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pPr algn="ctr"/>
            <a:r>
              <a:rPr lang="en-US" sz="2400" dirty="0" err="1" smtClean="0">
                <a:latin typeface="Times New Roman"/>
                <a:cs typeface="Times New Roman"/>
              </a:rPr>
              <a:t>Örnek</a:t>
            </a:r>
            <a:r>
              <a:rPr lang="en-US" sz="2400" dirty="0" smtClean="0">
                <a:latin typeface="Times New Roman"/>
                <a:cs typeface="Times New Roman"/>
              </a:rPr>
              <a:t>: </a:t>
            </a:r>
            <a:r>
              <a:rPr lang="en-US" sz="2400" dirty="0" err="1" smtClean="0">
                <a:latin typeface="Times New Roman"/>
                <a:cs typeface="Times New Roman"/>
              </a:rPr>
              <a:t>Yalan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söylemek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kötüdür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pPr algn="ctr"/>
            <a:r>
              <a:rPr lang="en-US" sz="2400" dirty="0" err="1" smtClean="0">
                <a:latin typeface="Times New Roman"/>
                <a:cs typeface="Times New Roman"/>
              </a:rPr>
              <a:t>Soru</a:t>
            </a:r>
            <a:r>
              <a:rPr lang="en-US" sz="2400" dirty="0" smtClean="0">
                <a:latin typeface="Times New Roman"/>
                <a:cs typeface="Times New Roman"/>
              </a:rPr>
              <a:t>: </a:t>
            </a:r>
            <a:r>
              <a:rPr lang="en-US" sz="2400" dirty="0" err="1" smtClean="0">
                <a:latin typeface="Times New Roman"/>
                <a:cs typeface="Times New Roman"/>
              </a:rPr>
              <a:t>Yalan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söylemek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niçin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kötüdür</a:t>
            </a:r>
            <a:r>
              <a:rPr lang="en-US" sz="2400" dirty="0" smtClean="0">
                <a:latin typeface="Times New Roman"/>
                <a:cs typeface="Times New Roman"/>
              </a:rPr>
              <a:t>?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1. </a:t>
            </a:r>
            <a:r>
              <a:rPr lang="en-US" sz="2400" dirty="0" err="1" smtClean="0">
                <a:latin typeface="Times New Roman"/>
                <a:cs typeface="Times New Roman"/>
              </a:rPr>
              <a:t>Yalan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söylemek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istenmeyen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sonuçlara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sebep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olur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insanların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birbirine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güvenini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zedeler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2. </a:t>
            </a:r>
            <a:r>
              <a:rPr lang="en-US" sz="2400" dirty="0" err="1" smtClean="0">
                <a:latin typeface="Times New Roman"/>
                <a:cs typeface="Times New Roman"/>
              </a:rPr>
              <a:t>Çünkü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ahlaksal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bakımdan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yanlıştır</a:t>
            </a:r>
            <a:r>
              <a:rPr lang="en-US" sz="2400" dirty="0" smtClean="0">
                <a:latin typeface="Times New Roman"/>
                <a:cs typeface="Times New Roman"/>
              </a:rPr>
              <a:t>; </a:t>
            </a:r>
            <a:r>
              <a:rPr lang="en-US" sz="2400" dirty="0" err="1" smtClean="0">
                <a:latin typeface="Times New Roman"/>
                <a:cs typeface="Times New Roman"/>
              </a:rPr>
              <a:t>ahlak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yasasına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aykırıdır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endParaRPr lang="en-US" sz="24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Birinci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yanıt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teleolojik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teoriler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ikinci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yanıt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ise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deontolojik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teoriler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tarafından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verilebilir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99027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0514" y="1175987"/>
            <a:ext cx="789911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i="1" dirty="0" smtClean="0">
                <a:latin typeface="Times New Roman"/>
                <a:cs typeface="Times New Roman"/>
              </a:rPr>
              <a:t>Her </a:t>
            </a:r>
            <a:r>
              <a:rPr lang="en-US" sz="2400" i="1" dirty="0" err="1" smtClean="0">
                <a:latin typeface="Times New Roman"/>
                <a:cs typeface="Times New Roman"/>
              </a:rPr>
              <a:t>iki</a:t>
            </a:r>
            <a:r>
              <a:rPr lang="en-US" sz="2400" i="1" dirty="0" smtClean="0"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latin typeface="Times New Roman"/>
                <a:cs typeface="Times New Roman"/>
              </a:rPr>
              <a:t>yaklaşımda</a:t>
            </a:r>
            <a:r>
              <a:rPr lang="en-US" sz="2400" i="1" dirty="0" smtClean="0">
                <a:latin typeface="Times New Roman"/>
                <a:cs typeface="Times New Roman"/>
              </a:rPr>
              <a:t> “</a:t>
            </a:r>
            <a:r>
              <a:rPr lang="en-US" sz="2400" i="1" dirty="0" err="1" smtClean="0">
                <a:latin typeface="Times New Roman"/>
                <a:cs typeface="Times New Roman"/>
              </a:rPr>
              <a:t>yalan</a:t>
            </a:r>
            <a:r>
              <a:rPr lang="en-US" sz="2400" i="1" dirty="0" smtClean="0"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latin typeface="Times New Roman"/>
                <a:cs typeface="Times New Roman"/>
              </a:rPr>
              <a:t>söylemek</a:t>
            </a:r>
            <a:r>
              <a:rPr lang="en-US" sz="2400" i="1" dirty="0" smtClean="0"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latin typeface="Times New Roman"/>
                <a:cs typeface="Times New Roman"/>
              </a:rPr>
              <a:t>kötüdür</a:t>
            </a:r>
            <a:r>
              <a:rPr lang="en-US" sz="2400" i="1" dirty="0" smtClean="0">
                <a:latin typeface="Times New Roman"/>
                <a:cs typeface="Times New Roman"/>
              </a:rPr>
              <a:t>” </a:t>
            </a:r>
            <a:r>
              <a:rPr lang="en-US" sz="2400" i="1" dirty="0" err="1" smtClean="0">
                <a:latin typeface="Times New Roman"/>
                <a:cs typeface="Times New Roman"/>
              </a:rPr>
              <a:t>sonucuna</a:t>
            </a:r>
            <a:r>
              <a:rPr lang="en-US" sz="2400" i="1" dirty="0" smtClean="0"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latin typeface="Times New Roman"/>
                <a:cs typeface="Times New Roman"/>
              </a:rPr>
              <a:t>varır</a:t>
            </a:r>
            <a:r>
              <a:rPr lang="en-US" sz="2400" i="1" dirty="0" smtClean="0">
                <a:latin typeface="Times New Roman"/>
                <a:cs typeface="Times New Roman"/>
              </a:rPr>
              <a:t>, </a:t>
            </a:r>
            <a:r>
              <a:rPr lang="en-US" sz="2400" i="1" dirty="0" err="1" smtClean="0">
                <a:latin typeface="Times New Roman"/>
                <a:cs typeface="Times New Roman"/>
              </a:rPr>
              <a:t>fakat</a:t>
            </a:r>
            <a:r>
              <a:rPr lang="en-US" sz="2400" i="1" dirty="0" smtClean="0"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latin typeface="Times New Roman"/>
                <a:cs typeface="Times New Roman"/>
              </a:rPr>
              <a:t>gerekçeleri</a:t>
            </a:r>
            <a:r>
              <a:rPr lang="en-US" sz="2400" i="1" dirty="0" smtClean="0">
                <a:latin typeface="Times New Roman"/>
                <a:cs typeface="Times New Roman"/>
              </a:rPr>
              <a:t> </a:t>
            </a:r>
            <a:r>
              <a:rPr lang="en-US" sz="2400" i="1" dirty="0" err="1" smtClean="0">
                <a:latin typeface="Times New Roman"/>
                <a:cs typeface="Times New Roman"/>
              </a:rPr>
              <a:t>faklıdır</a:t>
            </a:r>
            <a:r>
              <a:rPr lang="en-US" sz="2400" i="1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endParaRPr lang="en-US" sz="2400" dirty="0" smtClean="0">
              <a:latin typeface="Times New Roman"/>
              <a:cs typeface="Times New Roman"/>
            </a:endParaRPr>
          </a:p>
          <a:p>
            <a:pPr algn="just"/>
            <a:endParaRPr lang="en-US" sz="2400" dirty="0">
              <a:latin typeface="Times New Roman"/>
              <a:cs typeface="Times New Roman"/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400" b="1" i="1" dirty="0" err="1" smtClean="0">
                <a:latin typeface="Times New Roman"/>
                <a:cs typeface="Times New Roman"/>
              </a:rPr>
              <a:t>Teleolojik</a:t>
            </a:r>
            <a:r>
              <a:rPr lang="en-US" sz="2400" b="1" i="1" dirty="0" smtClean="0">
                <a:latin typeface="Times New Roman"/>
                <a:cs typeface="Times New Roman"/>
              </a:rPr>
              <a:t> </a:t>
            </a:r>
            <a:r>
              <a:rPr lang="en-US" sz="2400" b="1" i="1" dirty="0" err="1" smtClean="0">
                <a:latin typeface="Times New Roman"/>
                <a:cs typeface="Times New Roman"/>
              </a:rPr>
              <a:t>teoriler</a:t>
            </a:r>
            <a:r>
              <a:rPr lang="en-US" sz="2400" dirty="0" smtClean="0">
                <a:latin typeface="Times New Roman"/>
                <a:cs typeface="Times New Roman"/>
              </a:rPr>
              <a:t>; </a:t>
            </a:r>
            <a:r>
              <a:rPr lang="en-US" sz="2400" dirty="0" err="1" smtClean="0">
                <a:latin typeface="Times New Roman"/>
                <a:cs typeface="Times New Roman"/>
              </a:rPr>
              <a:t>yalan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söylemek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genellikle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arzu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edilmeyen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sonuçlara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götürür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fakat</a:t>
            </a:r>
            <a:r>
              <a:rPr lang="en-US" sz="2400" dirty="0" smtClean="0">
                <a:latin typeface="Times New Roman"/>
                <a:cs typeface="Times New Roman"/>
              </a:rPr>
              <a:t> belli </a:t>
            </a:r>
            <a:r>
              <a:rPr lang="en-US" sz="2400" dirty="0" err="1" smtClean="0">
                <a:latin typeface="Times New Roman"/>
                <a:cs typeface="Times New Roman"/>
              </a:rPr>
              <a:t>koşullar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altında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haklı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çıkarabilir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yani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zor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durumda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kaldığında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söylenebilir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  <a:r>
              <a:rPr lang="en-US" sz="2400" dirty="0" err="1" smtClean="0">
                <a:latin typeface="Times New Roman"/>
                <a:cs typeface="Times New Roman"/>
              </a:rPr>
              <a:t>Önemli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sonuçtur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önermesini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destekler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pPr marL="342900" indent="-342900" algn="just">
              <a:buFont typeface="Arial"/>
              <a:buChar char="•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400" b="1" i="1" dirty="0" err="1" smtClean="0">
                <a:latin typeface="Times New Roman"/>
                <a:cs typeface="Times New Roman"/>
              </a:rPr>
              <a:t>Deontolojik</a:t>
            </a:r>
            <a:r>
              <a:rPr lang="en-US" sz="2400" b="1" i="1" dirty="0" smtClean="0">
                <a:latin typeface="Times New Roman"/>
                <a:cs typeface="Times New Roman"/>
              </a:rPr>
              <a:t> </a:t>
            </a:r>
            <a:r>
              <a:rPr lang="en-US" sz="2400" b="1" i="1" dirty="0" err="1" smtClean="0">
                <a:latin typeface="Times New Roman"/>
                <a:cs typeface="Times New Roman"/>
              </a:rPr>
              <a:t>teoriler</a:t>
            </a:r>
            <a:r>
              <a:rPr lang="en-US" sz="2400" b="1" i="1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ise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hangi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koşulda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olursa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olsun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doğruyu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söylemelisin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yalan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söylemek</a:t>
            </a:r>
            <a:r>
              <a:rPr lang="en-US" sz="2400" dirty="0" smtClean="0">
                <a:latin typeface="Times New Roman"/>
                <a:cs typeface="Times New Roman"/>
              </a:rPr>
              <a:t> her </a:t>
            </a:r>
            <a:r>
              <a:rPr lang="en-US" sz="2400" dirty="0" err="1" smtClean="0">
                <a:latin typeface="Times New Roman"/>
                <a:cs typeface="Times New Roman"/>
              </a:rPr>
              <a:t>zaman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yanlıştır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önermesini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savunur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91739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7294" y="552823"/>
            <a:ext cx="3107764" cy="984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1200" dirty="0" smtClean="0"/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Meta </a:t>
            </a:r>
            <a:r>
              <a:rPr lang="en-US" sz="2800" dirty="0" err="1" smtClean="0">
                <a:latin typeface="Times New Roman"/>
                <a:cs typeface="Times New Roman"/>
              </a:rPr>
              <a:t>Etik</a:t>
            </a:r>
            <a:endParaRPr lang="en-US" sz="2800" dirty="0" smtClean="0">
              <a:latin typeface="Times New Roman"/>
              <a:cs typeface="Times New Roman"/>
            </a:endParaRPr>
          </a:p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4654" y="1808637"/>
            <a:ext cx="77074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M</a:t>
            </a:r>
            <a:r>
              <a:rPr lang="en-US" sz="2400" dirty="0" smtClean="0">
                <a:latin typeface="Times New Roman"/>
                <a:cs typeface="Times New Roman"/>
              </a:rPr>
              <a:t>eta-</a:t>
            </a:r>
            <a:r>
              <a:rPr lang="en-US" sz="2400" dirty="0" err="1" smtClean="0">
                <a:latin typeface="Times New Roman"/>
                <a:cs typeface="Times New Roman"/>
              </a:rPr>
              <a:t>etiğin</a:t>
            </a:r>
            <a:r>
              <a:rPr lang="en-US" sz="2400" dirty="0" smtClean="0">
                <a:latin typeface="Times New Roman"/>
                <a:cs typeface="Times New Roman"/>
              </a:rPr>
              <a:t> ilk </a:t>
            </a:r>
            <a:r>
              <a:rPr lang="en-US" sz="2400" dirty="0" err="1" smtClean="0">
                <a:latin typeface="Times New Roman"/>
                <a:cs typeface="Times New Roman"/>
              </a:rPr>
              <a:t>ipuçları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olgu-değer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problemi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gibi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err="1" smtClean="0">
                <a:latin typeface="Times New Roman"/>
                <a:cs typeface="Times New Roman"/>
              </a:rPr>
              <a:t>temel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konuları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ele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alır</a:t>
            </a:r>
            <a:endParaRPr lang="en-US" sz="2400" dirty="0">
              <a:latin typeface="Times New Roman"/>
              <a:cs typeface="Times New Roman"/>
            </a:endParaRP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Hobbes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Hume </a:t>
            </a:r>
            <a:r>
              <a:rPr lang="en-US" sz="2400" dirty="0" err="1" smtClean="0">
                <a:latin typeface="Times New Roman"/>
                <a:cs typeface="Times New Roman"/>
              </a:rPr>
              <a:t>bu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konu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ilgilenmiştir</a:t>
            </a:r>
            <a:endParaRPr lang="en-US" sz="2400" dirty="0" smtClean="0">
              <a:latin typeface="Times New Roman"/>
              <a:cs typeface="Times New Roman"/>
            </a:endParaRPr>
          </a:p>
        </p:txBody>
      </p:sp>
      <p:pic>
        <p:nvPicPr>
          <p:cNvPr id="5" name="Picture 4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4" y="3558593"/>
            <a:ext cx="2590800" cy="3136900"/>
          </a:xfrm>
          <a:prstGeom prst="rect">
            <a:avLst/>
          </a:prstGeo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177" y="3533193"/>
            <a:ext cx="25781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82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7353" y="1545923"/>
            <a:ext cx="743446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Hobbes,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terimlerin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anlamlarına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kullanımlarına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ilişkin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kesin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dilsel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çözümleme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üretmek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gayretinde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olmuştur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O, </a:t>
            </a:r>
            <a:r>
              <a:rPr lang="en-US" sz="2400" dirty="0" err="1" smtClean="0">
                <a:latin typeface="Times New Roman"/>
                <a:cs typeface="Times New Roman"/>
              </a:rPr>
              <a:t>bilimsel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çözümlemesinden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yararlanarak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erdemlerin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err="1" smtClean="0">
                <a:latin typeface="Times New Roman"/>
                <a:cs typeface="Times New Roman"/>
              </a:rPr>
              <a:t>kökenlerine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eğilir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dahası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analitik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dil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çözümlemesine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yönelir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82471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0083" y="2177368"/>
            <a:ext cx="77350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Hume </a:t>
            </a:r>
            <a:r>
              <a:rPr lang="en-US" sz="2400" dirty="0" err="1" smtClean="0">
                <a:latin typeface="Times New Roman"/>
                <a:cs typeface="Times New Roman"/>
              </a:rPr>
              <a:t>ise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dil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anlayışı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analizi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anlayışını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belirli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açıdan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devam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ettirirmesine</a:t>
            </a:r>
            <a:r>
              <a:rPr lang="en-US" sz="2400" dirty="0" smtClean="0">
                <a:latin typeface="Times New Roman"/>
                <a:cs typeface="Times New Roman"/>
              </a:rPr>
              <a:t>  </a:t>
            </a:r>
            <a:r>
              <a:rPr lang="en-US" sz="2400" dirty="0" err="1" smtClean="0">
                <a:latin typeface="Times New Roman"/>
                <a:cs typeface="Times New Roman"/>
              </a:rPr>
              <a:t>rağmen“iyi</a:t>
            </a:r>
            <a:r>
              <a:rPr lang="en-US" sz="2400" dirty="0" smtClean="0">
                <a:latin typeface="Times New Roman"/>
                <a:cs typeface="Times New Roman"/>
              </a:rPr>
              <a:t>”, “</a:t>
            </a:r>
            <a:r>
              <a:rPr lang="en-US" sz="2400" dirty="0" err="1" smtClean="0">
                <a:latin typeface="Times New Roman"/>
                <a:cs typeface="Times New Roman"/>
              </a:rPr>
              <a:t>doğru</a:t>
            </a:r>
            <a:r>
              <a:rPr lang="en-US" sz="2400" dirty="0" smtClean="0">
                <a:latin typeface="Times New Roman"/>
                <a:cs typeface="Times New Roman"/>
              </a:rPr>
              <a:t>”, “</a:t>
            </a:r>
            <a:r>
              <a:rPr lang="en-US" sz="2400" dirty="0" err="1" smtClean="0">
                <a:latin typeface="Times New Roman"/>
                <a:cs typeface="Times New Roman"/>
              </a:rPr>
              <a:t>adalet</a:t>
            </a:r>
            <a:r>
              <a:rPr lang="en-US" sz="2400" dirty="0" smtClean="0">
                <a:latin typeface="Times New Roman"/>
                <a:cs typeface="Times New Roman"/>
              </a:rPr>
              <a:t>”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“</a:t>
            </a:r>
            <a:r>
              <a:rPr lang="en-US" sz="2400" dirty="0" err="1" smtClean="0">
                <a:latin typeface="Times New Roman"/>
                <a:cs typeface="Times New Roman"/>
              </a:rPr>
              <a:t>erdem</a:t>
            </a:r>
            <a:r>
              <a:rPr lang="en-US" sz="2400" dirty="0" smtClean="0">
                <a:latin typeface="Times New Roman"/>
                <a:cs typeface="Times New Roman"/>
              </a:rPr>
              <a:t>” </a:t>
            </a:r>
            <a:r>
              <a:rPr lang="en-US" sz="2400" dirty="0" err="1" smtClean="0">
                <a:latin typeface="Times New Roman"/>
                <a:cs typeface="Times New Roman"/>
              </a:rPr>
              <a:t>gibi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terimlerin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anlamlarını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irdeleyerek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meta-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örneği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oluşturur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01734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7899" y="2416359"/>
            <a:ext cx="45444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Times New Roman"/>
                <a:cs typeface="Times New Roman"/>
              </a:rPr>
              <a:t>Meta-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tabiri</a:t>
            </a:r>
            <a:r>
              <a:rPr lang="en-US" sz="2400" dirty="0" smtClean="0">
                <a:latin typeface="Times New Roman"/>
                <a:cs typeface="Times New Roman"/>
              </a:rPr>
              <a:t> ilk </a:t>
            </a:r>
            <a:r>
              <a:rPr lang="en-US" sz="2400" dirty="0" err="1" smtClean="0">
                <a:latin typeface="Times New Roman"/>
                <a:cs typeface="Times New Roman"/>
              </a:rPr>
              <a:t>kez</a:t>
            </a:r>
            <a:r>
              <a:rPr lang="en-US" sz="2400" dirty="0" smtClean="0">
                <a:latin typeface="Times New Roman"/>
                <a:cs typeface="Times New Roman"/>
              </a:rPr>
              <a:t> 1949’da A. J. Ayer </a:t>
            </a:r>
            <a:r>
              <a:rPr lang="en-US" sz="2400" dirty="0" err="1" smtClean="0">
                <a:latin typeface="Times New Roman"/>
                <a:cs typeface="Times New Roman"/>
              </a:rPr>
              <a:t>tarafından</a:t>
            </a:r>
            <a:r>
              <a:rPr lang="en-US" sz="2400" dirty="0" smtClean="0">
                <a:latin typeface="Times New Roman"/>
                <a:cs typeface="Times New Roman"/>
              </a:rPr>
              <a:t> On The Analysis of Moral </a:t>
            </a:r>
            <a:r>
              <a:rPr lang="en-US" sz="2400" dirty="0" err="1" smtClean="0">
                <a:latin typeface="Times New Roman"/>
                <a:cs typeface="Times New Roman"/>
              </a:rPr>
              <a:t>Judgement</a:t>
            </a:r>
            <a:r>
              <a:rPr lang="en-US" sz="2400" dirty="0" smtClean="0">
                <a:latin typeface="Times New Roman"/>
                <a:cs typeface="Times New Roman"/>
              </a:rPr>
              <a:t> (</a:t>
            </a:r>
            <a:r>
              <a:rPr lang="en-US" sz="2400" dirty="0" err="1" smtClean="0">
                <a:latin typeface="Times New Roman"/>
                <a:cs typeface="Times New Roman"/>
              </a:rPr>
              <a:t>Ahlak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Yargılarının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Çözümlemesi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Üzerine</a:t>
            </a:r>
            <a:r>
              <a:rPr lang="en-US" sz="2400" dirty="0" smtClean="0">
                <a:latin typeface="Times New Roman"/>
                <a:cs typeface="Times New Roman"/>
              </a:rPr>
              <a:t>) </a:t>
            </a:r>
            <a:r>
              <a:rPr lang="en-US" sz="2400" dirty="0" err="1" smtClean="0">
                <a:latin typeface="Times New Roman"/>
                <a:cs typeface="Times New Roman"/>
              </a:rPr>
              <a:t>başlıklı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makalesinde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kullanılmıştır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3" name="Picture 2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755" y="1636822"/>
            <a:ext cx="2336800" cy="3479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539375" y="5319935"/>
            <a:ext cx="1791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Alfred Jules Ayer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17409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6549" y="1641579"/>
            <a:ext cx="74097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/>
                <a:cs typeface="Times New Roman"/>
              </a:rPr>
              <a:t>M</a:t>
            </a:r>
            <a:r>
              <a:rPr lang="en-US" sz="2400" dirty="0" smtClean="0">
                <a:latin typeface="Times New Roman"/>
                <a:cs typeface="Times New Roman"/>
              </a:rPr>
              <a:t>eta-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insanlara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nasıl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davranmaları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gerektiğini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buyuran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normatif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türden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olmayıp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ilişkin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önermelerin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anlamlarını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ahlak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yargılarının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algn="just"/>
            <a:r>
              <a:rPr lang="en-US" sz="2400" dirty="0" err="1" smtClean="0">
                <a:latin typeface="Times New Roman"/>
                <a:cs typeface="Times New Roman"/>
              </a:rPr>
              <a:t>normatif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buyrukların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dayanaklarını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inceleyen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çözümleme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yöntemidir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pPr algn="just"/>
            <a:endParaRPr lang="en-US" sz="2400" dirty="0" smtClean="0">
              <a:latin typeface="Times New Roman"/>
              <a:cs typeface="Times New Roman"/>
            </a:endParaRPr>
          </a:p>
          <a:p>
            <a:pPr algn="just"/>
            <a:r>
              <a:rPr lang="en-US" sz="2400" dirty="0" smtClean="0">
                <a:latin typeface="Times New Roman"/>
                <a:cs typeface="Times New Roman"/>
              </a:rPr>
              <a:t>Meta-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herhangi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ilke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veya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ahlaklılık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konusunda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teklif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getirmek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iddiasında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olmayıp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bütünüyle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felsefi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çözümleme</a:t>
            </a:r>
            <a:r>
              <a:rPr lang="en-US" sz="2400" dirty="0" smtClean="0">
                <a:latin typeface="Times New Roman"/>
                <a:cs typeface="Times New Roman"/>
              </a:rPr>
              <a:t>” </a:t>
            </a:r>
            <a:r>
              <a:rPr lang="en-US" sz="2400" dirty="0" err="1" smtClean="0">
                <a:latin typeface="Times New Roman"/>
                <a:cs typeface="Times New Roman"/>
              </a:rPr>
              <a:t>olarak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anlaşılmalıdır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267604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5946" y="1561413"/>
            <a:ext cx="69761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sz="2400" dirty="0">
                <a:latin typeface="Times New Roman"/>
                <a:cs typeface="Times New Roman"/>
              </a:rPr>
              <a:t>M</a:t>
            </a:r>
            <a:r>
              <a:rPr lang="en-US" sz="2400" dirty="0" smtClean="0">
                <a:latin typeface="Times New Roman"/>
                <a:cs typeface="Times New Roman"/>
              </a:rPr>
              <a:t>eta-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normatif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betimleyici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çerçevesinde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gayri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ahlaki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değerlerin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davranış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biçimlerinin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birbirleri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ilişkilerini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sınırlarını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araştırır</a:t>
            </a:r>
            <a:r>
              <a:rPr lang="en-US" sz="2400" dirty="0" smtClean="0">
                <a:latin typeface="Times New Roman"/>
                <a:cs typeface="Times New Roman"/>
              </a:rPr>
              <a:t>. </a:t>
            </a:r>
          </a:p>
          <a:p>
            <a:pPr marL="342900" indent="-342900" algn="just">
              <a:buFont typeface="Arial"/>
              <a:buChar char="•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342900" indent="-342900" algn="just">
              <a:buFont typeface="Arial"/>
              <a:buChar char="•"/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Ahlaki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değer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hükümleri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davranış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normları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ilgili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idrak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ontoloji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ve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felsefe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teorilerinin</a:t>
            </a:r>
            <a:r>
              <a:rPr lang="en-US" sz="2400" dirty="0" smtClean="0">
                <a:latin typeface="Times New Roman"/>
                <a:cs typeface="Times New Roman"/>
              </a:rPr>
              <a:t> de </a:t>
            </a:r>
            <a:r>
              <a:rPr lang="en-US" sz="2400" dirty="0" err="1" smtClean="0">
                <a:latin typeface="Times New Roman"/>
                <a:cs typeface="Times New Roman"/>
              </a:rPr>
              <a:t>temellerini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inceler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955856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457" y="1058124"/>
            <a:ext cx="3035738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Meta </a:t>
            </a:r>
            <a:r>
              <a:rPr lang="en-US" sz="2400" dirty="0" err="1" smtClean="0">
                <a:latin typeface="Times New Roman"/>
                <a:cs typeface="Times New Roman"/>
              </a:rPr>
              <a:t>Etik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Teorileri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5572" y="1903088"/>
            <a:ext cx="72239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Doğalcılık</a:t>
            </a:r>
            <a:r>
              <a:rPr lang="en-US" sz="2400" dirty="0" smtClean="0">
                <a:latin typeface="Times New Roman"/>
                <a:cs typeface="Times New Roman"/>
              </a:rPr>
              <a:t> (Naturalism)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Bilişselci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Tanımcılık</a:t>
            </a:r>
            <a:r>
              <a:rPr lang="en-US" sz="2400" dirty="0" smtClean="0">
                <a:latin typeface="Times New Roman"/>
                <a:cs typeface="Times New Roman"/>
              </a:rPr>
              <a:t> (Cognitive </a:t>
            </a:r>
            <a:r>
              <a:rPr lang="en-US" sz="2400" dirty="0" err="1" smtClean="0">
                <a:latin typeface="Times New Roman"/>
                <a:cs typeface="Times New Roman"/>
              </a:rPr>
              <a:t>Definizm</a:t>
            </a:r>
            <a:r>
              <a:rPr lang="en-US" sz="2400" dirty="0" smtClean="0">
                <a:latin typeface="Times New Roman"/>
                <a:cs typeface="Times New Roman"/>
              </a:rPr>
              <a:t>);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Sezgicilik</a:t>
            </a:r>
            <a:r>
              <a:rPr lang="en-US" sz="2400" dirty="0" smtClean="0">
                <a:latin typeface="Times New Roman"/>
                <a:cs typeface="Times New Roman"/>
              </a:rPr>
              <a:t> (Intuitionism),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Bilişselci</a:t>
            </a:r>
            <a:r>
              <a:rPr lang="en-US" sz="2400" dirty="0" smtClean="0">
                <a:latin typeface="Times New Roman"/>
                <a:cs typeface="Times New Roman"/>
              </a:rPr>
              <a:t>- </a:t>
            </a:r>
            <a:r>
              <a:rPr lang="en-US" sz="2400" dirty="0" err="1" smtClean="0">
                <a:latin typeface="Times New Roman"/>
                <a:cs typeface="Times New Roman"/>
              </a:rPr>
              <a:t>Tanımlanamazcılık</a:t>
            </a:r>
            <a:r>
              <a:rPr lang="en-US" sz="2400" dirty="0" smtClean="0">
                <a:latin typeface="Times New Roman"/>
                <a:cs typeface="Times New Roman"/>
              </a:rPr>
              <a:t> (Cognitive </a:t>
            </a:r>
            <a:r>
              <a:rPr lang="en-US" sz="2400" dirty="0" err="1" smtClean="0">
                <a:latin typeface="Times New Roman"/>
                <a:cs typeface="Times New Roman"/>
              </a:rPr>
              <a:t>NonDefinizm</a:t>
            </a:r>
            <a:r>
              <a:rPr lang="en-US" sz="2400" dirty="0" smtClean="0">
                <a:latin typeface="Times New Roman"/>
                <a:cs typeface="Times New Roman"/>
              </a:rPr>
              <a:t>);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Duygulanımcılık</a:t>
            </a:r>
            <a:r>
              <a:rPr lang="en-US" sz="2400" dirty="0" smtClean="0">
                <a:latin typeface="Times New Roman"/>
                <a:cs typeface="Times New Roman"/>
              </a:rPr>
              <a:t> (Emotivism),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Bilişselci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Olmayan</a:t>
            </a:r>
            <a:r>
              <a:rPr lang="en-US" sz="2400" dirty="0" smtClean="0">
                <a:latin typeface="Times New Roman"/>
                <a:cs typeface="Times New Roman"/>
              </a:rPr>
              <a:t> (Non- </a:t>
            </a:r>
            <a:r>
              <a:rPr lang="en-US" sz="2400" dirty="0" err="1" smtClean="0">
                <a:latin typeface="Times New Roman"/>
                <a:cs typeface="Times New Roman"/>
              </a:rPr>
              <a:t>Cognitivism</a:t>
            </a:r>
            <a:r>
              <a:rPr lang="en-US" sz="2400" dirty="0" smtClean="0">
                <a:latin typeface="Times New Roman"/>
                <a:cs typeface="Times New Roman"/>
              </a:rPr>
              <a:t>);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Önkayıtlayıcılık</a:t>
            </a:r>
            <a:r>
              <a:rPr lang="en-US" sz="2400" dirty="0" smtClean="0">
                <a:latin typeface="Times New Roman"/>
                <a:cs typeface="Times New Roman"/>
              </a:rPr>
              <a:t> (Prescriptivism),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err="1" smtClean="0">
                <a:latin typeface="Times New Roman"/>
                <a:cs typeface="Times New Roman"/>
              </a:rPr>
              <a:t>Betimleyici-olmayan</a:t>
            </a:r>
            <a:r>
              <a:rPr lang="en-US" sz="2400" dirty="0" smtClean="0">
                <a:latin typeface="Times New Roman"/>
                <a:cs typeface="Times New Roman"/>
              </a:rPr>
              <a:t> ( Non- Descriptivism)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073567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4649" y="3438938"/>
            <a:ext cx="4184611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Times New Roman"/>
                <a:cs typeface="Times New Roman"/>
              </a:rPr>
              <a:t>Teşekkür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ederim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smtClean="0">
                <a:latin typeface="Times New Roman"/>
                <a:cs typeface="Times New Roman"/>
                <a:sym typeface="Wingdings"/>
              </a:rPr>
              <a:t></a:t>
            </a:r>
            <a:endParaRPr lang="en-US" sz="2800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31972" y="4146824"/>
            <a:ext cx="3359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/>
                <a:cs typeface="Times New Roman"/>
              </a:rPr>
              <a:t>belde.culhaoglu@omu.edu.tr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07844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1286</Words>
  <Application>Microsoft Macintosh PowerPoint</Application>
  <PresentationFormat>On-screen Show (4:3)</PresentationFormat>
  <Paragraphs>157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ela</dc:creator>
  <cp:lastModifiedBy>ela</cp:lastModifiedBy>
  <cp:revision>15</cp:revision>
  <dcterms:created xsi:type="dcterms:W3CDTF">2020-10-26T09:03:36Z</dcterms:created>
  <dcterms:modified xsi:type="dcterms:W3CDTF">2020-10-26T19:00:25Z</dcterms:modified>
</cp:coreProperties>
</file>