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533" r:id="rId4"/>
    <p:sldId id="534" r:id="rId5"/>
    <p:sldId id="535" r:id="rId6"/>
    <p:sldId id="536" r:id="rId7"/>
    <p:sldId id="537" r:id="rId8"/>
    <p:sldId id="538" r:id="rId9"/>
    <p:sldId id="539" r:id="rId10"/>
    <p:sldId id="540" r:id="rId11"/>
    <p:sldId id="541" r:id="rId12"/>
    <p:sldId id="542" r:id="rId13"/>
    <p:sldId id="543" r:id="rId14"/>
    <p:sldId id="544" r:id="rId15"/>
    <p:sldId id="545" r:id="rId16"/>
    <p:sldId id="546" r:id="rId17"/>
    <p:sldId id="547" r:id="rId18"/>
    <p:sldId id="548" r:id="rId19"/>
    <p:sldId id="549" r:id="rId20"/>
    <p:sldId id="550" r:id="rId21"/>
    <p:sldId id="552" r:id="rId22"/>
    <p:sldId id="553" r:id="rId23"/>
    <p:sldId id="554" r:id="rId24"/>
    <p:sldId id="555" r:id="rId25"/>
    <p:sldId id="556" r:id="rId26"/>
    <p:sldId id="557" r:id="rId27"/>
    <p:sldId id="551" r:id="rId2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06" autoAdjust="0"/>
    <p:restoredTop sz="94667" autoAdjust="0"/>
  </p:normalViewPr>
  <p:slideViewPr>
    <p:cSldViewPr>
      <p:cViewPr varScale="1">
        <p:scale>
          <a:sx n="81" d="100"/>
          <a:sy n="81" d="100"/>
        </p:scale>
        <p:origin x="176" y="8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27.10.2020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0F16A-023D-4A79-9D6F-990BCBA0F122}" type="datetimeFigureOut">
              <a:rPr lang="tr-TR" smtClean="0"/>
              <a:t>27.10.2020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D3A39-B686-468A-B3A1-CE579A7C695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8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31275" y="27051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HEMŞİRELİK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338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103- S</a:t>
            </a:r>
            <a:r>
              <a:rPr lang="tr-TR" altLang="tr-TR" b="1" dirty="0"/>
              <a:t>ağlık Okuryazarlığı Dersi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478155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Gör. Belgin ŞEN ATASAYAR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87188"/>
            <a:ext cx="7772400" cy="1470025"/>
          </a:xfrm>
        </p:spPr>
        <p:txBody>
          <a:bodyPr anchor="ctr"/>
          <a:lstStyle/>
          <a:p>
            <a:r>
              <a:rPr lang="en-TR" sz="3200" b="1" dirty="0">
                <a:solidFill>
                  <a:schemeClr val="tx1"/>
                </a:solidFill>
              </a:rPr>
              <a:t>SAĞLIK OKURYAZARLIĞINA GENEL BAKIŞ</a:t>
            </a:r>
            <a:endParaRPr lang="tr-TR" altLang="tr-T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63888" y="4303496"/>
            <a:ext cx="1676400" cy="762000"/>
          </a:xfrm>
        </p:spPr>
        <p:txBody>
          <a:bodyPr/>
          <a:lstStyle/>
          <a:p>
            <a:r>
              <a:rPr lang="tr-TR" altLang="tr-T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Hafta-3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08B0-F35C-2442-835A-B94B892D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D7CEA-1B96-604D-9DBE-FB2601CE9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, </a:t>
            </a:r>
            <a:r>
              <a:rPr lang="en-US" sz="2400" dirty="0" err="1"/>
              <a:t>okuryazarlık</a:t>
            </a:r>
            <a:r>
              <a:rPr lang="en-US" sz="2400" dirty="0"/>
              <a:t> </a:t>
            </a:r>
            <a:r>
              <a:rPr lang="en-US" sz="2400" dirty="0" err="1"/>
              <a:t>kavramının</a:t>
            </a:r>
            <a:r>
              <a:rPr lang="en-US" sz="2400" dirty="0"/>
              <a:t> </a:t>
            </a:r>
            <a:r>
              <a:rPr lang="en-US" sz="2400" dirty="0" err="1"/>
              <a:t>önemi</a:t>
            </a:r>
            <a:r>
              <a:rPr lang="en-US" sz="2400" dirty="0"/>
              <a:t> </a:t>
            </a:r>
            <a:r>
              <a:rPr lang="en-US" sz="2400" dirty="0" err="1"/>
              <a:t>hızla</a:t>
            </a:r>
            <a:r>
              <a:rPr lang="en-US" sz="2400" dirty="0"/>
              <a:t> </a:t>
            </a:r>
            <a:r>
              <a:rPr lang="en-US" sz="2400" dirty="0" err="1"/>
              <a:t>artan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türüdür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r>
              <a:rPr lang="en-US" sz="2400" dirty="0" err="1"/>
              <a:t>Okuryazarlık</a:t>
            </a:r>
            <a:r>
              <a:rPr lang="en-US" sz="2400" dirty="0"/>
              <a:t> </a:t>
            </a:r>
            <a:r>
              <a:rPr lang="en-US" sz="2400" dirty="0" err="1"/>
              <a:t>öğrenme</a:t>
            </a:r>
            <a:r>
              <a:rPr lang="en-US" sz="2400" dirty="0"/>
              <a:t> </a:t>
            </a:r>
            <a:r>
              <a:rPr lang="en-US" sz="2400" dirty="0" err="1"/>
              <a:t>sürecinin</a:t>
            </a:r>
            <a:r>
              <a:rPr lang="en-US" sz="2400" dirty="0"/>
              <a:t> </a:t>
            </a:r>
            <a:r>
              <a:rPr lang="en-US" sz="2400" dirty="0" err="1"/>
              <a:t>vazgeçilmez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parçasıdır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r>
              <a:rPr lang="en-US" sz="2400" dirty="0"/>
              <a:t>Bu </a:t>
            </a:r>
            <a:r>
              <a:rPr lang="en-US" sz="2400" dirty="0" err="1"/>
              <a:t>bakımdan</a:t>
            </a:r>
            <a:r>
              <a:rPr lang="en-US" sz="2400" dirty="0"/>
              <a:t> </a:t>
            </a:r>
            <a:r>
              <a:rPr lang="en-US" sz="2400" dirty="0" err="1">
                <a:solidFill>
                  <a:srgbClr val="7030A0"/>
                </a:solidFill>
              </a:rPr>
              <a:t>sosyolojiden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psikolojiye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 err="1">
                <a:solidFill>
                  <a:srgbClr val="7030A0"/>
                </a:solidFill>
              </a:rPr>
              <a:t>eğitimden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tarihe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/>
              <a:t>pek</a:t>
            </a:r>
            <a:r>
              <a:rPr lang="en-US" sz="2400" dirty="0"/>
              <a:t> </a:t>
            </a:r>
            <a:r>
              <a:rPr lang="en-US" sz="2400" dirty="0" err="1"/>
              <a:t>çok</a:t>
            </a:r>
            <a:r>
              <a:rPr lang="en-US" sz="2400" dirty="0"/>
              <a:t> </a:t>
            </a:r>
            <a:r>
              <a:rPr lang="en-US" sz="2400" dirty="0" err="1"/>
              <a:t>bilim</a:t>
            </a:r>
            <a:r>
              <a:rPr lang="en-US" sz="2400" dirty="0"/>
              <a:t> </a:t>
            </a:r>
            <a:r>
              <a:rPr lang="en-US" sz="2400" dirty="0" err="1"/>
              <a:t>dalı</a:t>
            </a:r>
            <a:r>
              <a:rPr lang="en-US" sz="2400" dirty="0"/>
              <a:t> </a:t>
            </a:r>
            <a:r>
              <a:rPr lang="en-US" sz="2400" dirty="0" err="1"/>
              <a:t>okuryazarlık</a:t>
            </a:r>
            <a:r>
              <a:rPr lang="en-US" sz="2400" dirty="0"/>
              <a:t> </a:t>
            </a:r>
            <a:r>
              <a:rPr lang="en-US" sz="2400" dirty="0" err="1"/>
              <a:t>kavramı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durmuşlar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konuda</a:t>
            </a:r>
            <a:r>
              <a:rPr lang="en-US" sz="2400" dirty="0"/>
              <a:t> </a:t>
            </a:r>
            <a:r>
              <a:rPr lang="en-US" sz="2400" dirty="0" err="1"/>
              <a:t>gerek</a:t>
            </a:r>
            <a:r>
              <a:rPr lang="en-US" sz="2400" dirty="0"/>
              <a:t> </a:t>
            </a:r>
            <a:r>
              <a:rPr lang="en-US" sz="2400" dirty="0" err="1"/>
              <a:t>teoride</a:t>
            </a:r>
            <a:r>
              <a:rPr lang="en-US" sz="2400" dirty="0"/>
              <a:t> </a:t>
            </a:r>
            <a:r>
              <a:rPr lang="en-US" sz="2400" dirty="0" err="1"/>
              <a:t>gerekse</a:t>
            </a:r>
            <a:r>
              <a:rPr lang="en-US" sz="2400" dirty="0"/>
              <a:t> de </a:t>
            </a:r>
            <a:r>
              <a:rPr lang="en-US" sz="2400" dirty="0" err="1"/>
              <a:t>pratikte</a:t>
            </a:r>
            <a:r>
              <a:rPr lang="en-US" sz="2400" dirty="0"/>
              <a:t> </a:t>
            </a:r>
            <a:r>
              <a:rPr lang="en-US" sz="2400" dirty="0" err="1"/>
              <a:t>pek</a:t>
            </a:r>
            <a:r>
              <a:rPr lang="en-US" sz="2400" dirty="0"/>
              <a:t> </a:t>
            </a:r>
            <a:r>
              <a:rPr lang="en-US" sz="2400" dirty="0" err="1"/>
              <a:t>çok</a:t>
            </a:r>
            <a:r>
              <a:rPr lang="en-US" sz="2400" dirty="0"/>
              <a:t> </a:t>
            </a:r>
            <a:r>
              <a:rPr lang="en-US" sz="2400" dirty="0" err="1"/>
              <a:t>arştırma</a:t>
            </a:r>
            <a:r>
              <a:rPr lang="en-US" sz="2400" dirty="0"/>
              <a:t> </a:t>
            </a:r>
            <a:r>
              <a:rPr lang="en-US" sz="2400" dirty="0" err="1"/>
              <a:t>yapmışlardır</a:t>
            </a:r>
            <a:r>
              <a:rPr lang="en-US" sz="2400" dirty="0"/>
              <a:t>. </a:t>
            </a:r>
            <a:endParaRPr lang="en-TR" sz="2400" dirty="0"/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156563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90E9-2B48-1842-876C-F34E870BE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B5C7B-868E-8944-AB3A-C829F2A8C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Türk</a:t>
            </a:r>
            <a:r>
              <a:rPr lang="en-US" sz="2800" dirty="0"/>
              <a:t> </a:t>
            </a:r>
            <a:r>
              <a:rPr lang="en-US" sz="2800" dirty="0" err="1"/>
              <a:t>Dil</a:t>
            </a:r>
            <a:r>
              <a:rPr lang="en-US" sz="2800" dirty="0"/>
              <a:t> </a:t>
            </a:r>
            <a:r>
              <a:rPr lang="en-US" sz="2800" dirty="0" err="1"/>
              <a:t>Kurumu</a:t>
            </a:r>
            <a:r>
              <a:rPr lang="en-US" sz="2800" dirty="0"/>
              <a:t> (2011) </a:t>
            </a:r>
            <a:r>
              <a:rPr lang="en-US" sz="2800" dirty="0" err="1"/>
              <a:t>okuryazarlık</a:t>
            </a:r>
            <a:r>
              <a:rPr lang="en-US" sz="2800" dirty="0"/>
              <a:t> </a:t>
            </a:r>
            <a:r>
              <a:rPr lang="en-US" sz="2800" dirty="0" err="1"/>
              <a:t>kavramını</a:t>
            </a:r>
            <a:r>
              <a:rPr lang="en-US" sz="2800" dirty="0"/>
              <a:t> </a:t>
            </a:r>
            <a:r>
              <a:rPr lang="en-US" dirty="0">
                <a:solidFill>
                  <a:srgbClr val="7030A0"/>
                </a:solidFill>
              </a:rPr>
              <a:t>‘</a:t>
            </a:r>
            <a:r>
              <a:rPr lang="en-US" dirty="0" err="1">
                <a:solidFill>
                  <a:srgbClr val="7030A0"/>
                </a:solidFill>
              </a:rPr>
              <a:t>okuryazar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olma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durumu</a:t>
            </a:r>
            <a:r>
              <a:rPr lang="en-US" dirty="0">
                <a:solidFill>
                  <a:srgbClr val="7030A0"/>
                </a:solidFill>
              </a:rPr>
              <a:t>’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tanımlar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Okuryazar</a:t>
            </a:r>
            <a:r>
              <a:rPr lang="en-US" sz="2800" dirty="0"/>
              <a:t> </a:t>
            </a:r>
            <a:r>
              <a:rPr lang="en-US" sz="2800" dirty="0" err="1"/>
              <a:t>ise</a:t>
            </a:r>
            <a:r>
              <a:rPr lang="en-US" sz="2800" dirty="0"/>
              <a:t> ‘</a:t>
            </a:r>
            <a:r>
              <a:rPr lang="en-US" dirty="0" err="1">
                <a:solidFill>
                  <a:srgbClr val="7030A0"/>
                </a:solidFill>
              </a:rPr>
              <a:t>okuması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yazması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olan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öğrenim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görmüş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kimse</a:t>
            </a:r>
            <a:r>
              <a:rPr lang="en-US" dirty="0">
                <a:solidFill>
                  <a:srgbClr val="7030A0"/>
                </a:solidFill>
              </a:rPr>
              <a:t>’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açıklanmaktadır</a:t>
            </a:r>
            <a:r>
              <a:rPr lang="en-US" sz="2800" dirty="0"/>
              <a:t>. </a:t>
            </a:r>
          </a:p>
          <a:p>
            <a:r>
              <a:rPr lang="en-US" sz="2800" b="1" dirty="0" err="1"/>
              <a:t>En</a:t>
            </a:r>
            <a:r>
              <a:rPr lang="en-US" sz="2800" b="1" dirty="0"/>
              <a:t> </a:t>
            </a:r>
            <a:r>
              <a:rPr lang="en-US" sz="2800" b="1" dirty="0" err="1"/>
              <a:t>basit</a:t>
            </a:r>
            <a:r>
              <a:rPr lang="en-US" sz="2800" b="1" dirty="0"/>
              <a:t> </a:t>
            </a:r>
            <a:r>
              <a:rPr lang="en-US" sz="2800" b="1" dirty="0" err="1"/>
              <a:t>ve</a:t>
            </a:r>
            <a:r>
              <a:rPr lang="en-US" sz="2800" b="1" dirty="0"/>
              <a:t> </a:t>
            </a:r>
            <a:r>
              <a:rPr lang="en-US" sz="2800" b="1" dirty="0" err="1"/>
              <a:t>genel</a:t>
            </a:r>
            <a:r>
              <a:rPr lang="en-US" sz="2800" b="1" dirty="0"/>
              <a:t> </a:t>
            </a:r>
            <a:r>
              <a:rPr lang="en-US" sz="2800" b="1" dirty="0" err="1"/>
              <a:t>tanımı</a:t>
            </a:r>
            <a:r>
              <a:rPr lang="en-US" sz="2800" b="1" dirty="0"/>
              <a:t> </a:t>
            </a:r>
            <a:r>
              <a:rPr lang="en-US" sz="2800" b="1" dirty="0" err="1"/>
              <a:t>ile</a:t>
            </a:r>
            <a:r>
              <a:rPr lang="en-US" sz="2800" b="1" dirty="0"/>
              <a:t> </a:t>
            </a:r>
            <a:r>
              <a:rPr lang="en-US" sz="2800" b="1" dirty="0" err="1"/>
              <a:t>okuryazarlık</a:t>
            </a:r>
            <a:r>
              <a:rPr lang="en-US" sz="2800" b="1" dirty="0"/>
              <a:t>; </a:t>
            </a:r>
            <a:r>
              <a:rPr lang="en-US" sz="2800" dirty="0" err="1"/>
              <a:t>yazılı</a:t>
            </a:r>
            <a:r>
              <a:rPr lang="en-US" sz="2800" dirty="0"/>
              <a:t> </a:t>
            </a:r>
            <a:r>
              <a:rPr lang="en-US" sz="2800" dirty="0" err="1"/>
              <a:t>metinleri</a:t>
            </a:r>
            <a:r>
              <a:rPr lang="en-US" sz="2800" dirty="0"/>
              <a:t> </a:t>
            </a:r>
            <a:r>
              <a:rPr lang="en-US" sz="2800" dirty="0" err="1"/>
              <a:t>okuyabilme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yazılı</a:t>
            </a:r>
            <a:r>
              <a:rPr lang="en-US" sz="2800" dirty="0"/>
              <a:t> </a:t>
            </a:r>
            <a:r>
              <a:rPr lang="en-US" sz="2800" dirty="0" err="1"/>
              <a:t>metin</a:t>
            </a:r>
            <a:r>
              <a:rPr lang="en-US" sz="2800" dirty="0"/>
              <a:t> </a:t>
            </a:r>
            <a:r>
              <a:rPr lang="en-US" sz="2800" dirty="0" err="1"/>
              <a:t>oluşturabilme</a:t>
            </a:r>
            <a:r>
              <a:rPr lang="en-US" sz="2800" dirty="0"/>
              <a:t> </a:t>
            </a:r>
            <a:r>
              <a:rPr lang="en-US" sz="2800" dirty="0" err="1"/>
              <a:t>becerisi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ifade</a:t>
            </a:r>
            <a:r>
              <a:rPr lang="en-US" sz="2800" dirty="0"/>
              <a:t> </a:t>
            </a:r>
            <a:r>
              <a:rPr lang="en-US" sz="2800" dirty="0" err="1"/>
              <a:t>edilebilir</a:t>
            </a:r>
            <a:r>
              <a:rPr lang="en-US" sz="2800" dirty="0"/>
              <a:t>. </a:t>
            </a:r>
          </a:p>
          <a:p>
            <a:endParaRPr lang="en-TR" sz="2800" dirty="0"/>
          </a:p>
        </p:txBody>
      </p:sp>
    </p:spTree>
    <p:extLst>
      <p:ext uri="{BB962C8B-B14F-4D97-AF65-F5344CB8AC3E}">
        <p14:creationId xmlns:p14="http://schemas.microsoft.com/office/powerpoint/2010/main" val="225391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D49AD-624D-B940-8D33-65321AFD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9024A-E524-FE4F-987C-398334FA5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r>
              <a:rPr lang="en-US" sz="2800" dirty="0" err="1"/>
              <a:t>Okuryazarlık</a:t>
            </a:r>
            <a:r>
              <a:rPr lang="en-US" sz="2800" dirty="0"/>
              <a:t> </a:t>
            </a:r>
            <a:r>
              <a:rPr lang="en-US" sz="2800" dirty="0" err="1"/>
              <a:t>kavramının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önemli</a:t>
            </a:r>
            <a:r>
              <a:rPr lang="en-US" sz="2800" dirty="0"/>
              <a:t> </a:t>
            </a:r>
            <a:r>
              <a:rPr lang="en-US" sz="2800" dirty="0" err="1"/>
              <a:t>yönü</a:t>
            </a:r>
            <a:r>
              <a:rPr lang="en-US" sz="2800" dirty="0"/>
              <a:t> </a:t>
            </a:r>
            <a:r>
              <a:rPr lang="en-US" sz="2800" b="1" dirty="0" err="1"/>
              <a:t>okuma</a:t>
            </a:r>
            <a:r>
              <a:rPr lang="en-US" sz="2800" b="1" dirty="0"/>
              <a:t> </a:t>
            </a:r>
            <a:r>
              <a:rPr lang="en-US" sz="2800" b="1" dirty="0" err="1"/>
              <a:t>ve</a:t>
            </a:r>
            <a:r>
              <a:rPr lang="en-US" sz="2800" b="1" dirty="0"/>
              <a:t> </a:t>
            </a:r>
            <a:r>
              <a:rPr lang="en-US" sz="2800" b="1" dirty="0" err="1"/>
              <a:t>yazma</a:t>
            </a:r>
            <a:r>
              <a:rPr lang="en-US" sz="2800" b="1" dirty="0"/>
              <a:t> </a:t>
            </a:r>
            <a:r>
              <a:rPr lang="en-US" sz="2800" b="1" dirty="0" err="1"/>
              <a:t>işlemiyle</a:t>
            </a:r>
            <a:r>
              <a:rPr lang="en-US" sz="2800" b="1" dirty="0"/>
              <a:t> </a:t>
            </a:r>
            <a:r>
              <a:rPr lang="en-US" sz="2800" b="1" dirty="0" err="1"/>
              <a:t>olan</a:t>
            </a:r>
            <a:r>
              <a:rPr lang="en-US" sz="2800" b="1" dirty="0"/>
              <a:t> </a:t>
            </a:r>
            <a:r>
              <a:rPr lang="en-US" sz="2800" b="1" dirty="0" err="1"/>
              <a:t>bağıdır</a:t>
            </a:r>
            <a:r>
              <a:rPr lang="en-US" sz="2800" b="1" dirty="0"/>
              <a:t>.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Ancak</a:t>
            </a:r>
            <a:r>
              <a:rPr lang="en-US" sz="2800" dirty="0"/>
              <a:t> </a:t>
            </a:r>
            <a:r>
              <a:rPr lang="en-US" sz="2800" dirty="0" err="1"/>
              <a:t>okuryazarlık</a:t>
            </a:r>
            <a:r>
              <a:rPr lang="en-US" sz="2800" dirty="0"/>
              <a:t> </a:t>
            </a:r>
            <a:r>
              <a:rPr lang="en-US" sz="2800" dirty="0" err="1"/>
              <a:t>boyutlarının</a:t>
            </a:r>
            <a:r>
              <a:rPr lang="en-US" sz="2800" dirty="0"/>
              <a:t> </a:t>
            </a:r>
            <a:r>
              <a:rPr lang="en-US" sz="2800" dirty="0" err="1"/>
              <a:t>gelişmesiyle</a:t>
            </a:r>
            <a:r>
              <a:rPr lang="en-US" sz="2800" dirty="0"/>
              <a:t> </a:t>
            </a:r>
            <a:r>
              <a:rPr lang="en-US" sz="2800" dirty="0" err="1"/>
              <a:t>birlikte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kişinin</a:t>
            </a:r>
            <a:r>
              <a:rPr lang="en-US" sz="2800" dirty="0"/>
              <a:t> </a:t>
            </a:r>
            <a:r>
              <a:rPr lang="en-US" sz="2800" dirty="0" err="1"/>
              <a:t>yalnızca</a:t>
            </a:r>
            <a:r>
              <a:rPr lang="en-US" sz="2800" dirty="0"/>
              <a:t> </a:t>
            </a:r>
            <a:r>
              <a:rPr lang="en-US" sz="2800" dirty="0" err="1"/>
              <a:t>okuyabilmesi</a:t>
            </a:r>
            <a:r>
              <a:rPr lang="en-US" sz="2800" dirty="0"/>
              <a:t> </a:t>
            </a:r>
            <a:r>
              <a:rPr lang="en-US" sz="2800" dirty="0" err="1"/>
              <a:t>veya</a:t>
            </a:r>
            <a:r>
              <a:rPr lang="en-US" sz="2800" dirty="0"/>
              <a:t> </a:t>
            </a:r>
            <a:r>
              <a:rPr lang="en-US" sz="2800" dirty="0" err="1"/>
              <a:t>yazabilmesi</a:t>
            </a:r>
            <a:r>
              <a:rPr lang="en-US" sz="2800" dirty="0"/>
              <a:t> </a:t>
            </a:r>
            <a:r>
              <a:rPr lang="en-US" sz="2800" dirty="0" err="1"/>
              <a:t>okuryazar</a:t>
            </a:r>
            <a:r>
              <a:rPr lang="en-US" sz="2800" dirty="0"/>
              <a:t> </a:t>
            </a:r>
            <a:r>
              <a:rPr lang="en-US" sz="2800" dirty="0" err="1"/>
              <a:t>sayılabilmesi</a:t>
            </a:r>
            <a:r>
              <a:rPr lang="en-US" sz="2800" dirty="0"/>
              <a:t> </a:t>
            </a:r>
            <a:r>
              <a:rPr lang="en-US" sz="2800" dirty="0" err="1"/>
              <a:t>için</a:t>
            </a:r>
            <a:r>
              <a:rPr lang="en-US" sz="2800" dirty="0"/>
              <a:t> </a:t>
            </a:r>
            <a:r>
              <a:rPr lang="en-US" sz="2800" dirty="0" err="1"/>
              <a:t>yetersiz</a:t>
            </a:r>
            <a:r>
              <a:rPr lang="en-US" sz="2800" dirty="0"/>
              <a:t> hale </a:t>
            </a:r>
            <a:r>
              <a:rPr lang="en-US" sz="2800" dirty="0" err="1"/>
              <a:t>gelmiştir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Artık</a:t>
            </a:r>
            <a:r>
              <a:rPr lang="en-US" sz="2800" dirty="0"/>
              <a:t> </a:t>
            </a:r>
            <a:r>
              <a:rPr lang="en-US" sz="2800" dirty="0" err="1"/>
              <a:t>yalnızca</a:t>
            </a:r>
            <a:r>
              <a:rPr lang="en-US" sz="2800" dirty="0"/>
              <a:t> </a:t>
            </a:r>
            <a:r>
              <a:rPr lang="en-US" sz="2800" dirty="0" err="1"/>
              <a:t>okuyup</a:t>
            </a:r>
            <a:r>
              <a:rPr lang="en-US" sz="2800" dirty="0"/>
              <a:t> </a:t>
            </a:r>
            <a:r>
              <a:rPr lang="en-US" sz="2800" dirty="0" err="1"/>
              <a:t>yazarak</a:t>
            </a:r>
            <a:r>
              <a:rPr lang="en-US" sz="2800" dirty="0"/>
              <a:t> </a:t>
            </a:r>
            <a:r>
              <a:rPr lang="en-US" sz="2800" dirty="0" err="1"/>
              <a:t>bilgiyi</a:t>
            </a:r>
            <a:r>
              <a:rPr lang="en-US" sz="2800" dirty="0"/>
              <a:t> </a:t>
            </a:r>
            <a:r>
              <a:rPr lang="en-US" sz="2800" dirty="0" err="1"/>
              <a:t>öğrenmek</a:t>
            </a:r>
            <a:r>
              <a:rPr lang="en-US" sz="2800" dirty="0"/>
              <a:t> </a:t>
            </a:r>
            <a:r>
              <a:rPr lang="en-US" sz="2800" dirty="0" err="1"/>
              <a:t>değil</a:t>
            </a:r>
            <a:r>
              <a:rPr lang="en-US" sz="2800" dirty="0"/>
              <a:t>, </a:t>
            </a:r>
            <a:r>
              <a:rPr lang="en-US" sz="2800" dirty="0" err="1"/>
              <a:t>aynı</a:t>
            </a:r>
            <a:r>
              <a:rPr lang="en-US" sz="2800" dirty="0"/>
              <a:t> </a:t>
            </a:r>
            <a:r>
              <a:rPr lang="en-US" sz="2800" dirty="0" err="1"/>
              <a:t>zamanda</a:t>
            </a:r>
            <a:r>
              <a:rPr lang="en-US" sz="2800" dirty="0"/>
              <a:t> o </a:t>
            </a:r>
            <a:r>
              <a:rPr lang="en-US" sz="2800" dirty="0" err="1"/>
              <a:t>bilgiyi</a:t>
            </a:r>
            <a:r>
              <a:rPr lang="en-US" sz="2800" dirty="0"/>
              <a:t> </a:t>
            </a:r>
            <a:r>
              <a:rPr lang="en-US" dirty="0" err="1">
                <a:solidFill>
                  <a:srgbClr val="7030A0"/>
                </a:solidFill>
              </a:rPr>
              <a:t>yorumlayabilmek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ve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kullanabilmek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de </a:t>
            </a:r>
            <a:r>
              <a:rPr lang="en-US" sz="2800" dirty="0" err="1"/>
              <a:t>okuryazarlığ̆ın</a:t>
            </a:r>
            <a:r>
              <a:rPr lang="en-US" sz="2800" dirty="0"/>
              <a:t> </a:t>
            </a:r>
            <a:r>
              <a:rPr lang="en-US" sz="2800" dirty="0" err="1"/>
              <a:t>gerekleri</a:t>
            </a:r>
            <a:r>
              <a:rPr lang="en-US" sz="2800" dirty="0"/>
              <a:t> </a:t>
            </a:r>
            <a:r>
              <a:rPr lang="en-US" sz="2800" dirty="0" err="1"/>
              <a:t>arasına</a:t>
            </a:r>
            <a:r>
              <a:rPr lang="en-US" sz="2800" dirty="0"/>
              <a:t> </a:t>
            </a:r>
            <a:r>
              <a:rPr lang="en-US" sz="2800" dirty="0" err="1"/>
              <a:t>girmiştir</a:t>
            </a:r>
            <a:r>
              <a:rPr lang="en-US" sz="2800" dirty="0"/>
              <a:t>.</a:t>
            </a:r>
          </a:p>
          <a:p>
            <a:endParaRPr lang="en-TR" sz="2800" dirty="0"/>
          </a:p>
        </p:txBody>
      </p:sp>
    </p:spTree>
    <p:extLst>
      <p:ext uri="{BB962C8B-B14F-4D97-AF65-F5344CB8AC3E}">
        <p14:creationId xmlns:p14="http://schemas.microsoft.com/office/powerpoint/2010/main" val="27047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6CD39-226B-C541-86C3-2FB38917D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8F56B-BE0D-6E4C-94C9-1CB7CD7F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390" y="1166018"/>
            <a:ext cx="8229600" cy="4525963"/>
          </a:xfrm>
        </p:spPr>
        <p:txBody>
          <a:bodyPr/>
          <a:lstStyle/>
          <a:p>
            <a:r>
              <a:rPr lang="en-US" sz="2800" dirty="0"/>
              <a:t>Bu durum </a:t>
            </a:r>
            <a:r>
              <a:rPr lang="en-US" sz="2800" b="1" dirty="0">
                <a:solidFill>
                  <a:srgbClr val="7030A0"/>
                </a:solidFill>
              </a:rPr>
              <a:t>‘</a:t>
            </a:r>
            <a:r>
              <a:rPr lang="en-US" sz="2800" b="1" dirty="0" err="1">
                <a:solidFill>
                  <a:srgbClr val="7030A0"/>
                </a:solidFill>
              </a:rPr>
              <a:t>İşlevsel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okuryazarlık</a:t>
            </a:r>
            <a:r>
              <a:rPr lang="en-US" sz="2800" b="1" dirty="0">
                <a:solidFill>
                  <a:srgbClr val="7030A0"/>
                </a:solidFill>
              </a:rPr>
              <a:t>’ </a:t>
            </a:r>
            <a:r>
              <a:rPr lang="en-US" sz="2800" dirty="0" err="1"/>
              <a:t>tanımını</a:t>
            </a:r>
            <a:r>
              <a:rPr lang="en-US" sz="2800" dirty="0"/>
              <a:t> </a:t>
            </a:r>
            <a:r>
              <a:rPr lang="en-US" sz="2800" dirty="0" err="1"/>
              <a:t>beraberinde</a:t>
            </a:r>
            <a:r>
              <a:rPr lang="en-US" sz="2800" dirty="0"/>
              <a:t> </a:t>
            </a:r>
            <a:r>
              <a:rPr lang="en-US" sz="2800" dirty="0" err="1"/>
              <a:t>getirmiştir</a:t>
            </a:r>
            <a:r>
              <a:rPr lang="en-US" sz="2800" dirty="0"/>
              <a:t>. </a:t>
            </a:r>
          </a:p>
          <a:p>
            <a:r>
              <a:rPr lang="en-US" dirty="0" err="1">
                <a:solidFill>
                  <a:srgbClr val="7030A0"/>
                </a:solidFill>
              </a:rPr>
              <a:t>İşlevsel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okuryazarları</a:t>
            </a:r>
            <a:r>
              <a:rPr lang="en-US" dirty="0">
                <a:solidFill>
                  <a:srgbClr val="7030A0"/>
                </a:solidFill>
              </a:rPr>
              <a:t>;</a:t>
            </a:r>
            <a:r>
              <a:rPr lang="en-US" sz="2800" dirty="0"/>
              <a:t> </a:t>
            </a:r>
            <a:r>
              <a:rPr lang="en-US" sz="2800" dirty="0" err="1"/>
              <a:t>içinde</a:t>
            </a:r>
            <a:r>
              <a:rPr lang="en-US" sz="2800" dirty="0"/>
              <a:t> </a:t>
            </a:r>
            <a:r>
              <a:rPr lang="en-US" sz="2800" dirty="0" err="1"/>
              <a:t>yaşadığı</a:t>
            </a:r>
            <a:r>
              <a:rPr lang="en-US" sz="2800" dirty="0"/>
              <a:t> </a:t>
            </a:r>
            <a:r>
              <a:rPr lang="en-US" sz="2800" dirty="0" err="1"/>
              <a:t>grupta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toplumdaki</a:t>
            </a:r>
            <a:r>
              <a:rPr lang="en-US" sz="2800" dirty="0"/>
              <a:t> </a:t>
            </a:r>
            <a:r>
              <a:rPr lang="en-US" sz="2800" dirty="0" err="1"/>
              <a:t>tüm</a:t>
            </a:r>
            <a:r>
              <a:rPr lang="en-US" sz="2800" dirty="0"/>
              <a:t> </a:t>
            </a:r>
            <a:r>
              <a:rPr lang="en-US" sz="2800" dirty="0" err="1"/>
              <a:t>faaliyetlerinde</a:t>
            </a:r>
            <a:r>
              <a:rPr lang="en-US" sz="2800" dirty="0"/>
              <a:t>, </a:t>
            </a:r>
            <a:r>
              <a:rPr lang="en-US" sz="2800" dirty="0" err="1"/>
              <a:t>etkin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katılım</a:t>
            </a:r>
            <a:r>
              <a:rPr lang="en-US" sz="2800" dirty="0"/>
              <a:t> </a:t>
            </a:r>
            <a:r>
              <a:rPr lang="en-US" sz="2800" dirty="0" err="1"/>
              <a:t>için</a:t>
            </a:r>
            <a:r>
              <a:rPr lang="en-US" sz="2800" dirty="0"/>
              <a:t> </a:t>
            </a:r>
            <a:r>
              <a:rPr lang="en-US" sz="2800" dirty="0" err="1"/>
              <a:t>yeterli</a:t>
            </a:r>
            <a:r>
              <a:rPr lang="en-US" sz="2800" dirty="0"/>
              <a:t> </a:t>
            </a:r>
            <a:r>
              <a:rPr lang="en-US" sz="2800" dirty="0" err="1"/>
              <a:t>bilgiye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beceriye</a:t>
            </a:r>
            <a:r>
              <a:rPr lang="en-US" sz="2800" dirty="0"/>
              <a:t> </a:t>
            </a:r>
            <a:r>
              <a:rPr lang="en-US" sz="2800" dirty="0" err="1"/>
              <a:t>sahip</a:t>
            </a:r>
            <a:r>
              <a:rPr lang="en-US" sz="2800" dirty="0"/>
              <a:t> </a:t>
            </a:r>
            <a:r>
              <a:rPr lang="en-US" sz="2800" dirty="0" err="1"/>
              <a:t>kişiler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tanımlamak</a:t>
            </a:r>
            <a:r>
              <a:rPr lang="en-US" sz="2800" dirty="0"/>
              <a:t> </a:t>
            </a:r>
            <a:r>
              <a:rPr lang="en-US" sz="2800" dirty="0" err="1"/>
              <a:t>mümkündü̈r</a:t>
            </a:r>
            <a:r>
              <a:rPr lang="en-US" sz="2800" dirty="0"/>
              <a:t>. </a:t>
            </a:r>
          </a:p>
          <a:p>
            <a:r>
              <a:rPr lang="en-US" sz="2800" b="1" dirty="0"/>
              <a:t>Bu </a:t>
            </a:r>
            <a:r>
              <a:rPr lang="en-US" sz="2800" b="1" dirty="0" err="1"/>
              <a:t>tanımın</a:t>
            </a:r>
            <a:r>
              <a:rPr lang="en-US" sz="2800" b="1" dirty="0"/>
              <a:t> </a:t>
            </a:r>
            <a:r>
              <a:rPr lang="en-US" sz="2800" b="1" dirty="0" err="1"/>
              <a:t>özünde</a:t>
            </a:r>
            <a:r>
              <a:rPr lang="en-US" sz="2800" b="1" dirty="0"/>
              <a:t> </a:t>
            </a:r>
            <a:r>
              <a:rPr lang="en-US" sz="2800" b="1" dirty="0" err="1"/>
              <a:t>yatan</a:t>
            </a:r>
            <a:r>
              <a:rPr lang="en-US" sz="2800" b="1" dirty="0"/>
              <a:t> </a:t>
            </a:r>
            <a:r>
              <a:rPr lang="en-US" sz="2800" b="1" dirty="0" err="1"/>
              <a:t>fikir</a:t>
            </a:r>
            <a:r>
              <a:rPr lang="en-US" sz="2800" b="1" dirty="0"/>
              <a:t>, </a:t>
            </a:r>
            <a:r>
              <a:rPr lang="en-US" sz="2800" dirty="0" err="1"/>
              <a:t>okuryazarlığı</a:t>
            </a:r>
            <a:r>
              <a:rPr lang="en-US" sz="2800" dirty="0"/>
              <a:t> </a:t>
            </a:r>
            <a:r>
              <a:rPr lang="en-US" sz="2800" dirty="0" err="1"/>
              <a:t>tek</a:t>
            </a:r>
            <a:r>
              <a:rPr lang="en-US" sz="2800" dirty="0"/>
              <a:t> </a:t>
            </a:r>
            <a:r>
              <a:rPr lang="en-US" sz="2800" dirty="0" err="1"/>
              <a:t>başına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amaç</a:t>
            </a:r>
            <a:r>
              <a:rPr lang="en-US" sz="2800" dirty="0"/>
              <a:t> </a:t>
            </a:r>
            <a:r>
              <a:rPr lang="en-US" sz="2800" dirty="0" err="1"/>
              <a:t>olmaktan</a:t>
            </a:r>
            <a:r>
              <a:rPr lang="en-US" sz="2800" dirty="0"/>
              <a:t> </a:t>
            </a:r>
            <a:r>
              <a:rPr lang="en-US" sz="2800" dirty="0" err="1"/>
              <a:t>çıkartıp</a:t>
            </a:r>
            <a:r>
              <a:rPr lang="en-US" sz="2800" dirty="0"/>
              <a:t>, </a:t>
            </a:r>
            <a:r>
              <a:rPr lang="en-US" sz="2800" dirty="0" err="1"/>
              <a:t>çeşitli</a:t>
            </a:r>
            <a:r>
              <a:rPr lang="en-US" sz="2800" dirty="0"/>
              <a:t> </a:t>
            </a:r>
            <a:r>
              <a:rPr lang="en-US" sz="2800" dirty="0" err="1"/>
              <a:t>amaçlara</a:t>
            </a:r>
            <a:r>
              <a:rPr lang="en-US" sz="2800" dirty="0"/>
              <a:t> </a:t>
            </a:r>
            <a:r>
              <a:rPr lang="en-US" sz="2800" dirty="0" err="1"/>
              <a:t>hizmet</a:t>
            </a:r>
            <a:r>
              <a:rPr lang="en-US" sz="2800" dirty="0"/>
              <a:t> </a:t>
            </a:r>
            <a:r>
              <a:rPr lang="en-US" sz="2800" dirty="0" err="1"/>
              <a:t>eden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araç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görülmesini</a:t>
            </a:r>
            <a:r>
              <a:rPr lang="en-US" sz="2800" dirty="0"/>
              <a:t> </a:t>
            </a:r>
            <a:r>
              <a:rPr lang="en-US" sz="2800" dirty="0" err="1"/>
              <a:t>sağlamaktır</a:t>
            </a:r>
            <a:r>
              <a:rPr lang="en-US" sz="2800" dirty="0"/>
              <a:t>. </a:t>
            </a:r>
          </a:p>
          <a:p>
            <a:endParaRPr lang="en-TR" sz="2800" dirty="0"/>
          </a:p>
        </p:txBody>
      </p:sp>
    </p:spTree>
    <p:extLst>
      <p:ext uri="{BB962C8B-B14F-4D97-AF65-F5344CB8AC3E}">
        <p14:creationId xmlns:p14="http://schemas.microsoft.com/office/powerpoint/2010/main" val="3296927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FBC45-26A9-A74A-A0F5-5661C942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6B2E6-C1B4-2644-BF05-CFC7900D2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Böylece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, </a:t>
            </a:r>
            <a:r>
              <a:rPr lang="en-US" dirty="0" err="1"/>
              <a:t>kişinin</a:t>
            </a:r>
            <a:r>
              <a:rPr lang="en-US" dirty="0"/>
              <a:t>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ekonomik</a:t>
            </a:r>
            <a:r>
              <a:rPr lang="en-US" dirty="0"/>
              <a:t> </a:t>
            </a:r>
            <a:r>
              <a:rPr lang="en-US" dirty="0" err="1"/>
              <a:t>rollerinde</a:t>
            </a:r>
            <a:r>
              <a:rPr lang="en-US" dirty="0"/>
              <a:t> </a:t>
            </a:r>
            <a:r>
              <a:rPr lang="en-US" dirty="0" err="1"/>
              <a:t>başarılı</a:t>
            </a:r>
            <a:r>
              <a:rPr lang="en-US" dirty="0"/>
              <a:t> </a:t>
            </a:r>
            <a:r>
              <a:rPr lang="en-US" dirty="0" err="1"/>
              <a:t>olmasına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yurttaşlık</a:t>
            </a:r>
            <a:r>
              <a:rPr lang="en-US" dirty="0"/>
              <a:t> </a:t>
            </a:r>
            <a:r>
              <a:rPr lang="en-US" dirty="0" err="1"/>
              <a:t>görevlerini</a:t>
            </a:r>
            <a:r>
              <a:rPr lang="en-US" dirty="0"/>
              <a:t> </a:t>
            </a:r>
            <a:r>
              <a:rPr lang="en-US" dirty="0" err="1"/>
              <a:t>yerine</a:t>
            </a:r>
            <a:r>
              <a:rPr lang="en-US" dirty="0"/>
              <a:t> </a:t>
            </a:r>
            <a:r>
              <a:rPr lang="en-US" dirty="0" err="1"/>
              <a:t>getirebilmesine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araç</a:t>
            </a:r>
            <a:r>
              <a:rPr lang="en-US" dirty="0"/>
              <a:t> </a:t>
            </a:r>
            <a:r>
              <a:rPr lang="en-US" dirty="0" err="1"/>
              <a:t>haline</a:t>
            </a:r>
            <a:r>
              <a:rPr lang="en-US" dirty="0"/>
              <a:t> </a:t>
            </a:r>
            <a:r>
              <a:rPr lang="en-US" dirty="0" err="1"/>
              <a:t>gelmiştir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1963928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0E36A-11AA-794C-8E6C-6FFB87244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93509-AF3D-4140-A130-4759DC8E0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Özellikle</a:t>
            </a:r>
            <a:r>
              <a:rPr lang="en-US" dirty="0"/>
              <a:t> 20. </a:t>
            </a:r>
            <a:r>
              <a:rPr lang="en-US" dirty="0" err="1"/>
              <a:t>yüzyılın</a:t>
            </a:r>
            <a:r>
              <a:rPr lang="en-US" dirty="0"/>
              <a:t> </a:t>
            </a:r>
            <a:r>
              <a:rPr lang="en-US" dirty="0" err="1"/>
              <a:t>ikinci</a:t>
            </a:r>
            <a:r>
              <a:rPr lang="en-US" dirty="0"/>
              <a:t> </a:t>
            </a:r>
            <a:r>
              <a:rPr lang="en-US" dirty="0" err="1"/>
              <a:t>yarısından</a:t>
            </a:r>
            <a:r>
              <a:rPr lang="en-US" dirty="0"/>
              <a:t> </a:t>
            </a:r>
            <a:r>
              <a:rPr lang="en-US" dirty="0" err="1"/>
              <a:t>itibaren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gelişmişlik</a:t>
            </a:r>
            <a:r>
              <a:rPr lang="en-US" dirty="0"/>
              <a:t> </a:t>
            </a:r>
            <a:r>
              <a:rPr lang="en-US" dirty="0" err="1"/>
              <a:t>göstergesi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</a:t>
            </a:r>
            <a:r>
              <a:rPr lang="en-US" dirty="0" err="1"/>
              <a:t>edilmiş</a:t>
            </a:r>
            <a:r>
              <a:rPr lang="en-US" dirty="0"/>
              <a:t>,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ekonomik</a:t>
            </a:r>
            <a:r>
              <a:rPr lang="en-US" dirty="0"/>
              <a:t> </a:t>
            </a:r>
            <a:r>
              <a:rPr lang="en-US" dirty="0" err="1"/>
              <a:t>yönden</a:t>
            </a:r>
            <a:r>
              <a:rPr lang="en-US" dirty="0"/>
              <a:t> </a:t>
            </a:r>
            <a:r>
              <a:rPr lang="en-US" dirty="0" err="1"/>
              <a:t>başarısızlıkların</a:t>
            </a:r>
            <a:r>
              <a:rPr lang="en-US" dirty="0"/>
              <a:t> </a:t>
            </a:r>
            <a:r>
              <a:rPr lang="en-US" dirty="0" err="1"/>
              <a:t>sebebi</a:t>
            </a:r>
            <a:r>
              <a:rPr lang="en-US" dirty="0"/>
              <a:t> de </a:t>
            </a:r>
            <a:r>
              <a:rPr lang="en-US" dirty="0" err="1"/>
              <a:t>okuryazar</a:t>
            </a:r>
            <a:r>
              <a:rPr lang="en-US" dirty="0"/>
              <a:t> </a:t>
            </a:r>
            <a:r>
              <a:rPr lang="en-US" dirty="0" err="1"/>
              <a:t>olmamaya</a:t>
            </a:r>
            <a:r>
              <a:rPr lang="en-US" dirty="0"/>
              <a:t> </a:t>
            </a:r>
            <a:r>
              <a:rPr lang="en-US" dirty="0" err="1"/>
              <a:t>bağlanmıştır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1271218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B348-B0FC-3045-8878-E63727D2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04E6D-A84B-4C43-AD68-06B6F2CA6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34" y="1340768"/>
            <a:ext cx="8229600" cy="4525963"/>
          </a:xfrm>
        </p:spPr>
        <p:txBody>
          <a:bodyPr/>
          <a:lstStyle/>
          <a:p>
            <a:r>
              <a:rPr lang="en-US" sz="2400" dirty="0" err="1"/>
              <a:t>Amerikan</a:t>
            </a:r>
            <a:r>
              <a:rPr lang="en-US" sz="2400" dirty="0"/>
              <a:t> </a:t>
            </a:r>
            <a:r>
              <a:rPr lang="en-US" sz="2400" dirty="0" err="1"/>
              <a:t>tıp</a:t>
            </a:r>
            <a:r>
              <a:rPr lang="en-US" sz="2400" dirty="0"/>
              <a:t> </a:t>
            </a:r>
            <a:r>
              <a:rPr lang="en-US" sz="2400" dirty="0" err="1"/>
              <a:t>derneği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raporuna</a:t>
            </a:r>
            <a:r>
              <a:rPr lang="en-US" sz="2400" dirty="0"/>
              <a:t> </a:t>
            </a:r>
            <a:r>
              <a:rPr lang="en-US" sz="2400" dirty="0" err="1"/>
              <a:t>göre</a:t>
            </a:r>
            <a:r>
              <a:rPr lang="en-US" sz="2400" dirty="0"/>
              <a:t>, </a:t>
            </a:r>
            <a:r>
              <a:rPr lang="en-US" sz="2400" dirty="0" err="1"/>
              <a:t>sağlık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kavramı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literatüründe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30 </a:t>
            </a:r>
            <a:r>
              <a:rPr lang="en-US" sz="2400" dirty="0" err="1"/>
              <a:t>yıldır</a:t>
            </a:r>
            <a:r>
              <a:rPr lang="en-US" sz="2400" dirty="0"/>
              <a:t> </a:t>
            </a:r>
            <a:r>
              <a:rPr lang="en-US" sz="2400" dirty="0" err="1"/>
              <a:t>kullanılmaktadır</a:t>
            </a:r>
            <a:r>
              <a:rPr lang="en-US" sz="2400" dirty="0"/>
              <a:t>. </a:t>
            </a:r>
          </a:p>
          <a:p>
            <a:r>
              <a:rPr lang="en-US" sz="2400" dirty="0"/>
              <a:t>Bu </a:t>
            </a:r>
            <a:r>
              <a:rPr lang="en-US" sz="2400" dirty="0" err="1"/>
              <a:t>kavram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eğitimi</a:t>
            </a:r>
            <a:r>
              <a:rPr lang="en-US" sz="2400" dirty="0"/>
              <a:t> </a:t>
            </a:r>
            <a:r>
              <a:rPr lang="en-US" sz="2400" dirty="0" err="1"/>
              <a:t>alanında</a:t>
            </a:r>
            <a:r>
              <a:rPr lang="en-US" sz="2400" dirty="0"/>
              <a:t> 1974 </a:t>
            </a:r>
            <a:r>
              <a:rPr lang="en-US" sz="2400" dirty="0" err="1"/>
              <a:t>yılından</a:t>
            </a:r>
            <a:r>
              <a:rPr lang="en-US" sz="2400" dirty="0"/>
              <a:t> </a:t>
            </a:r>
            <a:r>
              <a:rPr lang="en-US" sz="2400" dirty="0" err="1"/>
              <a:t>itibaren</a:t>
            </a:r>
            <a:r>
              <a:rPr lang="en-US" sz="2400" dirty="0"/>
              <a:t> ilk </a:t>
            </a:r>
            <a:r>
              <a:rPr lang="en-US" sz="2400" dirty="0" err="1"/>
              <a:t>kez</a:t>
            </a:r>
            <a:r>
              <a:rPr lang="en-US" sz="2400" dirty="0"/>
              <a:t> </a:t>
            </a:r>
            <a:r>
              <a:rPr lang="en-US" sz="2400" dirty="0" err="1"/>
              <a:t>kullanılsa</a:t>
            </a:r>
            <a:r>
              <a:rPr lang="en-US" sz="2400" dirty="0"/>
              <a:t> da, 1990’lı </a:t>
            </a:r>
            <a:r>
              <a:rPr lang="en-US" sz="2400" dirty="0" err="1"/>
              <a:t>yıllarda</a:t>
            </a:r>
            <a:r>
              <a:rPr lang="en-US" sz="2400" dirty="0"/>
              <a:t> </a:t>
            </a:r>
            <a:r>
              <a:rPr lang="en-US" sz="2400" dirty="0" err="1"/>
              <a:t>kullanımı</a:t>
            </a:r>
            <a:r>
              <a:rPr lang="en-US" sz="2400" dirty="0"/>
              <a:t> </a:t>
            </a:r>
            <a:r>
              <a:rPr lang="en-US" sz="2400" dirty="0" err="1"/>
              <a:t>yaygın</a:t>
            </a:r>
            <a:r>
              <a:rPr lang="en-US" sz="2400" dirty="0"/>
              <a:t> </a:t>
            </a:r>
            <a:r>
              <a:rPr lang="en-US" sz="2400" dirty="0" err="1"/>
              <a:t>değildir</a:t>
            </a:r>
            <a:r>
              <a:rPr lang="en-US" sz="2400" dirty="0"/>
              <a:t>. </a:t>
            </a:r>
          </a:p>
          <a:p>
            <a:r>
              <a:rPr lang="en-US" sz="2400" dirty="0"/>
              <a:t>Bu </a:t>
            </a:r>
            <a:r>
              <a:rPr lang="en-US" sz="2400" dirty="0" err="1"/>
              <a:t>sürede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; </a:t>
            </a:r>
            <a:r>
              <a:rPr lang="en-US" sz="2400" dirty="0" err="1"/>
              <a:t>sadece</a:t>
            </a:r>
            <a:r>
              <a:rPr lang="en-US" sz="2400" dirty="0"/>
              <a:t> </a:t>
            </a:r>
            <a:r>
              <a:rPr lang="en-US" sz="2400" dirty="0" err="1"/>
              <a:t>bireyin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bilgilerini</a:t>
            </a:r>
            <a:r>
              <a:rPr lang="en-US" sz="2400" dirty="0"/>
              <a:t> </a:t>
            </a:r>
            <a:r>
              <a:rPr lang="en-US" sz="2400" dirty="0" err="1"/>
              <a:t>okuma</a:t>
            </a:r>
            <a:r>
              <a:rPr lang="en-US" sz="2400" dirty="0"/>
              <a:t>, </a:t>
            </a:r>
            <a:r>
              <a:rPr lang="en-US" sz="2400" dirty="0" err="1"/>
              <a:t>anlama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tıbbi</a:t>
            </a:r>
            <a:r>
              <a:rPr lang="en-US" sz="2400" dirty="0"/>
              <a:t> </a:t>
            </a:r>
            <a:r>
              <a:rPr lang="en-US" sz="2400" dirty="0" err="1"/>
              <a:t>talimatları</a:t>
            </a:r>
            <a:r>
              <a:rPr lang="en-US" sz="2400" dirty="0"/>
              <a:t> </a:t>
            </a:r>
            <a:r>
              <a:rPr lang="en-US" sz="2400" dirty="0" err="1"/>
              <a:t>yerine</a:t>
            </a:r>
            <a:r>
              <a:rPr lang="en-US" sz="2400" dirty="0"/>
              <a:t> </a:t>
            </a:r>
            <a:r>
              <a:rPr lang="en-US" sz="2400" dirty="0" err="1"/>
              <a:t>getirebilme</a:t>
            </a:r>
            <a:r>
              <a:rPr lang="en-US" sz="2400" dirty="0"/>
              <a:t> </a:t>
            </a:r>
            <a:r>
              <a:rPr lang="en-US" sz="2400" dirty="0" err="1"/>
              <a:t>yeteneği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tanımlanmıştır</a:t>
            </a:r>
            <a:r>
              <a:rPr lang="en-US" sz="2400" dirty="0"/>
              <a:t>. </a:t>
            </a:r>
          </a:p>
          <a:p>
            <a:r>
              <a:rPr lang="en-US" sz="2400" dirty="0"/>
              <a:t>1990’lı </a:t>
            </a:r>
            <a:r>
              <a:rPr lang="en-US" sz="2400" dirty="0" err="1"/>
              <a:t>yıllardan</a:t>
            </a:r>
            <a:r>
              <a:rPr lang="en-US" sz="2400" dirty="0"/>
              <a:t> </a:t>
            </a:r>
            <a:r>
              <a:rPr lang="en-US" sz="2400" dirty="0" err="1"/>
              <a:t>sonra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kapsamlı</a:t>
            </a:r>
            <a:r>
              <a:rPr lang="en-US" sz="2400" dirty="0"/>
              <a:t> </a:t>
            </a:r>
            <a:r>
              <a:rPr lang="en-US" sz="2400" dirty="0" err="1"/>
              <a:t>tanımlar</a:t>
            </a:r>
            <a:r>
              <a:rPr lang="en-US" sz="2400" dirty="0"/>
              <a:t> </a:t>
            </a:r>
            <a:r>
              <a:rPr lang="en-US" sz="2400" dirty="0" err="1"/>
              <a:t>yapılmıştır</a:t>
            </a:r>
            <a:r>
              <a:rPr lang="en-US" sz="2400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62195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2EBE-53AE-6344-87BE-76FE22F48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B8BD6-6906-AA4E-9274-EDF020A6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91" y="1166018"/>
            <a:ext cx="8229600" cy="4525963"/>
          </a:xfrm>
        </p:spPr>
        <p:txBody>
          <a:bodyPr/>
          <a:lstStyle/>
          <a:p>
            <a:r>
              <a:rPr lang="en-US" sz="2400" b="1" dirty="0" err="1">
                <a:solidFill>
                  <a:srgbClr val="7030A0"/>
                </a:solidFill>
              </a:rPr>
              <a:t>Dünya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Sağlık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Örgütü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sağlık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okuryazarlığını</a:t>
            </a:r>
            <a:r>
              <a:rPr lang="en-US" sz="2400" b="1" dirty="0">
                <a:solidFill>
                  <a:srgbClr val="7030A0"/>
                </a:solidFill>
              </a:rPr>
              <a:t>; ‘</a:t>
            </a:r>
            <a:r>
              <a:rPr lang="en-US" sz="2000" dirty="0" err="1"/>
              <a:t>İyi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halinin</a:t>
            </a:r>
            <a:r>
              <a:rPr lang="en-US" sz="2000" dirty="0"/>
              <a:t> </a:t>
            </a:r>
            <a:r>
              <a:rPr lang="en-US" sz="2000" dirty="0" err="1"/>
              <a:t>sürdürü̈lmesi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geliştirilmesi</a:t>
            </a:r>
            <a:r>
              <a:rPr lang="en-US" sz="2000" dirty="0"/>
              <a:t> </a:t>
            </a:r>
            <a:r>
              <a:rPr lang="en-US" sz="2000" dirty="0" err="1"/>
              <a:t>yolunda</a:t>
            </a:r>
            <a:r>
              <a:rPr lang="en-US" sz="2000" dirty="0"/>
              <a:t> </a:t>
            </a:r>
            <a:r>
              <a:rPr lang="en-US" sz="2000" dirty="0" err="1"/>
              <a:t>hastaların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bilgilerine</a:t>
            </a:r>
            <a:r>
              <a:rPr lang="en-US" sz="2000" dirty="0"/>
              <a:t> </a:t>
            </a:r>
            <a:r>
              <a:rPr lang="en-US" sz="2000" dirty="0" err="1"/>
              <a:t>erişebilme</a:t>
            </a:r>
            <a:r>
              <a:rPr lang="en-US" sz="2000" dirty="0"/>
              <a:t>, </a:t>
            </a:r>
            <a:r>
              <a:rPr lang="en-US" sz="2000" dirty="0" err="1"/>
              <a:t>anlama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kullanabilme</a:t>
            </a:r>
            <a:r>
              <a:rPr lang="en-US" sz="2000" dirty="0"/>
              <a:t> </a:t>
            </a:r>
            <a:r>
              <a:rPr lang="en-US" sz="2000" dirty="0" err="1"/>
              <a:t>kapasiteleri</a:t>
            </a:r>
            <a:r>
              <a:rPr lang="en-US" sz="2000" dirty="0"/>
              <a:t>’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tanımlamıştır</a:t>
            </a:r>
            <a:r>
              <a:rPr lang="en-US" sz="2000" dirty="0"/>
              <a:t> (WHO, 1998). </a:t>
            </a:r>
          </a:p>
          <a:p>
            <a:endParaRPr lang="en-US" sz="2000" dirty="0"/>
          </a:p>
          <a:p>
            <a:r>
              <a:rPr lang="en-US" sz="2400" b="1" dirty="0" err="1">
                <a:solidFill>
                  <a:srgbClr val="7030A0"/>
                </a:solidFill>
              </a:rPr>
              <a:t>Amerikan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Tabipler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Birliği</a:t>
            </a:r>
            <a:r>
              <a:rPr lang="en-US" sz="2400" b="1" dirty="0">
                <a:solidFill>
                  <a:srgbClr val="7030A0"/>
                </a:solidFill>
              </a:rPr>
              <a:t> (American Medical Association) </a:t>
            </a:r>
            <a:r>
              <a:rPr lang="en-US" sz="2400" b="1" dirty="0" err="1">
                <a:solidFill>
                  <a:srgbClr val="7030A0"/>
                </a:solidFill>
              </a:rPr>
              <a:t>ise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sağlık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okuryazarlığını</a:t>
            </a:r>
            <a:r>
              <a:rPr lang="en-US" sz="2000" dirty="0"/>
              <a:t> ‘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hizmeti</a:t>
            </a:r>
            <a:r>
              <a:rPr lang="en-US" sz="2000" dirty="0"/>
              <a:t> </a:t>
            </a:r>
            <a:r>
              <a:rPr lang="en-US" sz="2000" dirty="0" err="1"/>
              <a:t>ortamında</a:t>
            </a:r>
            <a:r>
              <a:rPr lang="en-US" sz="2000" dirty="0"/>
              <a:t> </a:t>
            </a:r>
            <a:r>
              <a:rPr lang="en-US" sz="2000" dirty="0" err="1"/>
              <a:t>işlevde</a:t>
            </a:r>
            <a:r>
              <a:rPr lang="en-US" sz="2000" dirty="0"/>
              <a:t> </a:t>
            </a:r>
            <a:r>
              <a:rPr lang="en-US" sz="2000" dirty="0" err="1"/>
              <a:t>bulunmak</a:t>
            </a:r>
            <a:r>
              <a:rPr lang="en-US" sz="2000" dirty="0"/>
              <a:t> </a:t>
            </a:r>
            <a:r>
              <a:rPr lang="en-US" sz="2000" dirty="0" err="1"/>
              <a:t>için</a:t>
            </a:r>
            <a:r>
              <a:rPr lang="en-US" sz="2000" dirty="0"/>
              <a:t> </a:t>
            </a:r>
            <a:r>
              <a:rPr lang="en-US" sz="2000" dirty="0" err="1"/>
              <a:t>gerekli</a:t>
            </a:r>
            <a:r>
              <a:rPr lang="en-US" sz="2000" dirty="0"/>
              <a:t>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okuma</a:t>
            </a:r>
            <a:r>
              <a:rPr lang="en-US" sz="2000" dirty="0"/>
              <a:t> </a:t>
            </a:r>
            <a:r>
              <a:rPr lang="en-US" sz="2000" dirty="0" err="1"/>
              <a:t>görevlerini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sayısal</a:t>
            </a:r>
            <a:r>
              <a:rPr lang="en-US" sz="2000" dirty="0"/>
              <a:t> </a:t>
            </a:r>
            <a:r>
              <a:rPr lang="en-US" sz="2000" dirty="0" err="1"/>
              <a:t>işlemleri</a:t>
            </a:r>
            <a:r>
              <a:rPr lang="en-US" sz="2000" dirty="0"/>
              <a:t> </a:t>
            </a:r>
            <a:r>
              <a:rPr lang="en-US" sz="2000" dirty="0" err="1"/>
              <a:t>uygulama</a:t>
            </a:r>
            <a:r>
              <a:rPr lang="en-US" sz="2000" dirty="0"/>
              <a:t> </a:t>
            </a:r>
            <a:r>
              <a:rPr lang="en-US" sz="2000" dirty="0" err="1"/>
              <a:t>yeterliğini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reçeteli</a:t>
            </a:r>
            <a:r>
              <a:rPr lang="en-US" sz="2000" dirty="0"/>
              <a:t> </a:t>
            </a:r>
            <a:r>
              <a:rPr lang="en-US" sz="2000" dirty="0" err="1"/>
              <a:t>ilaçları</a:t>
            </a:r>
            <a:r>
              <a:rPr lang="en-US" sz="2000" dirty="0"/>
              <a:t>, </a:t>
            </a:r>
            <a:r>
              <a:rPr lang="en-US" sz="2000" dirty="0" err="1"/>
              <a:t>randevu</a:t>
            </a:r>
            <a:r>
              <a:rPr lang="en-US" sz="2000" dirty="0"/>
              <a:t> </a:t>
            </a:r>
            <a:r>
              <a:rPr lang="en-US" sz="2000" dirty="0" err="1"/>
              <a:t>kartlarını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sağlığa</a:t>
            </a:r>
            <a:r>
              <a:rPr lang="en-US" sz="2000" dirty="0"/>
              <a:t> </a:t>
            </a:r>
            <a:r>
              <a:rPr lang="en-US" sz="2000" dirty="0" err="1"/>
              <a:t>ilişkin</a:t>
            </a:r>
            <a:r>
              <a:rPr lang="en-US" sz="2000" dirty="0"/>
              <a:t> </a:t>
            </a:r>
            <a:r>
              <a:rPr lang="en-US" sz="2000" dirty="0" err="1"/>
              <a:t>diğer</a:t>
            </a:r>
            <a:r>
              <a:rPr lang="en-US" sz="2000" dirty="0"/>
              <a:t> </a:t>
            </a:r>
            <a:r>
              <a:rPr lang="en-US" sz="2000" dirty="0" err="1"/>
              <a:t>önemli</a:t>
            </a:r>
            <a:r>
              <a:rPr lang="en-US" sz="2000" dirty="0"/>
              <a:t> </a:t>
            </a:r>
            <a:r>
              <a:rPr lang="en-US" sz="2000" dirty="0" err="1"/>
              <a:t>materyalleri</a:t>
            </a:r>
            <a:r>
              <a:rPr lang="en-US" sz="2000" dirty="0"/>
              <a:t> </a:t>
            </a:r>
            <a:r>
              <a:rPr lang="en-US" sz="2000" dirty="0" err="1"/>
              <a:t>okuma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anlama</a:t>
            </a:r>
            <a:r>
              <a:rPr lang="en-US" sz="2000" dirty="0"/>
              <a:t> </a:t>
            </a:r>
            <a:r>
              <a:rPr lang="en-US" sz="2000" dirty="0" err="1"/>
              <a:t>yeterliğini</a:t>
            </a:r>
            <a:r>
              <a:rPr lang="en-US" sz="2000" dirty="0"/>
              <a:t> de </a:t>
            </a:r>
            <a:r>
              <a:rPr lang="en-US" sz="2000" dirty="0" err="1"/>
              <a:t>içine</a:t>
            </a:r>
            <a:r>
              <a:rPr lang="en-US" sz="2000" dirty="0"/>
              <a:t> </a:t>
            </a:r>
            <a:r>
              <a:rPr lang="en-US" sz="2000" dirty="0" err="1"/>
              <a:t>alan</a:t>
            </a:r>
            <a:r>
              <a:rPr lang="en-US" sz="2000" dirty="0"/>
              <a:t> </a:t>
            </a:r>
            <a:r>
              <a:rPr lang="en-US" sz="2000" dirty="0" err="1"/>
              <a:t>becerilerin</a:t>
            </a:r>
            <a:r>
              <a:rPr lang="en-US" sz="2000" dirty="0"/>
              <a:t> </a:t>
            </a:r>
            <a:r>
              <a:rPr lang="en-US" sz="2000" dirty="0" err="1"/>
              <a:t>uyumlu</a:t>
            </a:r>
            <a:r>
              <a:rPr lang="en-US" sz="2000" dirty="0"/>
              <a:t> </a:t>
            </a:r>
            <a:r>
              <a:rPr lang="en-US" sz="2000" dirty="0" err="1"/>
              <a:t>birlikteliği</a:t>
            </a:r>
            <a:r>
              <a:rPr lang="en-US" sz="2000" dirty="0"/>
              <a:t>’ </a:t>
            </a:r>
            <a:r>
              <a:rPr lang="en-US" sz="2000" dirty="0" err="1"/>
              <a:t>şeklinde</a:t>
            </a:r>
            <a:r>
              <a:rPr lang="en-US" sz="2000" dirty="0"/>
              <a:t> </a:t>
            </a:r>
            <a:r>
              <a:rPr lang="en-US" sz="2000" dirty="0" err="1"/>
              <a:t>tanımlamıştır</a:t>
            </a:r>
            <a:r>
              <a:rPr lang="en-US" sz="2000" dirty="0"/>
              <a:t>.</a:t>
            </a:r>
            <a:endParaRPr lang="en-TR" sz="2000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1367368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3A0A-4478-DD42-808F-DF70DC5B5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C4E89-51CD-D74A-A1CA-352A0118A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519" y="1052736"/>
            <a:ext cx="8229600" cy="4525963"/>
          </a:xfrm>
        </p:spPr>
        <p:txBody>
          <a:bodyPr/>
          <a:lstStyle/>
          <a:p>
            <a:r>
              <a:rPr lang="en-US" sz="2800" dirty="0" err="1">
                <a:solidFill>
                  <a:srgbClr val="7030A0"/>
                </a:solidFill>
              </a:rPr>
              <a:t>Temel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olarak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sağlık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randevu</a:t>
            </a:r>
            <a:r>
              <a:rPr lang="en-US" sz="2400" dirty="0"/>
              <a:t> </a:t>
            </a:r>
            <a:r>
              <a:rPr lang="en-US" sz="2400" dirty="0" err="1"/>
              <a:t>kartlarını</a:t>
            </a:r>
            <a:r>
              <a:rPr lang="en-US" sz="2400" dirty="0"/>
              <a:t>, </a:t>
            </a:r>
            <a:r>
              <a:rPr lang="en-US" sz="2400" dirty="0" err="1"/>
              <a:t>doktorların</a:t>
            </a:r>
            <a:r>
              <a:rPr lang="en-US" sz="2400" dirty="0"/>
              <a:t> </a:t>
            </a:r>
            <a:r>
              <a:rPr lang="en-US" sz="2400" dirty="0" err="1"/>
              <a:t>açıklamalarını</a:t>
            </a:r>
            <a:r>
              <a:rPr lang="en-US" sz="2400" dirty="0"/>
              <a:t>, </a:t>
            </a:r>
            <a:r>
              <a:rPr lang="en-US" sz="2400" dirty="0" err="1"/>
              <a:t>reçete</a:t>
            </a:r>
            <a:r>
              <a:rPr lang="en-US" sz="2400" dirty="0"/>
              <a:t> </a:t>
            </a:r>
            <a:r>
              <a:rPr lang="en-US" sz="2400" dirty="0" err="1"/>
              <a:t>talimatlarını</a:t>
            </a:r>
            <a:r>
              <a:rPr lang="en-US" sz="2400" dirty="0"/>
              <a:t>, </a:t>
            </a:r>
            <a:r>
              <a:rPr lang="en-US" sz="2400" dirty="0" err="1"/>
              <a:t>tıbbi</a:t>
            </a:r>
            <a:r>
              <a:rPr lang="en-US" sz="2400" dirty="0"/>
              <a:t> </a:t>
            </a:r>
            <a:r>
              <a:rPr lang="en-US" sz="2400" dirty="0" err="1"/>
              <a:t>eğitim</a:t>
            </a:r>
            <a:r>
              <a:rPr lang="en-US" sz="2400" dirty="0"/>
              <a:t> </a:t>
            </a:r>
            <a:r>
              <a:rPr lang="en-US" sz="2400" dirty="0" err="1"/>
              <a:t>broşürleri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birlikte</a:t>
            </a:r>
            <a:r>
              <a:rPr lang="en-US" sz="2400" dirty="0"/>
              <a:t> </a:t>
            </a:r>
            <a:r>
              <a:rPr lang="en-US" sz="2400" dirty="0" err="1"/>
              <a:t>anlaşılması</a:t>
            </a:r>
            <a:r>
              <a:rPr lang="en-US" sz="2400" dirty="0"/>
              <a:t> </a:t>
            </a:r>
            <a:r>
              <a:rPr lang="en-US" sz="2400" dirty="0" err="1"/>
              <a:t>zor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sistemlerinin</a:t>
            </a:r>
            <a:r>
              <a:rPr lang="en-US" sz="2400" dirty="0"/>
              <a:t> </a:t>
            </a:r>
            <a:r>
              <a:rPr lang="en-US" sz="2400" dirty="0" err="1"/>
              <a:t>üstesinden</a:t>
            </a:r>
            <a:r>
              <a:rPr lang="en-US" sz="2400" dirty="0"/>
              <a:t> </a:t>
            </a:r>
            <a:r>
              <a:rPr lang="en-US" sz="2400" dirty="0" err="1"/>
              <a:t>gelebilme</a:t>
            </a:r>
            <a:r>
              <a:rPr lang="en-US" sz="2400" dirty="0"/>
              <a:t> </a:t>
            </a:r>
            <a:r>
              <a:rPr lang="en-US" sz="2400" dirty="0" err="1"/>
              <a:t>kabiliyetini</a:t>
            </a:r>
            <a:r>
              <a:rPr lang="en-US" sz="2400" dirty="0"/>
              <a:t> </a:t>
            </a:r>
            <a:r>
              <a:rPr lang="en-US" sz="2400" dirty="0" err="1"/>
              <a:t>kapsar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okuryazarlığının</a:t>
            </a:r>
            <a:r>
              <a:rPr lang="en-US" sz="2400" dirty="0"/>
              <a:t> </a:t>
            </a:r>
            <a:r>
              <a:rPr lang="en-US" sz="2400" dirty="0" err="1"/>
              <a:t>zayıf</a:t>
            </a:r>
            <a:r>
              <a:rPr lang="en-US" sz="2400" dirty="0"/>
              <a:t> </a:t>
            </a:r>
            <a:r>
              <a:rPr lang="en-US" sz="2400" dirty="0" err="1"/>
              <a:t>olması</a:t>
            </a:r>
            <a:r>
              <a:rPr lang="en-US" sz="2400" dirty="0"/>
              <a:t> </a:t>
            </a:r>
            <a:r>
              <a:rPr lang="en-US" sz="2400" dirty="0" err="1"/>
              <a:t>kişinin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sağlıksız</a:t>
            </a:r>
            <a:r>
              <a:rPr lang="en-US" sz="2400" dirty="0"/>
              <a:t> </a:t>
            </a:r>
            <a:r>
              <a:rPr lang="en-US" sz="2400" dirty="0" err="1"/>
              <a:t>seçimler</a:t>
            </a:r>
            <a:r>
              <a:rPr lang="en-US" sz="2400" dirty="0"/>
              <a:t> </a:t>
            </a:r>
            <a:r>
              <a:rPr lang="en-US" sz="2400" dirty="0" err="1"/>
              <a:t>yaptığını</a:t>
            </a:r>
            <a:r>
              <a:rPr lang="en-US" sz="2400" dirty="0"/>
              <a:t>,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riskli</a:t>
            </a:r>
            <a:r>
              <a:rPr lang="en-US" sz="2400" dirty="0"/>
              <a:t> </a:t>
            </a:r>
            <a:r>
              <a:rPr lang="en-US" sz="2400" dirty="0" err="1"/>
              <a:t>davranışlara</a:t>
            </a:r>
            <a:r>
              <a:rPr lang="en-US" sz="2400" dirty="0"/>
              <a:t> </a:t>
            </a:r>
            <a:r>
              <a:rPr lang="en-US" sz="2400" dirty="0" err="1"/>
              <a:t>sahip</a:t>
            </a:r>
            <a:r>
              <a:rPr lang="en-US" sz="2400" dirty="0"/>
              <a:t> </a:t>
            </a:r>
            <a:r>
              <a:rPr lang="en-US" sz="2400" dirty="0" err="1"/>
              <a:t>olduğunu</a:t>
            </a:r>
            <a:r>
              <a:rPr lang="en-US" sz="2400" dirty="0"/>
              <a:t>, </a:t>
            </a:r>
            <a:r>
              <a:rPr lang="en-US" sz="2400" dirty="0" err="1"/>
              <a:t>kendi</a:t>
            </a:r>
            <a:r>
              <a:rPr lang="en-US" sz="2400" dirty="0"/>
              <a:t> </a:t>
            </a:r>
            <a:r>
              <a:rPr lang="en-US" sz="2400" dirty="0" err="1"/>
              <a:t>sağlığını</a:t>
            </a:r>
            <a:r>
              <a:rPr lang="en-US" sz="2400" dirty="0"/>
              <a:t> </a:t>
            </a:r>
            <a:r>
              <a:rPr lang="en-US" sz="2400" dirty="0" err="1"/>
              <a:t>yönetmekte</a:t>
            </a:r>
            <a:r>
              <a:rPr lang="en-US" sz="2400" dirty="0"/>
              <a:t> </a:t>
            </a:r>
            <a:r>
              <a:rPr lang="en-US" sz="2400" dirty="0" err="1"/>
              <a:t>yetersiz</a:t>
            </a:r>
            <a:r>
              <a:rPr lang="en-US" sz="2400" dirty="0"/>
              <a:t> </a:t>
            </a:r>
            <a:r>
              <a:rPr lang="en-US" sz="2400" dirty="0" err="1"/>
              <a:t>kaldığını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bununla</a:t>
            </a:r>
            <a:r>
              <a:rPr lang="en-US" sz="2400" dirty="0"/>
              <a:t> </a:t>
            </a:r>
            <a:r>
              <a:rPr lang="en-US" sz="2400" dirty="0" err="1"/>
              <a:t>birlikte</a:t>
            </a:r>
            <a:r>
              <a:rPr lang="en-US" sz="2400" dirty="0"/>
              <a:t> </a:t>
            </a:r>
            <a:r>
              <a:rPr lang="en-US" sz="2400" dirty="0" err="1"/>
              <a:t>hastanede</a:t>
            </a:r>
            <a:r>
              <a:rPr lang="en-US" sz="2400" dirty="0"/>
              <a:t> </a:t>
            </a:r>
            <a:r>
              <a:rPr lang="en-US" sz="2400" dirty="0" err="1"/>
              <a:t>tedavi</a:t>
            </a:r>
            <a:r>
              <a:rPr lang="en-US" sz="2400" dirty="0"/>
              <a:t> </a:t>
            </a:r>
            <a:r>
              <a:rPr lang="en-US" sz="2400" dirty="0" err="1"/>
              <a:t>olmaya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ihtiyaç</a:t>
            </a:r>
            <a:r>
              <a:rPr lang="en-US" sz="2400" dirty="0"/>
              <a:t> </a:t>
            </a:r>
            <a:r>
              <a:rPr lang="en-US" sz="2400" dirty="0" err="1"/>
              <a:t>duyduğunu</a:t>
            </a:r>
            <a:r>
              <a:rPr lang="en-US" sz="2400" dirty="0"/>
              <a:t> </a:t>
            </a:r>
            <a:r>
              <a:rPr lang="en-US" sz="2400" dirty="0" err="1"/>
              <a:t>göstermektedir</a:t>
            </a:r>
            <a:r>
              <a:rPr lang="en-US" sz="2400" dirty="0"/>
              <a:t>. </a:t>
            </a:r>
          </a:p>
          <a:p>
            <a:r>
              <a:rPr lang="en-US" sz="2400" dirty="0"/>
              <a:t>Bu </a:t>
            </a:r>
            <a:r>
              <a:rPr lang="en-US" sz="2400" dirty="0" err="1"/>
              <a:t>doğrultuda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okuryazarlığının</a:t>
            </a:r>
            <a:r>
              <a:rPr lang="en-US" sz="2400" dirty="0"/>
              <a:t> </a:t>
            </a:r>
            <a:r>
              <a:rPr lang="en-US" sz="2400" dirty="0" err="1"/>
              <a:t>yetersiz</a:t>
            </a:r>
            <a:r>
              <a:rPr lang="en-US" sz="2400" dirty="0"/>
              <a:t> </a:t>
            </a:r>
            <a:r>
              <a:rPr lang="en-US" sz="2400" dirty="0" err="1"/>
              <a:t>olması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sistemindeki</a:t>
            </a:r>
            <a:r>
              <a:rPr lang="en-US" sz="2400" dirty="0"/>
              <a:t> </a:t>
            </a:r>
            <a:r>
              <a:rPr lang="en-US" sz="2400" dirty="0" err="1"/>
              <a:t>beşeri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mali</a:t>
            </a:r>
            <a:r>
              <a:rPr lang="en-US" sz="2400" dirty="0"/>
              <a:t> </a:t>
            </a:r>
            <a:r>
              <a:rPr lang="en-US" sz="2400" dirty="0" err="1"/>
              <a:t>kaynakları</a:t>
            </a:r>
            <a:r>
              <a:rPr lang="en-US" sz="2400" dirty="0"/>
              <a:t> </a:t>
            </a:r>
            <a:r>
              <a:rPr lang="en-US" sz="2400" dirty="0" err="1"/>
              <a:t>önemli</a:t>
            </a:r>
            <a:r>
              <a:rPr lang="en-US" sz="2400" dirty="0"/>
              <a:t> </a:t>
            </a:r>
            <a:r>
              <a:rPr lang="en-US" sz="2400" dirty="0" err="1"/>
              <a:t>derecede</a:t>
            </a:r>
            <a:r>
              <a:rPr lang="en-US" sz="2400" dirty="0"/>
              <a:t> </a:t>
            </a:r>
            <a:r>
              <a:rPr lang="en-US" sz="2400" dirty="0" err="1"/>
              <a:t>tüketmektedir</a:t>
            </a:r>
            <a:r>
              <a:rPr lang="en-US" sz="2400" dirty="0"/>
              <a:t>.</a:t>
            </a:r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221685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22431-9EB8-5248-A991-718CF685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544F1-D9D6-894D-9CD6-62E891D9D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dirty="0" err="1"/>
              <a:t>Kişinin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okuryazarı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,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durumu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hizmet</a:t>
            </a:r>
            <a:r>
              <a:rPr lang="en-US" dirty="0"/>
              <a:t> </a:t>
            </a:r>
            <a:r>
              <a:rPr lang="en-US" dirty="0" err="1"/>
              <a:t>sunucularını</a:t>
            </a:r>
            <a:r>
              <a:rPr lang="en-US" dirty="0"/>
              <a:t> </a:t>
            </a:r>
            <a:r>
              <a:rPr lang="en-US" dirty="0" err="1"/>
              <a:t>bilmesi</a:t>
            </a:r>
            <a:r>
              <a:rPr lang="en-US" dirty="0"/>
              <a:t>,</a:t>
            </a:r>
          </a:p>
          <a:p>
            <a:r>
              <a:rPr lang="en-US" dirty="0" err="1"/>
              <a:t>yardım</a:t>
            </a:r>
            <a:r>
              <a:rPr lang="en-US" dirty="0"/>
              <a:t> </a:t>
            </a:r>
            <a:r>
              <a:rPr lang="en-US" dirty="0" err="1"/>
              <a:t>gerektiğidurumlarda</a:t>
            </a:r>
            <a:r>
              <a:rPr lang="en-US" dirty="0"/>
              <a:t> </a:t>
            </a:r>
            <a:r>
              <a:rPr lang="en-US" dirty="0" err="1"/>
              <a:t>nereye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kime</a:t>
            </a:r>
            <a:r>
              <a:rPr lang="en-US" dirty="0"/>
              <a:t> </a:t>
            </a:r>
            <a:r>
              <a:rPr lang="en-US" dirty="0" err="1"/>
              <a:t>başvurması</a:t>
            </a:r>
            <a:r>
              <a:rPr lang="en-US" dirty="0"/>
              <a:t> </a:t>
            </a:r>
            <a:r>
              <a:rPr lang="en-US" dirty="0" err="1"/>
              <a:t>gerektiğine</a:t>
            </a:r>
            <a:r>
              <a:rPr lang="en-US" dirty="0"/>
              <a:t> </a:t>
            </a:r>
            <a:r>
              <a:rPr lang="en-US" dirty="0" err="1"/>
              <a:t>karar</a:t>
            </a:r>
            <a:r>
              <a:rPr lang="en-US" dirty="0"/>
              <a:t> </a:t>
            </a:r>
            <a:r>
              <a:rPr lang="en-US" dirty="0" err="1"/>
              <a:t>vermesi</a:t>
            </a:r>
            <a:r>
              <a:rPr lang="en-US" dirty="0"/>
              <a:t>, </a:t>
            </a:r>
          </a:p>
          <a:p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seçeneklerini</a:t>
            </a:r>
            <a:r>
              <a:rPr lang="en-US" dirty="0"/>
              <a:t> </a:t>
            </a:r>
            <a:r>
              <a:rPr lang="en-US" dirty="0" err="1"/>
              <a:t>anlaması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seçeneğine</a:t>
            </a:r>
            <a:r>
              <a:rPr lang="en-US" dirty="0"/>
              <a:t> </a:t>
            </a:r>
            <a:r>
              <a:rPr lang="en-US" dirty="0" err="1"/>
              <a:t>karar</a:t>
            </a:r>
            <a:r>
              <a:rPr lang="en-US" dirty="0"/>
              <a:t> </a:t>
            </a:r>
            <a:r>
              <a:rPr lang="en-US" dirty="0" err="1"/>
              <a:t>vermesi</a:t>
            </a:r>
            <a:r>
              <a:rPr lang="en-US" dirty="0"/>
              <a:t> </a:t>
            </a:r>
            <a:r>
              <a:rPr lang="en-US" dirty="0" err="1"/>
              <a:t>anlamına</a:t>
            </a:r>
            <a:r>
              <a:rPr lang="en-US" dirty="0"/>
              <a:t> </a:t>
            </a:r>
            <a:r>
              <a:rPr lang="en-US" dirty="0" err="1"/>
              <a:t>gelmektedir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758409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DB5D2-E9DE-BB4F-BAA0-15633A65E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8BB04-8327-8B4D-B561-A9714EA4F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okuryazarı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ilaçları</a:t>
            </a:r>
            <a:r>
              <a:rPr lang="en-US" dirty="0"/>
              <a:t> </a:t>
            </a:r>
            <a:r>
              <a:rPr lang="en-US" dirty="0" err="1"/>
              <a:t>doğru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alabilmeyi</a:t>
            </a:r>
            <a:r>
              <a:rPr lang="en-US" dirty="0"/>
              <a:t>, </a:t>
            </a:r>
            <a:r>
              <a:rPr lang="en-US" dirty="0" err="1"/>
              <a:t>gerektiğinde</a:t>
            </a:r>
            <a:r>
              <a:rPr lang="en-US" dirty="0"/>
              <a:t> </a:t>
            </a:r>
            <a:r>
              <a:rPr lang="en-US" dirty="0" err="1"/>
              <a:t>basit</a:t>
            </a:r>
            <a:r>
              <a:rPr lang="en-US" dirty="0"/>
              <a:t> </a:t>
            </a:r>
            <a:r>
              <a:rPr lang="en-US" dirty="0" err="1"/>
              <a:t>tıbbi</a:t>
            </a:r>
            <a:r>
              <a:rPr lang="en-US" dirty="0"/>
              <a:t> </a:t>
            </a:r>
            <a:r>
              <a:rPr lang="en-US" dirty="0" err="1"/>
              <a:t>cihazları</a:t>
            </a:r>
            <a:r>
              <a:rPr lang="en-US" dirty="0"/>
              <a:t> </a:t>
            </a:r>
            <a:r>
              <a:rPr lang="en-US" dirty="0" err="1"/>
              <a:t>doğru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kullanabilmeyi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hizmeti</a:t>
            </a:r>
            <a:r>
              <a:rPr lang="en-US" dirty="0"/>
              <a:t> </a:t>
            </a:r>
            <a:r>
              <a:rPr lang="en-US" dirty="0" err="1"/>
              <a:t>sunucularının</a:t>
            </a:r>
            <a:r>
              <a:rPr lang="en-US" dirty="0"/>
              <a:t> </a:t>
            </a:r>
            <a:r>
              <a:rPr lang="en-US" dirty="0" err="1"/>
              <a:t>uyarı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talimatlarına</a:t>
            </a:r>
            <a:r>
              <a:rPr lang="en-US" dirty="0"/>
              <a:t> tam </a:t>
            </a:r>
            <a:r>
              <a:rPr lang="en-US" dirty="0" err="1"/>
              <a:t>anlamıyla</a:t>
            </a:r>
            <a:r>
              <a:rPr lang="en-US" dirty="0"/>
              <a:t> </a:t>
            </a:r>
            <a:r>
              <a:rPr lang="en-US" dirty="0" err="1"/>
              <a:t>uyabilmeyi</a:t>
            </a:r>
            <a:r>
              <a:rPr lang="en-US" dirty="0"/>
              <a:t> de </a:t>
            </a:r>
            <a:r>
              <a:rPr lang="en-US" dirty="0" err="1"/>
              <a:t>kapsamaktadır</a:t>
            </a:r>
            <a:r>
              <a:rPr lang="en-US" dirty="0"/>
              <a:t>.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953089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0D244-5930-7940-B271-80C0A74B5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C7FAC-7DB2-0A44-B8E6-AB869592B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86" y="1052736"/>
            <a:ext cx="8229600" cy="4525963"/>
          </a:xfrm>
        </p:spPr>
        <p:txBody>
          <a:bodyPr/>
          <a:lstStyle/>
          <a:p>
            <a:r>
              <a:rPr lang="en-US" sz="2400" dirty="0" err="1">
                <a:solidFill>
                  <a:srgbClr val="7030A0"/>
                </a:solidFill>
              </a:rPr>
              <a:t>Sağlık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okuryazarlığı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kavramının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bazı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temel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özelliklerini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şu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şekilde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sıralanabilir</a:t>
            </a:r>
            <a:r>
              <a:rPr lang="en-US" sz="2400" dirty="0">
                <a:solidFill>
                  <a:srgbClr val="7030A0"/>
                </a:solidFill>
              </a:rPr>
              <a:t>:</a:t>
            </a:r>
          </a:p>
          <a:p>
            <a:endParaRPr lang="en-US" sz="2000" dirty="0"/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süreçtir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süreci</a:t>
            </a:r>
            <a:r>
              <a:rPr lang="en-US" sz="2000" dirty="0"/>
              <a:t>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bilgilerine</a:t>
            </a:r>
            <a:r>
              <a:rPr lang="en-US" sz="2000" dirty="0"/>
              <a:t> </a:t>
            </a:r>
            <a:r>
              <a:rPr lang="en-US" sz="2000" dirty="0" err="1"/>
              <a:t>erişebilme</a:t>
            </a:r>
            <a:r>
              <a:rPr lang="en-US" sz="2000" dirty="0"/>
              <a:t> </a:t>
            </a:r>
            <a:r>
              <a:rPr lang="en-US" sz="2000" dirty="0" err="1"/>
              <a:t>yeteneğiyle</a:t>
            </a:r>
            <a:r>
              <a:rPr lang="en-US" sz="2000" dirty="0"/>
              <a:t> </a:t>
            </a:r>
            <a:r>
              <a:rPr lang="en-US" sz="2000" dirty="0" err="1"/>
              <a:t>başlar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bilgilerin</a:t>
            </a:r>
            <a:r>
              <a:rPr lang="en-US" sz="2000" dirty="0"/>
              <a:t> </a:t>
            </a:r>
            <a:r>
              <a:rPr lang="en-US" sz="2000" dirty="0" err="1"/>
              <a:t>kullanılmasıyla</a:t>
            </a:r>
            <a:r>
              <a:rPr lang="en-US" sz="2000" dirty="0"/>
              <a:t> </a:t>
            </a:r>
            <a:r>
              <a:rPr lang="en-US" sz="2000" dirty="0" err="1"/>
              <a:t>sona</a:t>
            </a:r>
            <a:r>
              <a:rPr lang="en-US" sz="2000" dirty="0"/>
              <a:t> </a:t>
            </a:r>
            <a:r>
              <a:rPr lang="en-US" sz="2000" dirty="0" err="1"/>
              <a:t>erer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süreci</a:t>
            </a:r>
            <a:r>
              <a:rPr lang="en-US" sz="2000" dirty="0"/>
              <a:t> </a:t>
            </a:r>
            <a:r>
              <a:rPr lang="en-US" sz="2000" dirty="0" err="1"/>
              <a:t>bireyin</a:t>
            </a:r>
            <a:r>
              <a:rPr lang="en-US" sz="2000" dirty="0"/>
              <a:t> </a:t>
            </a:r>
            <a:r>
              <a:rPr lang="en-US" sz="2000" dirty="0" err="1"/>
              <a:t>sürekli</a:t>
            </a:r>
            <a:r>
              <a:rPr lang="en-US" sz="2000" dirty="0"/>
              <a:t> </a:t>
            </a:r>
            <a:r>
              <a:rPr lang="en-US" sz="2000" dirty="0" err="1"/>
              <a:t>öğrenmesiyle</a:t>
            </a:r>
            <a:r>
              <a:rPr lang="en-US" sz="2000" dirty="0"/>
              <a:t> her zaman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ilerilere</a:t>
            </a:r>
            <a:r>
              <a:rPr lang="en-US" sz="2000" dirty="0"/>
              <a:t> </a:t>
            </a:r>
            <a:r>
              <a:rPr lang="en-US" sz="2000" dirty="0" err="1"/>
              <a:t>taşınabilir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Yetenek</a:t>
            </a:r>
            <a:r>
              <a:rPr lang="en-US" sz="2000" dirty="0"/>
              <a:t>, </a:t>
            </a:r>
            <a:r>
              <a:rPr lang="en-US" sz="2000" dirty="0" err="1"/>
              <a:t>kapasite</a:t>
            </a:r>
            <a:r>
              <a:rPr lang="en-US" sz="2000" dirty="0"/>
              <a:t> </a:t>
            </a:r>
            <a:r>
              <a:rPr lang="en-US" sz="2000" dirty="0" err="1"/>
              <a:t>gibi</a:t>
            </a:r>
            <a:r>
              <a:rPr lang="en-US" sz="2000" dirty="0"/>
              <a:t> </a:t>
            </a:r>
            <a:r>
              <a:rPr lang="en-US" sz="2000" dirty="0" err="1"/>
              <a:t>kavramlarla</a:t>
            </a:r>
            <a:r>
              <a:rPr lang="en-US" sz="2000" dirty="0"/>
              <a:t> </a:t>
            </a:r>
            <a:r>
              <a:rPr lang="en-US" sz="2000" dirty="0" err="1"/>
              <a:t>tanımlanan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okuryazarlığının</a:t>
            </a:r>
            <a:r>
              <a:rPr lang="en-US" sz="2000" dirty="0"/>
              <a:t> </a:t>
            </a:r>
            <a:r>
              <a:rPr lang="en-US" sz="2000" dirty="0" err="1"/>
              <a:t>ölçülmesi</a:t>
            </a:r>
            <a:r>
              <a:rPr lang="en-US" sz="2000" dirty="0"/>
              <a:t> </a:t>
            </a:r>
            <a:r>
              <a:rPr lang="en-US" sz="2000" dirty="0" err="1"/>
              <a:t>çok</a:t>
            </a:r>
            <a:r>
              <a:rPr lang="en-US" sz="2000" dirty="0"/>
              <a:t> </a:t>
            </a:r>
            <a:r>
              <a:rPr lang="en-US" sz="2000" dirty="0" err="1"/>
              <a:t>zordur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bireylerin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bakım</a:t>
            </a:r>
            <a:r>
              <a:rPr lang="en-US" sz="2000" dirty="0"/>
              <a:t> </a:t>
            </a:r>
            <a:r>
              <a:rPr lang="en-US" sz="2000" dirty="0" err="1"/>
              <a:t>süreçlerine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aktif</a:t>
            </a:r>
            <a:r>
              <a:rPr lang="en-US" sz="2000" dirty="0"/>
              <a:t> </a:t>
            </a:r>
            <a:r>
              <a:rPr lang="en-US" sz="2000" dirty="0" err="1"/>
              <a:t>katılmalarına</a:t>
            </a:r>
            <a:r>
              <a:rPr lang="en-US" sz="2000" dirty="0"/>
              <a:t>, </a:t>
            </a:r>
            <a:r>
              <a:rPr lang="en-US" sz="2000" dirty="0" err="1"/>
              <a:t>kendi</a:t>
            </a:r>
            <a:r>
              <a:rPr lang="en-US" sz="2000" dirty="0"/>
              <a:t> </a:t>
            </a:r>
            <a:r>
              <a:rPr lang="en-US" sz="2000" dirty="0" err="1"/>
              <a:t>sağlıklarıyla</a:t>
            </a:r>
            <a:r>
              <a:rPr lang="en-US" sz="2000" dirty="0"/>
              <a:t> </a:t>
            </a:r>
            <a:r>
              <a:rPr lang="en-US" sz="2000" dirty="0" err="1"/>
              <a:t>ilgili</a:t>
            </a:r>
            <a:r>
              <a:rPr lang="en-US" sz="2000" dirty="0"/>
              <a:t> </a:t>
            </a:r>
            <a:r>
              <a:rPr lang="en-US" sz="2000" dirty="0" err="1"/>
              <a:t>doğru</a:t>
            </a:r>
            <a:r>
              <a:rPr lang="en-US" sz="2000" dirty="0"/>
              <a:t> </a:t>
            </a:r>
            <a:r>
              <a:rPr lang="en-US" sz="2000" dirty="0" err="1"/>
              <a:t>kararlar</a:t>
            </a:r>
            <a:r>
              <a:rPr lang="en-US" sz="2000" dirty="0"/>
              <a:t> </a:t>
            </a:r>
            <a:r>
              <a:rPr lang="en-US" sz="2000" dirty="0" err="1"/>
              <a:t>vermelerine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sistemi</a:t>
            </a:r>
            <a:r>
              <a:rPr lang="en-US" sz="2000" dirty="0"/>
              <a:t> </a:t>
            </a:r>
            <a:r>
              <a:rPr lang="en-US" sz="2000" dirty="0" err="1"/>
              <a:t>içerisinde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etkili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işlevsel</a:t>
            </a:r>
            <a:r>
              <a:rPr lang="en-US" sz="2000" dirty="0"/>
              <a:t> </a:t>
            </a:r>
            <a:r>
              <a:rPr lang="en-US" sz="2000" dirty="0" err="1"/>
              <a:t>olmalarına</a:t>
            </a:r>
            <a:r>
              <a:rPr lang="en-US" sz="2000" dirty="0"/>
              <a:t> </a:t>
            </a:r>
            <a:r>
              <a:rPr lang="en-US" sz="2000" dirty="0" err="1"/>
              <a:t>yardımcı</a:t>
            </a:r>
            <a:r>
              <a:rPr lang="en-US" sz="2000" dirty="0"/>
              <a:t> </a:t>
            </a:r>
            <a:r>
              <a:rPr lang="en-US" sz="2000" dirty="0" err="1"/>
              <a:t>olur</a:t>
            </a:r>
            <a:r>
              <a:rPr lang="en-US" sz="2000" dirty="0"/>
              <a:t>.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022418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1B68B-443B-724C-8B21-70E6CA8B2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7E2CF-D867-8144-AFC5-E0ECBFD6E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003" y="1052736"/>
            <a:ext cx="8229600" cy="45259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Sağlık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Okuryazarlığı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Düzeyleri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okuryazarlığı</a:t>
            </a:r>
            <a:r>
              <a:rPr lang="en-US" dirty="0"/>
              <a:t> </a:t>
            </a:r>
            <a:r>
              <a:rPr lang="en-US" dirty="0" err="1"/>
              <a:t>kavramının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boyutlu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kavram</a:t>
            </a:r>
            <a:r>
              <a:rPr lang="en-US" dirty="0"/>
              <a:t> </a:t>
            </a:r>
            <a:r>
              <a:rPr lang="en-US" dirty="0" err="1"/>
              <a:t>olduğunu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ilaç</a:t>
            </a:r>
            <a:r>
              <a:rPr lang="en-US" dirty="0"/>
              <a:t> </a:t>
            </a:r>
            <a:r>
              <a:rPr lang="en-US" dirty="0" err="1"/>
              <a:t>prospektüslerini</a:t>
            </a:r>
            <a:r>
              <a:rPr lang="en-US" dirty="0"/>
              <a:t> </a:t>
            </a:r>
            <a:r>
              <a:rPr lang="en-US" dirty="0" err="1"/>
              <a:t>okuyabilmek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randevu</a:t>
            </a:r>
            <a:r>
              <a:rPr lang="en-US" dirty="0"/>
              <a:t> </a:t>
            </a:r>
            <a:r>
              <a:rPr lang="en-US" dirty="0" err="1"/>
              <a:t>alabilmekten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geniş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anlam</a:t>
            </a:r>
            <a:r>
              <a:rPr lang="en-US" dirty="0"/>
              <a:t> </a:t>
            </a:r>
            <a:r>
              <a:rPr lang="en-US" dirty="0" err="1"/>
              <a:t>ifade</a:t>
            </a:r>
            <a:r>
              <a:rPr lang="en-US" dirty="0"/>
              <a:t> </a:t>
            </a:r>
            <a:r>
              <a:rPr lang="en-US" dirty="0" err="1"/>
              <a:t>ettiğini</a:t>
            </a:r>
            <a:r>
              <a:rPr lang="en-US" dirty="0"/>
              <a:t> </a:t>
            </a:r>
            <a:r>
              <a:rPr lang="en-US" dirty="0" err="1"/>
              <a:t>söyleyen</a:t>
            </a:r>
            <a:r>
              <a:rPr lang="en-US" dirty="0"/>
              <a:t> Don </a:t>
            </a:r>
            <a:r>
              <a:rPr lang="en-US" dirty="0" err="1"/>
              <a:t>Nutbeam</a:t>
            </a:r>
            <a:r>
              <a:rPr lang="en-US" dirty="0"/>
              <a:t> (2000)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okuryazarlığını</a:t>
            </a:r>
            <a:r>
              <a:rPr lang="en-US" dirty="0"/>
              <a:t> 3 </a:t>
            </a:r>
            <a:r>
              <a:rPr lang="en-US" dirty="0" err="1"/>
              <a:t>basamağa</a:t>
            </a:r>
            <a:r>
              <a:rPr lang="en-US" dirty="0"/>
              <a:t> </a:t>
            </a:r>
            <a:r>
              <a:rPr lang="en-US" dirty="0" err="1"/>
              <a:t>ayırmıştır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189275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BCCD-27F7-C740-B857-A3D6E27AD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8744D-DB08-554B-8170-F66B4E342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31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C00000"/>
                </a:solidFill>
              </a:rPr>
              <a:t>Fonksiyonel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Sağlık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Okuryazarlığı</a:t>
            </a:r>
            <a:r>
              <a:rPr lang="en-US" sz="2800" b="1" dirty="0">
                <a:solidFill>
                  <a:srgbClr val="C00000"/>
                </a:solidFill>
              </a:rPr>
              <a:t>: 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da </a:t>
            </a:r>
            <a:r>
              <a:rPr lang="en-US" sz="2400" dirty="0" err="1"/>
              <a:t>diyebileceğimiz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düzey</a:t>
            </a:r>
            <a:r>
              <a:rPr lang="en-US" sz="2400" dirty="0"/>
              <a:t>, </a:t>
            </a:r>
            <a:r>
              <a:rPr lang="en-US" sz="2400" dirty="0" err="1"/>
              <a:t>kişilerin</a:t>
            </a:r>
            <a:r>
              <a:rPr lang="en-US" sz="2400" dirty="0"/>
              <a:t> </a:t>
            </a:r>
            <a:r>
              <a:rPr lang="en-US" sz="2400" dirty="0" err="1"/>
              <a:t>sağlıklı</a:t>
            </a:r>
            <a:r>
              <a:rPr lang="en-US" sz="2400" dirty="0"/>
              <a:t> </a:t>
            </a:r>
            <a:r>
              <a:rPr lang="en-US" sz="2400" dirty="0" err="1"/>
              <a:t>beslenme</a:t>
            </a:r>
            <a:r>
              <a:rPr lang="en-US" sz="2400" dirty="0"/>
              <a:t>, </a:t>
            </a:r>
            <a:r>
              <a:rPr lang="en-US" sz="2400" dirty="0" err="1"/>
              <a:t>egzersiz</a:t>
            </a:r>
            <a:r>
              <a:rPr lang="en-US" sz="2400" dirty="0"/>
              <a:t> </a:t>
            </a:r>
            <a:r>
              <a:rPr lang="en-US" sz="2400" dirty="0" err="1"/>
              <a:t>yapma</a:t>
            </a:r>
            <a:r>
              <a:rPr lang="en-US" sz="2400" dirty="0"/>
              <a:t>, </a:t>
            </a:r>
            <a:r>
              <a:rPr lang="en-US" sz="2400" dirty="0" err="1"/>
              <a:t>ilkyardım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konularında</a:t>
            </a:r>
            <a:r>
              <a:rPr lang="en-US" sz="2400" dirty="0"/>
              <a:t> </a:t>
            </a:r>
            <a:r>
              <a:rPr lang="en-US" sz="2400" b="1" dirty="0" err="1"/>
              <a:t>bilgi</a:t>
            </a:r>
            <a:r>
              <a:rPr lang="en-US" sz="2400" b="1" dirty="0"/>
              <a:t> </a:t>
            </a:r>
            <a:r>
              <a:rPr lang="en-US" sz="2400" b="1" dirty="0" err="1"/>
              <a:t>sahibi</a:t>
            </a:r>
            <a:r>
              <a:rPr lang="en-US" sz="2400" b="1" dirty="0"/>
              <a:t> </a:t>
            </a:r>
            <a:r>
              <a:rPr lang="en-US" sz="2400" b="1" dirty="0" err="1"/>
              <a:t>olmasını</a:t>
            </a:r>
            <a:r>
              <a:rPr lang="en-US" sz="2400" b="1" dirty="0"/>
              <a:t> </a:t>
            </a:r>
            <a:r>
              <a:rPr lang="en-US" sz="2400" dirty="0" err="1"/>
              <a:t>ifade</a:t>
            </a:r>
            <a:r>
              <a:rPr lang="en-US" sz="2400" dirty="0"/>
              <a:t> </a:t>
            </a:r>
            <a:r>
              <a:rPr lang="en-US" sz="2400" dirty="0" err="1"/>
              <a:t>eder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Fonksiyonel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düzeyinde</a:t>
            </a:r>
            <a:r>
              <a:rPr lang="en-US" sz="2400" dirty="0"/>
              <a:t> </a:t>
            </a:r>
            <a:r>
              <a:rPr lang="en-US" sz="2400" dirty="0" err="1"/>
              <a:t>kişinin</a:t>
            </a:r>
            <a:r>
              <a:rPr lang="en-US" sz="2400" dirty="0"/>
              <a:t> </a:t>
            </a:r>
            <a:r>
              <a:rPr lang="en-US" sz="2400" dirty="0" err="1"/>
              <a:t>basit</a:t>
            </a:r>
            <a:r>
              <a:rPr lang="en-US" sz="2400" dirty="0"/>
              <a:t> </a:t>
            </a:r>
            <a:r>
              <a:rPr lang="en-US" sz="2400" dirty="0" err="1"/>
              <a:t>yazılı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sözlü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mesajlarını</a:t>
            </a:r>
            <a:r>
              <a:rPr lang="en-US" sz="2400" dirty="0"/>
              <a:t> </a:t>
            </a:r>
            <a:r>
              <a:rPr lang="en-US" sz="2400" dirty="0" err="1"/>
              <a:t>anlayabilmesi</a:t>
            </a:r>
            <a:r>
              <a:rPr lang="en-US" sz="2400" dirty="0"/>
              <a:t> </a:t>
            </a:r>
            <a:r>
              <a:rPr lang="en-US" sz="2400" dirty="0" err="1"/>
              <a:t>beklenir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Kişi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düzeyde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hizmetlerini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kullanacağ</a:t>
            </a:r>
            <a:r>
              <a:rPr lang="en-US" sz="2400" dirty="0"/>
              <a:t> </a:t>
            </a:r>
            <a:r>
              <a:rPr lang="en-US" sz="2400" dirty="0" err="1"/>
              <a:t>ını</a:t>
            </a:r>
            <a:r>
              <a:rPr lang="en-US" sz="2400" dirty="0"/>
              <a:t> </a:t>
            </a:r>
            <a:r>
              <a:rPr lang="en-US" sz="2400" dirty="0" err="1"/>
              <a:t>bilir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risklerini</a:t>
            </a:r>
            <a:r>
              <a:rPr lang="en-US" sz="2400" dirty="0"/>
              <a:t> </a:t>
            </a:r>
            <a:r>
              <a:rPr lang="en-US" sz="2400" dirty="0" err="1"/>
              <a:t>hesaplayabilir</a:t>
            </a:r>
            <a:r>
              <a:rPr lang="en-US" sz="2400" dirty="0"/>
              <a:t>, </a:t>
            </a:r>
            <a:r>
              <a:rPr lang="en-US" sz="2400" dirty="0" err="1"/>
              <a:t>bununla</a:t>
            </a:r>
            <a:r>
              <a:rPr lang="en-US" sz="2400" dirty="0"/>
              <a:t> </a:t>
            </a:r>
            <a:r>
              <a:rPr lang="en-US" sz="2400" dirty="0" err="1"/>
              <a:t>birlikte</a:t>
            </a:r>
            <a:r>
              <a:rPr lang="en-US" sz="2400" dirty="0"/>
              <a:t> </a:t>
            </a:r>
            <a:r>
              <a:rPr lang="en-US" sz="2400" dirty="0" err="1"/>
              <a:t>kişi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basamakta</a:t>
            </a:r>
            <a:r>
              <a:rPr lang="en-US" sz="2400" dirty="0"/>
              <a:t> </a:t>
            </a:r>
            <a:r>
              <a:rPr lang="en-US" sz="2400" dirty="0" err="1"/>
              <a:t>pasiftir</a:t>
            </a:r>
            <a:r>
              <a:rPr lang="en-US" sz="2400" dirty="0"/>
              <a:t>.</a:t>
            </a:r>
            <a:endParaRPr lang="en-TR" sz="2400" dirty="0"/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1563180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9C865-783A-FB4D-83A0-AA91CC220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8A051-7D29-2B45-BBBD-FAA95FD39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C00000"/>
                </a:solidFill>
              </a:rPr>
              <a:t>İnteraktif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Sağlık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Okuryazarlığı</a:t>
            </a:r>
            <a:r>
              <a:rPr lang="en-US" sz="2800" b="1" dirty="0">
                <a:solidFill>
                  <a:srgbClr val="C00000"/>
                </a:solidFill>
              </a:rPr>
              <a:t>: 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r>
              <a:rPr lang="en-US" sz="2400" dirty="0"/>
              <a:t>Bu </a:t>
            </a:r>
            <a:r>
              <a:rPr lang="en-US" sz="2400" dirty="0" err="1"/>
              <a:t>basamakta</a:t>
            </a:r>
            <a:r>
              <a:rPr lang="en-US" sz="2400" dirty="0"/>
              <a:t> </a:t>
            </a:r>
            <a:r>
              <a:rPr lang="en-US" sz="2400" dirty="0" err="1"/>
              <a:t>kişi</a:t>
            </a:r>
            <a:r>
              <a:rPr lang="en-US" sz="2400" dirty="0"/>
              <a:t>, </a:t>
            </a:r>
            <a:r>
              <a:rPr lang="en-US" sz="2400" dirty="0" err="1"/>
              <a:t>mevcut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bilgilerini</a:t>
            </a:r>
            <a:r>
              <a:rPr lang="en-US" sz="2400" dirty="0"/>
              <a:t> </a:t>
            </a:r>
            <a:r>
              <a:rPr lang="en-US" sz="2400" dirty="0" err="1"/>
              <a:t>kullanarak</a:t>
            </a:r>
            <a:r>
              <a:rPr lang="en-US" sz="2400" dirty="0"/>
              <a:t> </a:t>
            </a:r>
            <a:r>
              <a:rPr lang="en-US" sz="2400" dirty="0" err="1"/>
              <a:t>sağlığını</a:t>
            </a:r>
            <a:r>
              <a:rPr lang="en-US" sz="2400" dirty="0"/>
              <a:t> </a:t>
            </a:r>
            <a:r>
              <a:rPr lang="en-US" sz="2400" dirty="0" err="1"/>
              <a:t>koruyucu</a:t>
            </a:r>
            <a:r>
              <a:rPr lang="en-US" sz="2400" dirty="0"/>
              <a:t> </a:t>
            </a:r>
            <a:r>
              <a:rPr lang="en-US" sz="2400" dirty="0" err="1"/>
              <a:t>aktiviteler</a:t>
            </a:r>
            <a:r>
              <a:rPr lang="en-US" sz="2400" dirty="0"/>
              <a:t> </a:t>
            </a:r>
            <a:r>
              <a:rPr lang="en-US" sz="2400" dirty="0" err="1"/>
              <a:t>yapar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Başka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deyişle</a:t>
            </a:r>
            <a:r>
              <a:rPr lang="en-US" sz="2400" dirty="0"/>
              <a:t> </a:t>
            </a:r>
            <a:r>
              <a:rPr lang="en-US" sz="2400" dirty="0" err="1"/>
              <a:t>fonksiyonel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düzeyinde</a:t>
            </a:r>
            <a:r>
              <a:rPr lang="en-US" sz="2400" dirty="0"/>
              <a:t> </a:t>
            </a:r>
            <a:r>
              <a:rPr lang="en-US" sz="2400" dirty="0" err="1"/>
              <a:t>bildiklerini</a:t>
            </a:r>
            <a:r>
              <a:rPr lang="en-US" sz="2400" dirty="0"/>
              <a:t> </a:t>
            </a:r>
            <a:r>
              <a:rPr lang="en-US" sz="2400" dirty="0" err="1"/>
              <a:t>uygulamaya</a:t>
            </a:r>
            <a:r>
              <a:rPr lang="en-US" sz="2400" dirty="0"/>
              <a:t> </a:t>
            </a:r>
            <a:r>
              <a:rPr lang="en-US" sz="2400" dirty="0" err="1"/>
              <a:t>koyarak</a:t>
            </a:r>
            <a:r>
              <a:rPr lang="en-US" sz="2400" dirty="0"/>
              <a:t> </a:t>
            </a:r>
            <a:r>
              <a:rPr lang="en-US" sz="2400" b="1" dirty="0" err="1"/>
              <a:t>pasif</a:t>
            </a:r>
            <a:r>
              <a:rPr lang="en-US" sz="2400" b="1" dirty="0"/>
              <a:t> </a:t>
            </a:r>
            <a:r>
              <a:rPr lang="en-US" sz="2400" b="1" dirty="0" err="1"/>
              <a:t>durumdan</a:t>
            </a:r>
            <a:r>
              <a:rPr lang="en-US" sz="2400" b="1" dirty="0"/>
              <a:t> </a:t>
            </a:r>
            <a:r>
              <a:rPr lang="en-US" sz="2400" b="1" dirty="0" err="1"/>
              <a:t>aktif</a:t>
            </a:r>
            <a:r>
              <a:rPr lang="en-US" sz="2400" b="1" dirty="0"/>
              <a:t> </a:t>
            </a:r>
            <a:r>
              <a:rPr lang="en-US" sz="2400" b="1" dirty="0" err="1"/>
              <a:t>duruma</a:t>
            </a:r>
            <a:r>
              <a:rPr lang="en-US" sz="2400" b="1" dirty="0"/>
              <a:t> </a:t>
            </a:r>
            <a:r>
              <a:rPr lang="en-US" sz="2400" b="1" dirty="0" err="1"/>
              <a:t>geçer</a:t>
            </a:r>
            <a:r>
              <a:rPr lang="en-US" sz="2400" dirty="0"/>
              <a:t>. </a:t>
            </a:r>
          </a:p>
          <a:p>
            <a:r>
              <a:rPr lang="en-US" sz="2400" b="1" dirty="0" err="1">
                <a:solidFill>
                  <a:srgbClr val="FF0000"/>
                </a:solidFill>
              </a:rPr>
              <a:t>Örneğin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  <a:r>
              <a:rPr lang="en-US" sz="2400" dirty="0" err="1"/>
              <a:t>Hangi</a:t>
            </a:r>
            <a:r>
              <a:rPr lang="en-US" sz="2400" dirty="0"/>
              <a:t> </a:t>
            </a:r>
            <a:r>
              <a:rPr lang="en-US" sz="2400" dirty="0" err="1"/>
              <a:t>egzersizleri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yapacağını</a:t>
            </a:r>
            <a:r>
              <a:rPr lang="en-US" sz="2400" dirty="0"/>
              <a:t> </a:t>
            </a:r>
            <a:r>
              <a:rPr lang="en-US" sz="2400" dirty="0" err="1"/>
              <a:t>bilmekle</a:t>
            </a:r>
            <a:r>
              <a:rPr lang="en-US" sz="2400" dirty="0"/>
              <a:t> </a:t>
            </a:r>
            <a:r>
              <a:rPr lang="en-US" sz="2400" dirty="0" err="1"/>
              <a:t>kalmaz</a:t>
            </a:r>
            <a:r>
              <a:rPr lang="en-US" sz="2400" dirty="0"/>
              <a:t>, </a:t>
            </a:r>
            <a:r>
              <a:rPr lang="en-US" sz="2400" dirty="0" err="1"/>
              <a:t>teorik</a:t>
            </a:r>
            <a:r>
              <a:rPr lang="en-US" sz="2400" dirty="0"/>
              <a:t> </a:t>
            </a:r>
            <a:r>
              <a:rPr lang="en-US" sz="2400" dirty="0" err="1"/>
              <a:t>bilgilerini</a:t>
            </a:r>
            <a:r>
              <a:rPr lang="en-US" sz="2400" dirty="0"/>
              <a:t> </a:t>
            </a:r>
            <a:r>
              <a:rPr lang="en-US" sz="2400" dirty="0" err="1"/>
              <a:t>pratiğe</a:t>
            </a:r>
            <a:r>
              <a:rPr lang="en-US" sz="2400" dirty="0"/>
              <a:t> </a:t>
            </a:r>
            <a:r>
              <a:rPr lang="en-US" sz="2400" dirty="0" err="1"/>
              <a:t>dökerek</a:t>
            </a:r>
            <a:r>
              <a:rPr lang="en-US" sz="2400" dirty="0"/>
              <a:t> </a:t>
            </a:r>
            <a:r>
              <a:rPr lang="en-US" sz="2400" dirty="0" err="1"/>
              <a:t>günlük</a:t>
            </a:r>
            <a:r>
              <a:rPr lang="en-US" sz="2400" dirty="0"/>
              <a:t> </a:t>
            </a:r>
            <a:r>
              <a:rPr lang="en-US" sz="2400" dirty="0" err="1"/>
              <a:t>egzersizlere</a:t>
            </a:r>
            <a:r>
              <a:rPr lang="en-US" sz="2400" dirty="0"/>
              <a:t> </a:t>
            </a:r>
            <a:r>
              <a:rPr lang="en-US" sz="2400" dirty="0" err="1"/>
              <a:t>başlar</a:t>
            </a:r>
            <a:r>
              <a:rPr lang="en-US" sz="2400" dirty="0"/>
              <a:t>, </a:t>
            </a:r>
            <a:r>
              <a:rPr lang="en-US" sz="2400" dirty="0" err="1"/>
              <a:t>dengeli</a:t>
            </a:r>
            <a:r>
              <a:rPr lang="en-US" sz="2400" dirty="0"/>
              <a:t> </a:t>
            </a:r>
            <a:r>
              <a:rPr lang="en-US" sz="2400" dirty="0" err="1"/>
              <a:t>beslenme</a:t>
            </a:r>
            <a:r>
              <a:rPr lang="en-US" sz="2400" dirty="0"/>
              <a:t> </a:t>
            </a:r>
            <a:r>
              <a:rPr lang="en-US" sz="2400" dirty="0" err="1"/>
              <a:t>hakkındaki</a:t>
            </a:r>
            <a:r>
              <a:rPr lang="en-US" sz="2400" dirty="0"/>
              <a:t> </a:t>
            </a:r>
            <a:r>
              <a:rPr lang="en-US" sz="2400" dirty="0" err="1"/>
              <a:t>bilgileri</a:t>
            </a:r>
            <a:r>
              <a:rPr lang="en-US" sz="2400" dirty="0"/>
              <a:t> </a:t>
            </a:r>
            <a:r>
              <a:rPr lang="en-US" sz="2400" dirty="0" err="1"/>
              <a:t>ışığında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besinler</a:t>
            </a:r>
            <a:r>
              <a:rPr lang="en-US" sz="2400" dirty="0"/>
              <a:t> </a:t>
            </a:r>
            <a:r>
              <a:rPr lang="en-US" sz="2400" dirty="0" err="1"/>
              <a:t>seçer</a:t>
            </a:r>
            <a:r>
              <a:rPr lang="en-US" sz="2400" dirty="0"/>
              <a:t>. </a:t>
            </a:r>
          </a:p>
          <a:p>
            <a:r>
              <a:rPr lang="en-US" sz="2400" dirty="0"/>
              <a:t>Bu </a:t>
            </a:r>
            <a:r>
              <a:rPr lang="en-US" sz="2400" dirty="0" err="1"/>
              <a:t>basamakta</a:t>
            </a:r>
            <a:r>
              <a:rPr lang="en-US" sz="2400" dirty="0"/>
              <a:t> </a:t>
            </a:r>
            <a:r>
              <a:rPr lang="en-US" sz="2400" dirty="0" err="1"/>
              <a:t>kişiler</a:t>
            </a:r>
            <a:r>
              <a:rPr lang="en-US" sz="2400" dirty="0"/>
              <a:t> </a:t>
            </a:r>
            <a:r>
              <a:rPr lang="en-US" sz="2400" dirty="0" err="1"/>
              <a:t>sağlığını</a:t>
            </a:r>
            <a:r>
              <a:rPr lang="en-US" sz="2400" dirty="0"/>
              <a:t> </a:t>
            </a:r>
            <a:r>
              <a:rPr lang="en-US" sz="2400" dirty="0" err="1"/>
              <a:t>geliştirici</a:t>
            </a:r>
            <a:r>
              <a:rPr lang="en-US" sz="2400" dirty="0"/>
              <a:t> </a:t>
            </a:r>
            <a:r>
              <a:rPr lang="en-US" sz="2400" dirty="0" err="1"/>
              <a:t>aktivitelere</a:t>
            </a:r>
            <a:r>
              <a:rPr lang="en-US" sz="2400" dirty="0"/>
              <a:t> </a:t>
            </a:r>
            <a:r>
              <a:rPr lang="en-US" sz="2400" dirty="0" err="1"/>
              <a:t>katılarak</a:t>
            </a:r>
            <a:r>
              <a:rPr lang="en-US" sz="2400" dirty="0"/>
              <a:t> </a:t>
            </a:r>
            <a:r>
              <a:rPr lang="en-US" sz="2400" dirty="0" err="1"/>
              <a:t>belirli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sosyal</a:t>
            </a:r>
            <a:r>
              <a:rPr lang="en-US" sz="2400" dirty="0"/>
              <a:t> </a:t>
            </a:r>
            <a:r>
              <a:rPr lang="en-US" sz="2400" dirty="0" err="1"/>
              <a:t>çevreyle</a:t>
            </a:r>
            <a:r>
              <a:rPr lang="en-US" sz="2400" dirty="0"/>
              <a:t> de </a:t>
            </a:r>
            <a:r>
              <a:rPr lang="en-US" sz="2400" dirty="0" err="1"/>
              <a:t>etkileşime</a:t>
            </a:r>
            <a:r>
              <a:rPr lang="en-US" sz="2400" dirty="0"/>
              <a:t> </a:t>
            </a:r>
            <a:r>
              <a:rPr lang="en-US" sz="2400" dirty="0" err="1"/>
              <a:t>girerler</a:t>
            </a:r>
            <a:r>
              <a:rPr lang="en-US" sz="2400" dirty="0"/>
              <a:t>.</a:t>
            </a:r>
            <a:endParaRPr lang="en-TR" sz="2400" dirty="0"/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3985295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7A9A0-BCAE-EE44-9F38-231AD54E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330B3-8AC8-404C-8725-A086A45F8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640" y="27463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C00000"/>
                </a:solidFill>
              </a:rPr>
              <a:t>Eleştirel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Sağlık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Okuryazarlığı</a:t>
            </a:r>
            <a:r>
              <a:rPr lang="en-US" sz="2800" b="1" dirty="0">
                <a:solidFill>
                  <a:srgbClr val="C00000"/>
                </a:solidFill>
              </a:rPr>
              <a:t>: 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r>
              <a:rPr lang="en-US" sz="2400" dirty="0"/>
              <a:t>Bu </a:t>
            </a:r>
            <a:r>
              <a:rPr lang="en-US" sz="2400" dirty="0" err="1"/>
              <a:t>basamakta</a:t>
            </a:r>
            <a:r>
              <a:rPr lang="en-US" sz="2400" dirty="0"/>
              <a:t> </a:t>
            </a:r>
            <a:r>
              <a:rPr lang="en-US" sz="2400" dirty="0" err="1"/>
              <a:t>kişi</a:t>
            </a:r>
            <a:r>
              <a:rPr lang="en-US" sz="2400" dirty="0"/>
              <a:t> </a:t>
            </a:r>
            <a:r>
              <a:rPr lang="en-US" sz="2400" dirty="0" err="1"/>
              <a:t>yalnızca</a:t>
            </a:r>
            <a:r>
              <a:rPr lang="en-US" sz="2400" dirty="0"/>
              <a:t> </a:t>
            </a:r>
            <a:r>
              <a:rPr lang="en-US" sz="2400" dirty="0" err="1"/>
              <a:t>kendi</a:t>
            </a:r>
            <a:r>
              <a:rPr lang="en-US" sz="2400" dirty="0"/>
              <a:t> </a:t>
            </a:r>
            <a:r>
              <a:rPr lang="en-US" sz="2400" dirty="0" err="1"/>
              <a:t>sağlığı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değil</a:t>
            </a:r>
            <a:r>
              <a:rPr lang="en-US" sz="2400" dirty="0"/>
              <a:t> </a:t>
            </a:r>
            <a:r>
              <a:rPr lang="en-US" sz="2400" dirty="0" err="1"/>
              <a:t>üçüncü</a:t>
            </a:r>
            <a:r>
              <a:rPr lang="en-US" sz="2400" dirty="0"/>
              <a:t> </a:t>
            </a:r>
            <a:r>
              <a:rPr lang="en-US" sz="2400" dirty="0" err="1"/>
              <a:t>kişilerin</a:t>
            </a:r>
            <a:r>
              <a:rPr lang="en-US" sz="2400" dirty="0"/>
              <a:t> </a:t>
            </a:r>
            <a:r>
              <a:rPr lang="en-US" sz="2400" dirty="0" err="1"/>
              <a:t>yani</a:t>
            </a:r>
            <a:r>
              <a:rPr lang="en-US" sz="2400" dirty="0"/>
              <a:t> </a:t>
            </a:r>
            <a:r>
              <a:rPr lang="en-US" sz="2400" dirty="0" err="1"/>
              <a:t>toplumun</a:t>
            </a:r>
            <a:r>
              <a:rPr lang="en-US" sz="2400" dirty="0"/>
              <a:t> </a:t>
            </a:r>
            <a:r>
              <a:rPr lang="en-US" sz="2400" dirty="0" err="1"/>
              <a:t>sağlığı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de </a:t>
            </a:r>
            <a:r>
              <a:rPr lang="en-US" sz="2400" dirty="0" err="1"/>
              <a:t>hareket</a:t>
            </a:r>
            <a:r>
              <a:rPr lang="en-US" sz="2400" dirty="0"/>
              <a:t> </a:t>
            </a:r>
            <a:r>
              <a:rPr lang="en-US" sz="2400" dirty="0" err="1"/>
              <a:t>eder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Kendisinin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çevresinin</a:t>
            </a:r>
            <a:r>
              <a:rPr lang="en-US" sz="2400" dirty="0"/>
              <a:t> </a:t>
            </a:r>
            <a:r>
              <a:rPr lang="en-US" sz="2400" dirty="0" err="1"/>
              <a:t>sağlığı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söz</a:t>
            </a:r>
            <a:r>
              <a:rPr lang="en-US" sz="2400" dirty="0"/>
              <a:t> </a:t>
            </a:r>
            <a:r>
              <a:rPr lang="en-US" sz="2400" dirty="0" err="1"/>
              <a:t>sahibi</a:t>
            </a:r>
            <a:r>
              <a:rPr lang="en-US" sz="2400" dirty="0"/>
              <a:t> </a:t>
            </a:r>
            <a:r>
              <a:rPr lang="en-US" sz="2400" dirty="0" err="1"/>
              <a:t>olabilmenin</a:t>
            </a:r>
            <a:r>
              <a:rPr lang="en-US" sz="2400" dirty="0"/>
              <a:t> </a:t>
            </a:r>
            <a:r>
              <a:rPr lang="en-US" sz="2400" dirty="0" err="1"/>
              <a:t>farkındalığına</a:t>
            </a:r>
            <a:r>
              <a:rPr lang="en-US" sz="2400" dirty="0"/>
              <a:t> </a:t>
            </a:r>
            <a:r>
              <a:rPr lang="en-US" sz="2400" dirty="0" err="1"/>
              <a:t>erişir</a:t>
            </a:r>
            <a:r>
              <a:rPr lang="en-US" sz="2400" dirty="0"/>
              <a:t>, </a:t>
            </a:r>
            <a:r>
              <a:rPr lang="en-US" sz="2400" dirty="0" err="1"/>
              <a:t>yani</a:t>
            </a:r>
            <a:r>
              <a:rPr lang="en-US" sz="2400" dirty="0"/>
              <a:t> </a:t>
            </a:r>
            <a:r>
              <a:rPr lang="en-US" sz="2400" dirty="0" err="1"/>
              <a:t>kişi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basamakta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pro-</a:t>
            </a:r>
            <a:r>
              <a:rPr lang="en-US" sz="2400" b="1" dirty="0" err="1">
                <a:solidFill>
                  <a:srgbClr val="FF0000"/>
                </a:solidFill>
              </a:rPr>
              <a:t>aktiftir</a:t>
            </a:r>
            <a:r>
              <a:rPr lang="en-US" sz="2400" b="1" dirty="0">
                <a:solidFill>
                  <a:srgbClr val="FF0000"/>
                </a:solidFill>
              </a:rPr>
              <a:t> (</a:t>
            </a:r>
            <a:r>
              <a:rPr lang="en-US" sz="2400" b="1" dirty="0" err="1">
                <a:solidFill>
                  <a:srgbClr val="FF0000"/>
                </a:solidFill>
              </a:rPr>
              <a:t>hazırlıklıdır</a:t>
            </a:r>
            <a:r>
              <a:rPr lang="en-US" sz="2400" b="1" dirty="0">
                <a:solidFill>
                  <a:srgbClr val="FF0000"/>
                </a:solidFill>
              </a:rPr>
              <a:t>, </a:t>
            </a:r>
            <a:r>
              <a:rPr lang="en-US" sz="2400" b="1" dirty="0" err="1">
                <a:solidFill>
                  <a:srgbClr val="FF0000"/>
                </a:solidFill>
              </a:rPr>
              <a:t>sorumluluk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alır</a:t>
            </a:r>
            <a:r>
              <a:rPr lang="en-US" sz="2400" b="1" dirty="0">
                <a:solidFill>
                  <a:srgbClr val="FF0000"/>
                </a:solidFill>
              </a:rPr>
              <a:t>). </a:t>
            </a:r>
          </a:p>
          <a:p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eleştirel</a:t>
            </a:r>
            <a:r>
              <a:rPr lang="en-US" sz="2400" dirty="0"/>
              <a:t> </a:t>
            </a:r>
            <a:r>
              <a:rPr lang="en-US" sz="2400" dirty="0" err="1"/>
              <a:t>düzeyde</a:t>
            </a:r>
            <a:r>
              <a:rPr lang="en-US" sz="2400" dirty="0"/>
              <a:t> </a:t>
            </a:r>
            <a:r>
              <a:rPr lang="en-US" sz="2400" dirty="0" err="1"/>
              <a:t>gelişmiş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birey</a:t>
            </a:r>
            <a:r>
              <a:rPr lang="en-US" sz="2400" dirty="0"/>
              <a:t>, </a:t>
            </a:r>
            <a:r>
              <a:rPr lang="en-US" sz="2400" dirty="0" err="1"/>
              <a:t>sağlığın</a:t>
            </a:r>
            <a:r>
              <a:rPr lang="en-US" sz="2400" dirty="0"/>
              <a:t> </a:t>
            </a:r>
            <a:r>
              <a:rPr lang="en-US" sz="2400" dirty="0" err="1"/>
              <a:t>sosyal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ekonomik</a:t>
            </a:r>
            <a:r>
              <a:rPr lang="en-US" sz="2400" dirty="0"/>
              <a:t> </a:t>
            </a:r>
            <a:r>
              <a:rPr lang="en-US" sz="2400" dirty="0" err="1"/>
              <a:t>boyutlarını</a:t>
            </a:r>
            <a:r>
              <a:rPr lang="en-US" sz="2400" dirty="0"/>
              <a:t> </a:t>
            </a:r>
            <a:r>
              <a:rPr lang="en-US" sz="2400" dirty="0" err="1"/>
              <a:t>anlayabilir</a:t>
            </a:r>
            <a:r>
              <a:rPr lang="en-US" sz="2400" dirty="0"/>
              <a:t>, </a:t>
            </a:r>
            <a:r>
              <a:rPr lang="en-US" sz="2400" b="1" dirty="0" err="1"/>
              <a:t>sağlık</a:t>
            </a:r>
            <a:r>
              <a:rPr lang="en-US" sz="2400" b="1" dirty="0"/>
              <a:t> </a:t>
            </a:r>
            <a:r>
              <a:rPr lang="en-US" sz="2400" b="1" dirty="0" err="1"/>
              <a:t>alanındaki</a:t>
            </a:r>
            <a:r>
              <a:rPr lang="en-US" sz="2400" b="1" dirty="0"/>
              <a:t> </a:t>
            </a:r>
            <a:r>
              <a:rPr lang="en-US" sz="2400" b="1" dirty="0" err="1"/>
              <a:t>makro</a:t>
            </a:r>
            <a:r>
              <a:rPr lang="en-US" sz="2400" b="1" dirty="0"/>
              <a:t> </a:t>
            </a:r>
            <a:r>
              <a:rPr lang="en-US" sz="2400" b="1" dirty="0" err="1"/>
              <a:t>politikaları</a:t>
            </a:r>
            <a:r>
              <a:rPr lang="en-US" sz="2400" b="1" dirty="0"/>
              <a:t> </a:t>
            </a:r>
            <a:r>
              <a:rPr lang="en-US" sz="2400" b="1" dirty="0" err="1"/>
              <a:t>analiz</a:t>
            </a:r>
            <a:r>
              <a:rPr lang="en-US" sz="2400" b="1" dirty="0"/>
              <a:t> </a:t>
            </a:r>
            <a:r>
              <a:rPr lang="en-US" sz="2400" b="1" dirty="0" err="1"/>
              <a:t>edebilir</a:t>
            </a:r>
            <a:r>
              <a:rPr lang="en-US" sz="2400" b="1" dirty="0"/>
              <a:t>. </a:t>
            </a:r>
          </a:p>
          <a:p>
            <a:r>
              <a:rPr lang="en-US" sz="2400" dirty="0" err="1"/>
              <a:t>Kişinin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basamaktaki</a:t>
            </a:r>
            <a:r>
              <a:rPr lang="en-US" sz="2400" dirty="0"/>
              <a:t> </a:t>
            </a:r>
            <a:r>
              <a:rPr lang="en-US" sz="2400" dirty="0" err="1"/>
              <a:t>faaliyetleri</a:t>
            </a:r>
            <a:r>
              <a:rPr lang="en-US" sz="2400" dirty="0"/>
              <a:t> </a:t>
            </a:r>
            <a:r>
              <a:rPr lang="en-US" sz="2400" dirty="0" err="1"/>
              <a:t>yalnızca</a:t>
            </a:r>
            <a:r>
              <a:rPr lang="en-US" sz="2400" dirty="0"/>
              <a:t> </a:t>
            </a:r>
            <a:r>
              <a:rPr lang="en-US" sz="2400" dirty="0" err="1"/>
              <a:t>kendi</a:t>
            </a:r>
            <a:r>
              <a:rPr lang="en-US" sz="2400" dirty="0"/>
              <a:t> </a:t>
            </a:r>
            <a:r>
              <a:rPr lang="en-US" sz="2400" dirty="0" err="1"/>
              <a:t>sağlığıyla</a:t>
            </a:r>
            <a:r>
              <a:rPr lang="en-US" sz="2400" dirty="0"/>
              <a:t> </a:t>
            </a:r>
            <a:r>
              <a:rPr lang="en-US" sz="2400" dirty="0" err="1"/>
              <a:t>sınırlı</a:t>
            </a:r>
            <a:r>
              <a:rPr lang="en-US" sz="2400" dirty="0"/>
              <a:t> </a:t>
            </a:r>
            <a:r>
              <a:rPr lang="en-US" sz="2400" dirty="0" err="1"/>
              <a:t>kalmayıp</a:t>
            </a:r>
            <a:r>
              <a:rPr lang="en-US" sz="2400" dirty="0"/>
              <a:t>, </a:t>
            </a:r>
            <a:r>
              <a:rPr lang="en-US" sz="2400" dirty="0" err="1"/>
              <a:t>temiz</a:t>
            </a:r>
            <a:r>
              <a:rPr lang="en-US" sz="2400" dirty="0"/>
              <a:t> </a:t>
            </a:r>
            <a:r>
              <a:rPr lang="en-US" sz="2400" dirty="0" err="1"/>
              <a:t>gıda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temiz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temini</a:t>
            </a:r>
            <a:r>
              <a:rPr lang="en-US" sz="2400" dirty="0"/>
              <a:t>, </a:t>
            </a:r>
            <a:r>
              <a:rPr lang="en-US" sz="2400" dirty="0" err="1"/>
              <a:t>çocuklar</a:t>
            </a:r>
            <a:r>
              <a:rPr lang="en-US" sz="2400" dirty="0"/>
              <a:t> </a:t>
            </a:r>
            <a:r>
              <a:rPr lang="en-US" sz="2400" dirty="0" err="1"/>
              <a:t>için</a:t>
            </a:r>
            <a:r>
              <a:rPr lang="en-US" sz="2400" dirty="0"/>
              <a:t> </a:t>
            </a:r>
            <a:r>
              <a:rPr lang="en-US" sz="2400" dirty="0" err="1"/>
              <a:t>güvenli</a:t>
            </a:r>
            <a:r>
              <a:rPr lang="en-US" sz="2400" dirty="0"/>
              <a:t> </a:t>
            </a:r>
            <a:r>
              <a:rPr lang="en-US" sz="2400" dirty="0" err="1"/>
              <a:t>oyun</a:t>
            </a:r>
            <a:r>
              <a:rPr lang="en-US" sz="2400" dirty="0"/>
              <a:t> </a:t>
            </a:r>
            <a:r>
              <a:rPr lang="en-US" sz="2400" dirty="0" err="1"/>
              <a:t>alanları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 </a:t>
            </a:r>
            <a:r>
              <a:rPr lang="en-US" sz="2400" dirty="0" err="1"/>
              <a:t>taleplerle</a:t>
            </a:r>
            <a:r>
              <a:rPr lang="en-US" sz="2400" dirty="0"/>
              <a:t> </a:t>
            </a:r>
            <a:r>
              <a:rPr lang="en-US" sz="2400" dirty="0" err="1"/>
              <a:t>toplum</a:t>
            </a:r>
            <a:r>
              <a:rPr lang="en-US" sz="2400" dirty="0"/>
              <a:t> </a:t>
            </a:r>
            <a:r>
              <a:rPr lang="en-US" sz="2400" dirty="0" err="1"/>
              <a:t>sağlığını</a:t>
            </a:r>
            <a:r>
              <a:rPr lang="en-US" sz="2400" dirty="0"/>
              <a:t> da </a:t>
            </a:r>
            <a:r>
              <a:rPr lang="en-US" sz="2400" dirty="0" err="1"/>
              <a:t>olumlu</a:t>
            </a:r>
            <a:r>
              <a:rPr lang="en-US" sz="2400" dirty="0"/>
              <a:t> </a:t>
            </a:r>
            <a:r>
              <a:rPr lang="en-US" sz="2400" dirty="0" err="1"/>
              <a:t>yönde</a:t>
            </a:r>
            <a:r>
              <a:rPr lang="en-US" sz="2400" dirty="0"/>
              <a:t> </a:t>
            </a:r>
            <a:r>
              <a:rPr lang="en-US" sz="2400" dirty="0" err="1"/>
              <a:t>etkilemeyi</a:t>
            </a:r>
            <a:r>
              <a:rPr lang="en-US" sz="2400" dirty="0"/>
              <a:t> </a:t>
            </a:r>
            <a:r>
              <a:rPr lang="en-US" sz="2400" dirty="0" err="1"/>
              <a:t>amaçlar</a:t>
            </a:r>
            <a:r>
              <a:rPr lang="en-US" sz="2400" dirty="0"/>
              <a:t>.</a:t>
            </a:r>
            <a:endParaRPr lang="en-TR" sz="2400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744736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BB615-3167-A044-8BD1-9DF2CEC8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66B0B-D83B-9D46-B850-CADD17CD3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okuryazarlığı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sınıflama</a:t>
            </a:r>
            <a:r>
              <a:rPr lang="en-US" dirty="0"/>
              <a:t> da Cristina </a:t>
            </a:r>
            <a:r>
              <a:rPr lang="en-US" dirty="0" err="1"/>
              <a:t>Zarcadoolas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arkadaşları</a:t>
            </a:r>
            <a:r>
              <a:rPr lang="en-US" dirty="0"/>
              <a:t> (2006)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geliştirilmiştir</a:t>
            </a:r>
            <a:r>
              <a:rPr lang="en-US" dirty="0"/>
              <a:t>. </a:t>
            </a:r>
          </a:p>
          <a:p>
            <a:r>
              <a:rPr lang="en-US" dirty="0"/>
              <a:t>Bu </a:t>
            </a:r>
            <a:r>
              <a:rPr lang="en-US" dirty="0" err="1"/>
              <a:t>sınıflamada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okuryazarlığı</a:t>
            </a:r>
            <a:r>
              <a:rPr lang="en-US" dirty="0"/>
              <a:t>;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,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, </a:t>
            </a:r>
            <a:r>
              <a:rPr lang="en-US" dirty="0" err="1"/>
              <a:t>yurttaşlık</a:t>
            </a:r>
            <a:r>
              <a:rPr lang="en-US" dirty="0"/>
              <a:t> </a:t>
            </a:r>
            <a:r>
              <a:rPr lang="en-US" dirty="0" err="1"/>
              <a:t>okuryazarlığı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kültürel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4 </a:t>
            </a:r>
            <a:r>
              <a:rPr lang="en-US" dirty="0" err="1"/>
              <a:t>başlıkta</a:t>
            </a:r>
            <a:r>
              <a:rPr lang="en-US" dirty="0"/>
              <a:t> </a:t>
            </a:r>
            <a:r>
              <a:rPr lang="en-US" dirty="0" err="1"/>
              <a:t>incelenmiştir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635784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AB2E7-13F9-FE4C-966A-3054B44B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4CE1C-8A73-8D4E-9754-7BD6D2030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36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0000"/>
                </a:solidFill>
              </a:rPr>
              <a:t>Temel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Okuryazarlık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kilit</a:t>
            </a:r>
            <a:r>
              <a:rPr lang="en-US" sz="2000" dirty="0"/>
              <a:t> </a:t>
            </a:r>
            <a:r>
              <a:rPr lang="en-US" sz="2000" dirty="0" err="1"/>
              <a:t>öneme</a:t>
            </a:r>
            <a:r>
              <a:rPr lang="en-US" sz="2000" dirty="0"/>
              <a:t> </a:t>
            </a:r>
            <a:r>
              <a:rPr lang="en-US" sz="2000" dirty="0" err="1"/>
              <a:t>sahip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basamak</a:t>
            </a:r>
            <a:r>
              <a:rPr lang="en-US" sz="2000" dirty="0"/>
              <a:t> </a:t>
            </a:r>
            <a:r>
              <a:rPr lang="en-US" sz="2000" dirty="0" err="1"/>
              <a:t>okuma</a:t>
            </a:r>
            <a:r>
              <a:rPr lang="en-US" sz="2000" dirty="0"/>
              <a:t>, </a:t>
            </a:r>
            <a:r>
              <a:rPr lang="en-US" sz="2000" dirty="0" err="1"/>
              <a:t>yazma</a:t>
            </a:r>
            <a:r>
              <a:rPr lang="en-US" sz="2000" dirty="0"/>
              <a:t>, </a:t>
            </a:r>
            <a:r>
              <a:rPr lang="en-US" sz="2000" dirty="0" err="1"/>
              <a:t>konuşma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sayılarla</a:t>
            </a:r>
            <a:r>
              <a:rPr lang="en-US" sz="2000" dirty="0"/>
              <a:t> </a:t>
            </a:r>
            <a:r>
              <a:rPr lang="en-US" sz="2000" dirty="0" err="1"/>
              <a:t>işlem</a:t>
            </a:r>
            <a:r>
              <a:rPr lang="en-US" sz="2000" dirty="0"/>
              <a:t> </a:t>
            </a:r>
            <a:r>
              <a:rPr lang="en-US" sz="2000" dirty="0" err="1"/>
              <a:t>yapma</a:t>
            </a:r>
            <a:r>
              <a:rPr lang="en-US" sz="2000" dirty="0"/>
              <a:t> </a:t>
            </a:r>
            <a:r>
              <a:rPr lang="en-US" sz="2000" dirty="0" err="1"/>
              <a:t>becerilerini</a:t>
            </a:r>
            <a:r>
              <a:rPr lang="en-US" sz="2000" dirty="0"/>
              <a:t> </a:t>
            </a:r>
            <a:r>
              <a:rPr lang="en-US" sz="2000" dirty="0" err="1"/>
              <a:t>içerir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Hastanın</a:t>
            </a:r>
            <a:r>
              <a:rPr lang="en-US" sz="2000" dirty="0"/>
              <a:t> </a:t>
            </a:r>
            <a:r>
              <a:rPr lang="en-US" sz="2000" dirty="0" err="1"/>
              <a:t>sağlıkla</a:t>
            </a:r>
            <a:r>
              <a:rPr lang="en-US" sz="2000" dirty="0"/>
              <a:t> </a:t>
            </a:r>
            <a:r>
              <a:rPr lang="en-US" sz="2000" dirty="0" err="1"/>
              <a:t>ilgili</a:t>
            </a:r>
            <a:r>
              <a:rPr lang="en-US" sz="2000" dirty="0"/>
              <a:t> </a:t>
            </a:r>
            <a:r>
              <a:rPr lang="en-US" sz="2000" dirty="0" err="1"/>
              <a:t>istatistiki</a:t>
            </a:r>
            <a:r>
              <a:rPr lang="en-US" sz="2000" dirty="0"/>
              <a:t> </a:t>
            </a:r>
            <a:r>
              <a:rPr lang="en-US" sz="2000" dirty="0" err="1"/>
              <a:t>bilgileri</a:t>
            </a:r>
            <a:r>
              <a:rPr lang="en-US" sz="2000" dirty="0"/>
              <a:t> </a:t>
            </a:r>
            <a:r>
              <a:rPr lang="en-US" sz="2000" dirty="0" err="1"/>
              <a:t>anlayabilmesi</a:t>
            </a:r>
            <a:r>
              <a:rPr lang="en-US" sz="2000" dirty="0"/>
              <a:t>,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riskleri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olasılıkları</a:t>
            </a:r>
            <a:r>
              <a:rPr lang="en-US" sz="2000" dirty="0"/>
              <a:t> </a:t>
            </a:r>
            <a:r>
              <a:rPr lang="en-US" sz="2000" dirty="0" err="1"/>
              <a:t>değerlendirebilmesi</a:t>
            </a:r>
            <a:r>
              <a:rPr lang="en-US" sz="2000" dirty="0"/>
              <a:t>, </a:t>
            </a:r>
            <a:r>
              <a:rPr lang="en-US" sz="2000" dirty="0" err="1"/>
              <a:t>kendisine</a:t>
            </a:r>
            <a:r>
              <a:rPr lang="en-US" sz="2000" dirty="0"/>
              <a:t> </a:t>
            </a:r>
            <a:r>
              <a:rPr lang="en-US" sz="2000" dirty="0" err="1"/>
              <a:t>tavsiye</a:t>
            </a:r>
            <a:r>
              <a:rPr lang="en-US" sz="2000" dirty="0"/>
              <a:t> </a:t>
            </a:r>
            <a:r>
              <a:rPr lang="en-US" sz="2000" dirty="0" err="1"/>
              <a:t>edilen</a:t>
            </a:r>
            <a:r>
              <a:rPr lang="en-US" sz="2000" dirty="0"/>
              <a:t> </a:t>
            </a:r>
            <a:r>
              <a:rPr lang="en-US" sz="2000" dirty="0" err="1"/>
              <a:t>ilaç</a:t>
            </a:r>
            <a:r>
              <a:rPr lang="en-US" sz="2000" dirty="0"/>
              <a:t> </a:t>
            </a:r>
            <a:r>
              <a:rPr lang="en-US" sz="2000" dirty="0" err="1"/>
              <a:t>kullanım</a:t>
            </a:r>
            <a:r>
              <a:rPr lang="en-US" sz="2000" dirty="0"/>
              <a:t> </a:t>
            </a:r>
            <a:r>
              <a:rPr lang="en-US" sz="2000" dirty="0" err="1"/>
              <a:t>talimatlarına</a:t>
            </a:r>
            <a:r>
              <a:rPr lang="en-US" sz="2000" dirty="0"/>
              <a:t> </a:t>
            </a:r>
            <a:r>
              <a:rPr lang="en-US" sz="2000" dirty="0" err="1"/>
              <a:t>uyabilmesi</a:t>
            </a:r>
            <a:r>
              <a:rPr lang="en-US" sz="2000" dirty="0"/>
              <a:t> </a:t>
            </a:r>
            <a:r>
              <a:rPr lang="en-US" sz="2000" dirty="0" err="1"/>
              <a:t>gibi</a:t>
            </a:r>
            <a:r>
              <a:rPr lang="en-US" sz="2000" dirty="0"/>
              <a:t> </a:t>
            </a:r>
            <a:r>
              <a:rPr lang="en-US" sz="2000" b="1" dirty="0" err="1"/>
              <a:t>sayısal</a:t>
            </a:r>
            <a:r>
              <a:rPr lang="en-US" sz="2000" b="1" dirty="0"/>
              <a:t> </a:t>
            </a:r>
            <a:r>
              <a:rPr lang="en-US" sz="2000" b="1" dirty="0" err="1"/>
              <a:t>beceriler</a:t>
            </a:r>
            <a:r>
              <a:rPr lang="en-US" sz="2000" b="1" dirty="0"/>
              <a:t>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beklenen</a:t>
            </a:r>
            <a:r>
              <a:rPr lang="en-US" sz="2000" dirty="0"/>
              <a:t> </a:t>
            </a:r>
            <a:r>
              <a:rPr lang="en-US" sz="2000" dirty="0" err="1"/>
              <a:t>yeteneklerdir</a:t>
            </a:r>
            <a:r>
              <a:rPr lang="en-US" sz="2000" dirty="0"/>
              <a:t>. </a:t>
            </a:r>
          </a:p>
          <a:p>
            <a:r>
              <a:rPr lang="en-US" sz="2000" b="1" dirty="0" err="1"/>
              <a:t>Sağlık</a:t>
            </a:r>
            <a:r>
              <a:rPr lang="en-US" sz="2000" b="1" dirty="0"/>
              <a:t> </a:t>
            </a:r>
            <a:r>
              <a:rPr lang="en-US" sz="2000" b="1" dirty="0" err="1"/>
              <a:t>okuryazarlığında</a:t>
            </a:r>
            <a:r>
              <a:rPr lang="en-US" sz="2000" b="1" dirty="0"/>
              <a:t> </a:t>
            </a:r>
            <a:r>
              <a:rPr lang="en-US" sz="2000" b="1" dirty="0" err="1"/>
              <a:t>kelimeleri</a:t>
            </a:r>
            <a:r>
              <a:rPr lang="en-US" sz="2000" b="1" dirty="0"/>
              <a:t> </a:t>
            </a:r>
            <a:r>
              <a:rPr lang="en-US" sz="2000" b="1" dirty="0" err="1"/>
              <a:t>okuyabilmek</a:t>
            </a:r>
            <a:r>
              <a:rPr lang="en-US" sz="2000" b="1" dirty="0"/>
              <a:t> </a:t>
            </a:r>
            <a:r>
              <a:rPr lang="en-US" sz="2000" b="1" dirty="0" err="1"/>
              <a:t>ve</a:t>
            </a:r>
            <a:r>
              <a:rPr lang="en-US" sz="2000" b="1" dirty="0"/>
              <a:t> </a:t>
            </a:r>
            <a:r>
              <a:rPr lang="en-US" sz="2000" b="1" dirty="0" err="1"/>
              <a:t>anlayabilmek</a:t>
            </a:r>
            <a:r>
              <a:rPr lang="en-US" sz="2000" b="1" dirty="0"/>
              <a:t> </a:t>
            </a:r>
            <a:r>
              <a:rPr lang="en-US" sz="2000" b="1" dirty="0" err="1"/>
              <a:t>kadar</a:t>
            </a:r>
            <a:r>
              <a:rPr lang="en-US" sz="2000" b="1" dirty="0"/>
              <a:t>, </a:t>
            </a:r>
            <a:r>
              <a:rPr lang="en-US" sz="2000" b="1" dirty="0" err="1"/>
              <a:t>sayısal</a:t>
            </a:r>
            <a:r>
              <a:rPr lang="en-US" sz="2000" b="1" dirty="0"/>
              <a:t> </a:t>
            </a:r>
            <a:r>
              <a:rPr lang="en-US" sz="2000" b="1" dirty="0" err="1"/>
              <a:t>verileri</a:t>
            </a:r>
            <a:r>
              <a:rPr lang="en-US" sz="2000" b="1" dirty="0"/>
              <a:t> </a:t>
            </a:r>
            <a:r>
              <a:rPr lang="en-US" sz="2000" b="1" dirty="0" err="1"/>
              <a:t>anlayabilmek</a:t>
            </a:r>
            <a:r>
              <a:rPr lang="en-US" sz="2000" b="1" dirty="0"/>
              <a:t> </a:t>
            </a:r>
            <a:r>
              <a:rPr lang="en-US" sz="2000" b="1" dirty="0" err="1"/>
              <a:t>ve</a:t>
            </a:r>
            <a:r>
              <a:rPr lang="en-US" sz="2000" b="1" dirty="0"/>
              <a:t> </a:t>
            </a:r>
            <a:r>
              <a:rPr lang="en-US" sz="2000" b="1" dirty="0" err="1"/>
              <a:t>yorumlayabilmek</a:t>
            </a:r>
            <a:r>
              <a:rPr lang="en-US" sz="2000" b="1" dirty="0"/>
              <a:t> de </a:t>
            </a:r>
            <a:r>
              <a:rPr lang="en-US" sz="2000" b="1" dirty="0" err="1"/>
              <a:t>önemlidir</a:t>
            </a:r>
            <a:r>
              <a:rPr lang="en-US" sz="2000" b="1" dirty="0"/>
              <a:t>.</a:t>
            </a:r>
            <a:endParaRPr lang="en-TR" sz="2000" b="1" dirty="0"/>
          </a:p>
          <a:p>
            <a:endParaRPr lang="en-TR" sz="2000" dirty="0"/>
          </a:p>
        </p:txBody>
      </p:sp>
    </p:spTree>
    <p:extLst>
      <p:ext uri="{BB962C8B-B14F-4D97-AF65-F5344CB8AC3E}">
        <p14:creationId xmlns:p14="http://schemas.microsoft.com/office/powerpoint/2010/main" val="1144675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AAB8-632E-EA49-A42C-FBC82D5C2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058B0-9973-FA47-BBB5-B3E2597E7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62068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Bilimsel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Okuryazarlık</a:t>
            </a:r>
            <a:r>
              <a:rPr lang="en-US" sz="2800" b="1" dirty="0">
                <a:solidFill>
                  <a:srgbClr val="FF0000"/>
                </a:solidFill>
              </a:rPr>
              <a:t>: </a:t>
            </a:r>
          </a:p>
          <a:p>
            <a:endParaRPr lang="en-US" sz="2400" dirty="0"/>
          </a:p>
          <a:p>
            <a:r>
              <a:rPr lang="en-US" sz="2400" dirty="0"/>
              <a:t>Bu </a:t>
            </a:r>
            <a:r>
              <a:rPr lang="en-US" sz="2400" dirty="0" err="1"/>
              <a:t>basamak</a:t>
            </a:r>
            <a:r>
              <a:rPr lang="en-US" sz="2400" dirty="0"/>
              <a:t> </a:t>
            </a:r>
            <a:r>
              <a:rPr lang="en-US" sz="2400" dirty="0" err="1"/>
              <a:t>kişilerin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alanında</a:t>
            </a:r>
            <a:r>
              <a:rPr lang="en-US" sz="2400" dirty="0"/>
              <a:t> </a:t>
            </a:r>
            <a:r>
              <a:rPr lang="en-US" sz="2400" dirty="0" err="1"/>
              <a:t>bilimi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teknolojiyi</a:t>
            </a:r>
            <a:r>
              <a:rPr lang="en-US" sz="2400" dirty="0"/>
              <a:t> </a:t>
            </a:r>
            <a:r>
              <a:rPr lang="en-US" sz="2400" dirty="0" err="1"/>
              <a:t>anlama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kullanma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becerilerini</a:t>
            </a:r>
            <a:r>
              <a:rPr lang="en-US" sz="2400" dirty="0"/>
              <a:t> </a:t>
            </a:r>
            <a:r>
              <a:rPr lang="en-US" sz="2400" dirty="0" err="1"/>
              <a:t>kapsar</a:t>
            </a:r>
            <a:r>
              <a:rPr lang="en-US" sz="2400" dirty="0"/>
              <a:t>. </a:t>
            </a:r>
            <a:r>
              <a:rPr lang="en-US" sz="2400" dirty="0" err="1"/>
              <a:t>Bilim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teknolojideki</a:t>
            </a:r>
            <a:r>
              <a:rPr lang="en-US" sz="2400" dirty="0"/>
              <a:t> </a:t>
            </a:r>
            <a:r>
              <a:rPr lang="en-US" sz="2400" dirty="0" err="1"/>
              <a:t>hızlı</a:t>
            </a:r>
            <a:r>
              <a:rPr lang="en-US" sz="2400" dirty="0"/>
              <a:t> </a:t>
            </a:r>
            <a:r>
              <a:rPr lang="en-US" sz="2400" dirty="0" err="1"/>
              <a:t>değişimi</a:t>
            </a:r>
            <a:r>
              <a:rPr lang="en-US" sz="2400" dirty="0"/>
              <a:t> </a:t>
            </a:r>
            <a:r>
              <a:rPr lang="en-US" sz="2400" dirty="0" err="1"/>
              <a:t>takip</a:t>
            </a:r>
            <a:r>
              <a:rPr lang="en-US" sz="2400" dirty="0"/>
              <a:t> </a:t>
            </a:r>
            <a:r>
              <a:rPr lang="en-US" sz="2400" dirty="0" err="1"/>
              <a:t>edebilme</a:t>
            </a:r>
            <a:r>
              <a:rPr lang="en-US" sz="2400" dirty="0"/>
              <a:t> </a:t>
            </a:r>
            <a:r>
              <a:rPr lang="en-US" sz="2400" dirty="0" err="1"/>
              <a:t>yeteneği</a:t>
            </a:r>
            <a:r>
              <a:rPr lang="en-US" sz="2400" dirty="0"/>
              <a:t> </a:t>
            </a:r>
            <a:r>
              <a:rPr lang="en-US" sz="2400" dirty="0" err="1"/>
              <a:t>gerektirir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Günümüzde</a:t>
            </a:r>
            <a:r>
              <a:rPr lang="en-US" sz="2400" dirty="0"/>
              <a:t> </a:t>
            </a:r>
            <a:r>
              <a:rPr lang="en-US" sz="2400" dirty="0" err="1"/>
              <a:t>bilim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teknoloji</a:t>
            </a:r>
            <a:r>
              <a:rPr lang="en-US" sz="2400" dirty="0"/>
              <a:t> her </a:t>
            </a:r>
            <a:r>
              <a:rPr lang="en-US" sz="2400" dirty="0" err="1"/>
              <a:t>alanda</a:t>
            </a:r>
            <a:r>
              <a:rPr lang="en-US" sz="2400" dirty="0"/>
              <a:t> </a:t>
            </a:r>
            <a:r>
              <a:rPr lang="en-US" sz="2400" dirty="0" err="1"/>
              <a:t>olduğu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alanında</a:t>
            </a:r>
            <a:r>
              <a:rPr lang="en-US" sz="2400" dirty="0"/>
              <a:t> da </a:t>
            </a:r>
            <a:r>
              <a:rPr lang="en-US" sz="2400" dirty="0" err="1"/>
              <a:t>hızla</a:t>
            </a:r>
            <a:r>
              <a:rPr lang="en-US" sz="2400" dirty="0"/>
              <a:t> </a:t>
            </a:r>
            <a:r>
              <a:rPr lang="en-US" sz="2400" dirty="0" err="1"/>
              <a:t>gelişmekte</a:t>
            </a:r>
            <a:r>
              <a:rPr lang="en-US" sz="2400" dirty="0"/>
              <a:t>, </a:t>
            </a:r>
            <a:r>
              <a:rPr lang="en-US" sz="2400" dirty="0" err="1"/>
              <a:t>teknoloji</a:t>
            </a:r>
            <a:r>
              <a:rPr lang="en-US" sz="2400" dirty="0"/>
              <a:t> her </a:t>
            </a:r>
            <a:r>
              <a:rPr lang="en-US" sz="2400" dirty="0" err="1"/>
              <a:t>geçen</a:t>
            </a:r>
            <a:r>
              <a:rPr lang="en-US" sz="2400" dirty="0"/>
              <a:t> </a:t>
            </a:r>
            <a:r>
              <a:rPr lang="en-US" sz="2400" dirty="0" err="1"/>
              <a:t>gün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alanına</a:t>
            </a:r>
            <a:r>
              <a:rPr lang="en-US" sz="2400" dirty="0"/>
              <a:t>,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zamanda</a:t>
            </a:r>
            <a:r>
              <a:rPr lang="en-US" sz="2400" dirty="0"/>
              <a:t> da hasta </a:t>
            </a:r>
            <a:r>
              <a:rPr lang="en-US" sz="2400" dirty="0" err="1"/>
              <a:t>ve</a:t>
            </a:r>
            <a:r>
              <a:rPr lang="en-US" sz="2400" dirty="0"/>
              <a:t> hasta </a:t>
            </a:r>
            <a:r>
              <a:rPr lang="en-US" sz="2400" dirty="0" err="1"/>
              <a:t>yakınlarının</a:t>
            </a:r>
            <a:r>
              <a:rPr lang="en-US" sz="2400" dirty="0"/>
              <a:t> </a:t>
            </a:r>
            <a:r>
              <a:rPr lang="en-US" sz="2400" dirty="0" err="1"/>
              <a:t>hayatına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çok</a:t>
            </a:r>
            <a:r>
              <a:rPr lang="en-US" sz="2400" dirty="0"/>
              <a:t> </a:t>
            </a:r>
            <a:r>
              <a:rPr lang="en-US" sz="2400" dirty="0" err="1"/>
              <a:t>girmektedir</a:t>
            </a:r>
            <a:r>
              <a:rPr lang="en-US" sz="2400" dirty="0"/>
              <a:t>. </a:t>
            </a:r>
          </a:p>
          <a:p>
            <a:r>
              <a:rPr lang="en-US" sz="2400" dirty="0"/>
              <a:t>Bu durum da,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okuryazarlığı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sağlık</a:t>
            </a:r>
            <a:r>
              <a:rPr lang="en-US" sz="2400" dirty="0"/>
              <a:t> </a:t>
            </a:r>
            <a:r>
              <a:rPr lang="en-US" sz="2400" dirty="0" err="1"/>
              <a:t>teknolojilerinde</a:t>
            </a:r>
            <a:r>
              <a:rPr lang="en-US" sz="2400" dirty="0"/>
              <a:t> </a:t>
            </a:r>
            <a:r>
              <a:rPr lang="en-US" sz="2400" dirty="0" err="1"/>
              <a:t>yaşanan</a:t>
            </a:r>
            <a:r>
              <a:rPr lang="en-US" sz="2400" dirty="0"/>
              <a:t> </a:t>
            </a:r>
            <a:r>
              <a:rPr lang="en-US" sz="2400" dirty="0" err="1"/>
              <a:t>gelişmeleri</a:t>
            </a:r>
            <a:r>
              <a:rPr lang="en-US" sz="2400" dirty="0"/>
              <a:t> </a:t>
            </a:r>
            <a:r>
              <a:rPr lang="en-US" sz="2400" dirty="0" err="1"/>
              <a:t>takip</a:t>
            </a:r>
            <a:r>
              <a:rPr lang="en-US" sz="2400" dirty="0"/>
              <a:t> </a:t>
            </a:r>
            <a:r>
              <a:rPr lang="en-US" sz="2400" dirty="0" err="1"/>
              <a:t>etmeyi</a:t>
            </a:r>
            <a:r>
              <a:rPr lang="en-US" sz="2400" dirty="0"/>
              <a:t>, </a:t>
            </a:r>
            <a:r>
              <a:rPr lang="en-US" sz="2400" dirty="0" err="1"/>
              <a:t>anlamayı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kullanmayı</a:t>
            </a:r>
            <a:r>
              <a:rPr lang="en-US" sz="2400" dirty="0"/>
              <a:t> </a:t>
            </a:r>
            <a:r>
              <a:rPr lang="en-US" sz="2400" dirty="0" err="1"/>
              <a:t>gerekli</a:t>
            </a:r>
            <a:r>
              <a:rPr lang="en-US" sz="2400" dirty="0"/>
              <a:t> hale </a:t>
            </a:r>
            <a:r>
              <a:rPr lang="en-US" sz="2400" dirty="0" err="1"/>
              <a:t>getirmektedir</a:t>
            </a:r>
            <a:r>
              <a:rPr lang="en-US" sz="2400" dirty="0"/>
              <a:t>.</a:t>
            </a:r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159734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DD239-07B5-3F47-BD2B-0DB191C62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0000"/>
                </a:solidFill>
              </a:rPr>
              <a:t>Yurttaşlık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Okuryazarlığı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</a:p>
          <a:p>
            <a:endParaRPr lang="en-US" sz="2000" dirty="0"/>
          </a:p>
          <a:p>
            <a:r>
              <a:rPr lang="en-US" sz="2000" dirty="0"/>
              <a:t>Bu </a:t>
            </a:r>
            <a:r>
              <a:rPr lang="en-US" sz="2000" dirty="0" err="1"/>
              <a:t>basamak</a:t>
            </a:r>
            <a:r>
              <a:rPr lang="en-US" sz="2000" dirty="0"/>
              <a:t> </a:t>
            </a:r>
            <a:r>
              <a:rPr lang="en-US" sz="2000" dirty="0" err="1"/>
              <a:t>kişinin</a:t>
            </a:r>
            <a:r>
              <a:rPr lang="en-US" sz="2000" dirty="0"/>
              <a:t> </a:t>
            </a:r>
            <a:r>
              <a:rPr lang="en-US" sz="2000" dirty="0" err="1"/>
              <a:t>kamusal</a:t>
            </a:r>
            <a:r>
              <a:rPr lang="en-US" sz="2000" dirty="0"/>
              <a:t> </a:t>
            </a:r>
            <a:r>
              <a:rPr lang="en-US" sz="2000" dirty="0" err="1"/>
              <a:t>düzenin</a:t>
            </a:r>
            <a:r>
              <a:rPr lang="en-US" sz="2000" dirty="0"/>
              <a:t> </a:t>
            </a:r>
            <a:r>
              <a:rPr lang="en-US" sz="2000" dirty="0" err="1"/>
              <a:t>farkında</a:t>
            </a:r>
            <a:r>
              <a:rPr lang="en-US" sz="2000" dirty="0"/>
              <a:t> </a:t>
            </a:r>
            <a:r>
              <a:rPr lang="en-US" sz="2000" dirty="0" err="1"/>
              <a:t>olması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toplumun</a:t>
            </a:r>
            <a:r>
              <a:rPr lang="en-US" sz="2000" dirty="0"/>
              <a:t> </a:t>
            </a:r>
            <a:r>
              <a:rPr lang="en-US" sz="2000" dirty="0" err="1"/>
              <a:t>hiyerarşik</a:t>
            </a:r>
            <a:r>
              <a:rPr lang="en-US" sz="2000" dirty="0"/>
              <a:t> </a:t>
            </a:r>
            <a:r>
              <a:rPr lang="en-US" sz="2000" dirty="0" err="1"/>
              <a:t>düzenini</a:t>
            </a:r>
            <a:r>
              <a:rPr lang="en-US" sz="2000" dirty="0"/>
              <a:t> </a:t>
            </a:r>
            <a:r>
              <a:rPr lang="en-US" sz="2000" dirty="0" err="1"/>
              <a:t>bilmesini</a:t>
            </a:r>
            <a:r>
              <a:rPr lang="en-US" sz="2000" dirty="0"/>
              <a:t> </a:t>
            </a:r>
            <a:r>
              <a:rPr lang="en-US" sz="2000" dirty="0" err="1"/>
              <a:t>ifade</a:t>
            </a:r>
            <a:r>
              <a:rPr lang="en-US" sz="2000" dirty="0"/>
              <a:t> </a:t>
            </a:r>
            <a:r>
              <a:rPr lang="en-US" sz="2000" dirty="0" err="1"/>
              <a:t>eder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Bireyin</a:t>
            </a:r>
            <a:r>
              <a:rPr lang="en-US" sz="2000" dirty="0"/>
              <a:t> </a:t>
            </a:r>
            <a:r>
              <a:rPr lang="en-US" sz="2000" dirty="0" err="1"/>
              <a:t>yaşadığı</a:t>
            </a:r>
            <a:r>
              <a:rPr lang="en-US" sz="2000" dirty="0"/>
              <a:t> </a:t>
            </a:r>
            <a:r>
              <a:rPr lang="en-US" sz="2000" dirty="0" err="1"/>
              <a:t>toplumdaki</a:t>
            </a:r>
            <a:r>
              <a:rPr lang="en-US" sz="2000" dirty="0"/>
              <a:t> </a:t>
            </a:r>
            <a:r>
              <a:rPr lang="en-US" sz="2000" dirty="0" err="1"/>
              <a:t>ilişki</a:t>
            </a:r>
            <a:r>
              <a:rPr lang="en-US" sz="2000" dirty="0"/>
              <a:t> </a:t>
            </a:r>
            <a:r>
              <a:rPr lang="en-US" sz="2000" dirty="0" err="1"/>
              <a:t>ağları</a:t>
            </a:r>
            <a:r>
              <a:rPr lang="en-US" sz="2000" dirty="0"/>
              <a:t> </a:t>
            </a:r>
            <a:r>
              <a:rPr lang="en-US" sz="2000" dirty="0" err="1"/>
              <a:t>hakkında</a:t>
            </a:r>
            <a:r>
              <a:rPr lang="en-US" sz="2000" dirty="0"/>
              <a:t> </a:t>
            </a:r>
            <a:r>
              <a:rPr lang="en-US" sz="2000" dirty="0" err="1"/>
              <a:t>bilgi</a:t>
            </a:r>
            <a:r>
              <a:rPr lang="en-US" sz="2000" dirty="0"/>
              <a:t> </a:t>
            </a:r>
            <a:r>
              <a:rPr lang="en-US" sz="2000" dirty="0" err="1"/>
              <a:t>düzeyinin</a:t>
            </a:r>
            <a:r>
              <a:rPr lang="en-US" sz="2000" dirty="0"/>
              <a:t> </a:t>
            </a:r>
            <a:r>
              <a:rPr lang="en-US" sz="2000" dirty="0" err="1"/>
              <a:t>yüksek</a:t>
            </a:r>
            <a:r>
              <a:rPr lang="en-US" sz="2000" dirty="0"/>
              <a:t> </a:t>
            </a:r>
            <a:r>
              <a:rPr lang="en-US" sz="2000" dirty="0" err="1"/>
              <a:t>olması</a:t>
            </a:r>
            <a:r>
              <a:rPr lang="en-US" sz="2000" dirty="0"/>
              <a:t>, </a:t>
            </a:r>
            <a:r>
              <a:rPr lang="en-US" sz="2000" dirty="0" err="1"/>
              <a:t>yurttaşlık</a:t>
            </a:r>
            <a:r>
              <a:rPr lang="en-US" sz="2000" dirty="0"/>
              <a:t> </a:t>
            </a:r>
            <a:r>
              <a:rPr lang="en-US" sz="2000" dirty="0" err="1"/>
              <a:t>okuryazarlığını</a:t>
            </a:r>
            <a:r>
              <a:rPr lang="en-US" sz="2000" dirty="0"/>
              <a:t> da </a:t>
            </a:r>
            <a:r>
              <a:rPr lang="en-US" sz="2000" dirty="0" err="1"/>
              <a:t>arttıracaktır</a:t>
            </a:r>
            <a:r>
              <a:rPr lang="en-US" sz="2000" dirty="0"/>
              <a:t>. </a:t>
            </a:r>
          </a:p>
          <a:p>
            <a:r>
              <a:rPr lang="en-US" sz="2000" dirty="0"/>
              <a:t>Bu durum da </a:t>
            </a:r>
            <a:r>
              <a:rPr lang="en-US" sz="2000" dirty="0" err="1"/>
              <a:t>kişinin</a:t>
            </a:r>
            <a:r>
              <a:rPr lang="en-US" sz="2000" dirty="0"/>
              <a:t>, </a:t>
            </a:r>
            <a:r>
              <a:rPr lang="en-US" sz="2000" dirty="0" err="1"/>
              <a:t>kamu</a:t>
            </a:r>
            <a:r>
              <a:rPr lang="en-US" sz="2000" dirty="0"/>
              <a:t> </a:t>
            </a:r>
            <a:r>
              <a:rPr lang="en-US" sz="2000" dirty="0" err="1"/>
              <a:t>otoritelerini</a:t>
            </a:r>
            <a:r>
              <a:rPr lang="en-US" sz="2000" dirty="0"/>
              <a:t>, </a:t>
            </a:r>
            <a:r>
              <a:rPr lang="en-US" sz="2000" dirty="0" err="1"/>
              <a:t>başka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deyişle</a:t>
            </a:r>
            <a:r>
              <a:rPr lang="en-US" sz="2000" dirty="0"/>
              <a:t> </a:t>
            </a:r>
            <a:r>
              <a:rPr lang="en-US" sz="2000" dirty="0" err="1"/>
              <a:t>karar</a:t>
            </a:r>
            <a:r>
              <a:rPr lang="en-US" sz="2000" dirty="0"/>
              <a:t> </a:t>
            </a:r>
            <a:r>
              <a:rPr lang="en-US" sz="2000" dirty="0" err="1"/>
              <a:t>vericileri</a:t>
            </a:r>
            <a:r>
              <a:rPr lang="en-US" sz="2000" dirty="0"/>
              <a:t> </a:t>
            </a:r>
            <a:r>
              <a:rPr lang="en-US" sz="2000" dirty="0" err="1"/>
              <a:t>etkileme</a:t>
            </a:r>
            <a:r>
              <a:rPr lang="en-US" sz="2000" dirty="0"/>
              <a:t> </a:t>
            </a:r>
            <a:r>
              <a:rPr lang="en-US" sz="2000" dirty="0" err="1"/>
              <a:t>konusundaki</a:t>
            </a:r>
            <a:r>
              <a:rPr lang="en-US" sz="2000" dirty="0"/>
              <a:t> </a:t>
            </a:r>
            <a:r>
              <a:rPr lang="en-US" sz="2000" dirty="0" err="1"/>
              <a:t>beceri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eğilimini</a:t>
            </a:r>
            <a:r>
              <a:rPr lang="en-US" sz="2000" dirty="0"/>
              <a:t> </a:t>
            </a:r>
            <a:r>
              <a:rPr lang="en-US" sz="2000" dirty="0" err="1"/>
              <a:t>arttıracaktır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Kişinin</a:t>
            </a:r>
            <a:r>
              <a:rPr lang="en-US" sz="2000" dirty="0"/>
              <a:t> </a:t>
            </a:r>
            <a:r>
              <a:rPr lang="en-US" sz="2000" dirty="0" err="1"/>
              <a:t>yurttaşlık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arttıkça</a:t>
            </a:r>
            <a:r>
              <a:rPr lang="en-US" sz="2000" dirty="0"/>
              <a:t> </a:t>
            </a:r>
            <a:r>
              <a:rPr lang="en-US" sz="2000" dirty="0" err="1"/>
              <a:t>kendisinin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başkalarının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haklarını</a:t>
            </a:r>
            <a:r>
              <a:rPr lang="en-US" sz="2000" dirty="0"/>
              <a:t> </a:t>
            </a:r>
            <a:r>
              <a:rPr lang="en-US" sz="2000" dirty="0" err="1"/>
              <a:t>savunma</a:t>
            </a:r>
            <a:r>
              <a:rPr lang="en-US" sz="2000" dirty="0"/>
              <a:t> </a:t>
            </a:r>
            <a:r>
              <a:rPr lang="en-US" sz="2000" dirty="0" err="1"/>
              <a:t>becerileri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kendi</a:t>
            </a:r>
            <a:r>
              <a:rPr lang="en-US" sz="2000" dirty="0"/>
              <a:t> </a:t>
            </a:r>
            <a:r>
              <a:rPr lang="en-US" sz="2000" dirty="0" err="1"/>
              <a:t>eylemlerini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büyük</a:t>
            </a:r>
            <a:r>
              <a:rPr lang="en-US" sz="2000" dirty="0"/>
              <a:t> </a:t>
            </a:r>
            <a:r>
              <a:rPr lang="en-US" sz="2000" dirty="0" err="1"/>
              <a:t>sosyal</a:t>
            </a:r>
            <a:r>
              <a:rPr lang="en-US" sz="2000" dirty="0"/>
              <a:t> </a:t>
            </a:r>
            <a:r>
              <a:rPr lang="en-US" sz="2000" dirty="0" err="1"/>
              <a:t>gruplara</a:t>
            </a:r>
            <a:r>
              <a:rPr lang="en-US" sz="2000" dirty="0"/>
              <a:t> </a:t>
            </a:r>
            <a:r>
              <a:rPr lang="en-US" sz="2000" dirty="0" err="1"/>
              <a:t>yayma</a:t>
            </a:r>
            <a:r>
              <a:rPr lang="en-US" sz="2000" dirty="0"/>
              <a:t> </a:t>
            </a:r>
            <a:r>
              <a:rPr lang="en-US" sz="2000" dirty="0" err="1"/>
              <a:t>yeteneği</a:t>
            </a:r>
            <a:r>
              <a:rPr lang="en-US" sz="2000" dirty="0"/>
              <a:t> de </a:t>
            </a:r>
            <a:r>
              <a:rPr lang="en-US" sz="2000" dirty="0" err="1"/>
              <a:t>artar</a:t>
            </a:r>
            <a:r>
              <a:rPr lang="en-US" sz="2000" dirty="0"/>
              <a:t>.</a:t>
            </a:r>
            <a:endParaRPr lang="en-TR" sz="2000" dirty="0"/>
          </a:p>
          <a:p>
            <a:endParaRPr lang="en-TR" sz="2000" dirty="0"/>
          </a:p>
        </p:txBody>
      </p:sp>
    </p:spTree>
    <p:extLst>
      <p:ext uri="{BB962C8B-B14F-4D97-AF65-F5344CB8AC3E}">
        <p14:creationId xmlns:p14="http://schemas.microsoft.com/office/powerpoint/2010/main" val="668199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AE2E1-0D1D-8548-AA87-FEF2E0ED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1CDF7-B9AB-3240-B22A-B8EF0BEF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457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Kültürel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Okuryazarlık</a:t>
            </a:r>
            <a:r>
              <a:rPr lang="en-US" sz="2800" b="1" dirty="0">
                <a:solidFill>
                  <a:srgbClr val="FF0000"/>
                </a:solidFill>
              </a:rPr>
              <a:t>: </a:t>
            </a:r>
          </a:p>
          <a:p>
            <a:pPr marL="0" indent="0">
              <a:buNone/>
            </a:pP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geniş</a:t>
            </a:r>
            <a:r>
              <a:rPr lang="en-US" sz="2400" dirty="0"/>
              <a:t> </a:t>
            </a:r>
            <a:r>
              <a:rPr lang="en-US" sz="2400" dirty="0" err="1"/>
              <a:t>anlamıyla</a:t>
            </a:r>
            <a:r>
              <a:rPr lang="en-US" sz="2400" dirty="0"/>
              <a:t> </a:t>
            </a:r>
            <a:r>
              <a:rPr lang="en-US" sz="2400" dirty="0" err="1"/>
              <a:t>kültür</a:t>
            </a:r>
            <a:r>
              <a:rPr lang="en-US" sz="2400" dirty="0"/>
              <a:t>,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toplumu</a:t>
            </a:r>
            <a:r>
              <a:rPr lang="en-US" sz="2400" dirty="0"/>
              <a:t> </a:t>
            </a:r>
            <a:r>
              <a:rPr lang="en-US" sz="2400" dirty="0" err="1"/>
              <a:t>ya</a:t>
            </a:r>
            <a:r>
              <a:rPr lang="en-US" sz="2400" dirty="0"/>
              <a:t> da </a:t>
            </a:r>
            <a:r>
              <a:rPr lang="en-US" sz="2400" dirty="0" err="1"/>
              <a:t>toplumsal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grubu</a:t>
            </a:r>
            <a:r>
              <a:rPr lang="en-US" sz="2400" dirty="0"/>
              <a:t> </a:t>
            </a:r>
            <a:r>
              <a:rPr lang="en-US" sz="2400" dirty="0" err="1"/>
              <a:t>tanımlayan</a:t>
            </a:r>
            <a:r>
              <a:rPr lang="en-US" sz="2400" dirty="0"/>
              <a:t> </a:t>
            </a:r>
            <a:r>
              <a:rPr lang="en-US" sz="2400" dirty="0" err="1"/>
              <a:t>belirgin</a:t>
            </a:r>
            <a:r>
              <a:rPr lang="en-US" sz="2400" dirty="0"/>
              <a:t> </a:t>
            </a:r>
            <a:r>
              <a:rPr lang="en-US" sz="2400" dirty="0" err="1"/>
              <a:t>maddi</a:t>
            </a:r>
            <a:r>
              <a:rPr lang="en-US" sz="2400" dirty="0"/>
              <a:t>, </a:t>
            </a:r>
            <a:r>
              <a:rPr lang="en-US" sz="2400" dirty="0" err="1"/>
              <a:t>manevi</a:t>
            </a:r>
            <a:r>
              <a:rPr lang="en-US" sz="2400" dirty="0"/>
              <a:t>, </a:t>
            </a:r>
            <a:r>
              <a:rPr lang="en-US" sz="2400" dirty="0" err="1"/>
              <a:t>zihinsel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duygusal</a:t>
            </a:r>
            <a:r>
              <a:rPr lang="en-US" sz="2400" dirty="0"/>
              <a:t> </a:t>
            </a:r>
            <a:r>
              <a:rPr lang="en-US" sz="2400" dirty="0" err="1"/>
              <a:t>özelliklerin</a:t>
            </a:r>
            <a:r>
              <a:rPr lang="en-US" sz="2400" dirty="0"/>
              <a:t> </a:t>
            </a:r>
            <a:r>
              <a:rPr lang="en-US" sz="2400" dirty="0" err="1"/>
              <a:t>bileşiminden</a:t>
            </a:r>
            <a:r>
              <a:rPr lang="en-US" sz="2400" dirty="0"/>
              <a:t> </a:t>
            </a:r>
            <a:r>
              <a:rPr lang="en-US" sz="2400" dirty="0" err="1"/>
              <a:t>oluşan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bütün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sadece</a:t>
            </a:r>
            <a:r>
              <a:rPr lang="en-US" sz="2400" dirty="0"/>
              <a:t> </a:t>
            </a:r>
            <a:r>
              <a:rPr lang="en-US" sz="2400" dirty="0" err="1"/>
              <a:t>bilim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edebiyatı</a:t>
            </a:r>
            <a:r>
              <a:rPr lang="en-US" sz="2400" dirty="0"/>
              <a:t> </a:t>
            </a:r>
            <a:r>
              <a:rPr lang="en-US" sz="2400" dirty="0" err="1"/>
              <a:t>değil</a:t>
            </a:r>
            <a:r>
              <a:rPr lang="en-US" sz="2400" dirty="0"/>
              <a:t>,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zamanda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 </a:t>
            </a:r>
            <a:r>
              <a:rPr lang="en-US" sz="2400" dirty="0" err="1"/>
              <a:t>biçimlerini</a:t>
            </a:r>
            <a:r>
              <a:rPr lang="en-US" sz="2400" dirty="0"/>
              <a:t>, </a:t>
            </a:r>
            <a:r>
              <a:rPr lang="en-US" sz="2400" dirty="0" err="1"/>
              <a:t>insanın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haklarını</a:t>
            </a:r>
            <a:r>
              <a:rPr lang="en-US" sz="2400" dirty="0"/>
              <a:t>, </a:t>
            </a:r>
            <a:r>
              <a:rPr lang="en-US" sz="2400" dirty="0" err="1"/>
              <a:t>değer</a:t>
            </a:r>
            <a:r>
              <a:rPr lang="en-US" sz="2400" dirty="0"/>
              <a:t> </a:t>
            </a:r>
            <a:r>
              <a:rPr lang="en-US" sz="2400" dirty="0" err="1"/>
              <a:t>yargılarını</a:t>
            </a:r>
            <a:r>
              <a:rPr lang="en-US" sz="2400" dirty="0"/>
              <a:t>, </a:t>
            </a:r>
            <a:r>
              <a:rPr lang="en-US" sz="2400" dirty="0" err="1"/>
              <a:t>geleneklerini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inançlarını</a:t>
            </a:r>
            <a:r>
              <a:rPr lang="en-US" sz="2400" dirty="0"/>
              <a:t> da </a:t>
            </a:r>
            <a:r>
              <a:rPr lang="en-US" sz="2400" dirty="0" err="1"/>
              <a:t>kapsayan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olgudur</a:t>
            </a:r>
            <a:r>
              <a:rPr lang="en-US" sz="2400" dirty="0"/>
              <a:t> (UNESCO, 1982). </a:t>
            </a:r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3466879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2CFB9-83B4-A34E-BA25-944EF566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C39ED-C386-6640-A965-0D0DE12DF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r>
              <a:rPr lang="en-US" sz="2000" dirty="0" err="1"/>
              <a:t>Kültür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toplumun</a:t>
            </a:r>
            <a:r>
              <a:rPr lang="en-US" sz="2000" dirty="0"/>
              <a:t> </a:t>
            </a:r>
            <a:r>
              <a:rPr lang="en-US" sz="2000" dirty="0" err="1"/>
              <a:t>dil</a:t>
            </a:r>
            <a:r>
              <a:rPr lang="en-US" sz="2000" dirty="0"/>
              <a:t>, </a:t>
            </a:r>
            <a:r>
              <a:rPr lang="en-US" sz="2000" dirty="0" err="1"/>
              <a:t>davranış</a:t>
            </a:r>
            <a:r>
              <a:rPr lang="en-US" sz="2000" dirty="0"/>
              <a:t> </a:t>
            </a:r>
            <a:r>
              <a:rPr lang="en-US" sz="2000" dirty="0" err="1"/>
              <a:t>biçimi</a:t>
            </a:r>
            <a:r>
              <a:rPr lang="en-US" sz="2000" dirty="0"/>
              <a:t>, </a:t>
            </a:r>
            <a:r>
              <a:rPr lang="en-US" sz="2000" dirty="0" err="1"/>
              <a:t>inanç</a:t>
            </a:r>
            <a:r>
              <a:rPr lang="en-US" sz="2000" dirty="0"/>
              <a:t>, </a:t>
            </a:r>
            <a:r>
              <a:rPr lang="en-US" sz="2000" dirty="0" err="1"/>
              <a:t>adet</a:t>
            </a:r>
            <a:r>
              <a:rPr lang="en-US" sz="2000" dirty="0"/>
              <a:t>, </a:t>
            </a:r>
            <a:r>
              <a:rPr lang="en-US" sz="2000" dirty="0" err="1"/>
              <a:t>gelenek</a:t>
            </a:r>
            <a:r>
              <a:rPr lang="en-US" sz="2000" dirty="0"/>
              <a:t> </a:t>
            </a:r>
            <a:r>
              <a:rPr lang="en-US" sz="2000" dirty="0" err="1"/>
              <a:t>gibi</a:t>
            </a:r>
            <a:r>
              <a:rPr lang="en-US" sz="2000" dirty="0"/>
              <a:t> </a:t>
            </a:r>
            <a:r>
              <a:rPr lang="en-US" sz="2000" dirty="0" err="1"/>
              <a:t>ortak</a:t>
            </a:r>
            <a:r>
              <a:rPr lang="en-US" sz="2000" dirty="0"/>
              <a:t> </a:t>
            </a:r>
            <a:r>
              <a:rPr lang="en-US" sz="2000" dirty="0" err="1"/>
              <a:t>özelliklerini</a:t>
            </a:r>
            <a:r>
              <a:rPr lang="en-US" sz="2000" dirty="0"/>
              <a:t> </a:t>
            </a:r>
            <a:r>
              <a:rPr lang="en-US" sz="2000" dirty="0" err="1"/>
              <a:t>ifade</a:t>
            </a:r>
            <a:r>
              <a:rPr lang="en-US" sz="2000" dirty="0"/>
              <a:t> </a:t>
            </a:r>
            <a:r>
              <a:rPr lang="en-US" sz="2000" dirty="0" err="1"/>
              <a:t>eden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kavramdır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Sağlıkla</a:t>
            </a:r>
            <a:r>
              <a:rPr lang="en-US" sz="2000" dirty="0"/>
              <a:t> </a:t>
            </a:r>
            <a:r>
              <a:rPr lang="en-US" sz="2000" dirty="0" err="1"/>
              <a:t>ilgili</a:t>
            </a:r>
            <a:r>
              <a:rPr lang="en-US" sz="2000" dirty="0"/>
              <a:t> </a:t>
            </a:r>
            <a:r>
              <a:rPr lang="en-US" sz="2000" dirty="0" err="1"/>
              <a:t>bilgilerin</a:t>
            </a:r>
            <a:r>
              <a:rPr lang="en-US" sz="2000" dirty="0"/>
              <a:t> </a:t>
            </a:r>
            <a:r>
              <a:rPr lang="en-US" sz="2000" dirty="0" err="1"/>
              <a:t>yayılmasında</a:t>
            </a:r>
            <a:r>
              <a:rPr lang="en-US" sz="2000" dirty="0"/>
              <a:t> </a:t>
            </a:r>
            <a:r>
              <a:rPr lang="en-US" sz="2000" dirty="0" err="1"/>
              <a:t>kültürel</a:t>
            </a:r>
            <a:r>
              <a:rPr lang="en-US" sz="2000" dirty="0"/>
              <a:t> </a:t>
            </a:r>
            <a:r>
              <a:rPr lang="en-US" sz="2000" dirty="0" err="1"/>
              <a:t>okuryazarlık</a:t>
            </a:r>
            <a:r>
              <a:rPr lang="en-US" sz="2000" dirty="0"/>
              <a:t> </a:t>
            </a:r>
            <a:r>
              <a:rPr lang="en-US" sz="2000" dirty="0" err="1"/>
              <a:t>kolaylaştırıcı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rol</a:t>
            </a:r>
            <a:r>
              <a:rPr lang="en-US" sz="2000" dirty="0"/>
              <a:t> </a:t>
            </a:r>
            <a:r>
              <a:rPr lang="en-US" sz="2000" dirty="0" err="1"/>
              <a:t>oynar</a:t>
            </a:r>
            <a:r>
              <a:rPr lang="en-US" sz="2000" dirty="0"/>
              <a:t>. </a:t>
            </a:r>
            <a:r>
              <a:rPr lang="en-US" sz="2000" dirty="0" err="1"/>
              <a:t>Kişi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yönteminden</a:t>
            </a:r>
            <a:r>
              <a:rPr lang="en-US" sz="2000" dirty="0"/>
              <a:t>, </a:t>
            </a:r>
            <a:r>
              <a:rPr lang="en-US" sz="2000" dirty="0" err="1"/>
              <a:t>ilaç</a:t>
            </a:r>
            <a:r>
              <a:rPr lang="en-US" sz="2000" dirty="0"/>
              <a:t> </a:t>
            </a:r>
            <a:r>
              <a:rPr lang="en-US" sz="2000" dirty="0" err="1"/>
              <a:t>kullanımına</a:t>
            </a:r>
            <a:r>
              <a:rPr lang="en-US" sz="2000" dirty="0"/>
              <a:t>, </a:t>
            </a:r>
            <a:r>
              <a:rPr lang="en-US" sz="2000" dirty="0" err="1"/>
              <a:t>teknolojiye</a:t>
            </a:r>
            <a:r>
              <a:rPr lang="en-US" sz="2000" dirty="0"/>
              <a:t> </a:t>
            </a:r>
            <a:r>
              <a:rPr lang="en-US" sz="2000" dirty="0" err="1"/>
              <a:t>yaklaşımına</a:t>
            </a:r>
            <a:r>
              <a:rPr lang="en-US" sz="2000" dirty="0"/>
              <a:t> </a:t>
            </a:r>
            <a:r>
              <a:rPr lang="en-US" sz="2000" dirty="0" err="1"/>
              <a:t>kadar</a:t>
            </a:r>
            <a:r>
              <a:rPr lang="en-US" sz="2000" dirty="0"/>
              <a:t> </a:t>
            </a:r>
            <a:r>
              <a:rPr lang="en-US" sz="2000" dirty="0" err="1"/>
              <a:t>pek</a:t>
            </a:r>
            <a:r>
              <a:rPr lang="en-US" sz="2000" dirty="0"/>
              <a:t> </a:t>
            </a:r>
            <a:r>
              <a:rPr lang="en-US" sz="2000" dirty="0" err="1"/>
              <a:t>çok</a:t>
            </a:r>
            <a:r>
              <a:rPr lang="en-US" sz="2000" dirty="0"/>
              <a:t> </a:t>
            </a:r>
            <a:r>
              <a:rPr lang="en-US" sz="2000" dirty="0" err="1"/>
              <a:t>konuyu</a:t>
            </a:r>
            <a:r>
              <a:rPr lang="en-US" sz="2000" dirty="0"/>
              <a:t> </a:t>
            </a:r>
            <a:r>
              <a:rPr lang="en-US" sz="2000" dirty="0" err="1"/>
              <a:t>içinde</a:t>
            </a:r>
            <a:r>
              <a:rPr lang="en-US" sz="2000" dirty="0"/>
              <a:t> </a:t>
            </a:r>
            <a:r>
              <a:rPr lang="en-US" sz="2000" dirty="0" err="1"/>
              <a:t>yetiştiği</a:t>
            </a:r>
            <a:r>
              <a:rPr lang="en-US" sz="2000" dirty="0"/>
              <a:t> </a:t>
            </a:r>
            <a:r>
              <a:rPr lang="en-US" sz="2000" dirty="0" err="1"/>
              <a:t>kültür</a:t>
            </a:r>
            <a:r>
              <a:rPr lang="en-US" sz="2000" dirty="0"/>
              <a:t> </a:t>
            </a:r>
            <a:r>
              <a:rPr lang="en-US" sz="2000" dirty="0" err="1"/>
              <a:t>penceresinden</a:t>
            </a:r>
            <a:r>
              <a:rPr lang="en-US" sz="2000" dirty="0"/>
              <a:t> </a:t>
            </a:r>
            <a:r>
              <a:rPr lang="en-US" sz="2000" dirty="0" err="1"/>
              <a:t>değerlendirir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alanında</a:t>
            </a:r>
            <a:r>
              <a:rPr lang="en-US" sz="2000" dirty="0"/>
              <a:t> </a:t>
            </a:r>
            <a:r>
              <a:rPr lang="en-US" sz="2000" dirty="0" err="1"/>
              <a:t>kültürel</a:t>
            </a:r>
            <a:r>
              <a:rPr lang="en-US" sz="2000" dirty="0"/>
              <a:t> </a:t>
            </a:r>
            <a:r>
              <a:rPr lang="en-US" sz="2000" dirty="0" err="1"/>
              <a:t>okuryazarlık</a:t>
            </a:r>
            <a:r>
              <a:rPr lang="en-US" sz="2000" dirty="0"/>
              <a:t> </a:t>
            </a:r>
            <a:r>
              <a:rPr lang="en-US" sz="2000" dirty="0" err="1"/>
              <a:t>karşılıklı</a:t>
            </a:r>
            <a:r>
              <a:rPr lang="en-US" sz="2000" dirty="0"/>
              <a:t> </a:t>
            </a:r>
            <a:r>
              <a:rPr lang="en-US" sz="2000" dirty="0" err="1"/>
              <a:t>olmalıdır</a:t>
            </a:r>
            <a:r>
              <a:rPr lang="en-US" sz="2000" dirty="0"/>
              <a:t>. </a:t>
            </a:r>
            <a:r>
              <a:rPr lang="en-US" sz="2000" dirty="0" err="1"/>
              <a:t>Gerek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bilgisini</a:t>
            </a:r>
            <a:r>
              <a:rPr lang="en-US" sz="2000" dirty="0"/>
              <a:t> </a:t>
            </a:r>
            <a:r>
              <a:rPr lang="en-US" sz="2000" dirty="0" err="1"/>
              <a:t>veren</a:t>
            </a:r>
            <a:r>
              <a:rPr lang="en-US" sz="2000" dirty="0"/>
              <a:t> </a:t>
            </a:r>
            <a:r>
              <a:rPr lang="en-US" sz="2000" dirty="0" err="1"/>
              <a:t>kişi</a:t>
            </a:r>
            <a:r>
              <a:rPr lang="en-US" sz="2000" dirty="0"/>
              <a:t> (</a:t>
            </a:r>
            <a:r>
              <a:rPr lang="en-US" sz="2000" dirty="0" err="1"/>
              <a:t>doktor</a:t>
            </a:r>
            <a:r>
              <a:rPr lang="en-US" sz="2000" dirty="0"/>
              <a:t>, </a:t>
            </a:r>
            <a:r>
              <a:rPr lang="en-US" sz="2000" dirty="0" err="1"/>
              <a:t>hemşire</a:t>
            </a:r>
            <a:r>
              <a:rPr lang="en-US" sz="2000" dirty="0"/>
              <a:t>, </a:t>
            </a:r>
            <a:r>
              <a:rPr lang="en-US" sz="2000" dirty="0" err="1"/>
              <a:t>eczacı</a:t>
            </a:r>
            <a:r>
              <a:rPr lang="en-US" sz="2000" dirty="0"/>
              <a:t> vb.) </a:t>
            </a:r>
            <a:r>
              <a:rPr lang="en-US" sz="2000" dirty="0" err="1"/>
              <a:t>gerekse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bilgisini</a:t>
            </a:r>
            <a:r>
              <a:rPr lang="en-US" sz="2000" dirty="0"/>
              <a:t> </a:t>
            </a:r>
            <a:r>
              <a:rPr lang="en-US" sz="2000" dirty="0" err="1"/>
              <a:t>alan</a:t>
            </a:r>
            <a:r>
              <a:rPr lang="en-US" sz="2000" dirty="0"/>
              <a:t> </a:t>
            </a:r>
            <a:r>
              <a:rPr lang="en-US" sz="2000" dirty="0" err="1"/>
              <a:t>kişi</a:t>
            </a:r>
            <a:r>
              <a:rPr lang="en-US" sz="2000" dirty="0"/>
              <a:t> (hasta </a:t>
            </a:r>
            <a:r>
              <a:rPr lang="en-US" sz="2000" dirty="0" err="1"/>
              <a:t>veya</a:t>
            </a:r>
            <a:r>
              <a:rPr lang="en-US" sz="2000" dirty="0"/>
              <a:t> hasta </a:t>
            </a:r>
            <a:r>
              <a:rPr lang="en-US" sz="2000" dirty="0" err="1"/>
              <a:t>yakınları</a:t>
            </a:r>
            <a:r>
              <a:rPr lang="en-US" sz="2000" dirty="0"/>
              <a:t>), </a:t>
            </a:r>
            <a:r>
              <a:rPr lang="en-US" sz="2000" dirty="0" err="1"/>
              <a:t>karşısındaki</a:t>
            </a:r>
            <a:r>
              <a:rPr lang="en-US" sz="2000" dirty="0"/>
              <a:t> </a:t>
            </a:r>
            <a:r>
              <a:rPr lang="en-US" sz="2000" dirty="0" err="1"/>
              <a:t>insanın</a:t>
            </a:r>
            <a:r>
              <a:rPr lang="en-US" sz="2000" dirty="0"/>
              <a:t> </a:t>
            </a:r>
            <a:r>
              <a:rPr lang="en-US" sz="2000" dirty="0" err="1"/>
              <a:t>yetişmis</a:t>
            </a:r>
            <a:r>
              <a:rPr lang="en-US" sz="2000" dirty="0"/>
              <a:t>̧ </a:t>
            </a:r>
            <a:r>
              <a:rPr lang="en-US" sz="2000" dirty="0" err="1"/>
              <a:t>olduğu</a:t>
            </a:r>
            <a:r>
              <a:rPr lang="en-US" sz="2000" dirty="0"/>
              <a:t> </a:t>
            </a:r>
            <a:r>
              <a:rPr lang="en-US" sz="2000" dirty="0" err="1"/>
              <a:t>kültürü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kültürün</a:t>
            </a:r>
            <a:r>
              <a:rPr lang="en-US" sz="2000" dirty="0"/>
              <a:t> </a:t>
            </a:r>
            <a:r>
              <a:rPr lang="en-US" sz="2000" dirty="0" err="1"/>
              <a:t>özelliklerini</a:t>
            </a:r>
            <a:r>
              <a:rPr lang="en-US" sz="2000" dirty="0"/>
              <a:t> </a:t>
            </a:r>
            <a:r>
              <a:rPr lang="en-US" sz="2000" dirty="0" err="1"/>
              <a:t>anlamaya</a:t>
            </a:r>
            <a:r>
              <a:rPr lang="en-US" sz="2000" dirty="0"/>
              <a:t> </a:t>
            </a:r>
            <a:r>
              <a:rPr lang="en-US" sz="2000" dirty="0" err="1"/>
              <a:t>çalışmalı</a:t>
            </a:r>
            <a:r>
              <a:rPr lang="en-US" sz="2000" dirty="0"/>
              <a:t>, </a:t>
            </a:r>
            <a:r>
              <a:rPr lang="en-US" sz="2000" dirty="0" err="1"/>
              <a:t>iletişim</a:t>
            </a:r>
            <a:r>
              <a:rPr lang="en-US" sz="2000" dirty="0"/>
              <a:t> </a:t>
            </a:r>
            <a:r>
              <a:rPr lang="en-US" sz="2000" dirty="0" err="1"/>
              <a:t>kurarken</a:t>
            </a:r>
            <a:r>
              <a:rPr lang="en-US" sz="2000" dirty="0"/>
              <a:t> </a:t>
            </a:r>
            <a:r>
              <a:rPr lang="en-US" sz="2000" dirty="0" err="1"/>
              <a:t>kültür</a:t>
            </a:r>
            <a:r>
              <a:rPr lang="en-US" sz="2000" dirty="0"/>
              <a:t> </a:t>
            </a:r>
            <a:r>
              <a:rPr lang="en-US" sz="2000" dirty="0" err="1"/>
              <a:t>öğesini</a:t>
            </a:r>
            <a:r>
              <a:rPr lang="en-US" sz="2000" dirty="0"/>
              <a:t> </a:t>
            </a:r>
            <a:r>
              <a:rPr lang="en-US" sz="2000" dirty="0" err="1"/>
              <a:t>asla</a:t>
            </a:r>
            <a:r>
              <a:rPr lang="en-US" sz="2000" dirty="0"/>
              <a:t> </a:t>
            </a:r>
            <a:r>
              <a:rPr lang="en-US" sz="2000" dirty="0" err="1"/>
              <a:t>göz</a:t>
            </a:r>
            <a:r>
              <a:rPr lang="en-US" sz="2000" dirty="0"/>
              <a:t> </a:t>
            </a:r>
            <a:r>
              <a:rPr lang="en-US" sz="2000" dirty="0" err="1"/>
              <a:t>ardı</a:t>
            </a:r>
            <a:r>
              <a:rPr lang="en-US" sz="2000" dirty="0"/>
              <a:t> </a:t>
            </a:r>
            <a:r>
              <a:rPr lang="en-US" sz="2000" dirty="0" err="1"/>
              <a:t>etmemelidir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Kültürel</a:t>
            </a:r>
            <a:r>
              <a:rPr lang="en-US" sz="2000" dirty="0"/>
              <a:t> </a:t>
            </a:r>
            <a:r>
              <a:rPr lang="en-US" sz="2000" dirty="0" err="1"/>
              <a:t>okuryazarlık</a:t>
            </a:r>
            <a:r>
              <a:rPr lang="en-US" sz="2000" dirty="0"/>
              <a:t> </a:t>
            </a:r>
            <a:r>
              <a:rPr lang="en-US" sz="2000" dirty="0" err="1"/>
              <a:t>sağlık</a:t>
            </a:r>
            <a:r>
              <a:rPr lang="en-US" sz="2000" dirty="0"/>
              <a:t> </a:t>
            </a:r>
            <a:r>
              <a:rPr lang="en-US" sz="2000" dirty="0" err="1"/>
              <a:t>hizmetleri</a:t>
            </a:r>
            <a:r>
              <a:rPr lang="en-US" sz="2000" dirty="0"/>
              <a:t> </a:t>
            </a:r>
            <a:r>
              <a:rPr lang="en-US" sz="2000" dirty="0" err="1"/>
              <a:t>sunumunda</a:t>
            </a:r>
            <a:r>
              <a:rPr lang="en-US" sz="2000" dirty="0"/>
              <a:t> </a:t>
            </a:r>
            <a:r>
              <a:rPr lang="en-US" sz="2000" dirty="0" err="1"/>
              <a:t>bütün</a:t>
            </a:r>
            <a:r>
              <a:rPr lang="en-US" sz="2000" dirty="0"/>
              <a:t> </a:t>
            </a:r>
            <a:r>
              <a:rPr lang="en-US" sz="2000" dirty="0" err="1"/>
              <a:t>tarafların</a:t>
            </a:r>
            <a:r>
              <a:rPr lang="en-US" sz="2000" dirty="0"/>
              <a:t> </a:t>
            </a:r>
            <a:r>
              <a:rPr lang="en-US" sz="2000" dirty="0" err="1"/>
              <a:t>birbirlerinin</a:t>
            </a:r>
            <a:r>
              <a:rPr lang="en-US" sz="2000" dirty="0"/>
              <a:t> </a:t>
            </a:r>
            <a:r>
              <a:rPr lang="en-US" sz="2000" dirty="0" err="1"/>
              <a:t>onurlarını</a:t>
            </a:r>
            <a:r>
              <a:rPr lang="en-US" sz="2000" dirty="0"/>
              <a:t> </a:t>
            </a:r>
            <a:r>
              <a:rPr lang="en-US" sz="2000" dirty="0" err="1"/>
              <a:t>korumalarını</a:t>
            </a:r>
            <a:r>
              <a:rPr lang="en-US" sz="2000" dirty="0"/>
              <a:t>, </a:t>
            </a:r>
            <a:r>
              <a:rPr lang="en-US" sz="2000" dirty="0" err="1"/>
              <a:t>birbirlerine</a:t>
            </a:r>
            <a:r>
              <a:rPr lang="en-US" sz="2000" dirty="0"/>
              <a:t> </a:t>
            </a:r>
            <a:r>
              <a:rPr lang="en-US" sz="2000" dirty="0" err="1"/>
              <a:t>saygı</a:t>
            </a:r>
            <a:r>
              <a:rPr lang="en-US" sz="2000" dirty="0"/>
              <a:t> </a:t>
            </a:r>
            <a:r>
              <a:rPr lang="en-US" sz="2000" dirty="0" err="1"/>
              <a:t>göstermelerini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birlerinin</a:t>
            </a:r>
            <a:r>
              <a:rPr lang="en-US" sz="2000" dirty="0"/>
              <a:t> </a:t>
            </a:r>
            <a:r>
              <a:rPr lang="en-US" sz="2000" dirty="0" err="1"/>
              <a:t>farklılıklarını</a:t>
            </a:r>
            <a:r>
              <a:rPr lang="en-US" sz="2000" dirty="0"/>
              <a:t> </a:t>
            </a:r>
            <a:r>
              <a:rPr lang="en-US" sz="2000" dirty="0" err="1"/>
              <a:t>kabul</a:t>
            </a:r>
            <a:r>
              <a:rPr lang="en-US" sz="2000" dirty="0"/>
              <a:t> </a:t>
            </a:r>
            <a:r>
              <a:rPr lang="en-US" sz="2000" dirty="0" err="1"/>
              <a:t>etmelerini</a:t>
            </a:r>
            <a:r>
              <a:rPr lang="en-US" sz="2000" dirty="0"/>
              <a:t> </a:t>
            </a:r>
            <a:r>
              <a:rPr lang="en-US" sz="2000" dirty="0" err="1"/>
              <a:t>gerektirir</a:t>
            </a:r>
            <a:r>
              <a:rPr lang="en-US" sz="2000" dirty="0"/>
              <a:t>.</a:t>
            </a:r>
            <a:endParaRPr lang="en-TR" sz="2000" dirty="0"/>
          </a:p>
          <a:p>
            <a:endParaRPr lang="en-TR" sz="2000" dirty="0"/>
          </a:p>
        </p:txBody>
      </p:sp>
    </p:spTree>
    <p:extLst>
      <p:ext uri="{BB962C8B-B14F-4D97-AF65-F5344CB8AC3E}">
        <p14:creationId xmlns:p14="http://schemas.microsoft.com/office/powerpoint/2010/main" val="1671782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9F5B3-D441-9741-A842-62B00433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7FDC7-23B5-814C-80DD-5F4FFDD19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68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0000"/>
                </a:solidFill>
              </a:rPr>
              <a:t>Sağlık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Okuryazarlığının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Önemi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  <a:p>
            <a:endParaRPr lang="en-US" sz="2000" dirty="0"/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hizmetleri</a:t>
            </a:r>
            <a:r>
              <a:rPr lang="en-US" sz="2000" dirty="0"/>
              <a:t> </a:t>
            </a:r>
            <a:r>
              <a:rPr lang="en-US" sz="2000" dirty="0" err="1"/>
              <a:t>hayatımızda</a:t>
            </a:r>
            <a:r>
              <a:rPr lang="en-US" sz="2000" dirty="0"/>
              <a:t> </a:t>
            </a:r>
            <a:r>
              <a:rPr lang="en-US" sz="2000" dirty="0" err="1"/>
              <a:t>giderek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önemli</a:t>
            </a:r>
            <a:r>
              <a:rPr lang="en-US" sz="2000" dirty="0"/>
              <a:t> hale </a:t>
            </a:r>
            <a:r>
              <a:rPr lang="en-US" sz="2000" dirty="0" err="1"/>
              <a:t>gelirken</a:t>
            </a:r>
            <a:r>
              <a:rPr lang="en-US" sz="2000" dirty="0"/>
              <a:t>,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sistemi</a:t>
            </a:r>
            <a:r>
              <a:rPr lang="en-US" sz="2000" dirty="0"/>
              <a:t> de </a:t>
            </a:r>
            <a:r>
              <a:rPr lang="en-US" sz="2000" dirty="0" err="1"/>
              <a:t>gelişen</a:t>
            </a:r>
            <a:r>
              <a:rPr lang="en-US" sz="2000" dirty="0"/>
              <a:t> yeni </a:t>
            </a:r>
            <a:r>
              <a:rPr lang="en-US" sz="2000" dirty="0" err="1"/>
              <a:t>teknolojiler</a:t>
            </a:r>
            <a:r>
              <a:rPr lang="en-US" sz="2000" dirty="0"/>
              <a:t>, </a:t>
            </a:r>
            <a:r>
              <a:rPr lang="en-US" sz="2000" dirty="0" err="1"/>
              <a:t>uzmanlaşmayla</a:t>
            </a:r>
            <a:r>
              <a:rPr lang="en-US" sz="2000" dirty="0"/>
              <a:t> </a:t>
            </a:r>
            <a:r>
              <a:rPr lang="en-US" sz="2000" dirty="0" err="1"/>
              <a:t>birlikte</a:t>
            </a:r>
            <a:r>
              <a:rPr lang="en-US" sz="2000" dirty="0"/>
              <a:t> </a:t>
            </a:r>
            <a:r>
              <a:rPr lang="en-US" sz="2000" dirty="0" err="1"/>
              <a:t>oluşan</a:t>
            </a:r>
            <a:r>
              <a:rPr lang="en-US" sz="2000" dirty="0"/>
              <a:t> yeni </a:t>
            </a:r>
            <a:r>
              <a:rPr lang="en-US" sz="2000" dirty="0" err="1"/>
              <a:t>alanlar</a:t>
            </a:r>
            <a:r>
              <a:rPr lang="en-US" sz="2000" dirty="0"/>
              <a:t>, </a:t>
            </a:r>
            <a:r>
              <a:rPr lang="en-US" sz="2000" dirty="0" err="1"/>
              <a:t>siyasi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politik</a:t>
            </a:r>
            <a:r>
              <a:rPr lang="en-US" sz="2000" dirty="0"/>
              <a:t> </a:t>
            </a:r>
            <a:r>
              <a:rPr lang="en-US" sz="2000" dirty="0" err="1"/>
              <a:t>kararlarla</a:t>
            </a:r>
            <a:r>
              <a:rPr lang="en-US" sz="2000" dirty="0"/>
              <a:t> </a:t>
            </a:r>
            <a:r>
              <a:rPr lang="en-US" sz="2000" dirty="0" err="1"/>
              <a:t>değişen</a:t>
            </a:r>
            <a:r>
              <a:rPr lang="en-US" sz="2000" dirty="0"/>
              <a:t> </a:t>
            </a:r>
            <a:r>
              <a:rPr lang="en-US" sz="2000" dirty="0" err="1"/>
              <a:t>hiyerarşik</a:t>
            </a:r>
            <a:r>
              <a:rPr lang="en-US" sz="2000" dirty="0"/>
              <a:t> </a:t>
            </a:r>
            <a:r>
              <a:rPr lang="en-US" sz="2000" dirty="0" err="1"/>
              <a:t>yapı</a:t>
            </a:r>
            <a:r>
              <a:rPr lang="en-US" sz="2000" dirty="0"/>
              <a:t>, </a:t>
            </a:r>
            <a:r>
              <a:rPr lang="en-US" sz="2000" dirty="0" err="1"/>
              <a:t>değişen</a:t>
            </a:r>
            <a:r>
              <a:rPr lang="en-US" sz="2000" dirty="0"/>
              <a:t> </a:t>
            </a:r>
            <a:r>
              <a:rPr lang="en-US" sz="2000" dirty="0" err="1"/>
              <a:t>randevu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ödeme</a:t>
            </a:r>
            <a:r>
              <a:rPr lang="en-US" sz="2000" dirty="0"/>
              <a:t> </a:t>
            </a:r>
            <a:r>
              <a:rPr lang="en-US" sz="2000" dirty="0" err="1"/>
              <a:t>sistemi</a:t>
            </a:r>
            <a:r>
              <a:rPr lang="en-US" sz="2000" dirty="0"/>
              <a:t> </a:t>
            </a:r>
            <a:r>
              <a:rPr lang="en-US" sz="2000" dirty="0" err="1"/>
              <a:t>gibi</a:t>
            </a:r>
            <a:r>
              <a:rPr lang="en-US" sz="2000" dirty="0"/>
              <a:t> </a:t>
            </a:r>
            <a:r>
              <a:rPr lang="en-US" sz="2000" dirty="0" err="1"/>
              <a:t>pek</a:t>
            </a:r>
            <a:r>
              <a:rPr lang="en-US" sz="2000" dirty="0"/>
              <a:t> </a:t>
            </a:r>
            <a:r>
              <a:rPr lang="en-US" sz="2000" dirty="0" err="1"/>
              <a:t>çok</a:t>
            </a:r>
            <a:r>
              <a:rPr lang="en-US" sz="2000" dirty="0"/>
              <a:t> </a:t>
            </a:r>
            <a:r>
              <a:rPr lang="en-US" sz="2000" dirty="0" err="1"/>
              <a:t>unsurla</a:t>
            </a:r>
            <a:r>
              <a:rPr lang="en-US" sz="2000" dirty="0"/>
              <a:t> </a:t>
            </a:r>
            <a:r>
              <a:rPr lang="en-US" sz="2000" dirty="0" err="1"/>
              <a:t>birlikte</a:t>
            </a:r>
            <a:r>
              <a:rPr lang="en-US" sz="2000" dirty="0"/>
              <a:t> her </a:t>
            </a:r>
            <a:r>
              <a:rPr lang="en-US" sz="2000" dirty="0" err="1"/>
              <a:t>geçen</a:t>
            </a:r>
            <a:r>
              <a:rPr lang="en-US" sz="2000" dirty="0"/>
              <a:t> </a:t>
            </a:r>
            <a:r>
              <a:rPr lang="en-US" sz="2000" dirty="0" err="1"/>
              <a:t>gün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karmaşık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almaktadır</a:t>
            </a:r>
            <a:r>
              <a:rPr lang="en-US" sz="2000" dirty="0"/>
              <a:t>. </a:t>
            </a:r>
          </a:p>
          <a:p>
            <a:r>
              <a:rPr lang="en-US" sz="2000" dirty="0"/>
              <a:t>Bu durum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kavramının</a:t>
            </a:r>
            <a:r>
              <a:rPr lang="en-US" sz="2000" dirty="0"/>
              <a:t> </a:t>
            </a:r>
            <a:r>
              <a:rPr lang="en-US" sz="2000" dirty="0" err="1"/>
              <a:t>önemini</a:t>
            </a:r>
            <a:r>
              <a:rPr lang="en-US" sz="2000" dirty="0"/>
              <a:t> </a:t>
            </a:r>
            <a:r>
              <a:rPr lang="en-US" sz="2000" dirty="0" err="1"/>
              <a:t>arttırmaktadır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</a:t>
            </a:r>
            <a:r>
              <a:rPr lang="en-US" sz="2000" dirty="0"/>
              <a:t> </a:t>
            </a:r>
            <a:r>
              <a:rPr lang="en-US" sz="2000" dirty="0" err="1"/>
              <a:t>sağlığın</a:t>
            </a:r>
            <a:r>
              <a:rPr lang="en-US" sz="2000" dirty="0"/>
              <a:t> </a:t>
            </a:r>
            <a:r>
              <a:rPr lang="en-US" sz="2000" dirty="0" err="1"/>
              <a:t>korunmasından</a:t>
            </a:r>
            <a:r>
              <a:rPr lang="en-US" sz="2000" dirty="0"/>
              <a:t> </a:t>
            </a:r>
            <a:r>
              <a:rPr lang="en-US" sz="2000" dirty="0" err="1"/>
              <a:t>geliştirilmesine</a:t>
            </a:r>
            <a:r>
              <a:rPr lang="en-US" sz="2000" dirty="0"/>
              <a:t>, </a:t>
            </a:r>
            <a:r>
              <a:rPr lang="en-US" sz="2000" dirty="0" err="1"/>
              <a:t>iyi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halinin</a:t>
            </a:r>
            <a:r>
              <a:rPr lang="en-US" sz="2000" dirty="0"/>
              <a:t> </a:t>
            </a:r>
            <a:r>
              <a:rPr lang="en-US" sz="2000" dirty="0" err="1"/>
              <a:t>kaybolması</a:t>
            </a:r>
            <a:r>
              <a:rPr lang="en-US" sz="2000" dirty="0"/>
              <a:t> </a:t>
            </a:r>
            <a:r>
              <a:rPr lang="en-US" sz="2000" dirty="0" err="1"/>
              <a:t>durumunda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hizmetlerine</a:t>
            </a:r>
            <a:r>
              <a:rPr lang="en-US" sz="2000" dirty="0"/>
              <a:t> </a:t>
            </a:r>
            <a:r>
              <a:rPr lang="en-US" sz="2000" dirty="0" err="1"/>
              <a:t>ulaşımdan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hizmetlerin</a:t>
            </a:r>
            <a:r>
              <a:rPr lang="en-US" sz="2000" dirty="0"/>
              <a:t> </a:t>
            </a:r>
            <a:r>
              <a:rPr lang="en-US" sz="2000" dirty="0" err="1"/>
              <a:t>kullanımına</a:t>
            </a:r>
            <a:r>
              <a:rPr lang="en-US" sz="2000" dirty="0"/>
              <a:t>,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hizmetleri</a:t>
            </a:r>
            <a:r>
              <a:rPr lang="en-US" sz="2000" dirty="0"/>
              <a:t> </a:t>
            </a:r>
            <a:r>
              <a:rPr lang="en-US" sz="2000" dirty="0" err="1"/>
              <a:t>kullanımından</a:t>
            </a:r>
            <a:r>
              <a:rPr lang="en-US" sz="2000" dirty="0"/>
              <a:t> </a:t>
            </a:r>
            <a:r>
              <a:rPr lang="en-US" sz="2000" dirty="0" err="1"/>
              <a:t>sonra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profesyonellerininin</a:t>
            </a:r>
            <a:r>
              <a:rPr lang="en-US" sz="2000" dirty="0"/>
              <a:t> </a:t>
            </a:r>
            <a:r>
              <a:rPr lang="en-US" sz="2000" dirty="0" err="1"/>
              <a:t>uyarı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talimatlarına</a:t>
            </a:r>
            <a:r>
              <a:rPr lang="en-US" sz="2000" dirty="0"/>
              <a:t> </a:t>
            </a:r>
            <a:r>
              <a:rPr lang="en-US" sz="2000" dirty="0" err="1"/>
              <a:t>uyumdan</a:t>
            </a:r>
            <a:r>
              <a:rPr lang="en-US" sz="2000" dirty="0"/>
              <a:t> </a:t>
            </a:r>
            <a:r>
              <a:rPr lang="en-US" sz="2000" dirty="0" err="1"/>
              <a:t>ilaç</a:t>
            </a:r>
            <a:r>
              <a:rPr lang="en-US" sz="2000" dirty="0"/>
              <a:t> </a:t>
            </a:r>
            <a:r>
              <a:rPr lang="en-US" sz="2000" dirty="0" err="1"/>
              <a:t>kullanımına</a:t>
            </a:r>
            <a:r>
              <a:rPr lang="en-US" sz="2000" dirty="0"/>
              <a:t> </a:t>
            </a:r>
            <a:r>
              <a:rPr lang="en-US" sz="2000" dirty="0" err="1"/>
              <a:t>kadar</a:t>
            </a:r>
            <a:r>
              <a:rPr lang="en-US" sz="2000" dirty="0"/>
              <a:t> </a:t>
            </a:r>
            <a:r>
              <a:rPr lang="en-US" sz="2000" dirty="0" err="1"/>
              <a:t>pek</a:t>
            </a:r>
            <a:r>
              <a:rPr lang="en-US" sz="2000" dirty="0"/>
              <a:t> </a:t>
            </a:r>
            <a:r>
              <a:rPr lang="en-US" sz="2000" dirty="0" err="1"/>
              <a:t>çok</a:t>
            </a:r>
            <a:r>
              <a:rPr lang="en-US" sz="2000" dirty="0"/>
              <a:t> </a:t>
            </a:r>
            <a:r>
              <a:rPr lang="en-US" sz="2000" dirty="0" err="1"/>
              <a:t>süreçte</a:t>
            </a:r>
            <a:r>
              <a:rPr lang="en-US" sz="2000" dirty="0"/>
              <a:t> </a:t>
            </a:r>
            <a:r>
              <a:rPr lang="en-US" sz="2000" dirty="0" err="1"/>
              <a:t>etkin</a:t>
            </a:r>
            <a:r>
              <a:rPr lang="en-US" sz="2000" dirty="0"/>
              <a:t> </a:t>
            </a:r>
            <a:r>
              <a:rPr lang="en-US" sz="2000" dirty="0" err="1"/>
              <a:t>rol</a:t>
            </a:r>
            <a:r>
              <a:rPr lang="en-US" sz="2000" dirty="0"/>
              <a:t> </a:t>
            </a:r>
            <a:r>
              <a:rPr lang="en-US" sz="2000" dirty="0" err="1"/>
              <a:t>oynar</a:t>
            </a:r>
            <a:r>
              <a:rPr lang="en-US" sz="2000" dirty="0"/>
              <a:t>. </a:t>
            </a:r>
            <a:endParaRPr lang="en-TR" sz="2000" dirty="0"/>
          </a:p>
          <a:p>
            <a:endParaRPr lang="en-TR" sz="2000" dirty="0"/>
          </a:p>
        </p:txBody>
      </p:sp>
    </p:spTree>
    <p:extLst>
      <p:ext uri="{BB962C8B-B14F-4D97-AF65-F5344CB8AC3E}">
        <p14:creationId xmlns:p14="http://schemas.microsoft.com/office/powerpoint/2010/main" val="3220268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0AE21-21B7-6442-AE62-2818F790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F2674-100D-F748-8DA4-4A0999D9B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193" y="81617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7030A0"/>
                </a:solidFill>
              </a:rPr>
              <a:t>Sağlık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okuryazarlığı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kavramı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günlük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hayatta</a:t>
            </a:r>
            <a:r>
              <a:rPr lang="en-US" sz="2400" b="1">
                <a:solidFill>
                  <a:srgbClr val="7030A0"/>
                </a:solidFill>
              </a:rPr>
              <a:t>;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000" dirty="0" err="1"/>
              <a:t>Satın</a:t>
            </a:r>
            <a:r>
              <a:rPr lang="en-US" sz="2000" dirty="0"/>
              <a:t> </a:t>
            </a:r>
            <a:r>
              <a:rPr lang="en-US" sz="2000" dirty="0" err="1"/>
              <a:t>aldığımız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gıda</a:t>
            </a:r>
            <a:r>
              <a:rPr lang="en-US" sz="2000" dirty="0"/>
              <a:t> </a:t>
            </a:r>
            <a:r>
              <a:rPr lang="en-US" sz="2000" dirty="0" err="1"/>
              <a:t>ürününün</a:t>
            </a:r>
            <a:r>
              <a:rPr lang="en-US" sz="2000" dirty="0"/>
              <a:t> </a:t>
            </a:r>
            <a:r>
              <a:rPr lang="en-US" sz="2000" dirty="0" err="1"/>
              <a:t>etiketini</a:t>
            </a:r>
            <a:r>
              <a:rPr lang="en-US" sz="2000" dirty="0"/>
              <a:t> </a:t>
            </a:r>
            <a:r>
              <a:rPr lang="en-US" sz="2000" dirty="0" err="1"/>
              <a:t>okumamız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Gazetelerde</a:t>
            </a:r>
            <a:r>
              <a:rPr lang="en-US" sz="2000" dirty="0"/>
              <a:t> </a:t>
            </a:r>
            <a:r>
              <a:rPr lang="en-US" sz="2000" dirty="0" err="1"/>
              <a:t>sağlıkla</a:t>
            </a:r>
            <a:r>
              <a:rPr lang="en-US" sz="2000" dirty="0"/>
              <a:t> </a:t>
            </a:r>
            <a:r>
              <a:rPr lang="en-US" sz="2000" dirty="0" err="1"/>
              <a:t>ilgili</a:t>
            </a:r>
            <a:r>
              <a:rPr lang="en-US" sz="2000" dirty="0"/>
              <a:t> </a:t>
            </a:r>
            <a:r>
              <a:rPr lang="en-US" sz="2000" dirty="0" err="1"/>
              <a:t>haberler</a:t>
            </a:r>
            <a:r>
              <a:rPr lang="en-US" sz="2000" dirty="0"/>
              <a:t> </a:t>
            </a:r>
            <a:r>
              <a:rPr lang="en-US" sz="2000" dirty="0" err="1"/>
              <a:t>okumamız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Sağlıkla</a:t>
            </a:r>
            <a:r>
              <a:rPr lang="en-US" sz="2000" dirty="0"/>
              <a:t> </a:t>
            </a:r>
            <a:r>
              <a:rPr lang="en-US" sz="2000" dirty="0" err="1"/>
              <a:t>ilgili</a:t>
            </a:r>
            <a:r>
              <a:rPr lang="en-US" sz="2000" dirty="0"/>
              <a:t> </a:t>
            </a:r>
            <a:r>
              <a:rPr lang="en-US" sz="2000" dirty="0" err="1"/>
              <a:t>televizyon</a:t>
            </a:r>
            <a:r>
              <a:rPr lang="en-US" sz="2000" dirty="0"/>
              <a:t> </a:t>
            </a:r>
            <a:r>
              <a:rPr lang="en-US" sz="2000" dirty="0" err="1"/>
              <a:t>programları</a:t>
            </a:r>
            <a:r>
              <a:rPr lang="en-US" sz="2000" dirty="0"/>
              <a:t> </a:t>
            </a:r>
            <a:r>
              <a:rPr lang="en-US" sz="2000" dirty="0" err="1"/>
              <a:t>takip</a:t>
            </a:r>
            <a:r>
              <a:rPr lang="en-US" sz="2000" dirty="0"/>
              <a:t> </a:t>
            </a:r>
            <a:r>
              <a:rPr lang="en-US" sz="2000" dirty="0" err="1"/>
              <a:t>etmemiz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Diyet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egzersiz</a:t>
            </a:r>
            <a:r>
              <a:rPr lang="en-US" sz="2000" dirty="0"/>
              <a:t> </a:t>
            </a:r>
            <a:r>
              <a:rPr lang="en-US" sz="2000" dirty="0" err="1"/>
              <a:t>yapmamız</a:t>
            </a:r>
            <a:r>
              <a:rPr lang="en-US" sz="2000" dirty="0"/>
              <a:t>, </a:t>
            </a:r>
            <a:r>
              <a:rPr lang="en-US" sz="2000" dirty="0" err="1"/>
              <a:t>beslenmemize</a:t>
            </a:r>
            <a:r>
              <a:rPr lang="en-US" sz="2000" dirty="0"/>
              <a:t> </a:t>
            </a:r>
            <a:r>
              <a:rPr lang="en-US" sz="2000" dirty="0" err="1"/>
              <a:t>dikkat</a:t>
            </a:r>
            <a:r>
              <a:rPr lang="en-US" sz="2000" dirty="0"/>
              <a:t> </a:t>
            </a:r>
            <a:r>
              <a:rPr lang="en-US" sz="2000" dirty="0" err="1"/>
              <a:t>etmemiz</a:t>
            </a:r>
            <a:r>
              <a:rPr lang="en-US" sz="2000" dirty="0"/>
              <a:t>, </a:t>
            </a:r>
          </a:p>
          <a:p>
            <a:r>
              <a:rPr lang="en-US" sz="2000" dirty="0"/>
              <a:t>Ne zaman </a:t>
            </a:r>
            <a:r>
              <a:rPr lang="en-US" sz="2000" dirty="0" err="1"/>
              <a:t>doktora</a:t>
            </a:r>
            <a:r>
              <a:rPr lang="en-US" sz="2000" dirty="0"/>
              <a:t> </a:t>
            </a:r>
            <a:r>
              <a:rPr lang="en-US" sz="2000" dirty="0" err="1"/>
              <a:t>görünmemiz</a:t>
            </a:r>
            <a:r>
              <a:rPr lang="en-US" sz="2000" dirty="0"/>
              <a:t> </a:t>
            </a:r>
            <a:r>
              <a:rPr lang="en-US" sz="2000" dirty="0" err="1"/>
              <a:t>gerektiğine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hangi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kuruluşuna</a:t>
            </a:r>
            <a:r>
              <a:rPr lang="en-US" sz="2000" dirty="0"/>
              <a:t> (</a:t>
            </a:r>
            <a:r>
              <a:rPr lang="en-US" sz="2000" dirty="0" err="1"/>
              <a:t>aile</a:t>
            </a:r>
            <a:r>
              <a:rPr lang="en-US" sz="2000" dirty="0"/>
              <a:t> </a:t>
            </a:r>
            <a:r>
              <a:rPr lang="en-US" sz="2000" dirty="0" err="1"/>
              <a:t>hekimi</a:t>
            </a:r>
            <a:r>
              <a:rPr lang="en-US" sz="2000" dirty="0"/>
              <a:t>, </a:t>
            </a:r>
            <a:r>
              <a:rPr lang="en-US" sz="2000" dirty="0" err="1"/>
              <a:t>özel</a:t>
            </a:r>
            <a:r>
              <a:rPr lang="en-US" sz="2000" dirty="0"/>
              <a:t> </a:t>
            </a:r>
            <a:r>
              <a:rPr lang="en-US" sz="2000" dirty="0" err="1"/>
              <a:t>hastane</a:t>
            </a:r>
            <a:r>
              <a:rPr lang="en-US" sz="2000" dirty="0"/>
              <a:t>, </a:t>
            </a:r>
            <a:r>
              <a:rPr lang="en-US" sz="2000" dirty="0" err="1"/>
              <a:t>devlet</a:t>
            </a:r>
            <a:r>
              <a:rPr lang="en-US" sz="2000" dirty="0"/>
              <a:t> </a:t>
            </a:r>
            <a:r>
              <a:rPr lang="en-US" sz="2000" dirty="0" err="1"/>
              <a:t>hastanesi</a:t>
            </a:r>
            <a:r>
              <a:rPr lang="en-US" sz="2000" dirty="0"/>
              <a:t>, </a:t>
            </a:r>
            <a:r>
              <a:rPr lang="en-US" sz="2000" dirty="0" err="1"/>
              <a:t>üniversite</a:t>
            </a:r>
            <a:r>
              <a:rPr lang="en-US" sz="2000" dirty="0"/>
              <a:t> </a:t>
            </a:r>
            <a:r>
              <a:rPr lang="en-US" sz="2000" dirty="0" err="1"/>
              <a:t>hastanesi</a:t>
            </a:r>
            <a:r>
              <a:rPr lang="en-US" sz="2000" dirty="0"/>
              <a:t>...) </a:t>
            </a:r>
            <a:r>
              <a:rPr lang="en-US" sz="2000" dirty="0" err="1"/>
              <a:t>başvuracağımıza</a:t>
            </a:r>
            <a:r>
              <a:rPr lang="en-US" sz="2000" dirty="0"/>
              <a:t> </a:t>
            </a:r>
            <a:r>
              <a:rPr lang="en-US" sz="2000" dirty="0" err="1"/>
              <a:t>karar</a:t>
            </a:r>
            <a:r>
              <a:rPr lang="en-US" sz="2000" dirty="0"/>
              <a:t> </a:t>
            </a:r>
            <a:r>
              <a:rPr lang="en-US" sz="2000" dirty="0" err="1"/>
              <a:t>vermemiz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Doktor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randevu</a:t>
            </a:r>
            <a:r>
              <a:rPr lang="en-US" sz="2000" dirty="0"/>
              <a:t> </a:t>
            </a:r>
            <a:r>
              <a:rPr lang="en-US" sz="2000" dirty="0" err="1"/>
              <a:t>almamız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İlaç</a:t>
            </a:r>
            <a:r>
              <a:rPr lang="en-US" sz="2000" dirty="0"/>
              <a:t> </a:t>
            </a:r>
            <a:r>
              <a:rPr lang="en-US" sz="2000" dirty="0" err="1"/>
              <a:t>kullanmamız</a:t>
            </a:r>
            <a:r>
              <a:rPr lang="en-US" sz="2000" dirty="0"/>
              <a:t> </a:t>
            </a:r>
            <a:r>
              <a:rPr lang="en-US" sz="2000" dirty="0" err="1"/>
              <a:t>gerektiğinde</a:t>
            </a:r>
            <a:r>
              <a:rPr lang="en-US" sz="2000" dirty="0"/>
              <a:t> </a:t>
            </a:r>
            <a:r>
              <a:rPr lang="en-US" sz="2000" dirty="0" err="1"/>
              <a:t>doktorumuzun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eczacımızın</a:t>
            </a:r>
            <a:r>
              <a:rPr lang="en-US" sz="2000" dirty="0"/>
              <a:t> </a:t>
            </a:r>
            <a:r>
              <a:rPr lang="en-US" sz="2000" dirty="0" err="1"/>
              <a:t>talimatlarına</a:t>
            </a:r>
            <a:r>
              <a:rPr lang="en-US" sz="2000" dirty="0"/>
              <a:t> </a:t>
            </a:r>
            <a:r>
              <a:rPr lang="en-US" sz="2000" dirty="0" err="1"/>
              <a:t>uymamız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İlacın</a:t>
            </a:r>
            <a:r>
              <a:rPr lang="en-US" sz="2000" dirty="0"/>
              <a:t> </a:t>
            </a:r>
            <a:r>
              <a:rPr lang="en-US" sz="2000" dirty="0" err="1"/>
              <a:t>prospektüsünü</a:t>
            </a:r>
            <a:r>
              <a:rPr lang="en-US" sz="2000" dirty="0"/>
              <a:t> </a:t>
            </a:r>
            <a:r>
              <a:rPr lang="en-US" sz="2000" dirty="0" err="1"/>
              <a:t>okumamız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buna </a:t>
            </a:r>
            <a:r>
              <a:rPr lang="en-US" sz="2000" dirty="0" err="1"/>
              <a:t>benzer</a:t>
            </a:r>
            <a:r>
              <a:rPr lang="en-US" sz="2000" dirty="0"/>
              <a:t> </a:t>
            </a:r>
            <a:r>
              <a:rPr lang="en-US" sz="2000" dirty="0" err="1"/>
              <a:t>yaptığımız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yapmadığımız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pek</a:t>
            </a:r>
            <a:r>
              <a:rPr lang="en-US" sz="2000" dirty="0"/>
              <a:t> </a:t>
            </a:r>
            <a:r>
              <a:rPr lang="en-US" sz="2000" dirty="0" err="1"/>
              <a:t>çok</a:t>
            </a:r>
            <a:r>
              <a:rPr lang="en-US" sz="2000" dirty="0"/>
              <a:t> </a:t>
            </a:r>
            <a:r>
              <a:rPr lang="en-US" sz="2000" dirty="0" err="1"/>
              <a:t>şey</a:t>
            </a:r>
            <a:r>
              <a:rPr lang="en-US" sz="2000" dirty="0"/>
              <a:t> </a:t>
            </a:r>
            <a:r>
              <a:rPr lang="en-US" sz="2000" dirty="0" err="1"/>
              <a:t>sağlık</a:t>
            </a:r>
            <a:r>
              <a:rPr lang="en-US" sz="2000" dirty="0"/>
              <a:t> </a:t>
            </a:r>
            <a:r>
              <a:rPr lang="en-US" sz="2000" dirty="0" err="1"/>
              <a:t>okuryazarlığıyla</a:t>
            </a:r>
            <a:r>
              <a:rPr lang="en-US" sz="2000" dirty="0"/>
              <a:t> </a:t>
            </a:r>
            <a:r>
              <a:rPr lang="en-US" sz="2000" dirty="0" err="1"/>
              <a:t>alakalıdır</a:t>
            </a:r>
            <a:r>
              <a:rPr lang="en-US" sz="2000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018686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F323-0B98-AF4F-9B47-C1A479781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>
                <a:solidFill>
                  <a:srgbClr val="FF0000"/>
                </a:solidFill>
              </a:rPr>
              <a:t>KAYNAKLAR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D79B7-7A75-8D4F-B7A0-682EF46E7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tr-TR" sz="1800" dirty="0"/>
              <a:t>1)</a:t>
            </a:r>
            <a:r>
              <a:rPr lang="en-TR" sz="1800" dirty="0"/>
              <a:t> Osborne, H. (2013). Health Literacy (from A to Z).Practical Ways to Communicate Your Health Message. Jones&amp;Bartlett Learning </a:t>
            </a:r>
          </a:p>
          <a:p>
            <a:r>
              <a:rPr lang="en-TR" sz="1800" dirty="0"/>
              <a:t>2</a:t>
            </a:r>
            <a:r>
              <a:rPr lang="tr-TR" sz="1800" dirty="0"/>
              <a:t>)</a:t>
            </a:r>
            <a:r>
              <a:rPr lang="en-TR" sz="1800" dirty="0"/>
              <a:t> Yıldırım, F., Keser, A. (2015). Sağlık Okuryazarlığı. Ankara Üniversitesi Sağlık Bilimleri Fakültesi Yayın No:3. </a:t>
            </a:r>
          </a:p>
          <a:p>
            <a:r>
              <a:rPr lang="en-TR" sz="1800" dirty="0"/>
              <a:t>3</a:t>
            </a:r>
            <a:r>
              <a:rPr lang="tr-TR" sz="1800" dirty="0"/>
              <a:t>)</a:t>
            </a:r>
            <a:r>
              <a:rPr lang="en-TR" sz="1800" dirty="0"/>
              <a:t> Çetin, M. (2012). Sağlık Okuryazarlığı, T.C. Aile ve Sosyal Politikalar Bakanlığı, Aile eğitim programı, Ankara: Nakış Ofset. </a:t>
            </a:r>
          </a:p>
          <a:p>
            <a:r>
              <a:rPr lang="en-TR" sz="1800" dirty="0"/>
              <a:t>5</a:t>
            </a:r>
            <a:r>
              <a:rPr lang="tr-TR" sz="1800" dirty="0"/>
              <a:t>) </a:t>
            </a:r>
            <a:r>
              <a:rPr lang="en-TR" sz="1800" dirty="0"/>
              <a:t>Balçık, P.Y.,Taşkaya, S., Şahin, B. (2014). Sağlık Okur-Yazarlığı, TAF Preventive Medicine Bulletin, 13(4) </a:t>
            </a:r>
          </a:p>
          <a:p>
            <a:r>
              <a:rPr lang="en-TR" sz="1800" dirty="0"/>
              <a:t>6</a:t>
            </a:r>
            <a:r>
              <a:rPr lang="tr-TR" sz="1800" dirty="0"/>
              <a:t>) </a:t>
            </a:r>
            <a:r>
              <a:rPr lang="en-TR" sz="1800" dirty="0"/>
              <a:t>Palacı, H., Yarar, O., Kuru, İ., Gülhan, Y. (2016). Doktor Google: İnternette Sağlık Bilgisi Kaynakları ve Sağlık Okur Yazarlığının Önemi,Tıp Teknolojileri Kongresi, 2016</a:t>
            </a:r>
          </a:p>
          <a:p>
            <a:r>
              <a:rPr lang="tr-TR" sz="1800" dirty="0"/>
              <a:t>7) </a:t>
            </a:r>
            <a:r>
              <a:rPr lang="en-TR" sz="1800" dirty="0"/>
              <a:t>Sağlık okuryazarlığı: Sağlam kanıtlar. Dünya Sağlık Örgütü, 2013-Sağlıklı Kentler Birliği, 2015 </a:t>
            </a:r>
          </a:p>
          <a:p>
            <a:r>
              <a:rPr lang="en-TR" sz="1800" dirty="0"/>
              <a:t>8</a:t>
            </a:r>
            <a:r>
              <a:rPr lang="tr-TR" sz="1800" dirty="0"/>
              <a:t>) </a:t>
            </a:r>
            <a:r>
              <a:rPr lang="en-TR" sz="1800" dirty="0"/>
              <a:t>Bolsoy, N., Sevil, Ü. (2006).Sağlık, Hastalık ve Kültür Etkileşimi, 9(3). </a:t>
            </a:r>
          </a:p>
          <a:p>
            <a:r>
              <a:rPr lang="en-TR" sz="1800" dirty="0"/>
              <a:t>9</a:t>
            </a:r>
            <a:r>
              <a:rPr lang="tr-TR" sz="1800" dirty="0"/>
              <a:t>) </a:t>
            </a:r>
            <a:r>
              <a:rPr lang="en-TR" sz="1800" dirty="0"/>
              <a:t>Tözün, M., Sözmen, M.K. (2014).Halk Sağlığı Bakışı ile Sağlık Okuryazarlığı, Health Literacy with Perspective of Public Health,Smyrna Tıp Dergisi, 48.</a:t>
            </a:r>
          </a:p>
          <a:p>
            <a:endParaRPr lang="en-TR" sz="1800" dirty="0"/>
          </a:p>
        </p:txBody>
      </p:sp>
    </p:spTree>
    <p:extLst>
      <p:ext uri="{BB962C8B-B14F-4D97-AF65-F5344CB8AC3E}">
        <p14:creationId xmlns:p14="http://schemas.microsoft.com/office/powerpoint/2010/main" val="2830669255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2.hafta sunu</Template>
  <TotalTime>371</TotalTime>
  <Words>1924</Words>
  <Application>Microsoft Macintosh PowerPoint</Application>
  <PresentationFormat>On-screen Show (4:3)</PresentationFormat>
  <Paragraphs>112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Varsayılan Tasarım</vt:lpstr>
      <vt:lpstr>PowerPoint Presentation</vt:lpstr>
      <vt:lpstr>SAĞLIK OKURYAZARLIĞINA GENEL BAKIŞ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KAYNAKLAR</vt:lpstr>
    </vt:vector>
  </TitlesOfParts>
  <Company>SilentAll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Onur Atasayar</cp:lastModifiedBy>
  <cp:revision>114</cp:revision>
  <cp:lastPrinted>1601-01-01T00:00:00Z</cp:lastPrinted>
  <dcterms:created xsi:type="dcterms:W3CDTF">2020-02-11T11:06:30Z</dcterms:created>
  <dcterms:modified xsi:type="dcterms:W3CDTF">2020-10-27T11:31:43Z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