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555" r:id="rId4"/>
    <p:sldId id="556" r:id="rId5"/>
    <p:sldId id="557" r:id="rId6"/>
    <p:sldId id="612" r:id="rId7"/>
    <p:sldId id="558" r:id="rId8"/>
    <p:sldId id="559" r:id="rId9"/>
    <p:sldId id="582" r:id="rId10"/>
    <p:sldId id="583" r:id="rId11"/>
    <p:sldId id="584" r:id="rId12"/>
    <p:sldId id="585" r:id="rId13"/>
    <p:sldId id="586" r:id="rId14"/>
    <p:sldId id="587" r:id="rId15"/>
    <p:sldId id="588" r:id="rId16"/>
    <p:sldId id="589" r:id="rId17"/>
    <p:sldId id="590" r:id="rId18"/>
    <p:sldId id="591" r:id="rId19"/>
    <p:sldId id="592" r:id="rId20"/>
    <p:sldId id="593" r:id="rId21"/>
    <p:sldId id="594" r:id="rId22"/>
    <p:sldId id="595" r:id="rId23"/>
    <p:sldId id="596" r:id="rId24"/>
    <p:sldId id="597" r:id="rId25"/>
    <p:sldId id="598" r:id="rId26"/>
    <p:sldId id="599" r:id="rId27"/>
    <p:sldId id="600" r:id="rId28"/>
    <p:sldId id="601" r:id="rId29"/>
    <p:sldId id="602" r:id="rId30"/>
    <p:sldId id="603" r:id="rId31"/>
    <p:sldId id="604" r:id="rId32"/>
    <p:sldId id="605" r:id="rId33"/>
    <p:sldId id="606" r:id="rId34"/>
    <p:sldId id="607" r:id="rId35"/>
    <p:sldId id="610" r:id="rId36"/>
    <p:sldId id="611" r:id="rId37"/>
    <p:sldId id="554" r:id="rId3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1" autoAdjust="0"/>
    <p:restoredTop sz="94667" autoAdjust="0"/>
  </p:normalViewPr>
  <p:slideViewPr>
    <p:cSldViewPr>
      <p:cViewPr varScale="1">
        <p:scale>
          <a:sx n="111" d="100"/>
          <a:sy n="111" d="100"/>
        </p:scale>
        <p:origin x="17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0F16A-023D-4A79-9D6F-990BCBA0F122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D3A39-B686-468A-B3A1-CE579A7C695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68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5" y="16587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31275" y="27051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HEMŞİRELİK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7338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SBF103- </a:t>
            </a:r>
            <a:r>
              <a:rPr lang="tr-TR" altLang="tr-TR" b="1" dirty="0"/>
              <a:t>Sağlık Okuryazarlığı Dersi</a:t>
            </a: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478155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Gör. Belgin ŞEN ATASAYAR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687188"/>
            <a:ext cx="7772400" cy="1470025"/>
          </a:xfrm>
        </p:spPr>
        <p:txBody>
          <a:bodyPr anchor="ctr"/>
          <a:lstStyle/>
          <a:p>
            <a:r>
              <a:rPr lang="tr-TR" sz="3600" b="1" dirty="0">
                <a:solidFill>
                  <a:srgbClr val="FF0000"/>
                </a:solidFill>
              </a:rPr>
              <a:t>SAĞLIK OKURYAZARLIĞI İÇİN ÖLÇÜM TEKNİKLERİ</a:t>
            </a:r>
            <a:endParaRPr lang="tr-TR" altLang="tr-TR" sz="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563888" y="4303496"/>
            <a:ext cx="1676400" cy="762000"/>
          </a:xfrm>
        </p:spPr>
        <p:txBody>
          <a:bodyPr/>
          <a:lstStyle/>
          <a:p>
            <a:r>
              <a:rPr lang="tr-TR" altLang="tr-T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Hafta-8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ACB77-F8AE-E54C-98AB-966FD310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66018"/>
            <a:ext cx="8229600" cy="4525963"/>
          </a:xfrm>
        </p:spPr>
        <p:txBody>
          <a:bodyPr/>
          <a:lstStyle/>
          <a:p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okuryazarlığı</a:t>
            </a:r>
            <a:r>
              <a:rPr lang="en-US" dirty="0"/>
              <a:t> </a:t>
            </a:r>
            <a:r>
              <a:rPr lang="en-US" dirty="0" err="1"/>
              <a:t>alanında</a:t>
            </a:r>
            <a:r>
              <a:rPr lang="en-US" dirty="0"/>
              <a:t> </a:t>
            </a:r>
            <a:r>
              <a:rPr lang="en-US" dirty="0" err="1"/>
              <a:t>yaşanan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büyük</a:t>
            </a:r>
            <a:r>
              <a:rPr lang="en-US" dirty="0"/>
              <a:t> </a:t>
            </a:r>
            <a:r>
              <a:rPr lang="en-US" dirty="0" err="1"/>
              <a:t>sıkıntılardan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tanesi</a:t>
            </a:r>
            <a:r>
              <a:rPr lang="en-US" dirty="0"/>
              <a:t>, </a:t>
            </a:r>
            <a:r>
              <a:rPr lang="en-US" dirty="0" err="1"/>
              <a:t>kavramın</a:t>
            </a:r>
            <a:r>
              <a:rPr lang="en-US" dirty="0"/>
              <a:t> </a:t>
            </a:r>
            <a:r>
              <a:rPr lang="en-US" dirty="0" err="1"/>
              <a:t>ölçülmesinde</a:t>
            </a:r>
            <a:r>
              <a:rPr lang="en-US" dirty="0"/>
              <a:t> </a:t>
            </a:r>
            <a:r>
              <a:rPr lang="en-US" dirty="0" err="1"/>
              <a:t>yaşanan</a:t>
            </a:r>
            <a:r>
              <a:rPr lang="en-US" dirty="0"/>
              <a:t> </a:t>
            </a:r>
            <a:r>
              <a:rPr lang="en-US" dirty="0" err="1"/>
              <a:t>zorluktur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okuryazarlığının</a:t>
            </a:r>
            <a:r>
              <a:rPr lang="en-US" dirty="0"/>
              <a:t> </a:t>
            </a:r>
            <a:r>
              <a:rPr lang="en-US" dirty="0" err="1"/>
              <a:t>ölçümu</a:t>
            </a:r>
            <a:r>
              <a:rPr lang="en-US" dirty="0"/>
              <a:t>̈ </a:t>
            </a:r>
            <a:r>
              <a:rPr lang="en-US" dirty="0" err="1"/>
              <a:t>için</a:t>
            </a:r>
            <a:r>
              <a:rPr lang="en-US" dirty="0"/>
              <a:t> </a:t>
            </a:r>
            <a:r>
              <a:rPr lang="en-US" dirty="0" err="1"/>
              <a:t>geliştirilen</a:t>
            </a:r>
            <a:r>
              <a:rPr lang="en-US" dirty="0"/>
              <a:t> </a:t>
            </a:r>
            <a:r>
              <a:rPr lang="en-US" dirty="0" err="1"/>
              <a:t>pek</a:t>
            </a:r>
            <a:r>
              <a:rPr lang="en-US" dirty="0"/>
              <a:t> </a:t>
            </a:r>
            <a:r>
              <a:rPr lang="en-US" dirty="0" err="1"/>
              <a:t>çok</a:t>
            </a:r>
            <a:r>
              <a:rPr lang="en-US" dirty="0"/>
              <a:t> </a:t>
            </a:r>
            <a:r>
              <a:rPr lang="en-US" dirty="0" err="1"/>
              <a:t>ölçek</a:t>
            </a:r>
            <a:r>
              <a:rPr lang="en-US" dirty="0"/>
              <a:t> </a:t>
            </a:r>
            <a:r>
              <a:rPr lang="en-US" dirty="0" err="1"/>
              <a:t>olsa</a:t>
            </a:r>
            <a:r>
              <a:rPr lang="en-US" dirty="0"/>
              <a:t> da, her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ölçekte</a:t>
            </a:r>
            <a:r>
              <a:rPr lang="en-US" dirty="0"/>
              <a:t> var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çeşitli</a:t>
            </a:r>
            <a:r>
              <a:rPr lang="en-US" dirty="0"/>
              <a:t> </a:t>
            </a:r>
            <a:r>
              <a:rPr lang="en-US" dirty="0" err="1"/>
              <a:t>sınırlılıklar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ölçeklerin</a:t>
            </a:r>
            <a:r>
              <a:rPr lang="en-US" dirty="0"/>
              <a:t>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coğrafyalarda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kültürlerde</a:t>
            </a:r>
            <a:r>
              <a:rPr lang="en-US" dirty="0"/>
              <a:t> </a:t>
            </a:r>
            <a:r>
              <a:rPr lang="en-US" dirty="0" err="1"/>
              <a:t>kullanımına</a:t>
            </a:r>
            <a:r>
              <a:rPr lang="en-US" dirty="0"/>
              <a:t> </a:t>
            </a:r>
            <a:r>
              <a:rPr lang="en-US" dirty="0" err="1"/>
              <a:t>engel</a:t>
            </a:r>
            <a:r>
              <a:rPr lang="en-US" dirty="0"/>
              <a:t> </a:t>
            </a:r>
            <a:r>
              <a:rPr lang="en-US" dirty="0" err="1"/>
              <a:t>olmaktadır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19295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4D1D9-BD10-FA4D-AFB7-24A6C3E0C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okuryazarlığı</a:t>
            </a:r>
            <a:r>
              <a:rPr lang="en-US" dirty="0"/>
              <a:t> </a:t>
            </a:r>
            <a:r>
              <a:rPr lang="en-US" dirty="0" err="1"/>
              <a:t>kavramının</a:t>
            </a:r>
            <a:r>
              <a:rPr lang="en-US" dirty="0"/>
              <a:t> </a:t>
            </a:r>
            <a:r>
              <a:rPr lang="en-US" dirty="0" err="1"/>
              <a:t>ölçümünde</a:t>
            </a:r>
            <a:r>
              <a:rPr lang="en-US" dirty="0"/>
              <a:t> ne </a:t>
            </a:r>
            <a:r>
              <a:rPr lang="en-US" dirty="0" err="1"/>
              <a:t>tür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ölçek</a:t>
            </a:r>
            <a:r>
              <a:rPr lang="en-US" dirty="0"/>
              <a:t> </a:t>
            </a:r>
            <a:r>
              <a:rPr lang="en-US" dirty="0" err="1"/>
              <a:t>kullanılacağı</a:t>
            </a:r>
            <a:r>
              <a:rPr lang="en-US" dirty="0"/>
              <a:t> </a:t>
            </a:r>
            <a:r>
              <a:rPr lang="en-US" dirty="0" err="1"/>
              <a:t>sorusunun</a:t>
            </a:r>
            <a:r>
              <a:rPr lang="en-US" dirty="0"/>
              <a:t> </a:t>
            </a:r>
            <a:r>
              <a:rPr lang="en-US" dirty="0" err="1"/>
              <a:t>cevabı</a:t>
            </a:r>
            <a:r>
              <a:rPr lang="en-US" dirty="0"/>
              <a:t>, </a:t>
            </a:r>
            <a:r>
              <a:rPr lang="en-US" b="1" dirty="0" err="1"/>
              <a:t>kavramın</a:t>
            </a:r>
            <a:r>
              <a:rPr lang="en-US" b="1" dirty="0"/>
              <a:t> </a:t>
            </a:r>
            <a:r>
              <a:rPr lang="en-US" b="1" dirty="0" err="1"/>
              <a:t>nasıl</a:t>
            </a:r>
            <a:r>
              <a:rPr lang="en-US" b="1" dirty="0"/>
              <a:t> </a:t>
            </a:r>
            <a:r>
              <a:rPr lang="en-US" b="1" dirty="0" err="1"/>
              <a:t>tanımlandığına</a:t>
            </a:r>
            <a:r>
              <a:rPr lang="en-US" b="1" dirty="0"/>
              <a:t> </a:t>
            </a:r>
            <a:r>
              <a:rPr lang="en-US" b="1" dirty="0" err="1"/>
              <a:t>bağlıdır</a:t>
            </a:r>
            <a:r>
              <a:rPr lang="en-US" b="1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842555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50C5A-9594-694A-B2FB-7F85E7A9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/>
          <a:lstStyle/>
          <a:p>
            <a:r>
              <a:rPr lang="en-US" dirty="0"/>
              <a:t>EĞER SAĞLIK OKURYAZARLIĞI;</a:t>
            </a:r>
          </a:p>
          <a:p>
            <a:endParaRPr lang="en-US" dirty="0"/>
          </a:p>
          <a:p>
            <a:r>
              <a:rPr lang="en-US" b="1" dirty="0" err="1"/>
              <a:t>Yönetilmesi</a:t>
            </a:r>
            <a:r>
              <a:rPr lang="en-US" b="1" dirty="0"/>
              <a:t> </a:t>
            </a:r>
            <a:r>
              <a:rPr lang="en-US" b="1" dirty="0" err="1"/>
              <a:t>gereken</a:t>
            </a:r>
            <a:r>
              <a:rPr lang="en-US" b="1" dirty="0"/>
              <a:t> </a:t>
            </a:r>
            <a:r>
              <a:rPr lang="en-US" b="1" dirty="0" err="1"/>
              <a:t>bir</a:t>
            </a:r>
            <a:r>
              <a:rPr lang="en-US" b="1" dirty="0"/>
              <a:t> risk </a:t>
            </a:r>
            <a:r>
              <a:rPr lang="en-US" b="1" dirty="0" err="1"/>
              <a:t>faktöru</a:t>
            </a:r>
            <a:r>
              <a:rPr lang="en-US" b="1" dirty="0"/>
              <a:t>̈ </a:t>
            </a:r>
            <a:r>
              <a:rPr lang="en-US" b="1" dirty="0" err="1"/>
              <a:t>olarak</a:t>
            </a:r>
            <a:r>
              <a:rPr lang="en-US" b="1" dirty="0"/>
              <a:t> </a:t>
            </a:r>
            <a:r>
              <a:rPr lang="en-US" b="1" dirty="0" err="1"/>
              <a:t>ele</a:t>
            </a:r>
            <a:r>
              <a:rPr lang="en-US" b="1" dirty="0"/>
              <a:t> </a:t>
            </a:r>
            <a:r>
              <a:rPr lang="en-US" b="1" dirty="0" err="1"/>
              <a:t>alınıp</a:t>
            </a:r>
            <a:r>
              <a:rPr lang="en-US" b="1" dirty="0"/>
              <a:t>, </a:t>
            </a:r>
            <a:r>
              <a:rPr lang="en-US" b="1" dirty="0" err="1"/>
              <a:t>işlevsel</a:t>
            </a:r>
            <a:r>
              <a:rPr lang="en-US" b="1" dirty="0"/>
              <a:t> </a:t>
            </a:r>
            <a:r>
              <a:rPr lang="en-US" b="1" dirty="0" err="1"/>
              <a:t>bir</a:t>
            </a:r>
            <a:r>
              <a:rPr lang="en-US" b="1" dirty="0"/>
              <a:t> </a:t>
            </a:r>
            <a:r>
              <a:rPr lang="en-US" b="1" dirty="0" err="1"/>
              <a:t>kapasite</a:t>
            </a:r>
            <a:r>
              <a:rPr lang="en-US" b="1" dirty="0"/>
              <a:t> </a:t>
            </a:r>
            <a:r>
              <a:rPr lang="en-US" b="1" dirty="0" err="1"/>
              <a:t>olarak</a:t>
            </a:r>
            <a:r>
              <a:rPr lang="en-US" b="1" dirty="0"/>
              <a:t> </a:t>
            </a:r>
            <a:r>
              <a:rPr lang="en-US" b="1" dirty="0" err="1"/>
              <a:t>algılanırsa</a:t>
            </a:r>
            <a:r>
              <a:rPr lang="en-US" dirty="0"/>
              <a:t>, </a:t>
            </a:r>
            <a:r>
              <a:rPr lang="en-US" b="1" dirty="0" err="1">
                <a:solidFill>
                  <a:srgbClr val="7030A0"/>
                </a:solidFill>
              </a:rPr>
              <a:t>kişilerin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okuma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ve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konuşma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becerilerini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ölçmek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 err="1"/>
              <a:t>kavramın</a:t>
            </a:r>
            <a:r>
              <a:rPr lang="en-US" dirty="0"/>
              <a:t> </a:t>
            </a:r>
            <a:r>
              <a:rPr lang="en-US" dirty="0" err="1"/>
              <a:t>değerlendirilmesi</a:t>
            </a:r>
            <a:r>
              <a:rPr lang="en-US" dirty="0"/>
              <a:t> </a:t>
            </a:r>
            <a:r>
              <a:rPr lang="en-US" dirty="0" err="1"/>
              <a:t>için</a:t>
            </a:r>
            <a:r>
              <a:rPr lang="en-US" dirty="0"/>
              <a:t> </a:t>
            </a:r>
            <a:r>
              <a:rPr lang="en-US" dirty="0" err="1"/>
              <a:t>yeterli</a:t>
            </a:r>
            <a:r>
              <a:rPr lang="en-US" dirty="0"/>
              <a:t> </a:t>
            </a:r>
            <a:r>
              <a:rPr lang="en-US" dirty="0" err="1"/>
              <a:t>olacaktır</a:t>
            </a:r>
            <a:r>
              <a:rPr lang="en-US" dirty="0"/>
              <a:t>. </a:t>
            </a:r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26898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D6FF2-41EB-3E43-9D7A-35E34D652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3888432"/>
          </a:xfrm>
        </p:spPr>
        <p:txBody>
          <a:bodyPr/>
          <a:lstStyle/>
          <a:p>
            <a:r>
              <a:rPr lang="en-US" dirty="0"/>
              <a:t>EĞER: </a:t>
            </a:r>
            <a:endParaRPr lang="en-US" b="1" dirty="0"/>
          </a:p>
          <a:p>
            <a:r>
              <a:rPr lang="en-US" b="1" dirty="0" err="1"/>
              <a:t>Değer</a:t>
            </a:r>
            <a:r>
              <a:rPr lang="en-US" b="1" dirty="0"/>
              <a:t> </a:t>
            </a:r>
            <a:r>
              <a:rPr lang="en-US" b="1" dirty="0" err="1"/>
              <a:t>temelli</a:t>
            </a:r>
            <a:r>
              <a:rPr lang="en-US" b="1" dirty="0"/>
              <a:t> </a:t>
            </a:r>
            <a:r>
              <a:rPr lang="en-US" b="1" dirty="0" err="1"/>
              <a:t>bakıs</a:t>
            </a:r>
            <a:r>
              <a:rPr lang="en-US" b="1" dirty="0"/>
              <a:t>̧ </a:t>
            </a:r>
            <a:r>
              <a:rPr lang="en-US" b="1" dirty="0" err="1"/>
              <a:t>açısıyla</a:t>
            </a:r>
            <a:r>
              <a:rPr lang="en-US" b="1" dirty="0"/>
              <a:t> </a:t>
            </a:r>
            <a:r>
              <a:rPr lang="en-US" b="1" dirty="0" err="1"/>
              <a:t>sağlık</a:t>
            </a:r>
            <a:r>
              <a:rPr lang="en-US" b="1" dirty="0"/>
              <a:t> </a:t>
            </a:r>
            <a:r>
              <a:rPr lang="en-US" b="1" dirty="0" err="1"/>
              <a:t>okuryazarlığına</a:t>
            </a:r>
            <a:r>
              <a:rPr lang="en-US" b="1" dirty="0"/>
              <a:t> </a:t>
            </a:r>
            <a:r>
              <a:rPr lang="en-US" b="1" dirty="0" err="1"/>
              <a:t>yaklaşırsak</a:t>
            </a:r>
            <a:r>
              <a:rPr lang="en-US" b="1" dirty="0"/>
              <a:t>,</a:t>
            </a:r>
            <a:r>
              <a:rPr lang="en-US" dirty="0"/>
              <a:t> </a:t>
            </a:r>
            <a:r>
              <a:rPr lang="en-US" dirty="0" err="1"/>
              <a:t>kavramın</a:t>
            </a:r>
            <a:r>
              <a:rPr lang="en-US" dirty="0"/>
              <a:t> </a:t>
            </a:r>
            <a:r>
              <a:rPr lang="en-US" dirty="0" err="1"/>
              <a:t>içine</a:t>
            </a:r>
            <a:r>
              <a:rPr lang="en-US" dirty="0"/>
              <a:t> </a:t>
            </a:r>
            <a:r>
              <a:rPr lang="en-US" dirty="0" err="1"/>
              <a:t>okuma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konuşma</a:t>
            </a:r>
            <a:r>
              <a:rPr lang="en-US" dirty="0"/>
              <a:t> </a:t>
            </a:r>
            <a:r>
              <a:rPr lang="en-US" dirty="0" err="1"/>
              <a:t>becerilerinin</a:t>
            </a:r>
            <a:r>
              <a:rPr lang="en-US" dirty="0"/>
              <a:t> </a:t>
            </a:r>
            <a:r>
              <a:rPr lang="en-US" dirty="0" err="1"/>
              <a:t>yanı</a:t>
            </a:r>
            <a:r>
              <a:rPr lang="en-US" dirty="0"/>
              <a:t> </a:t>
            </a:r>
            <a:r>
              <a:rPr lang="en-US" dirty="0" err="1"/>
              <a:t>sıra</a:t>
            </a:r>
            <a:r>
              <a:rPr lang="en-US" dirty="0"/>
              <a:t>; </a:t>
            </a:r>
            <a:r>
              <a:rPr lang="en-US" b="1" dirty="0" err="1">
                <a:solidFill>
                  <a:srgbClr val="7030A0"/>
                </a:solidFill>
              </a:rPr>
              <a:t>anlama</a:t>
            </a:r>
            <a:r>
              <a:rPr lang="en-US" b="1" dirty="0">
                <a:solidFill>
                  <a:srgbClr val="7030A0"/>
                </a:solidFill>
              </a:rPr>
              <a:t>, </a:t>
            </a:r>
            <a:r>
              <a:rPr lang="en-US" b="1" dirty="0" err="1">
                <a:solidFill>
                  <a:srgbClr val="7030A0"/>
                </a:solidFill>
              </a:rPr>
              <a:t>yorumlama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ve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müzakere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etme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yetenekleri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/>
              <a:t>de </a:t>
            </a:r>
            <a:r>
              <a:rPr lang="en-US" dirty="0" err="1"/>
              <a:t>girmektedir</a:t>
            </a:r>
            <a:r>
              <a:rPr lang="en-US" dirty="0"/>
              <a:t>.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488376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A3EE9-355E-1448-BA0A-167569133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Aynı</a:t>
            </a:r>
            <a:r>
              <a:rPr lang="en-US" dirty="0"/>
              <a:t> </a:t>
            </a:r>
            <a:r>
              <a:rPr lang="en-US" dirty="0" err="1"/>
              <a:t>zamanda</a:t>
            </a:r>
            <a:r>
              <a:rPr lang="en-US" dirty="0"/>
              <a:t> </a:t>
            </a: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çevre</a:t>
            </a:r>
            <a:r>
              <a:rPr lang="en-US" dirty="0"/>
              <a:t>, </a:t>
            </a:r>
            <a:r>
              <a:rPr lang="en-US" dirty="0" err="1"/>
              <a:t>hayat</a:t>
            </a:r>
            <a:r>
              <a:rPr lang="en-US" dirty="0"/>
              <a:t> </a:t>
            </a:r>
            <a:r>
              <a:rPr lang="en-US" dirty="0" err="1"/>
              <a:t>tarzı</a:t>
            </a:r>
            <a:r>
              <a:rPr lang="en-US" dirty="0"/>
              <a:t>, </a:t>
            </a:r>
            <a:r>
              <a:rPr lang="en-US" dirty="0" err="1"/>
              <a:t>alışkanlıklar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sağlığı</a:t>
            </a:r>
            <a:r>
              <a:rPr lang="en-US" dirty="0"/>
              <a:t> da </a:t>
            </a:r>
            <a:r>
              <a:rPr lang="en-US" dirty="0" err="1"/>
              <a:t>işin</a:t>
            </a:r>
            <a:r>
              <a:rPr lang="en-US" dirty="0"/>
              <a:t> </a:t>
            </a:r>
            <a:r>
              <a:rPr lang="en-US" dirty="0" err="1"/>
              <a:t>içine</a:t>
            </a:r>
            <a:r>
              <a:rPr lang="en-US" dirty="0"/>
              <a:t> </a:t>
            </a:r>
            <a:r>
              <a:rPr lang="en-US" dirty="0" err="1"/>
              <a:t>gireceğinden</a:t>
            </a:r>
            <a:r>
              <a:rPr lang="en-US" dirty="0"/>
              <a:t>, </a:t>
            </a:r>
            <a:r>
              <a:rPr lang="en-US" b="1" dirty="0" err="1"/>
              <a:t>yalnızca</a:t>
            </a:r>
            <a:r>
              <a:rPr lang="en-US" b="1" dirty="0"/>
              <a:t> </a:t>
            </a:r>
            <a:r>
              <a:rPr lang="en-US" b="1" dirty="0" err="1"/>
              <a:t>okuma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konuşma</a:t>
            </a:r>
            <a:r>
              <a:rPr lang="en-US" b="1" dirty="0"/>
              <a:t> </a:t>
            </a:r>
            <a:r>
              <a:rPr lang="en-US" b="1" dirty="0" err="1"/>
              <a:t>becerilerini</a:t>
            </a:r>
            <a:r>
              <a:rPr lang="en-US" b="1" dirty="0"/>
              <a:t> </a:t>
            </a:r>
            <a:r>
              <a:rPr lang="en-US" b="1" dirty="0" err="1"/>
              <a:t>ölçmek</a:t>
            </a:r>
            <a:r>
              <a:rPr lang="en-US" b="1" dirty="0"/>
              <a:t>, </a:t>
            </a:r>
            <a:r>
              <a:rPr lang="en-US" b="1" dirty="0" err="1"/>
              <a:t>sağlık</a:t>
            </a:r>
            <a:r>
              <a:rPr lang="en-US" b="1" dirty="0"/>
              <a:t> </a:t>
            </a:r>
            <a:r>
              <a:rPr lang="en-US" b="1" dirty="0" err="1"/>
              <a:t>okuryazarlığının</a:t>
            </a:r>
            <a:r>
              <a:rPr lang="en-US" b="1" dirty="0"/>
              <a:t> </a:t>
            </a:r>
            <a:r>
              <a:rPr lang="en-US" b="1" dirty="0" err="1"/>
              <a:t>değerlendirilmesinde</a:t>
            </a:r>
            <a:r>
              <a:rPr lang="en-US" b="1" dirty="0"/>
              <a:t> </a:t>
            </a:r>
            <a:r>
              <a:rPr lang="en-US" b="1" dirty="0" err="1"/>
              <a:t>yetersiz</a:t>
            </a:r>
            <a:r>
              <a:rPr lang="en-US" b="1" dirty="0"/>
              <a:t> </a:t>
            </a:r>
            <a:r>
              <a:rPr lang="en-US" b="1" dirty="0" err="1"/>
              <a:t>kalacaktır</a:t>
            </a:r>
            <a:r>
              <a:rPr lang="en-US" b="1" dirty="0"/>
              <a:t>.</a:t>
            </a:r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297490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17F59-D82C-164C-BE56-204E6437A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okuryazalığını</a:t>
            </a:r>
            <a:r>
              <a:rPr lang="en-US" dirty="0"/>
              <a:t> </a:t>
            </a:r>
            <a:r>
              <a:rPr lang="en-US" dirty="0" err="1"/>
              <a:t>ölçmek</a:t>
            </a:r>
            <a:r>
              <a:rPr lang="en-US" dirty="0"/>
              <a:t> </a:t>
            </a:r>
            <a:r>
              <a:rPr lang="en-US" dirty="0" err="1"/>
              <a:t>amacıyla</a:t>
            </a:r>
            <a:r>
              <a:rPr lang="en-US" dirty="0"/>
              <a:t>, </a:t>
            </a:r>
            <a:r>
              <a:rPr lang="en-US" dirty="0" err="1"/>
              <a:t>gerek</a:t>
            </a:r>
            <a:r>
              <a:rPr lang="en-US" dirty="0"/>
              <a:t> </a:t>
            </a:r>
            <a:r>
              <a:rPr lang="en-US" dirty="0" err="1"/>
              <a:t>kişilerin</a:t>
            </a:r>
            <a:r>
              <a:rPr lang="en-US" dirty="0"/>
              <a:t> </a:t>
            </a:r>
            <a:r>
              <a:rPr lang="en-US" dirty="0" err="1"/>
              <a:t>yalnızca</a:t>
            </a:r>
            <a:r>
              <a:rPr lang="en-US" dirty="0"/>
              <a:t> </a:t>
            </a:r>
            <a:r>
              <a:rPr lang="en-US" dirty="0" err="1"/>
              <a:t>okuma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konuşma</a:t>
            </a:r>
            <a:r>
              <a:rPr lang="en-US" dirty="0"/>
              <a:t> </a:t>
            </a:r>
            <a:r>
              <a:rPr lang="en-US" dirty="0" err="1"/>
              <a:t>becerilerini</a:t>
            </a:r>
            <a:r>
              <a:rPr lang="en-US" dirty="0"/>
              <a:t> </a:t>
            </a:r>
            <a:r>
              <a:rPr lang="en-US" dirty="0" err="1"/>
              <a:t>ölçmeyi</a:t>
            </a:r>
            <a:r>
              <a:rPr lang="en-US" dirty="0"/>
              <a:t> </a:t>
            </a:r>
            <a:r>
              <a:rPr lang="en-US" dirty="0" err="1"/>
              <a:t>hedefleyen</a:t>
            </a:r>
            <a:r>
              <a:rPr lang="en-US" dirty="0"/>
              <a:t>, </a:t>
            </a:r>
            <a:r>
              <a:rPr lang="en-US" dirty="0" err="1"/>
              <a:t>gerekse</a:t>
            </a:r>
            <a:r>
              <a:rPr lang="en-US" dirty="0"/>
              <a:t> </a:t>
            </a:r>
            <a:r>
              <a:rPr lang="en-US" dirty="0" err="1"/>
              <a:t>kişinin</a:t>
            </a:r>
            <a:r>
              <a:rPr lang="en-US" dirty="0"/>
              <a:t> </a:t>
            </a:r>
            <a:r>
              <a:rPr lang="en-US" dirty="0" err="1"/>
              <a:t>anlama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yorumlama</a:t>
            </a:r>
            <a:r>
              <a:rPr lang="en-US" dirty="0"/>
              <a:t> </a:t>
            </a:r>
            <a:r>
              <a:rPr lang="en-US" dirty="0" err="1"/>
              <a:t>yeteneğini</a:t>
            </a:r>
            <a:r>
              <a:rPr lang="en-US" dirty="0"/>
              <a:t> de </a:t>
            </a:r>
            <a:r>
              <a:rPr lang="en-US" dirty="0" err="1"/>
              <a:t>işin</a:t>
            </a:r>
            <a:r>
              <a:rPr lang="en-US" dirty="0"/>
              <a:t> </a:t>
            </a:r>
            <a:r>
              <a:rPr lang="en-US" dirty="0" err="1"/>
              <a:t>içine</a:t>
            </a:r>
            <a:r>
              <a:rPr lang="en-US" dirty="0"/>
              <a:t> katan </a:t>
            </a:r>
            <a:r>
              <a:rPr lang="en-US" dirty="0" err="1"/>
              <a:t>pek</a:t>
            </a:r>
            <a:r>
              <a:rPr lang="en-US" dirty="0"/>
              <a:t> </a:t>
            </a:r>
            <a:r>
              <a:rPr lang="en-US" dirty="0" err="1"/>
              <a:t>çok</a:t>
            </a:r>
            <a:r>
              <a:rPr lang="en-US" dirty="0"/>
              <a:t> </a:t>
            </a:r>
            <a:r>
              <a:rPr lang="en-US" dirty="0" err="1"/>
              <a:t>ölçek</a:t>
            </a:r>
            <a:r>
              <a:rPr lang="en-US" dirty="0"/>
              <a:t> </a:t>
            </a:r>
            <a:r>
              <a:rPr lang="en-US" dirty="0" err="1"/>
              <a:t>geliştirilmiştir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40903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B7021-3646-4C44-B4DB-24D3BDC74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435" y="125760"/>
            <a:ext cx="8229600" cy="1143000"/>
          </a:xfrm>
        </p:spPr>
        <p:txBody>
          <a:bodyPr/>
          <a:lstStyle/>
          <a:p>
            <a:r>
              <a:rPr lang="en-TR" sz="3200" b="1" dirty="0">
                <a:solidFill>
                  <a:srgbClr val="FF0000"/>
                </a:solidFill>
              </a:rPr>
              <a:t>SAĞLIK OKURYAZARLĞININ ÖLÇÜMÜNDE KULLANILAN ARAÇLAR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50F16-AFDE-FE4C-8996-B38DC654C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292574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 err="1">
                <a:solidFill>
                  <a:srgbClr val="C00000"/>
                </a:solidFill>
              </a:rPr>
              <a:t>Yetişkinlerdeki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İşlevsel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    </a:t>
            </a:r>
            <a:r>
              <a:rPr lang="en-US" b="1" dirty="0" err="1">
                <a:solidFill>
                  <a:srgbClr val="C00000"/>
                </a:solidFill>
              </a:rPr>
              <a:t>Okuryazarlık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Testi</a:t>
            </a:r>
            <a:r>
              <a:rPr lang="en-US" b="1" dirty="0">
                <a:solidFill>
                  <a:srgbClr val="C00000"/>
                </a:solidFill>
              </a:rPr>
              <a:t> (YİSOT) 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r>
              <a:rPr lang="en-US" dirty="0"/>
              <a:t>The Test of Functional Health Literacy in Adults (TOFHLA)</a:t>
            </a:r>
          </a:p>
          <a:p>
            <a:endParaRPr lang="en-US" dirty="0"/>
          </a:p>
          <a:p>
            <a:r>
              <a:rPr lang="en-US" dirty="0" err="1"/>
              <a:t>Paker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ark. 1995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, </a:t>
            </a:r>
            <a:r>
              <a:rPr lang="en-US" dirty="0" err="1"/>
              <a:t>İspanyolca</a:t>
            </a:r>
            <a:r>
              <a:rPr lang="en-US" dirty="0"/>
              <a:t>. </a:t>
            </a:r>
            <a:r>
              <a:rPr lang="en-US" dirty="0" err="1"/>
              <a:t>Türkçe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66675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AFA15-1577-8247-83CA-0C2BB8EC8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92696"/>
            <a:ext cx="8229600" cy="4525963"/>
          </a:xfrm>
        </p:spPr>
        <p:txBody>
          <a:bodyPr/>
          <a:lstStyle/>
          <a:p>
            <a:r>
              <a:rPr lang="en-US" b="1" dirty="0" err="1">
                <a:solidFill>
                  <a:srgbClr val="7030A0"/>
                </a:solidFill>
              </a:rPr>
              <a:t>Amacı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 err="1"/>
              <a:t>Gerçek</a:t>
            </a:r>
            <a:r>
              <a:rPr lang="en-US" dirty="0"/>
              <a:t> </a:t>
            </a:r>
            <a:r>
              <a:rPr lang="en-US" dirty="0" err="1"/>
              <a:t>materyaller</a:t>
            </a:r>
            <a:r>
              <a:rPr lang="en-US" dirty="0"/>
              <a:t> </a:t>
            </a:r>
            <a:r>
              <a:rPr lang="en-US" dirty="0" err="1"/>
              <a:t>kullanılarak</a:t>
            </a:r>
            <a:r>
              <a:rPr lang="en-US" dirty="0"/>
              <a:t> </a:t>
            </a:r>
            <a:r>
              <a:rPr lang="en-US" dirty="0" err="1"/>
              <a:t>hastanın</a:t>
            </a:r>
            <a:r>
              <a:rPr lang="en-US" dirty="0"/>
              <a:t> </a:t>
            </a:r>
            <a:r>
              <a:rPr lang="en-US" dirty="0" err="1"/>
              <a:t>sağlıkla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okuma</a:t>
            </a:r>
            <a:r>
              <a:rPr lang="en-US" dirty="0"/>
              <a:t> </a:t>
            </a:r>
            <a:r>
              <a:rPr lang="en-US" dirty="0" err="1"/>
              <a:t>becerilerini</a:t>
            </a:r>
            <a:r>
              <a:rPr lang="en-US" dirty="0"/>
              <a:t>, </a:t>
            </a:r>
            <a:r>
              <a:rPr lang="en-US" dirty="0" err="1"/>
              <a:t>sayıları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ifadeleri</a:t>
            </a:r>
            <a:r>
              <a:rPr lang="en-US" dirty="0"/>
              <a:t> </a:t>
            </a:r>
            <a:r>
              <a:rPr lang="en-US" dirty="0" err="1"/>
              <a:t>anlama</a:t>
            </a:r>
            <a:r>
              <a:rPr lang="en-US" dirty="0"/>
              <a:t> </a:t>
            </a:r>
            <a:r>
              <a:rPr lang="en-US" dirty="0" err="1"/>
              <a:t>becerilerini</a:t>
            </a:r>
            <a:r>
              <a:rPr lang="en-US" dirty="0"/>
              <a:t> </a:t>
            </a:r>
            <a:r>
              <a:rPr lang="en-US" dirty="0" err="1"/>
              <a:t>ölçmektedir</a:t>
            </a:r>
            <a:r>
              <a:rPr lang="en-US" dirty="0"/>
              <a:t>. Test </a:t>
            </a:r>
            <a:r>
              <a:rPr lang="en-US" dirty="0" err="1"/>
              <a:t>süresi</a:t>
            </a:r>
            <a:r>
              <a:rPr lang="en-US" dirty="0"/>
              <a:t> 22-25 </a:t>
            </a:r>
            <a:r>
              <a:rPr lang="en-US" dirty="0" err="1"/>
              <a:t>dakikadır</a:t>
            </a:r>
            <a:r>
              <a:rPr lang="en-US" dirty="0"/>
              <a:t>. </a:t>
            </a:r>
            <a:r>
              <a:rPr lang="en-US" dirty="0" err="1"/>
              <a:t>Sorular</a:t>
            </a:r>
            <a:r>
              <a:rPr lang="en-US" dirty="0"/>
              <a:t> </a:t>
            </a:r>
            <a:r>
              <a:rPr lang="en-US" dirty="0" err="1"/>
              <a:t>toplam</a:t>
            </a:r>
            <a:r>
              <a:rPr lang="en-US" dirty="0"/>
              <a:t> 67 </a:t>
            </a:r>
            <a:r>
              <a:rPr lang="en-US" dirty="0" err="1"/>
              <a:t>maddeden</a:t>
            </a:r>
            <a:r>
              <a:rPr lang="en-US" dirty="0"/>
              <a:t> </a:t>
            </a:r>
            <a:r>
              <a:rPr lang="en-US" dirty="0" err="1"/>
              <a:t>oluşmaktadır</a:t>
            </a:r>
            <a:r>
              <a:rPr lang="en-US" dirty="0"/>
              <a:t> </a:t>
            </a:r>
          </a:p>
          <a:p>
            <a:endParaRPr lang="en-TR" dirty="0"/>
          </a:p>
          <a:p>
            <a:r>
              <a:rPr lang="en-US" b="1" dirty="0" err="1">
                <a:solidFill>
                  <a:srgbClr val="7030A0"/>
                </a:solidFill>
              </a:rPr>
              <a:t>Türkçe’ye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Çevirenler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 err="1"/>
              <a:t>Üçpunar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Piyal</a:t>
            </a:r>
            <a:r>
              <a:rPr lang="en-US" dirty="0"/>
              <a:t>, </a:t>
            </a:r>
            <a:r>
              <a:rPr lang="en-US" dirty="0" err="1"/>
              <a:t>tarafından</a:t>
            </a:r>
            <a:r>
              <a:rPr lang="en-US" dirty="0"/>
              <a:t> 2014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geçerlilik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güvenilirlik</a:t>
            </a:r>
            <a:r>
              <a:rPr lang="en-US" dirty="0"/>
              <a:t> </a:t>
            </a:r>
            <a:r>
              <a:rPr lang="en-US" dirty="0" err="1"/>
              <a:t>çalışması</a:t>
            </a:r>
            <a:r>
              <a:rPr lang="en-US" dirty="0"/>
              <a:t> </a:t>
            </a:r>
            <a:r>
              <a:rPr lang="en-US" dirty="0" err="1"/>
              <a:t>yapılmıştır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724845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27614-9344-9347-B39B-3EDA5CE71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4766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2. </a:t>
            </a:r>
            <a:r>
              <a:rPr lang="en-US" b="1" dirty="0" err="1">
                <a:solidFill>
                  <a:srgbClr val="C00000"/>
                </a:solidFill>
              </a:rPr>
              <a:t>Yetişkinlerde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İşlevsel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Kısa</a:t>
            </a:r>
            <a:r>
              <a:rPr lang="en-US" b="1" dirty="0">
                <a:solidFill>
                  <a:srgbClr val="C00000"/>
                </a:solidFill>
              </a:rPr>
              <a:t> Test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/>
              <a:t>The Short of Functional Health Literacy in Adults (S-TOFHLA) </a:t>
            </a:r>
          </a:p>
          <a:p>
            <a:endParaRPr lang="en-US" dirty="0"/>
          </a:p>
          <a:p>
            <a:r>
              <a:rPr lang="en-US" dirty="0"/>
              <a:t>Parker </a:t>
            </a:r>
            <a:r>
              <a:rPr lang="en-US" dirty="0" err="1"/>
              <a:t>ve</a:t>
            </a:r>
            <a:r>
              <a:rPr lang="en-US" dirty="0"/>
              <a:t> ark. 1995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 </a:t>
            </a:r>
            <a:r>
              <a:rPr lang="en-US" dirty="0" err="1"/>
              <a:t>İspanyolca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855110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D367E-BE23-C147-B1D6-707D5B851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66018"/>
            <a:ext cx="8229600" cy="4525963"/>
          </a:xfrm>
        </p:spPr>
        <p:txBody>
          <a:bodyPr/>
          <a:lstStyle/>
          <a:p>
            <a:r>
              <a:rPr lang="en-US" b="1" dirty="0" err="1">
                <a:solidFill>
                  <a:srgbClr val="7030A0"/>
                </a:solidFill>
              </a:rPr>
              <a:t>Amacı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/>
              <a:t>TOFHLA </a:t>
            </a:r>
            <a:r>
              <a:rPr lang="en-US" dirty="0" err="1"/>
              <a:t>uzun</a:t>
            </a:r>
            <a:r>
              <a:rPr lang="en-US" dirty="0"/>
              <a:t> </a:t>
            </a:r>
            <a:r>
              <a:rPr lang="en-US" dirty="0" err="1"/>
              <a:t>süren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ölçme</a:t>
            </a:r>
            <a:r>
              <a:rPr lang="en-US" dirty="0"/>
              <a:t> </a:t>
            </a:r>
            <a:r>
              <a:rPr lang="en-US" dirty="0" err="1"/>
              <a:t>aracı</a:t>
            </a:r>
            <a:r>
              <a:rPr lang="en-US" dirty="0"/>
              <a:t> </a:t>
            </a:r>
            <a:r>
              <a:rPr lang="en-US" dirty="0" err="1"/>
              <a:t>olduğu</a:t>
            </a:r>
            <a:r>
              <a:rPr lang="en-US" dirty="0"/>
              <a:t> </a:t>
            </a:r>
            <a:r>
              <a:rPr lang="en-US" dirty="0" err="1"/>
              <a:t>için</a:t>
            </a:r>
            <a:r>
              <a:rPr lang="en-US" dirty="0"/>
              <a:t> </a:t>
            </a:r>
            <a:r>
              <a:rPr lang="en-US" dirty="0" err="1"/>
              <a:t>kısa</a:t>
            </a:r>
            <a:r>
              <a:rPr lang="en-US" dirty="0"/>
              <a:t> </a:t>
            </a:r>
            <a:r>
              <a:rPr lang="en-US" dirty="0" err="1"/>
              <a:t>versiyonu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geliştirilmiştir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Sayısal</a:t>
            </a:r>
            <a:r>
              <a:rPr lang="en-US" dirty="0"/>
              <a:t> </a:t>
            </a:r>
            <a:r>
              <a:rPr lang="en-US" dirty="0" err="1"/>
              <a:t>beceriler</a:t>
            </a:r>
            <a:r>
              <a:rPr lang="en-US" dirty="0"/>
              <a:t> </a:t>
            </a:r>
            <a:r>
              <a:rPr lang="en-US" dirty="0" err="1"/>
              <a:t>dışında</a:t>
            </a:r>
            <a:r>
              <a:rPr lang="en-US" dirty="0"/>
              <a:t>, </a:t>
            </a:r>
            <a:r>
              <a:rPr lang="en-US" dirty="0" err="1"/>
              <a:t>sadece</a:t>
            </a:r>
            <a:r>
              <a:rPr lang="en-US" dirty="0"/>
              <a:t> </a:t>
            </a:r>
            <a:r>
              <a:rPr lang="en-US" dirty="0" err="1"/>
              <a:t>okuma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anlama</a:t>
            </a:r>
            <a:r>
              <a:rPr lang="en-US" dirty="0"/>
              <a:t> </a:t>
            </a:r>
            <a:r>
              <a:rPr lang="en-US" dirty="0" err="1"/>
              <a:t>becerilerini</a:t>
            </a:r>
            <a:r>
              <a:rPr lang="en-US" dirty="0"/>
              <a:t> </a:t>
            </a:r>
            <a:r>
              <a:rPr lang="en-US" dirty="0" err="1"/>
              <a:t>içermektedir</a:t>
            </a:r>
            <a:r>
              <a:rPr lang="en-US" dirty="0"/>
              <a:t> </a:t>
            </a:r>
          </a:p>
          <a:p>
            <a:endParaRPr lang="en-TR" dirty="0"/>
          </a:p>
          <a:p>
            <a:r>
              <a:rPr lang="en-TR" dirty="0"/>
              <a:t>Türkçe geçerlilik ve güvenirliği yapılmamıştır.</a:t>
            </a:r>
          </a:p>
        </p:txBody>
      </p:sp>
    </p:spTree>
    <p:extLst>
      <p:ext uri="{BB962C8B-B14F-4D97-AF65-F5344CB8AC3E}">
        <p14:creationId xmlns:p14="http://schemas.microsoft.com/office/powerpoint/2010/main" val="42083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A9DB7-695A-CE4A-9EA5-2502ADA10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3. </a:t>
            </a:r>
            <a:r>
              <a:rPr lang="en-US" b="1" dirty="0" err="1">
                <a:solidFill>
                  <a:srgbClr val="C00000"/>
                </a:solidFill>
              </a:rPr>
              <a:t>Tıpta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Yetişkin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Okuryazarlığının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Hızlı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Ölçümu</a:t>
            </a:r>
            <a:r>
              <a:rPr lang="en-US" b="1" dirty="0">
                <a:solidFill>
                  <a:srgbClr val="C00000"/>
                </a:solidFill>
              </a:rPr>
              <a:t>̈</a:t>
            </a:r>
          </a:p>
          <a:p>
            <a:endParaRPr lang="en-US" dirty="0"/>
          </a:p>
          <a:p>
            <a:r>
              <a:rPr lang="en-US" dirty="0"/>
              <a:t>The Rapid Estimate of Adult Literacy in Medicine (REALM) </a:t>
            </a:r>
          </a:p>
          <a:p>
            <a:endParaRPr lang="en-US" dirty="0"/>
          </a:p>
          <a:p>
            <a:r>
              <a:rPr lang="en-US" dirty="0"/>
              <a:t>Davis </a:t>
            </a:r>
            <a:r>
              <a:rPr lang="en-US" dirty="0" err="1"/>
              <a:t>ve</a:t>
            </a:r>
            <a:r>
              <a:rPr lang="en-US" dirty="0"/>
              <a:t> ark.1991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 </a:t>
            </a:r>
            <a:r>
              <a:rPr lang="en-US" dirty="0" err="1"/>
              <a:t>Türkçe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168531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11936-BC10-6444-A312-2DA6B2998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Amacı:</a:t>
            </a:r>
            <a:r>
              <a:rPr lang="en-TR" dirty="0"/>
              <a:t> </a:t>
            </a:r>
            <a:r>
              <a:rPr lang="en-US" dirty="0" err="1"/>
              <a:t>Kişilerin</a:t>
            </a:r>
            <a:r>
              <a:rPr lang="en-US" dirty="0"/>
              <a:t> </a:t>
            </a:r>
            <a:r>
              <a:rPr lang="en-US" dirty="0" err="1"/>
              <a:t>kelime</a:t>
            </a:r>
            <a:r>
              <a:rPr lang="en-US" dirty="0"/>
              <a:t> </a:t>
            </a:r>
            <a:r>
              <a:rPr lang="en-US" dirty="0" err="1"/>
              <a:t>tanıma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telaffuz</a:t>
            </a:r>
            <a:r>
              <a:rPr lang="en-US" dirty="0"/>
              <a:t> </a:t>
            </a:r>
            <a:r>
              <a:rPr lang="en-US" dirty="0" err="1"/>
              <a:t>becerilerini</a:t>
            </a:r>
            <a:r>
              <a:rPr lang="en-US" dirty="0"/>
              <a:t> test </a:t>
            </a:r>
            <a:r>
              <a:rPr lang="en-US" dirty="0" err="1"/>
              <a:t>etmektedir</a:t>
            </a:r>
            <a:r>
              <a:rPr lang="en-US" dirty="0"/>
              <a:t>. </a:t>
            </a:r>
            <a:r>
              <a:rPr lang="en-US" dirty="0" err="1"/>
              <a:t>Kişilerin</a:t>
            </a:r>
            <a:r>
              <a:rPr lang="en-US" dirty="0"/>
              <a:t> </a:t>
            </a:r>
            <a:r>
              <a:rPr lang="en-US" dirty="0" err="1"/>
              <a:t>yüksek</a:t>
            </a:r>
            <a:r>
              <a:rPr lang="en-US" dirty="0"/>
              <a:t> </a:t>
            </a:r>
            <a:r>
              <a:rPr lang="en-US" dirty="0" err="1"/>
              <a:t>sesle</a:t>
            </a:r>
            <a:r>
              <a:rPr lang="en-US" dirty="0"/>
              <a:t> 66 </a:t>
            </a:r>
            <a:r>
              <a:rPr lang="en-US" dirty="0" err="1"/>
              <a:t>kelimeden</a:t>
            </a:r>
            <a:r>
              <a:rPr lang="en-US" dirty="0"/>
              <a:t> </a:t>
            </a:r>
            <a:r>
              <a:rPr lang="en-US" dirty="0" err="1"/>
              <a:t>oluşan</a:t>
            </a:r>
            <a:r>
              <a:rPr lang="en-US" dirty="0"/>
              <a:t> </a:t>
            </a:r>
            <a:r>
              <a:rPr lang="en-US" dirty="0" err="1"/>
              <a:t>testi</a:t>
            </a:r>
            <a:r>
              <a:rPr lang="en-US" dirty="0"/>
              <a:t> </a:t>
            </a:r>
            <a:r>
              <a:rPr lang="en-US" dirty="0" err="1"/>
              <a:t>okuması</a:t>
            </a:r>
            <a:r>
              <a:rPr lang="en-US" dirty="0"/>
              <a:t> </a:t>
            </a:r>
            <a:r>
              <a:rPr lang="en-US" dirty="0" err="1"/>
              <a:t>istenir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doğru</a:t>
            </a:r>
            <a:r>
              <a:rPr lang="en-US" dirty="0"/>
              <a:t> </a:t>
            </a:r>
            <a:r>
              <a:rPr lang="en-US" dirty="0" err="1"/>
              <a:t>telaffuz</a:t>
            </a:r>
            <a:r>
              <a:rPr lang="en-US" dirty="0"/>
              <a:t> </a:t>
            </a:r>
            <a:r>
              <a:rPr lang="en-US" dirty="0" err="1"/>
              <a:t>için</a:t>
            </a:r>
            <a:r>
              <a:rPr lang="en-US" dirty="0"/>
              <a:t> 1 </a:t>
            </a:r>
            <a:r>
              <a:rPr lang="en-US" dirty="0" err="1"/>
              <a:t>puan</a:t>
            </a:r>
            <a:r>
              <a:rPr lang="en-US" dirty="0"/>
              <a:t> </a:t>
            </a:r>
            <a:r>
              <a:rPr lang="en-US" dirty="0" err="1"/>
              <a:t>verilir</a:t>
            </a:r>
            <a:r>
              <a:rPr lang="en-US" dirty="0"/>
              <a:t>, </a:t>
            </a:r>
            <a:r>
              <a:rPr lang="en-US" dirty="0" err="1"/>
              <a:t>yanlıs</a:t>
            </a:r>
            <a:r>
              <a:rPr lang="en-US" dirty="0"/>
              <a:t>̧ </a:t>
            </a:r>
            <a:r>
              <a:rPr lang="en-US" dirty="0" err="1"/>
              <a:t>telaffuza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işaret</a:t>
            </a:r>
            <a:r>
              <a:rPr lang="en-US" dirty="0"/>
              <a:t> </a:t>
            </a:r>
            <a:r>
              <a:rPr lang="en-US" dirty="0" err="1"/>
              <a:t>konur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7030A0"/>
                </a:solidFill>
              </a:rPr>
              <a:t>Türkçe’ye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Çevirenler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 err="1"/>
              <a:t>Özdemir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ark. </a:t>
            </a:r>
            <a:r>
              <a:rPr lang="en-US" dirty="0" err="1"/>
              <a:t>tarafından</a:t>
            </a:r>
            <a:r>
              <a:rPr lang="en-US" dirty="0"/>
              <a:t> 2010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geçerlilik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güvenilirlik</a:t>
            </a:r>
            <a:r>
              <a:rPr lang="en-US" dirty="0"/>
              <a:t> </a:t>
            </a:r>
            <a:r>
              <a:rPr lang="en-US" dirty="0" err="1"/>
              <a:t>çalışması</a:t>
            </a:r>
            <a:r>
              <a:rPr lang="en-US" dirty="0"/>
              <a:t> </a:t>
            </a:r>
            <a:r>
              <a:rPr lang="en-US" dirty="0" err="1"/>
              <a:t>yapılmıştır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233144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1BE1A6-652C-494D-AFEA-C3A2D2C02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4. Yeni </a:t>
            </a:r>
            <a:r>
              <a:rPr lang="en-US" b="1" dirty="0" err="1">
                <a:solidFill>
                  <a:srgbClr val="C00000"/>
                </a:solidFill>
              </a:rPr>
              <a:t>Yaşamsal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Bulgu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Ölçeği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  <a:p>
            <a:r>
              <a:rPr lang="en-US" dirty="0"/>
              <a:t>Newest Vital Sing (NVS)</a:t>
            </a:r>
          </a:p>
          <a:p>
            <a:endParaRPr lang="en-US" dirty="0"/>
          </a:p>
          <a:p>
            <a:r>
              <a:rPr lang="en-US" dirty="0"/>
              <a:t>Weiss </a:t>
            </a:r>
            <a:r>
              <a:rPr lang="en-US" dirty="0" err="1"/>
              <a:t>ve</a:t>
            </a:r>
            <a:r>
              <a:rPr lang="en-US" dirty="0"/>
              <a:t> ark. 2005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Dili:</a:t>
            </a:r>
            <a:r>
              <a:rPr lang="en-US" dirty="0"/>
              <a:t> </a:t>
            </a:r>
            <a:r>
              <a:rPr lang="en-US" dirty="0" err="1"/>
              <a:t>İngilizce</a:t>
            </a:r>
            <a:r>
              <a:rPr lang="en-US" dirty="0"/>
              <a:t>, </a:t>
            </a:r>
            <a:r>
              <a:rPr lang="en-US" dirty="0" err="1"/>
              <a:t>İspanyolca</a:t>
            </a:r>
            <a:r>
              <a:rPr lang="en-US" dirty="0"/>
              <a:t>, </a:t>
            </a:r>
            <a:r>
              <a:rPr lang="en-US" dirty="0" err="1"/>
              <a:t>Türkçe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943257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15D1F-2D84-794A-9AA2-EC0D0CD39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</a:t>
            </a:r>
            <a:r>
              <a:rPr lang="en-TR" dirty="0"/>
              <a:t> </a:t>
            </a:r>
            <a:r>
              <a:rPr lang="en-US" dirty="0" err="1"/>
              <a:t>Altı</a:t>
            </a:r>
            <a:r>
              <a:rPr lang="en-US" dirty="0"/>
              <a:t> </a:t>
            </a:r>
            <a:r>
              <a:rPr lang="en-US" dirty="0" err="1"/>
              <a:t>sorudan</a:t>
            </a:r>
            <a:r>
              <a:rPr lang="en-US" dirty="0"/>
              <a:t> </a:t>
            </a:r>
            <a:r>
              <a:rPr lang="en-US" dirty="0" err="1"/>
              <a:t>oluşur</a:t>
            </a:r>
            <a:r>
              <a:rPr lang="en-US" dirty="0"/>
              <a:t> </a:t>
            </a:r>
            <a:r>
              <a:rPr lang="en-US" dirty="0" err="1"/>
              <a:t>metin</a:t>
            </a:r>
            <a:r>
              <a:rPr lang="en-US" dirty="0"/>
              <a:t> </a:t>
            </a:r>
            <a:r>
              <a:rPr lang="en-US" dirty="0" err="1"/>
              <a:t>okumayı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anlamayı</a:t>
            </a:r>
            <a:r>
              <a:rPr lang="en-US" dirty="0"/>
              <a:t> test </a:t>
            </a:r>
            <a:r>
              <a:rPr lang="en-US" dirty="0" err="1"/>
              <a:t>etmektedir</a:t>
            </a:r>
            <a:r>
              <a:rPr lang="en-US" dirty="0"/>
              <a:t>. </a:t>
            </a:r>
            <a:r>
              <a:rPr lang="en-US" dirty="0" err="1"/>
              <a:t>Besin</a:t>
            </a:r>
            <a:r>
              <a:rPr lang="en-US" dirty="0"/>
              <a:t> </a:t>
            </a:r>
            <a:r>
              <a:rPr lang="en-US" dirty="0" err="1"/>
              <a:t>etiketi</a:t>
            </a:r>
            <a:r>
              <a:rPr lang="en-US" dirty="0"/>
              <a:t> </a:t>
            </a:r>
            <a:r>
              <a:rPr lang="en-US" dirty="0" err="1"/>
              <a:t>üzerinde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testin</a:t>
            </a:r>
            <a:r>
              <a:rPr lang="en-US" dirty="0"/>
              <a:t>, ilk 4 </a:t>
            </a:r>
            <a:r>
              <a:rPr lang="en-US" dirty="0" err="1"/>
              <a:t>sorusu</a:t>
            </a:r>
            <a:r>
              <a:rPr lang="en-US" dirty="0"/>
              <a:t> </a:t>
            </a:r>
            <a:r>
              <a:rPr lang="en-US" dirty="0" err="1"/>
              <a:t>hesaplama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sayısal</a:t>
            </a:r>
            <a:r>
              <a:rPr lang="en-US" dirty="0"/>
              <a:t> </a:t>
            </a:r>
            <a:r>
              <a:rPr lang="en-US" dirty="0" err="1"/>
              <a:t>beceri</a:t>
            </a:r>
            <a:r>
              <a:rPr lang="en-US" dirty="0"/>
              <a:t>, son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soru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etiketteki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parçasını</a:t>
            </a:r>
            <a:r>
              <a:rPr lang="en-US" dirty="0"/>
              <a:t> </a:t>
            </a:r>
            <a:r>
              <a:rPr lang="en-US" dirty="0" err="1"/>
              <a:t>bulma</a:t>
            </a:r>
            <a:r>
              <a:rPr lang="en-US" dirty="0"/>
              <a:t> </a:t>
            </a:r>
            <a:r>
              <a:rPr lang="en-US" dirty="0" err="1"/>
              <a:t>becerisine</a:t>
            </a:r>
            <a:r>
              <a:rPr lang="en-US" dirty="0"/>
              <a:t> </a:t>
            </a:r>
            <a:r>
              <a:rPr lang="en-US" dirty="0" err="1"/>
              <a:t>yöneliktir</a:t>
            </a:r>
            <a:r>
              <a:rPr lang="en-US" dirty="0"/>
              <a:t>. Her </a:t>
            </a:r>
            <a:r>
              <a:rPr lang="en-US" dirty="0" err="1"/>
              <a:t>doğru</a:t>
            </a:r>
            <a:r>
              <a:rPr lang="en-US" dirty="0"/>
              <a:t> </a:t>
            </a:r>
            <a:r>
              <a:rPr lang="en-US" dirty="0" err="1"/>
              <a:t>cevap</a:t>
            </a:r>
            <a:r>
              <a:rPr lang="en-US" dirty="0"/>
              <a:t> </a:t>
            </a:r>
            <a:r>
              <a:rPr lang="en-US" dirty="0" err="1"/>
              <a:t>için</a:t>
            </a:r>
            <a:r>
              <a:rPr lang="en-US" dirty="0"/>
              <a:t> 1 </a:t>
            </a:r>
            <a:r>
              <a:rPr lang="en-US" dirty="0" err="1"/>
              <a:t>puan</a:t>
            </a:r>
            <a:r>
              <a:rPr lang="en-US" dirty="0"/>
              <a:t> </a:t>
            </a:r>
            <a:r>
              <a:rPr lang="en-US" dirty="0" err="1"/>
              <a:t>verilmektedir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7030A0"/>
                </a:solidFill>
              </a:rPr>
              <a:t>Türkçe’ye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Çevirenler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 err="1"/>
              <a:t>Özdemir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ark. </a:t>
            </a:r>
            <a:r>
              <a:rPr lang="en-US" dirty="0" err="1"/>
              <a:t>tarafından</a:t>
            </a:r>
            <a:r>
              <a:rPr lang="en-US" dirty="0"/>
              <a:t> 2010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geçerlilik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güvenilirlik</a:t>
            </a:r>
            <a:r>
              <a:rPr lang="en-US" dirty="0"/>
              <a:t> </a:t>
            </a:r>
            <a:r>
              <a:rPr lang="en-US" dirty="0" err="1"/>
              <a:t>çalışması</a:t>
            </a:r>
            <a:r>
              <a:rPr lang="en-US" dirty="0"/>
              <a:t> </a:t>
            </a:r>
            <a:r>
              <a:rPr lang="en-US" dirty="0" err="1"/>
              <a:t>yapılmıştır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631403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9F39E-3841-E643-988F-9CAD5AB47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TR" b="1" dirty="0">
                <a:solidFill>
                  <a:srgbClr val="C00000"/>
                </a:solidFill>
              </a:rPr>
              <a:t>5. </a:t>
            </a:r>
            <a:r>
              <a:rPr lang="en-US" b="1" dirty="0" err="1">
                <a:solidFill>
                  <a:srgbClr val="C00000"/>
                </a:solidFill>
              </a:rPr>
              <a:t>Genis</a:t>
            </a:r>
            <a:r>
              <a:rPr lang="en-US" b="1" dirty="0">
                <a:solidFill>
                  <a:srgbClr val="C00000"/>
                </a:solidFill>
              </a:rPr>
              <a:t>̧ </a:t>
            </a:r>
            <a:r>
              <a:rPr lang="en-US" b="1" dirty="0" err="1">
                <a:solidFill>
                  <a:srgbClr val="C00000"/>
                </a:solidFill>
              </a:rPr>
              <a:t>Kapsamlı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Başarı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Testi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  <a:p>
            <a:r>
              <a:rPr lang="en-US" dirty="0"/>
              <a:t>Wide Range Achievement Test- Revised (WRAT-R)</a:t>
            </a:r>
          </a:p>
          <a:p>
            <a:endParaRPr lang="en-TR" dirty="0"/>
          </a:p>
          <a:p>
            <a:r>
              <a:rPr lang="en-US" dirty="0" err="1"/>
              <a:t>Dewalt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ark. 2004 </a:t>
            </a:r>
            <a:r>
              <a:rPr lang="en-TR" dirty="0"/>
              <a:t>yılında geliştirildi.</a:t>
            </a:r>
          </a:p>
          <a:p>
            <a:endParaRPr lang="en-TR" dirty="0"/>
          </a:p>
          <a:p>
            <a:r>
              <a:rPr lang="en-TR" b="1" dirty="0">
                <a:solidFill>
                  <a:srgbClr val="7030A0"/>
                </a:solidFill>
              </a:rPr>
              <a:t>Dili:</a:t>
            </a:r>
            <a:r>
              <a:rPr lang="en-TR" dirty="0"/>
              <a:t> </a:t>
            </a:r>
            <a:r>
              <a:rPr lang="en-US" dirty="0" err="1"/>
              <a:t>İngilizce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48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3A8F5-7370-D14B-952E-B5F31E830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Amacı:</a:t>
            </a:r>
            <a:r>
              <a:rPr lang="en-TR" dirty="0"/>
              <a:t> </a:t>
            </a:r>
            <a:r>
              <a:rPr lang="en-US" dirty="0" err="1"/>
              <a:t>Sözcükleri</a:t>
            </a:r>
            <a:r>
              <a:rPr lang="en-US" dirty="0"/>
              <a:t> </a:t>
            </a:r>
            <a:r>
              <a:rPr lang="en-US" dirty="0" err="1"/>
              <a:t>okuma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telaffuz</a:t>
            </a:r>
            <a:r>
              <a:rPr lang="en-US" dirty="0"/>
              <a:t> </a:t>
            </a:r>
            <a:r>
              <a:rPr lang="en-US" dirty="0" err="1"/>
              <a:t>etme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ilgilidir</a:t>
            </a:r>
            <a:r>
              <a:rPr lang="en-US" dirty="0"/>
              <a:t>, </a:t>
            </a:r>
            <a:r>
              <a:rPr lang="en-US" dirty="0" err="1"/>
              <a:t>anlamak</a:t>
            </a:r>
            <a:r>
              <a:rPr lang="en-US" dirty="0"/>
              <a:t> </a:t>
            </a:r>
            <a:r>
              <a:rPr lang="en-US" dirty="0" err="1"/>
              <a:t>önemli</a:t>
            </a:r>
            <a:r>
              <a:rPr lang="en-US" dirty="0"/>
              <a:t> </a:t>
            </a:r>
            <a:r>
              <a:rPr lang="en-US" dirty="0" err="1"/>
              <a:t>değildir</a:t>
            </a:r>
            <a:r>
              <a:rPr lang="en-US" dirty="0"/>
              <a:t>. 5-75 </a:t>
            </a:r>
            <a:r>
              <a:rPr lang="en-US" dirty="0" err="1"/>
              <a:t>yas</a:t>
            </a:r>
            <a:r>
              <a:rPr lang="en-US" dirty="0"/>
              <a:t>̧ </a:t>
            </a:r>
            <a:r>
              <a:rPr lang="en-US" dirty="0" err="1"/>
              <a:t>aralığında</a:t>
            </a:r>
            <a:r>
              <a:rPr lang="en-US" dirty="0"/>
              <a:t> </a:t>
            </a:r>
            <a:r>
              <a:rPr lang="en-US" dirty="0" err="1"/>
              <a:t>kullanılabilir</a:t>
            </a:r>
            <a:r>
              <a:rPr lang="en-US" dirty="0"/>
              <a:t>. </a:t>
            </a:r>
            <a:r>
              <a:rPr lang="en-US" dirty="0" err="1"/>
              <a:t>Puanlama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değerlendirmede</a:t>
            </a:r>
            <a:r>
              <a:rPr lang="en-US" dirty="0"/>
              <a:t> </a:t>
            </a:r>
            <a:r>
              <a:rPr lang="en-US" dirty="0" err="1"/>
              <a:t>aynı</a:t>
            </a:r>
            <a:r>
              <a:rPr lang="en-US" dirty="0"/>
              <a:t> </a:t>
            </a:r>
            <a:r>
              <a:rPr lang="en-US" dirty="0" err="1"/>
              <a:t>yas</a:t>
            </a:r>
            <a:r>
              <a:rPr lang="en-US" dirty="0"/>
              <a:t>̧ </a:t>
            </a:r>
            <a:r>
              <a:rPr lang="en-US" dirty="0" err="1"/>
              <a:t>gurupları</a:t>
            </a:r>
            <a:r>
              <a:rPr lang="en-US" dirty="0"/>
              <a:t> </a:t>
            </a:r>
            <a:r>
              <a:rPr lang="en-US" dirty="0" err="1"/>
              <a:t>karşılaştırılır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Türkçe’ye</a:t>
            </a:r>
            <a:r>
              <a:rPr lang="en-US" dirty="0"/>
              <a:t> </a:t>
            </a:r>
            <a:r>
              <a:rPr lang="en-US" dirty="0" err="1"/>
              <a:t>çevrilmemiştir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7299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88240-ACC6-4D49-8E43-3390F47EA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6. </a:t>
            </a:r>
            <a:r>
              <a:rPr lang="en-US" b="1" dirty="0" err="1">
                <a:solidFill>
                  <a:srgbClr val="C00000"/>
                </a:solidFill>
              </a:rPr>
              <a:t>Tıp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Terminolojisi</a:t>
            </a:r>
            <a:r>
              <a:rPr lang="en-US" b="1" dirty="0">
                <a:solidFill>
                  <a:srgbClr val="C00000"/>
                </a:solidFill>
              </a:rPr>
              <a:t> Okuma </a:t>
            </a:r>
            <a:r>
              <a:rPr lang="en-US" b="1" dirty="0" err="1">
                <a:solidFill>
                  <a:srgbClr val="C00000"/>
                </a:solidFill>
              </a:rPr>
              <a:t>Başarı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Testi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Medical Terminology Achievement Test (MART)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Hanson – Divers 1997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Dili:</a:t>
            </a:r>
            <a:r>
              <a:rPr lang="en-US" dirty="0"/>
              <a:t> </a:t>
            </a:r>
            <a:r>
              <a:rPr lang="en-US" dirty="0" err="1"/>
              <a:t>İngilizce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974434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0EDBC-DAA6-6B4C-A599-AF5DD1E50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 </a:t>
            </a:r>
            <a:r>
              <a:rPr lang="en-US" dirty="0" err="1"/>
              <a:t>Sesli</a:t>
            </a:r>
            <a:r>
              <a:rPr lang="en-US" dirty="0"/>
              <a:t> </a:t>
            </a:r>
            <a:r>
              <a:rPr lang="en-US" dirty="0" err="1"/>
              <a:t>okuma</a:t>
            </a:r>
            <a:r>
              <a:rPr lang="en-US" dirty="0"/>
              <a:t> </a:t>
            </a:r>
            <a:r>
              <a:rPr lang="en-US" dirty="0" err="1"/>
              <a:t>testidir</a:t>
            </a:r>
            <a:r>
              <a:rPr lang="en-US" dirty="0"/>
              <a:t>. </a:t>
            </a:r>
            <a:r>
              <a:rPr lang="en-US" dirty="0" err="1"/>
              <a:t>Diğer</a:t>
            </a:r>
            <a:r>
              <a:rPr lang="en-US" dirty="0"/>
              <a:t> </a:t>
            </a:r>
            <a:r>
              <a:rPr lang="en-US" dirty="0" err="1"/>
              <a:t>testlerden</a:t>
            </a:r>
            <a:r>
              <a:rPr lang="en-US" dirty="0"/>
              <a:t>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bireylerin</a:t>
            </a:r>
            <a:r>
              <a:rPr lang="en-US" dirty="0"/>
              <a:t> </a:t>
            </a:r>
            <a:r>
              <a:rPr lang="en-US" dirty="0" err="1"/>
              <a:t>kelimeleri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okuyamadıkları</a:t>
            </a:r>
            <a:r>
              <a:rPr lang="en-US" dirty="0"/>
              <a:t> </a:t>
            </a:r>
            <a:r>
              <a:rPr lang="en-US" dirty="0" err="1"/>
              <a:t>konusunda</a:t>
            </a:r>
            <a:r>
              <a:rPr lang="en-US" dirty="0"/>
              <a:t> </a:t>
            </a:r>
            <a:r>
              <a:rPr lang="en-US" dirty="0" err="1"/>
              <a:t>açıklama</a:t>
            </a:r>
            <a:r>
              <a:rPr lang="en-US" dirty="0"/>
              <a:t> </a:t>
            </a:r>
            <a:r>
              <a:rPr lang="en-US" dirty="0" err="1"/>
              <a:t>yapmaları</a:t>
            </a:r>
            <a:r>
              <a:rPr lang="en-US" dirty="0"/>
              <a:t> </a:t>
            </a:r>
            <a:r>
              <a:rPr lang="en-US" dirty="0" err="1"/>
              <a:t>istenir</a:t>
            </a:r>
            <a:r>
              <a:rPr lang="en-US" dirty="0"/>
              <a:t>. (</a:t>
            </a:r>
            <a:r>
              <a:rPr lang="en-US" dirty="0" err="1"/>
              <a:t>Örneğin</a:t>
            </a:r>
            <a:r>
              <a:rPr lang="en-US" dirty="0"/>
              <a:t>; </a:t>
            </a:r>
            <a:r>
              <a:rPr lang="en-US" dirty="0" err="1"/>
              <a:t>küçük</a:t>
            </a:r>
            <a:r>
              <a:rPr lang="en-US" dirty="0"/>
              <a:t> </a:t>
            </a:r>
            <a:r>
              <a:rPr lang="en-US" dirty="0" err="1"/>
              <a:t>yazı</a:t>
            </a:r>
            <a:r>
              <a:rPr lang="en-US" dirty="0"/>
              <a:t> </a:t>
            </a:r>
            <a:r>
              <a:rPr lang="en-US" dirty="0" err="1"/>
              <a:t>olması</a:t>
            </a:r>
            <a:r>
              <a:rPr lang="en-US" dirty="0"/>
              <a:t>, </a:t>
            </a:r>
            <a:r>
              <a:rPr lang="en-US" dirty="0" err="1"/>
              <a:t>uzak</a:t>
            </a:r>
            <a:r>
              <a:rPr lang="en-US" dirty="0"/>
              <a:t> </a:t>
            </a:r>
            <a:r>
              <a:rPr lang="en-US" dirty="0" err="1"/>
              <a:t>olması</a:t>
            </a:r>
            <a:r>
              <a:rPr lang="en-US" dirty="0"/>
              <a:t> vb.) </a:t>
            </a:r>
            <a:r>
              <a:rPr lang="en-US" dirty="0" err="1"/>
              <a:t>Yani</a:t>
            </a:r>
            <a:r>
              <a:rPr lang="en-US" dirty="0"/>
              <a:t> </a:t>
            </a:r>
            <a:r>
              <a:rPr lang="en-US" dirty="0" err="1"/>
              <a:t>bireyin</a:t>
            </a:r>
            <a:r>
              <a:rPr lang="en-US" dirty="0"/>
              <a:t> </a:t>
            </a:r>
            <a:r>
              <a:rPr lang="en-US" dirty="0" err="1"/>
              <a:t>bahane</a:t>
            </a:r>
            <a:r>
              <a:rPr lang="en-US" dirty="0"/>
              <a:t> </a:t>
            </a:r>
            <a:r>
              <a:rPr lang="en-US" dirty="0" err="1"/>
              <a:t>bulmasına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açıklama</a:t>
            </a:r>
            <a:r>
              <a:rPr lang="en-US" dirty="0"/>
              <a:t> </a:t>
            </a:r>
            <a:r>
              <a:rPr lang="en-US" dirty="0" err="1"/>
              <a:t>yapmasına</a:t>
            </a:r>
            <a:r>
              <a:rPr lang="en-US" dirty="0"/>
              <a:t> </a:t>
            </a:r>
            <a:r>
              <a:rPr lang="en-US" dirty="0" err="1"/>
              <a:t>olanak</a:t>
            </a:r>
            <a:r>
              <a:rPr lang="en-US" dirty="0"/>
              <a:t> </a:t>
            </a:r>
            <a:r>
              <a:rPr lang="en-US" dirty="0" err="1"/>
              <a:t>verir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Türkçe’ye</a:t>
            </a:r>
            <a:r>
              <a:rPr lang="en-US" dirty="0"/>
              <a:t> </a:t>
            </a:r>
            <a:r>
              <a:rPr lang="en-US" dirty="0" err="1"/>
              <a:t>çevrilmemiştir</a:t>
            </a:r>
            <a:r>
              <a:rPr lang="en-US" dirty="0"/>
              <a:t>.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327567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325E0-83C8-4A4D-8F0A-27D2D5BAE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7. Tek </a:t>
            </a:r>
            <a:r>
              <a:rPr lang="en-US" b="1" dirty="0" err="1">
                <a:solidFill>
                  <a:srgbClr val="C00000"/>
                </a:solidFill>
              </a:rPr>
              <a:t>Maddelik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Okuryazarlığı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Taraması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Single Item Literacy Screen (SILS)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Morris </a:t>
            </a:r>
            <a:r>
              <a:rPr lang="en-US" dirty="0" err="1"/>
              <a:t>ve</a:t>
            </a:r>
            <a:r>
              <a:rPr lang="en-US" dirty="0"/>
              <a:t> ark. 2006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580886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08F7C-51CB-5D4C-92A6-7BFB77721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 </a:t>
            </a:r>
            <a:r>
              <a:rPr lang="en-US" dirty="0" err="1"/>
              <a:t>Bireylerin</a:t>
            </a:r>
            <a:r>
              <a:rPr lang="en-US" dirty="0"/>
              <a:t> </a:t>
            </a:r>
            <a:r>
              <a:rPr lang="en-US" dirty="0" err="1"/>
              <a:t>basılı</a:t>
            </a:r>
            <a:r>
              <a:rPr lang="en-US" dirty="0"/>
              <a:t> SOY </a:t>
            </a:r>
            <a:r>
              <a:rPr lang="en-US" dirty="0" err="1"/>
              <a:t>düzeyini</a:t>
            </a:r>
            <a:r>
              <a:rPr lang="en-US" dirty="0"/>
              <a:t> </a:t>
            </a:r>
            <a:r>
              <a:rPr lang="en-US" dirty="0" err="1"/>
              <a:t>belirlemeye</a:t>
            </a:r>
            <a:r>
              <a:rPr lang="en-US" dirty="0"/>
              <a:t> </a:t>
            </a:r>
            <a:r>
              <a:rPr lang="en-US" dirty="0" err="1"/>
              <a:t>yöneliktir</a:t>
            </a:r>
            <a:r>
              <a:rPr lang="en-US" dirty="0"/>
              <a:t>. Tek </a:t>
            </a:r>
            <a:r>
              <a:rPr lang="en-US" dirty="0" err="1"/>
              <a:t>maddeden</a:t>
            </a:r>
            <a:r>
              <a:rPr lang="en-US" dirty="0"/>
              <a:t> </a:t>
            </a:r>
            <a:r>
              <a:rPr lang="en-US" dirty="0" err="1"/>
              <a:t>oluşur</a:t>
            </a:r>
            <a:r>
              <a:rPr lang="en-US" dirty="0"/>
              <a:t>. </a:t>
            </a:r>
            <a:r>
              <a:rPr lang="en-US" dirty="0" err="1"/>
              <a:t>Soru</a:t>
            </a:r>
            <a:r>
              <a:rPr lang="en-US" dirty="0"/>
              <a:t> “</a:t>
            </a:r>
            <a:r>
              <a:rPr lang="en-US" dirty="0" err="1"/>
              <a:t>Doktorunuz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eczaneden</a:t>
            </a:r>
            <a:r>
              <a:rPr lang="en-US" dirty="0"/>
              <a:t> </a:t>
            </a:r>
            <a:r>
              <a:rPr lang="en-US" dirty="0" err="1"/>
              <a:t>verilen</a:t>
            </a:r>
            <a:r>
              <a:rPr lang="en-US" dirty="0"/>
              <a:t> </a:t>
            </a:r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talimatlarını</a:t>
            </a:r>
            <a:r>
              <a:rPr lang="en-US" dirty="0"/>
              <a:t>, </a:t>
            </a:r>
            <a:r>
              <a:rPr lang="en-US" dirty="0" err="1"/>
              <a:t>broşürleri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yazılı</a:t>
            </a:r>
            <a:r>
              <a:rPr lang="en-US" dirty="0"/>
              <a:t> </a:t>
            </a:r>
            <a:r>
              <a:rPr lang="en-US" dirty="0" err="1"/>
              <a:t>materyalleri</a:t>
            </a:r>
            <a:r>
              <a:rPr lang="en-US" dirty="0"/>
              <a:t> </a:t>
            </a:r>
            <a:r>
              <a:rPr lang="en-US" dirty="0" err="1"/>
              <a:t>okumak</a:t>
            </a:r>
            <a:r>
              <a:rPr lang="en-US" dirty="0"/>
              <a:t> </a:t>
            </a:r>
            <a:r>
              <a:rPr lang="en-US" dirty="0" err="1"/>
              <a:t>için</a:t>
            </a:r>
            <a:r>
              <a:rPr lang="en-US" dirty="0"/>
              <a:t> </a:t>
            </a:r>
            <a:r>
              <a:rPr lang="en-US" dirty="0" err="1"/>
              <a:t>hangi</a:t>
            </a:r>
            <a:r>
              <a:rPr lang="en-US" dirty="0"/>
              <a:t> </a:t>
            </a:r>
            <a:r>
              <a:rPr lang="en-US" dirty="0" err="1"/>
              <a:t>sıklıkla</a:t>
            </a:r>
            <a:r>
              <a:rPr lang="en-US" dirty="0"/>
              <a:t> </a:t>
            </a:r>
            <a:r>
              <a:rPr lang="en-US" dirty="0" err="1"/>
              <a:t>yardım</a:t>
            </a:r>
            <a:r>
              <a:rPr lang="en-US" dirty="0"/>
              <a:t> </a:t>
            </a:r>
            <a:r>
              <a:rPr lang="en-US" dirty="0" err="1"/>
              <a:t>alırsınız</a:t>
            </a:r>
            <a:r>
              <a:rPr lang="en-US" dirty="0"/>
              <a:t>?” </a:t>
            </a:r>
            <a:r>
              <a:rPr lang="en-US" dirty="0" err="1"/>
              <a:t>şeklindedir</a:t>
            </a:r>
            <a:r>
              <a:rPr lang="en-US" dirty="0"/>
              <a:t>. Test </a:t>
            </a:r>
            <a:r>
              <a:rPr lang="en-US" dirty="0" err="1"/>
              <a:t>beceriyi</a:t>
            </a:r>
            <a:r>
              <a:rPr lang="en-US" dirty="0"/>
              <a:t> </a:t>
            </a:r>
            <a:r>
              <a:rPr lang="en-US" dirty="0" err="1"/>
              <a:t>değil</a:t>
            </a:r>
            <a:r>
              <a:rPr lang="en-US" dirty="0"/>
              <a:t>, </a:t>
            </a:r>
            <a:r>
              <a:rPr lang="en-US" dirty="0" err="1"/>
              <a:t>ihtiyacı</a:t>
            </a:r>
            <a:r>
              <a:rPr lang="en-US" dirty="0"/>
              <a:t> </a:t>
            </a:r>
            <a:r>
              <a:rPr lang="en-US" dirty="0" err="1"/>
              <a:t>ölçer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Türkçe’ye</a:t>
            </a:r>
            <a:r>
              <a:rPr lang="en-US" dirty="0"/>
              <a:t> </a:t>
            </a:r>
            <a:r>
              <a:rPr lang="en-US" dirty="0" err="1"/>
              <a:t>çevrilmemiştir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989118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DC10E-F751-654C-9ACB-7E7538668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TR" b="1" dirty="0">
                <a:solidFill>
                  <a:srgbClr val="C00000"/>
                </a:solidFill>
              </a:rPr>
              <a:t>8.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Aktiviteleri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Ölçeği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Health </a:t>
            </a:r>
            <a:r>
              <a:rPr lang="en-US" dirty="0" err="1"/>
              <a:t>Activites</a:t>
            </a:r>
            <a:r>
              <a:rPr lang="en-US" dirty="0"/>
              <a:t> Literacy Scale (HALS)</a:t>
            </a:r>
          </a:p>
          <a:p>
            <a:endParaRPr lang="en-TR" dirty="0"/>
          </a:p>
          <a:p>
            <a:r>
              <a:rPr lang="en-US" dirty="0"/>
              <a:t>Rudd </a:t>
            </a:r>
            <a:r>
              <a:rPr lang="en-US" dirty="0" err="1"/>
              <a:t>ve</a:t>
            </a:r>
            <a:r>
              <a:rPr lang="en-US" dirty="0"/>
              <a:t> ark. 2004 </a:t>
            </a:r>
            <a:r>
              <a:rPr lang="en-TR" dirty="0"/>
              <a:t>yılında geliştirildi.</a:t>
            </a:r>
          </a:p>
          <a:p>
            <a:endParaRPr lang="en-TR" dirty="0"/>
          </a:p>
          <a:p>
            <a:r>
              <a:rPr lang="en-TR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529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D14BC-BDAB-C743-AB89-CE5D4399A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 </a:t>
            </a:r>
            <a:r>
              <a:rPr lang="en-US" dirty="0" err="1"/>
              <a:t>Sağlığın</a:t>
            </a:r>
            <a:r>
              <a:rPr lang="en-US" dirty="0"/>
              <a:t> </a:t>
            </a:r>
            <a:r>
              <a:rPr lang="en-US" dirty="0" err="1"/>
              <a:t>teşviki</a:t>
            </a:r>
            <a:r>
              <a:rPr lang="en-US" dirty="0"/>
              <a:t>, </a:t>
            </a:r>
            <a:r>
              <a:rPr lang="en-US" dirty="0" err="1"/>
              <a:t>korunması</a:t>
            </a:r>
            <a:r>
              <a:rPr lang="en-US" dirty="0"/>
              <a:t>, </a:t>
            </a:r>
            <a:r>
              <a:rPr lang="en-US" dirty="0" err="1"/>
              <a:t>hastalıkların</a:t>
            </a:r>
            <a:r>
              <a:rPr lang="en-US" dirty="0"/>
              <a:t> </a:t>
            </a:r>
            <a:r>
              <a:rPr lang="en-US" dirty="0" err="1"/>
              <a:t>önlenmesi</a:t>
            </a:r>
            <a:r>
              <a:rPr lang="en-US" dirty="0"/>
              <a:t>, </a:t>
            </a:r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hizmeti-idamesi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yöntemlerini</a:t>
            </a:r>
            <a:r>
              <a:rPr lang="en-US" dirty="0"/>
              <a:t> </a:t>
            </a:r>
            <a:r>
              <a:rPr lang="en-US" dirty="0" err="1"/>
              <a:t>kapsar</a:t>
            </a:r>
            <a:r>
              <a:rPr lang="en-US" dirty="0"/>
              <a:t>. </a:t>
            </a:r>
            <a:r>
              <a:rPr lang="en-US" dirty="0" err="1"/>
              <a:t>Burada</a:t>
            </a:r>
            <a:r>
              <a:rPr lang="en-US" dirty="0"/>
              <a:t> </a:t>
            </a:r>
            <a:r>
              <a:rPr lang="en-US" dirty="0" err="1"/>
              <a:t>düzyazı</a:t>
            </a:r>
            <a:r>
              <a:rPr lang="en-US" dirty="0"/>
              <a:t>, </a:t>
            </a:r>
            <a:r>
              <a:rPr lang="en-US" dirty="0" err="1"/>
              <a:t>sayısal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metin</a:t>
            </a:r>
            <a:r>
              <a:rPr lang="en-US" dirty="0"/>
              <a:t> </a:t>
            </a:r>
            <a:r>
              <a:rPr lang="en-US" dirty="0" err="1"/>
              <a:t>maddeleri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sorular</a:t>
            </a:r>
            <a:r>
              <a:rPr lang="en-US" dirty="0"/>
              <a:t> </a:t>
            </a:r>
            <a:r>
              <a:rPr lang="en-US" dirty="0" err="1"/>
              <a:t>vardır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Türkçe’ye</a:t>
            </a:r>
            <a:r>
              <a:rPr lang="en-US" dirty="0"/>
              <a:t> </a:t>
            </a:r>
            <a:r>
              <a:rPr lang="en-US" dirty="0" err="1"/>
              <a:t>çevrilmemiştir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975277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9ABC3-2159-AD43-A03B-E9B1568B8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TR" b="1" dirty="0">
                <a:solidFill>
                  <a:srgbClr val="C00000"/>
                </a:solidFill>
              </a:rPr>
              <a:t>9. </a:t>
            </a:r>
            <a:r>
              <a:rPr lang="en-US" b="1" dirty="0" err="1">
                <a:solidFill>
                  <a:srgbClr val="C00000"/>
                </a:solidFill>
              </a:rPr>
              <a:t>Ebeveyn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Okuryazarlığı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Aktivite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Testi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Kısa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Formu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Parental Health Literacy Activities Test (PHLAT)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Kumar, D. </a:t>
            </a:r>
            <a:r>
              <a:rPr lang="en-US" dirty="0" err="1"/>
              <a:t>ve</a:t>
            </a:r>
            <a:r>
              <a:rPr lang="en-US" dirty="0"/>
              <a:t> ark. 2010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 </a:t>
            </a:r>
            <a:r>
              <a:rPr lang="en-US" dirty="0" err="1"/>
              <a:t>İspanyolca</a:t>
            </a:r>
            <a:r>
              <a:rPr lang="en-US" dirty="0"/>
              <a:t> </a:t>
            </a:r>
            <a:r>
              <a:rPr lang="en-US" dirty="0" err="1"/>
              <a:t>Türkçe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29182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ED6D1-8EC8-1340-A31B-421780AF2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4525963"/>
          </a:xfrm>
        </p:spPr>
        <p:txBody>
          <a:bodyPr/>
          <a:lstStyle/>
          <a:p>
            <a:r>
              <a:rPr lang="en-TR" sz="2800" b="1" dirty="0">
                <a:solidFill>
                  <a:srgbClr val="7030A0"/>
                </a:solidFill>
              </a:rPr>
              <a:t>Amaç: </a:t>
            </a:r>
            <a:r>
              <a:rPr lang="en-US" sz="2800" dirty="0" err="1"/>
              <a:t>Bebeklerin</a:t>
            </a:r>
            <a:r>
              <a:rPr lang="en-US" sz="2800" dirty="0"/>
              <a:t> 0-1 </a:t>
            </a:r>
            <a:r>
              <a:rPr lang="en-US" sz="2800" dirty="0" err="1"/>
              <a:t>yas</a:t>
            </a:r>
            <a:r>
              <a:rPr lang="en-US" sz="2800" dirty="0"/>
              <a:t>̧ </a:t>
            </a:r>
            <a:r>
              <a:rPr lang="en-US" sz="2800" dirty="0" err="1"/>
              <a:t>dönemde</a:t>
            </a:r>
            <a:r>
              <a:rPr lang="en-US" sz="2800" dirty="0"/>
              <a:t> </a:t>
            </a:r>
            <a:r>
              <a:rPr lang="en-US" sz="2800" dirty="0" err="1"/>
              <a:t>olan</a:t>
            </a:r>
            <a:r>
              <a:rPr lang="en-US" sz="2800" dirty="0"/>
              <a:t> </a:t>
            </a:r>
            <a:r>
              <a:rPr lang="en-US" sz="2800" dirty="0" err="1"/>
              <a:t>ebeveynlerin</a:t>
            </a:r>
            <a:r>
              <a:rPr lang="en-US" sz="2800" dirty="0"/>
              <a:t> SOY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matematiksel</a:t>
            </a:r>
            <a:r>
              <a:rPr lang="en-US" sz="2800" dirty="0"/>
              <a:t> </a:t>
            </a:r>
            <a:r>
              <a:rPr lang="en-US" sz="2800" dirty="0" err="1"/>
              <a:t>becerilerini</a:t>
            </a:r>
            <a:r>
              <a:rPr lang="en-US" sz="2800" dirty="0"/>
              <a:t> </a:t>
            </a:r>
            <a:r>
              <a:rPr lang="en-US" sz="2800" dirty="0" err="1"/>
              <a:t>ölçmek</a:t>
            </a:r>
            <a:r>
              <a:rPr lang="en-US" sz="2800" dirty="0"/>
              <a:t> </a:t>
            </a:r>
            <a:r>
              <a:rPr lang="en-US" sz="2800" dirty="0" err="1"/>
              <a:t>için</a:t>
            </a:r>
            <a:r>
              <a:rPr lang="en-US" sz="2800" dirty="0"/>
              <a:t> </a:t>
            </a:r>
            <a:r>
              <a:rPr lang="en-US" sz="2800" dirty="0" err="1"/>
              <a:t>tasarlanmıştır</a:t>
            </a:r>
            <a:r>
              <a:rPr lang="en-US" sz="2800" dirty="0"/>
              <a:t>. </a:t>
            </a:r>
            <a:r>
              <a:rPr lang="en-US" sz="2800" dirty="0" err="1"/>
              <a:t>Testteki</a:t>
            </a:r>
            <a:r>
              <a:rPr lang="en-US" sz="2800" dirty="0"/>
              <a:t> </a:t>
            </a:r>
            <a:r>
              <a:rPr lang="en-US" sz="2800" dirty="0" err="1"/>
              <a:t>sorular</a:t>
            </a:r>
            <a:r>
              <a:rPr lang="en-US" sz="2800" dirty="0"/>
              <a:t>, ilk </a:t>
            </a:r>
            <a:r>
              <a:rPr lang="en-US" sz="2800" dirty="0" err="1"/>
              <a:t>yıl</a:t>
            </a:r>
            <a:r>
              <a:rPr lang="en-US" sz="2800" dirty="0"/>
              <a:t> </a:t>
            </a:r>
            <a:r>
              <a:rPr lang="en-US" sz="2800" dirty="0" err="1"/>
              <a:t>içinde</a:t>
            </a:r>
            <a:r>
              <a:rPr lang="en-US" sz="2800" dirty="0"/>
              <a:t> </a:t>
            </a:r>
            <a:r>
              <a:rPr lang="en-US" sz="2800" dirty="0" err="1"/>
              <a:t>bebeklerin</a:t>
            </a:r>
            <a:r>
              <a:rPr lang="en-US" sz="2800" dirty="0"/>
              <a:t> </a:t>
            </a:r>
            <a:r>
              <a:rPr lang="en-US" sz="2800" dirty="0" err="1"/>
              <a:t>rutin</a:t>
            </a:r>
            <a:r>
              <a:rPr lang="en-US" sz="2800" dirty="0"/>
              <a:t> </a:t>
            </a:r>
            <a:r>
              <a:rPr lang="en-US" sz="2800" dirty="0" err="1"/>
              <a:t>sağlık</a:t>
            </a:r>
            <a:r>
              <a:rPr lang="en-US" sz="2800" dirty="0"/>
              <a:t> </a:t>
            </a:r>
            <a:r>
              <a:rPr lang="en-US" sz="2800" dirty="0" err="1"/>
              <a:t>muayeneleri</a:t>
            </a:r>
            <a:r>
              <a:rPr lang="en-US" sz="2800" dirty="0"/>
              <a:t> </a:t>
            </a:r>
            <a:r>
              <a:rPr lang="en-US" sz="2800" dirty="0" err="1"/>
              <a:t>sırasında</a:t>
            </a:r>
            <a:r>
              <a:rPr lang="en-US" sz="2800" dirty="0"/>
              <a:t> </a:t>
            </a:r>
            <a:r>
              <a:rPr lang="en-US" sz="2800" dirty="0" err="1"/>
              <a:t>hekimler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ebeveynlere</a:t>
            </a:r>
            <a:r>
              <a:rPr lang="en-US" sz="2800" dirty="0"/>
              <a:t> </a:t>
            </a:r>
            <a:r>
              <a:rPr lang="en-US" sz="2800" dirty="0" err="1"/>
              <a:t>verilen</a:t>
            </a:r>
            <a:r>
              <a:rPr lang="en-US" sz="2800" dirty="0"/>
              <a:t> </a:t>
            </a:r>
            <a:r>
              <a:rPr lang="en-US" sz="2800" dirty="0" err="1"/>
              <a:t>direktifler</a:t>
            </a:r>
            <a:r>
              <a:rPr lang="en-US" sz="2800" dirty="0"/>
              <a:t>, </a:t>
            </a:r>
            <a:r>
              <a:rPr lang="en-US" sz="2800" dirty="0" err="1"/>
              <a:t>anne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bebek</a:t>
            </a:r>
            <a:r>
              <a:rPr lang="en-US" sz="2800" dirty="0"/>
              <a:t> </a:t>
            </a:r>
            <a:r>
              <a:rPr lang="en-US" sz="2800" dirty="0" err="1"/>
              <a:t>bakımı</a:t>
            </a:r>
            <a:r>
              <a:rPr lang="en-US" sz="2800" dirty="0"/>
              <a:t> </a:t>
            </a:r>
            <a:r>
              <a:rPr lang="en-US" sz="2800" dirty="0" err="1"/>
              <a:t>için</a:t>
            </a:r>
            <a:r>
              <a:rPr lang="en-US" sz="2800" dirty="0"/>
              <a:t> </a:t>
            </a:r>
            <a:r>
              <a:rPr lang="en-US" sz="2800" dirty="0" err="1"/>
              <a:t>rutin</a:t>
            </a:r>
            <a:r>
              <a:rPr lang="en-US" sz="2800" dirty="0"/>
              <a:t> </a:t>
            </a:r>
            <a:r>
              <a:rPr lang="en-US" sz="2800" dirty="0" err="1"/>
              <a:t>sağlık</a:t>
            </a:r>
            <a:r>
              <a:rPr lang="en-US" sz="2800" dirty="0"/>
              <a:t> </a:t>
            </a:r>
            <a:r>
              <a:rPr lang="en-US" sz="2800" dirty="0" err="1"/>
              <a:t>denetim</a:t>
            </a:r>
            <a:r>
              <a:rPr lang="en-US" sz="2800" dirty="0"/>
              <a:t> </a:t>
            </a:r>
            <a:r>
              <a:rPr lang="en-US" sz="2800" dirty="0" err="1"/>
              <a:t>kılavuzu</a:t>
            </a:r>
            <a:r>
              <a:rPr lang="en-US" sz="2800" dirty="0"/>
              <a:t> </a:t>
            </a:r>
            <a:r>
              <a:rPr lang="en-US" sz="2800" dirty="0" err="1"/>
              <a:t>temel</a:t>
            </a:r>
            <a:r>
              <a:rPr lang="en-US" sz="2800" dirty="0"/>
              <a:t> </a:t>
            </a:r>
            <a:r>
              <a:rPr lang="en-US" sz="2800" dirty="0" err="1"/>
              <a:t>alınarak</a:t>
            </a:r>
            <a:r>
              <a:rPr lang="en-US" sz="2800" dirty="0"/>
              <a:t> </a:t>
            </a:r>
            <a:r>
              <a:rPr lang="en-US" sz="2800" dirty="0" err="1"/>
              <a:t>oluşturulmuştur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b="1" dirty="0" err="1">
                <a:solidFill>
                  <a:srgbClr val="7030A0"/>
                </a:solidFill>
              </a:rPr>
              <a:t>Türkçe’ye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Çevirenler</a:t>
            </a:r>
            <a:r>
              <a:rPr lang="en-US" sz="2800" b="1" dirty="0">
                <a:solidFill>
                  <a:srgbClr val="7030A0"/>
                </a:solidFill>
              </a:rPr>
              <a:t>: </a:t>
            </a:r>
            <a:r>
              <a:rPr lang="en-US" sz="2800" dirty="0" err="1"/>
              <a:t>Topuz,A</a:t>
            </a:r>
            <a:r>
              <a:rPr lang="en-US" sz="2800" dirty="0"/>
              <a:t>. </a:t>
            </a:r>
            <a:r>
              <a:rPr lang="en-US" sz="2800" dirty="0" err="1"/>
              <a:t>tarafından</a:t>
            </a:r>
            <a:r>
              <a:rPr lang="en-US" sz="2800" dirty="0"/>
              <a:t> 2016 </a:t>
            </a:r>
            <a:r>
              <a:rPr lang="en-US" sz="2800" dirty="0" err="1"/>
              <a:t>yılında</a:t>
            </a:r>
            <a:r>
              <a:rPr lang="en-US" sz="2800" dirty="0"/>
              <a:t> </a:t>
            </a:r>
            <a:r>
              <a:rPr lang="en-US" sz="2800" dirty="0" err="1"/>
              <a:t>geçerlilik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güvenilirlik</a:t>
            </a:r>
            <a:r>
              <a:rPr lang="en-US" sz="2800" dirty="0"/>
              <a:t> </a:t>
            </a:r>
            <a:r>
              <a:rPr lang="en-US" sz="2800" dirty="0" err="1"/>
              <a:t>çalışması</a:t>
            </a:r>
            <a:r>
              <a:rPr lang="en-US" sz="2800" dirty="0"/>
              <a:t> </a:t>
            </a:r>
            <a:r>
              <a:rPr lang="en-US" sz="2800" dirty="0" err="1"/>
              <a:t>yapılmıştır</a:t>
            </a:r>
            <a:r>
              <a:rPr lang="en-US" sz="2800" dirty="0"/>
              <a:t>. </a:t>
            </a: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430934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8193F-E95D-D642-BDCE-543214A82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TR" b="1" dirty="0">
                <a:solidFill>
                  <a:srgbClr val="C00000"/>
                </a:solidFill>
              </a:rPr>
              <a:t>10.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Okuryazarlığı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Tanılama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Ölçeği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Instrument for Assessment of Health Literacy (HLS-EU)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Sorenson </a:t>
            </a:r>
            <a:r>
              <a:rPr lang="en-US" dirty="0" err="1"/>
              <a:t>ve</a:t>
            </a:r>
            <a:r>
              <a:rPr lang="en-US" dirty="0"/>
              <a:t> ark. 2012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grliştirildi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, </a:t>
            </a:r>
            <a:r>
              <a:rPr lang="en-US" dirty="0" err="1"/>
              <a:t>Türkçe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707122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D7743-7FB2-6144-938C-1CC6E8B68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 </a:t>
            </a:r>
            <a:r>
              <a:rPr lang="en-US" dirty="0"/>
              <a:t>47 </a:t>
            </a:r>
            <a:r>
              <a:rPr lang="en-US" dirty="0" err="1"/>
              <a:t>sorudan</a:t>
            </a:r>
            <a:r>
              <a:rPr lang="en-US" dirty="0"/>
              <a:t> </a:t>
            </a:r>
            <a:r>
              <a:rPr lang="en-US" dirty="0" err="1"/>
              <a:t>oluşan</a:t>
            </a:r>
            <a:r>
              <a:rPr lang="en-US" dirty="0"/>
              <a:t> </a:t>
            </a:r>
            <a:r>
              <a:rPr lang="en-US" dirty="0" err="1"/>
              <a:t>ölçek</a:t>
            </a:r>
            <a:r>
              <a:rPr lang="en-US" dirty="0"/>
              <a:t> </a:t>
            </a:r>
            <a:r>
              <a:rPr lang="en-US" dirty="0" err="1"/>
              <a:t>üc</a:t>
            </a:r>
            <a:r>
              <a:rPr lang="en-US" dirty="0"/>
              <a:t>̧ </a:t>
            </a:r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sürecini</a:t>
            </a:r>
            <a:r>
              <a:rPr lang="en-US" dirty="0"/>
              <a:t> (</a:t>
            </a:r>
            <a:r>
              <a:rPr lang="en-US" dirty="0" err="1"/>
              <a:t>hastalıklardan</a:t>
            </a:r>
            <a:r>
              <a:rPr lang="en-US" dirty="0"/>
              <a:t> </a:t>
            </a:r>
            <a:r>
              <a:rPr lang="en-US" dirty="0" err="1"/>
              <a:t>korunma</a:t>
            </a:r>
            <a:r>
              <a:rPr lang="en-US" dirty="0"/>
              <a:t>, </a:t>
            </a:r>
            <a:r>
              <a:rPr lang="en-US" dirty="0" err="1"/>
              <a:t>sağlıkta</a:t>
            </a:r>
            <a:r>
              <a:rPr lang="en-US" dirty="0"/>
              <a:t> </a:t>
            </a:r>
            <a:r>
              <a:rPr lang="en-US" dirty="0" err="1"/>
              <a:t>hizmet</a:t>
            </a:r>
            <a:r>
              <a:rPr lang="en-US" dirty="0"/>
              <a:t> </a:t>
            </a:r>
            <a:r>
              <a:rPr lang="en-US" dirty="0" err="1"/>
              <a:t>sunma</a:t>
            </a:r>
            <a:r>
              <a:rPr lang="en-US" dirty="0"/>
              <a:t>, </a:t>
            </a:r>
            <a:r>
              <a:rPr lang="en-US" dirty="0" err="1"/>
              <a:t>sağlığın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iyiye</a:t>
            </a:r>
            <a:r>
              <a:rPr lang="en-US" dirty="0"/>
              <a:t> </a:t>
            </a:r>
            <a:r>
              <a:rPr lang="en-US" dirty="0" err="1"/>
              <a:t>götürülmesi</a:t>
            </a:r>
            <a:r>
              <a:rPr lang="en-US" dirty="0"/>
              <a:t>)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dört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işlem</a:t>
            </a:r>
            <a:r>
              <a:rPr lang="en-US" dirty="0"/>
              <a:t> </a:t>
            </a:r>
            <a:r>
              <a:rPr lang="en-US" dirty="0" err="1"/>
              <a:t>sürecini</a:t>
            </a:r>
            <a:r>
              <a:rPr lang="en-US" dirty="0"/>
              <a:t> (</a:t>
            </a:r>
            <a:r>
              <a:rPr lang="en-US" dirty="0" err="1"/>
              <a:t>erişim</a:t>
            </a:r>
            <a:r>
              <a:rPr lang="en-US" dirty="0"/>
              <a:t>, </a:t>
            </a:r>
            <a:r>
              <a:rPr lang="en-US" dirty="0" err="1"/>
              <a:t>değer</a:t>
            </a:r>
            <a:r>
              <a:rPr lang="en-US" dirty="0"/>
              <a:t> </a:t>
            </a:r>
            <a:r>
              <a:rPr lang="en-US" dirty="0" err="1"/>
              <a:t>biçme</a:t>
            </a:r>
            <a:r>
              <a:rPr lang="en-US" dirty="0"/>
              <a:t>, </a:t>
            </a:r>
            <a:r>
              <a:rPr lang="en-US" dirty="0" err="1"/>
              <a:t>uygulama-anlama</a:t>
            </a:r>
            <a:r>
              <a:rPr lang="en-US" dirty="0"/>
              <a:t>) </a:t>
            </a:r>
            <a:r>
              <a:rPr lang="en-US" dirty="0" err="1"/>
              <a:t>içermektedir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7030A0"/>
                </a:solidFill>
              </a:rPr>
              <a:t>Türkçe’ye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Çevirenler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 err="1"/>
              <a:t>Çimen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Bayık</a:t>
            </a:r>
            <a:r>
              <a:rPr lang="en-US" dirty="0"/>
              <a:t>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2015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geçerlilik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güvenilirlik</a:t>
            </a:r>
            <a:r>
              <a:rPr lang="en-US" dirty="0"/>
              <a:t> </a:t>
            </a:r>
            <a:r>
              <a:rPr lang="en-US" dirty="0" err="1"/>
              <a:t>çalışması</a:t>
            </a:r>
            <a:r>
              <a:rPr lang="en-US" dirty="0"/>
              <a:t> </a:t>
            </a:r>
            <a:r>
              <a:rPr lang="en-US" dirty="0" err="1"/>
              <a:t>yapılmıştır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934279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F936F-3502-F84B-9B41-B7D192E9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TR" b="1" dirty="0">
                <a:solidFill>
                  <a:srgbClr val="C00000"/>
                </a:solidFill>
              </a:rPr>
              <a:t>11.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Okuryazarlığı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Ölçeği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Health Literacy Index (SOYÖ)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Sorenson </a:t>
            </a:r>
            <a:r>
              <a:rPr lang="en-US" dirty="0" err="1"/>
              <a:t>ve</a:t>
            </a:r>
            <a:r>
              <a:rPr lang="en-US" dirty="0"/>
              <a:t> ark. 2012</a:t>
            </a:r>
            <a:br>
              <a:rPr lang="en-US" dirty="0"/>
            </a:br>
            <a:r>
              <a:rPr lang="en-US" dirty="0" err="1"/>
              <a:t>Toçi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ark. 2013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, </a:t>
            </a:r>
            <a:r>
              <a:rPr lang="en-US" dirty="0" err="1"/>
              <a:t>Türkçe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34585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07AF9-3941-674F-BEA9-A8CEF1B66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 </a:t>
            </a:r>
            <a:r>
              <a:rPr lang="en-US" dirty="0"/>
              <a:t>Bu </a:t>
            </a:r>
            <a:r>
              <a:rPr lang="en-US" dirty="0" err="1"/>
              <a:t>ölçek</a:t>
            </a:r>
            <a:r>
              <a:rPr lang="en-US" dirty="0"/>
              <a:t> HLS-EU </a:t>
            </a:r>
            <a:r>
              <a:rPr lang="en-US" dirty="0" err="1"/>
              <a:t>ölçeğinin</a:t>
            </a:r>
            <a:r>
              <a:rPr lang="en-US" dirty="0"/>
              <a:t> </a:t>
            </a:r>
            <a:r>
              <a:rPr lang="en-US" dirty="0" err="1"/>
              <a:t>sadeleştirilmesi</a:t>
            </a:r>
            <a:r>
              <a:rPr lang="en-US" dirty="0"/>
              <a:t> </a:t>
            </a:r>
            <a:r>
              <a:rPr lang="en-US" dirty="0" err="1"/>
              <a:t>sonucu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çıkmıştır</a:t>
            </a:r>
            <a:r>
              <a:rPr lang="en-US" dirty="0"/>
              <a:t>. 25 </a:t>
            </a:r>
            <a:r>
              <a:rPr lang="en-US" dirty="0" err="1"/>
              <a:t>madde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4 alt </a:t>
            </a:r>
            <a:r>
              <a:rPr lang="en-US" dirty="0" err="1"/>
              <a:t>ölçekten</a:t>
            </a:r>
            <a:r>
              <a:rPr lang="en-US" dirty="0"/>
              <a:t> </a:t>
            </a:r>
            <a:r>
              <a:rPr lang="en-US" dirty="0" err="1"/>
              <a:t>oluşmaktadır</a:t>
            </a:r>
            <a:r>
              <a:rPr lang="en-US" dirty="0"/>
              <a:t>. </a:t>
            </a:r>
            <a:r>
              <a:rPr lang="en-US" dirty="0" err="1"/>
              <a:t>Bilgiye</a:t>
            </a:r>
            <a:r>
              <a:rPr lang="en-US" dirty="0"/>
              <a:t> </a:t>
            </a:r>
            <a:r>
              <a:rPr lang="en-US" dirty="0" err="1"/>
              <a:t>erişimi</a:t>
            </a:r>
            <a:r>
              <a:rPr lang="en-US" dirty="0"/>
              <a:t>, </a:t>
            </a:r>
            <a:r>
              <a:rPr lang="en-US" dirty="0" err="1"/>
              <a:t>anlamayı</a:t>
            </a:r>
            <a:r>
              <a:rPr lang="en-US" dirty="0"/>
              <a:t>, </a:t>
            </a:r>
            <a:r>
              <a:rPr lang="en-US" dirty="0" err="1"/>
              <a:t>değer</a:t>
            </a:r>
            <a:r>
              <a:rPr lang="en-US" dirty="0"/>
              <a:t> </a:t>
            </a:r>
            <a:r>
              <a:rPr lang="en-US" dirty="0" err="1"/>
              <a:t>biçmeyi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uygulamayı</a:t>
            </a:r>
            <a:r>
              <a:rPr lang="en-US" dirty="0"/>
              <a:t> </a:t>
            </a:r>
            <a:r>
              <a:rPr lang="en-US" dirty="0" err="1"/>
              <a:t>içermektedir</a:t>
            </a:r>
            <a:r>
              <a:rPr lang="en-US" dirty="0"/>
              <a:t>. Minimum 25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125 </a:t>
            </a:r>
            <a:r>
              <a:rPr lang="en-US" dirty="0" err="1"/>
              <a:t>puan</a:t>
            </a:r>
            <a:r>
              <a:rPr lang="en-US" dirty="0"/>
              <a:t> </a:t>
            </a:r>
            <a:r>
              <a:rPr lang="en-US" dirty="0" err="1"/>
              <a:t>alınabilir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7030A0"/>
                </a:solidFill>
              </a:rPr>
              <a:t>Türkçe’ye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Çevirenler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/>
              <a:t>Aras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Bayır</a:t>
            </a:r>
            <a:r>
              <a:rPr lang="en-US" dirty="0"/>
              <a:t>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2017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geçerlilik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güvenilirlik</a:t>
            </a:r>
            <a:r>
              <a:rPr lang="en-US" dirty="0"/>
              <a:t> </a:t>
            </a:r>
            <a:r>
              <a:rPr lang="en-US" dirty="0" err="1"/>
              <a:t>çalışması</a:t>
            </a:r>
            <a:r>
              <a:rPr lang="en-US" dirty="0"/>
              <a:t> </a:t>
            </a:r>
            <a:r>
              <a:rPr lang="en-US" dirty="0" err="1"/>
              <a:t>yapılmıştır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721624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C4540-5F8F-8E42-8C3B-5FE9DBC3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TR" b="1" dirty="0">
                <a:solidFill>
                  <a:srgbClr val="C00000"/>
                </a:solidFill>
              </a:rPr>
              <a:t>12. </a:t>
            </a:r>
            <a:r>
              <a:rPr lang="en-US" b="1" dirty="0" err="1">
                <a:solidFill>
                  <a:srgbClr val="C00000"/>
                </a:solidFill>
              </a:rPr>
              <a:t>Yetişkin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Okuryazarlığı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Ölçeği</a:t>
            </a:r>
            <a:r>
              <a:rPr lang="en-US" b="1" dirty="0">
                <a:solidFill>
                  <a:srgbClr val="C00000"/>
                </a:solidFill>
              </a:rPr>
              <a:t> (YSOÖ) </a:t>
            </a:r>
          </a:p>
          <a:p>
            <a:endParaRPr lang="en-US" dirty="0"/>
          </a:p>
          <a:p>
            <a:r>
              <a:rPr lang="en-US" dirty="0" err="1"/>
              <a:t>Sezer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Kadıoğlu</a:t>
            </a:r>
            <a:r>
              <a:rPr lang="en-US" dirty="0"/>
              <a:t>, 2012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Türkçe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588784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C9EFD-E1BD-E84A-B298-6CC115611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166018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 </a:t>
            </a:r>
            <a:r>
              <a:rPr lang="en-US" dirty="0" err="1"/>
              <a:t>Yetişkin</a:t>
            </a:r>
            <a:r>
              <a:rPr lang="en-US" dirty="0"/>
              <a:t> </a:t>
            </a:r>
            <a:r>
              <a:rPr lang="en-US" dirty="0" err="1"/>
              <a:t>bireylerin</a:t>
            </a:r>
            <a:r>
              <a:rPr lang="en-US" dirty="0"/>
              <a:t> SOY </a:t>
            </a:r>
            <a:r>
              <a:rPr lang="en-US" dirty="0" err="1"/>
              <a:t>konusundaki</a:t>
            </a:r>
            <a:r>
              <a:rPr lang="en-US" dirty="0"/>
              <a:t> </a:t>
            </a:r>
            <a:r>
              <a:rPr lang="en-US" dirty="0" err="1"/>
              <a:t>yeterliliğini</a:t>
            </a:r>
            <a:r>
              <a:rPr lang="en-US" dirty="0"/>
              <a:t> </a:t>
            </a:r>
            <a:r>
              <a:rPr lang="en-US" dirty="0" err="1"/>
              <a:t>ölçmeye</a:t>
            </a:r>
            <a:r>
              <a:rPr lang="en-US" dirty="0"/>
              <a:t> </a:t>
            </a:r>
            <a:r>
              <a:rPr lang="en-US" dirty="0" err="1"/>
              <a:t>yöneliktir</a:t>
            </a:r>
            <a:r>
              <a:rPr lang="en-US" dirty="0"/>
              <a:t>. </a:t>
            </a:r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bilgileri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ilac</a:t>
            </a:r>
            <a:r>
              <a:rPr lang="en-US" dirty="0"/>
              <a:t>̧ </a:t>
            </a:r>
            <a:r>
              <a:rPr lang="en-US" dirty="0" err="1"/>
              <a:t>kullanımı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22 </a:t>
            </a:r>
            <a:r>
              <a:rPr lang="en-US" dirty="0" err="1"/>
              <a:t>soru</a:t>
            </a:r>
            <a:r>
              <a:rPr lang="en-US" dirty="0"/>
              <a:t>, </a:t>
            </a:r>
            <a:r>
              <a:rPr lang="en-US" dirty="0" err="1"/>
              <a:t>vücuttaki</a:t>
            </a:r>
            <a:r>
              <a:rPr lang="en-US" dirty="0"/>
              <a:t> </a:t>
            </a:r>
            <a:r>
              <a:rPr lang="en-US" dirty="0" err="1"/>
              <a:t>organların</a:t>
            </a:r>
            <a:r>
              <a:rPr lang="en-US" dirty="0"/>
              <a:t> </a:t>
            </a:r>
            <a:r>
              <a:rPr lang="en-US" dirty="0" err="1"/>
              <a:t>yerini</a:t>
            </a:r>
            <a:r>
              <a:rPr lang="en-US" dirty="0"/>
              <a:t> </a:t>
            </a:r>
            <a:r>
              <a:rPr lang="en-US" dirty="0" err="1"/>
              <a:t>bilme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1 </a:t>
            </a:r>
            <a:r>
              <a:rPr lang="en-US" dirty="0" err="1"/>
              <a:t>adet</a:t>
            </a:r>
            <a:r>
              <a:rPr lang="en-US" dirty="0"/>
              <a:t> </a:t>
            </a:r>
            <a:r>
              <a:rPr lang="en-US" dirty="0" err="1"/>
              <a:t>şekilden</a:t>
            </a:r>
            <a:r>
              <a:rPr lang="en-US" dirty="0"/>
              <a:t> </a:t>
            </a:r>
            <a:r>
              <a:rPr lang="en-US" dirty="0" err="1"/>
              <a:t>oluşmaktadır</a:t>
            </a:r>
            <a:r>
              <a:rPr lang="en-US" dirty="0"/>
              <a:t>. </a:t>
            </a:r>
            <a:r>
              <a:rPr lang="en-US" dirty="0" err="1"/>
              <a:t>Alınacak</a:t>
            </a:r>
            <a:r>
              <a:rPr lang="en-US" dirty="0"/>
              <a:t> </a:t>
            </a:r>
            <a:r>
              <a:rPr lang="en-US" dirty="0" err="1"/>
              <a:t>puan</a:t>
            </a:r>
            <a:r>
              <a:rPr lang="en-US" dirty="0"/>
              <a:t> 1-23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değişmekte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puan</a:t>
            </a:r>
            <a:r>
              <a:rPr lang="en-US" dirty="0"/>
              <a:t> </a:t>
            </a:r>
            <a:r>
              <a:rPr lang="en-US" dirty="0" err="1"/>
              <a:t>artıkça</a:t>
            </a:r>
            <a:r>
              <a:rPr lang="en-US" dirty="0"/>
              <a:t> SOY </a:t>
            </a:r>
            <a:r>
              <a:rPr lang="en-US" dirty="0" err="1"/>
              <a:t>düzeyi</a:t>
            </a:r>
            <a:r>
              <a:rPr lang="en-US" dirty="0"/>
              <a:t> de </a:t>
            </a:r>
            <a:r>
              <a:rPr lang="en-US" dirty="0" err="1"/>
              <a:t>artmaktadır</a:t>
            </a:r>
            <a:r>
              <a:rPr lang="en-US" dirty="0"/>
              <a:t>.</a:t>
            </a:r>
          </a:p>
          <a:p>
            <a:endParaRPr lang="en-TR" dirty="0"/>
          </a:p>
        </p:txBody>
      </p:sp>
      <p:pic>
        <p:nvPicPr>
          <p:cNvPr id="1025" name="Picture 1" descr="page5image26162752">
            <a:extLst>
              <a:ext uri="{FF2B5EF4-FFF2-40B4-BE49-F238E27FC236}">
                <a16:creationId xmlns:a16="http://schemas.microsoft.com/office/drawing/2014/main" id="{64C48919-EE56-0340-B4B0-B3F4B021A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8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5image7217216">
            <a:extLst>
              <a:ext uri="{FF2B5EF4-FFF2-40B4-BE49-F238E27FC236}">
                <a16:creationId xmlns:a16="http://schemas.microsoft.com/office/drawing/2014/main" id="{63D1C68E-A34F-F647-9C88-14B66EB38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5image26157488">
            <a:extLst>
              <a:ext uri="{FF2B5EF4-FFF2-40B4-BE49-F238E27FC236}">
                <a16:creationId xmlns:a16="http://schemas.microsoft.com/office/drawing/2014/main" id="{01852DD0-EAFA-E546-A5A1-602FD037B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8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5image7218176">
            <a:extLst>
              <a:ext uri="{FF2B5EF4-FFF2-40B4-BE49-F238E27FC236}">
                <a16:creationId xmlns:a16="http://schemas.microsoft.com/office/drawing/2014/main" id="{2370BD95-9EBB-924C-BC2F-DA05B8BAF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page5image26162752">
            <a:extLst>
              <a:ext uri="{FF2B5EF4-FFF2-40B4-BE49-F238E27FC236}">
                <a16:creationId xmlns:a16="http://schemas.microsoft.com/office/drawing/2014/main" id="{E3C89A83-38B2-334E-860B-313D1F316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8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5image7217216">
            <a:extLst>
              <a:ext uri="{FF2B5EF4-FFF2-40B4-BE49-F238E27FC236}">
                <a16:creationId xmlns:a16="http://schemas.microsoft.com/office/drawing/2014/main" id="{1D01586C-AB8F-7245-8851-1A05779E5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age5image26157488">
            <a:extLst>
              <a:ext uri="{FF2B5EF4-FFF2-40B4-BE49-F238E27FC236}">
                <a16:creationId xmlns:a16="http://schemas.microsoft.com/office/drawing/2014/main" id="{A86126C2-1F74-0940-9852-250D928B9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8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age5image7218176">
            <a:extLst>
              <a:ext uri="{FF2B5EF4-FFF2-40B4-BE49-F238E27FC236}">
                <a16:creationId xmlns:a16="http://schemas.microsoft.com/office/drawing/2014/main" id="{D73FE562-01D5-0243-AC9B-23985214C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1105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9F858-98BD-F346-8B35-59F32AB3F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TR" b="1" dirty="0">
                <a:solidFill>
                  <a:srgbClr val="C00000"/>
                </a:solidFill>
              </a:rPr>
              <a:t>13. </a:t>
            </a:r>
            <a:r>
              <a:rPr lang="en-US" b="1" dirty="0" err="1">
                <a:solidFill>
                  <a:srgbClr val="C00000"/>
                </a:solidFill>
              </a:rPr>
              <a:t>e-Sağlık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Okuryazarlığı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ÖlçeğI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dirty="0" err="1"/>
              <a:t>Ehealth</a:t>
            </a:r>
            <a:r>
              <a:rPr lang="en-US" dirty="0"/>
              <a:t> Literacy Scale (e-HEALS) 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/>
              <a:t>Norman </a:t>
            </a:r>
            <a:r>
              <a:rPr lang="en-US" dirty="0" err="1"/>
              <a:t>ve</a:t>
            </a:r>
            <a:r>
              <a:rPr lang="en-US" dirty="0"/>
              <a:t> Skinner, 2006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İngilizce</a:t>
            </a:r>
            <a:r>
              <a:rPr lang="en-US" dirty="0"/>
              <a:t>, </a:t>
            </a:r>
            <a:r>
              <a:rPr lang="en-US" dirty="0" err="1"/>
              <a:t>Türkçe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13886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513E9-6925-F94C-A677-F6C90AFD4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4525963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 </a:t>
            </a:r>
            <a:r>
              <a:rPr lang="en-US" dirty="0" err="1"/>
              <a:t>Sağlık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okuryazarlık</a:t>
            </a:r>
            <a:r>
              <a:rPr lang="en-US" dirty="0"/>
              <a:t>, </a:t>
            </a:r>
            <a:r>
              <a:rPr lang="en-US" dirty="0" err="1"/>
              <a:t>genel</a:t>
            </a:r>
            <a:r>
              <a:rPr lang="en-US" dirty="0"/>
              <a:t> </a:t>
            </a:r>
            <a:r>
              <a:rPr lang="en-US" dirty="0" err="1"/>
              <a:t>okuryazarlık</a:t>
            </a:r>
            <a:r>
              <a:rPr lang="en-US" dirty="0"/>
              <a:t>,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anlama</a:t>
            </a:r>
            <a:r>
              <a:rPr lang="en-US" dirty="0"/>
              <a:t>,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araştırma</a:t>
            </a:r>
            <a:r>
              <a:rPr lang="en-US" dirty="0"/>
              <a:t>, </a:t>
            </a:r>
            <a:r>
              <a:rPr lang="en-US" dirty="0" err="1"/>
              <a:t>medya</a:t>
            </a:r>
            <a:r>
              <a:rPr lang="en-US" dirty="0"/>
              <a:t>- </a:t>
            </a:r>
            <a:r>
              <a:rPr lang="en-US" dirty="0" err="1"/>
              <a:t>bilgisayar</a:t>
            </a:r>
            <a:r>
              <a:rPr lang="en-US" dirty="0"/>
              <a:t> </a:t>
            </a:r>
            <a:r>
              <a:rPr lang="en-US" dirty="0" err="1"/>
              <a:t>okuryazarlığını</a:t>
            </a:r>
            <a:r>
              <a:rPr lang="en-US" dirty="0"/>
              <a:t> </a:t>
            </a:r>
            <a:r>
              <a:rPr lang="en-US" dirty="0" err="1"/>
              <a:t>belirlenmesine</a:t>
            </a:r>
            <a:r>
              <a:rPr lang="en-US" dirty="0"/>
              <a:t> </a:t>
            </a:r>
            <a:r>
              <a:rPr lang="en-US" dirty="0" err="1"/>
              <a:t>yönelik</a:t>
            </a:r>
            <a:r>
              <a:rPr lang="en-US" dirty="0"/>
              <a:t> </a:t>
            </a:r>
            <a:r>
              <a:rPr lang="en-US" dirty="0" err="1"/>
              <a:t>geliştirilmiştir</a:t>
            </a:r>
            <a:r>
              <a:rPr lang="en-US" dirty="0"/>
              <a:t>.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düşük</a:t>
            </a:r>
            <a:r>
              <a:rPr lang="en-US" dirty="0"/>
              <a:t> 8,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yüksek</a:t>
            </a:r>
            <a:r>
              <a:rPr lang="en-US" dirty="0"/>
              <a:t> 40 </a:t>
            </a:r>
            <a:r>
              <a:rPr lang="en-US" dirty="0" err="1"/>
              <a:t>puan</a:t>
            </a:r>
            <a:r>
              <a:rPr lang="en-US" dirty="0"/>
              <a:t> </a:t>
            </a:r>
            <a:r>
              <a:rPr lang="en-US" dirty="0" err="1"/>
              <a:t>alınmaktadır</a:t>
            </a:r>
            <a:r>
              <a:rPr lang="en-US" dirty="0"/>
              <a:t>. </a:t>
            </a:r>
            <a:r>
              <a:rPr lang="en-US" dirty="0" err="1"/>
              <a:t>Alınan</a:t>
            </a:r>
            <a:r>
              <a:rPr lang="en-US" dirty="0"/>
              <a:t> </a:t>
            </a:r>
            <a:r>
              <a:rPr lang="en-US" dirty="0" err="1"/>
              <a:t>yüksek</a:t>
            </a:r>
            <a:r>
              <a:rPr lang="en-US" dirty="0"/>
              <a:t> </a:t>
            </a:r>
            <a:r>
              <a:rPr lang="en-US" dirty="0" err="1"/>
              <a:t>puan</a:t>
            </a:r>
            <a:r>
              <a:rPr lang="en-US" dirty="0"/>
              <a:t> e-</a:t>
            </a:r>
            <a:r>
              <a:rPr lang="en-US" dirty="0" err="1"/>
              <a:t>SOY’un</a:t>
            </a:r>
            <a:r>
              <a:rPr lang="en-US" dirty="0"/>
              <a:t> </a:t>
            </a:r>
            <a:r>
              <a:rPr lang="en-US" dirty="0" err="1"/>
              <a:t>yüksek</a:t>
            </a:r>
            <a:r>
              <a:rPr lang="en-US" dirty="0"/>
              <a:t> </a:t>
            </a:r>
            <a:r>
              <a:rPr lang="en-US" dirty="0" err="1"/>
              <a:t>düzeyde</a:t>
            </a:r>
            <a:r>
              <a:rPr lang="en-US" dirty="0"/>
              <a:t> </a:t>
            </a:r>
            <a:r>
              <a:rPr lang="en-US" dirty="0" err="1"/>
              <a:t>olduğunu</a:t>
            </a:r>
            <a:r>
              <a:rPr lang="en-US" dirty="0"/>
              <a:t> </a:t>
            </a:r>
            <a:r>
              <a:rPr lang="en-US" dirty="0" err="1"/>
              <a:t>gösterir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7030A0"/>
                </a:solidFill>
              </a:rPr>
              <a:t>Türkçe’ye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Çevirenler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 err="1"/>
              <a:t>Coşkun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Bebis</a:t>
            </a:r>
            <a:r>
              <a:rPr lang="en-US" dirty="0"/>
              <a:t>̧ </a:t>
            </a:r>
            <a:r>
              <a:rPr lang="en-US" dirty="0" err="1"/>
              <a:t>tarafından</a:t>
            </a:r>
            <a:r>
              <a:rPr lang="en-US" dirty="0"/>
              <a:t> 2015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geçerlilik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güvenilirlik</a:t>
            </a:r>
            <a:r>
              <a:rPr lang="en-US" dirty="0"/>
              <a:t> </a:t>
            </a:r>
            <a:r>
              <a:rPr lang="en-US" dirty="0" err="1"/>
              <a:t>çalışması</a:t>
            </a:r>
            <a:r>
              <a:rPr lang="en-US" dirty="0"/>
              <a:t> </a:t>
            </a:r>
            <a:r>
              <a:rPr lang="en-US" dirty="0" err="1"/>
              <a:t>yapılmıştır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385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B46BF-91D2-E741-9121-E194D6312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TR" b="1" dirty="0">
                <a:solidFill>
                  <a:srgbClr val="C00000"/>
                </a:solidFill>
              </a:rPr>
              <a:t>14. </a:t>
            </a:r>
            <a:r>
              <a:rPr lang="en-US" b="1" dirty="0" err="1">
                <a:solidFill>
                  <a:srgbClr val="C00000"/>
                </a:solidFill>
              </a:rPr>
              <a:t>Sağlık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Okuryazarlığı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Senaryo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Ölçeği</a:t>
            </a:r>
            <a:r>
              <a:rPr lang="en-US" b="1" dirty="0">
                <a:solidFill>
                  <a:srgbClr val="C00000"/>
                </a:solidFill>
              </a:rPr>
              <a:t> (SOY-SEN) 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err="1"/>
              <a:t>Abacıgil</a:t>
            </a:r>
            <a:r>
              <a:rPr lang="en-US" dirty="0"/>
              <a:t>, </a:t>
            </a:r>
            <a:r>
              <a:rPr lang="en-US" dirty="0" err="1"/>
              <a:t>Harlak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Okyay</a:t>
            </a:r>
            <a:r>
              <a:rPr lang="en-US" dirty="0"/>
              <a:t>, 2016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geliştirildi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Dili: </a:t>
            </a:r>
            <a:r>
              <a:rPr lang="en-US" dirty="0" err="1"/>
              <a:t>Türkçe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  <a:p>
            <a:endParaRPr lang="en-TR" dirty="0"/>
          </a:p>
        </p:txBody>
      </p:sp>
      <p:pic>
        <p:nvPicPr>
          <p:cNvPr id="2049" name="Picture 1" descr="page5image26086800">
            <a:extLst>
              <a:ext uri="{FF2B5EF4-FFF2-40B4-BE49-F238E27FC236}">
                <a16:creationId xmlns:a16="http://schemas.microsoft.com/office/drawing/2014/main" id="{0A8B039A-5B9D-6C4F-8D82-DF622CD3B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17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561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EA89-3A11-8547-8F59-FED80F91B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/>
          <a:lstStyle/>
          <a:p>
            <a:r>
              <a:rPr lang="en-TR" b="1" dirty="0">
                <a:solidFill>
                  <a:srgbClr val="7030A0"/>
                </a:solidFill>
              </a:rPr>
              <a:t>Amaç: </a:t>
            </a:r>
            <a:r>
              <a:rPr lang="en-US" dirty="0"/>
              <a:t>Bu </a:t>
            </a:r>
            <a:r>
              <a:rPr lang="en-US" dirty="0" err="1"/>
              <a:t>ölçek</a:t>
            </a:r>
            <a:r>
              <a:rPr lang="en-US" dirty="0"/>
              <a:t> 4 </a:t>
            </a:r>
            <a:r>
              <a:rPr lang="en-US" dirty="0" err="1"/>
              <a:t>senaryodan</a:t>
            </a:r>
            <a:r>
              <a:rPr lang="en-US" dirty="0"/>
              <a:t> </a:t>
            </a:r>
            <a:r>
              <a:rPr lang="en-US" dirty="0" err="1"/>
              <a:t>oluşmaktadır</a:t>
            </a:r>
            <a:r>
              <a:rPr lang="en-US" dirty="0"/>
              <a:t>. </a:t>
            </a:r>
            <a:r>
              <a:rPr lang="en-US" dirty="0" err="1"/>
              <a:t>Sağlıkla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bilgiye</a:t>
            </a:r>
            <a:r>
              <a:rPr lang="en-US" dirty="0"/>
              <a:t> </a:t>
            </a:r>
            <a:r>
              <a:rPr lang="en-US" dirty="0" err="1"/>
              <a:t>ulaşmayı</a:t>
            </a:r>
            <a:r>
              <a:rPr lang="en-US" dirty="0"/>
              <a:t>, </a:t>
            </a:r>
            <a:r>
              <a:rPr lang="en-US" dirty="0" err="1"/>
              <a:t>bilgiyi</a:t>
            </a:r>
            <a:r>
              <a:rPr lang="en-US" dirty="0"/>
              <a:t> </a:t>
            </a:r>
            <a:r>
              <a:rPr lang="en-US" dirty="0" err="1"/>
              <a:t>anlamayı</a:t>
            </a:r>
            <a:r>
              <a:rPr lang="en-US" dirty="0"/>
              <a:t>, </a:t>
            </a:r>
            <a:r>
              <a:rPr lang="en-US" dirty="0" err="1"/>
              <a:t>bilgiyi</a:t>
            </a:r>
            <a:r>
              <a:rPr lang="en-US" dirty="0"/>
              <a:t> </a:t>
            </a:r>
            <a:r>
              <a:rPr lang="en-US" dirty="0" err="1"/>
              <a:t>değerlendirmeyi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bilgiyi</a:t>
            </a:r>
            <a:r>
              <a:rPr lang="en-US" dirty="0"/>
              <a:t> </a:t>
            </a:r>
            <a:r>
              <a:rPr lang="en-US" dirty="0" err="1"/>
              <a:t>kullanma</a:t>
            </a:r>
            <a:r>
              <a:rPr lang="en-US" dirty="0"/>
              <a:t> </a:t>
            </a:r>
            <a:r>
              <a:rPr lang="en-US" dirty="0" err="1"/>
              <a:t>konularını</a:t>
            </a:r>
            <a:r>
              <a:rPr lang="en-US" dirty="0"/>
              <a:t> </a:t>
            </a:r>
            <a:r>
              <a:rPr lang="en-US" dirty="0" err="1"/>
              <a:t>içermektedir</a:t>
            </a:r>
            <a:r>
              <a:rPr lang="en-US" dirty="0"/>
              <a:t>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8092463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21EA-4539-0648-97DD-ACBF24C92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KAYNAKLAR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9808F-CB1B-074B-BECD-6214DE920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r>
              <a:rPr lang="en-US" sz="2400" dirty="0" err="1"/>
              <a:t>Güven</a:t>
            </a:r>
            <a:r>
              <a:rPr lang="en-US" sz="2400" dirty="0"/>
              <a:t> A. (2016). </a:t>
            </a:r>
            <a:r>
              <a:rPr lang="en-US" sz="2400" dirty="0" err="1"/>
              <a:t>Sağlik</a:t>
            </a:r>
            <a:r>
              <a:rPr lang="en-US" sz="2400" dirty="0"/>
              <a:t> </a:t>
            </a:r>
            <a:r>
              <a:rPr lang="en-US" sz="2400" dirty="0" err="1"/>
              <a:t>Okuryazarliğini</a:t>
            </a:r>
            <a:r>
              <a:rPr lang="en-US" sz="2400" dirty="0"/>
              <a:t> </a:t>
            </a:r>
            <a:r>
              <a:rPr lang="en-US" sz="2400" dirty="0" err="1"/>
              <a:t>Etki̇leyen</a:t>
            </a:r>
            <a:r>
              <a:rPr lang="en-US" sz="2400" dirty="0"/>
              <a:t> </a:t>
            </a:r>
            <a:r>
              <a:rPr lang="en-US" sz="2400" dirty="0" err="1"/>
              <a:t>Faktörler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Sağlik</a:t>
            </a:r>
            <a:r>
              <a:rPr lang="en-US" sz="2400" dirty="0"/>
              <a:t> </a:t>
            </a:r>
            <a:r>
              <a:rPr lang="en-US" sz="2400" dirty="0" err="1"/>
              <a:t>Okuryazarliği</a:t>
            </a:r>
            <a:r>
              <a:rPr lang="en-US" sz="2400" dirty="0"/>
              <a:t> </a:t>
            </a:r>
            <a:r>
              <a:rPr lang="en-US" sz="2400" dirty="0" err="1"/>
              <a:t>İle</a:t>
            </a:r>
            <a:r>
              <a:rPr lang="en-US" sz="2400" dirty="0"/>
              <a:t> Hasta </a:t>
            </a:r>
            <a:r>
              <a:rPr lang="en-US" sz="2400" dirty="0" err="1"/>
              <a:t>Güvenli̇ği</a:t>
            </a:r>
            <a:r>
              <a:rPr lang="en-US" sz="2400" dirty="0"/>
              <a:t>̇ </a:t>
            </a:r>
            <a:r>
              <a:rPr lang="en-US" sz="2400" dirty="0" err="1"/>
              <a:t>İli̇şki̇si</a:t>
            </a:r>
            <a:r>
              <a:rPr lang="en-US" sz="2400" dirty="0"/>
              <a:t>̇. (</a:t>
            </a:r>
            <a:r>
              <a:rPr lang="en-US" sz="2400" dirty="0" err="1"/>
              <a:t>Yüksek</a:t>
            </a:r>
            <a:r>
              <a:rPr lang="en-US" sz="2400" dirty="0"/>
              <a:t> </a:t>
            </a:r>
            <a:r>
              <a:rPr lang="en-US" sz="2400" dirty="0" err="1"/>
              <a:t>Lisans</a:t>
            </a:r>
            <a:r>
              <a:rPr lang="en-US" sz="2400" dirty="0"/>
              <a:t> </a:t>
            </a:r>
            <a:r>
              <a:rPr lang="en-US" sz="2400" dirty="0" err="1"/>
              <a:t>Tezi</a:t>
            </a:r>
            <a:r>
              <a:rPr lang="en-US" sz="2400" dirty="0"/>
              <a:t>), </a:t>
            </a:r>
            <a:r>
              <a:rPr lang="en-US" sz="2400" dirty="0" err="1"/>
              <a:t>Hacettepe</a:t>
            </a:r>
            <a:r>
              <a:rPr lang="en-US" sz="2400" dirty="0"/>
              <a:t> </a:t>
            </a:r>
            <a:r>
              <a:rPr lang="en-US" sz="2400" dirty="0" err="1"/>
              <a:t>Üniversitesi</a:t>
            </a:r>
            <a:r>
              <a:rPr lang="en-US" sz="2400" dirty="0"/>
              <a:t> </a:t>
            </a:r>
            <a:r>
              <a:rPr lang="en-US" sz="2400" dirty="0" err="1"/>
              <a:t>Sosyal</a:t>
            </a:r>
            <a:r>
              <a:rPr lang="en-US" sz="2400" dirty="0"/>
              <a:t> </a:t>
            </a:r>
            <a:r>
              <a:rPr lang="en-US" sz="2400" dirty="0" err="1"/>
              <a:t>Bilimler</a:t>
            </a:r>
            <a:r>
              <a:rPr lang="en-US" sz="2400" dirty="0"/>
              <a:t> </a:t>
            </a:r>
            <a:r>
              <a:rPr lang="en-US" sz="2400" dirty="0" err="1"/>
              <a:t>Enstitüsu</a:t>
            </a:r>
            <a:r>
              <a:rPr lang="en-US" sz="2400" dirty="0"/>
              <a:t>̈ </a:t>
            </a:r>
            <a:r>
              <a:rPr lang="en-US" sz="2400" dirty="0" err="1"/>
              <a:t>Sağlık</a:t>
            </a:r>
            <a:r>
              <a:rPr lang="en-US" sz="2400" dirty="0"/>
              <a:t> </a:t>
            </a:r>
            <a:r>
              <a:rPr lang="en-US" sz="2400" dirty="0" err="1"/>
              <a:t>Kurumları</a:t>
            </a:r>
            <a:r>
              <a:rPr lang="en-US" sz="2400" dirty="0"/>
              <a:t> </a:t>
            </a:r>
            <a:r>
              <a:rPr lang="en-US" sz="2400" dirty="0" err="1"/>
              <a:t>Yönetimi</a:t>
            </a:r>
            <a:r>
              <a:rPr lang="en-US" sz="2400" dirty="0"/>
              <a:t> </a:t>
            </a:r>
            <a:r>
              <a:rPr lang="en-US" sz="2400" dirty="0" err="1"/>
              <a:t>Anabilim</a:t>
            </a:r>
            <a:r>
              <a:rPr lang="en-US" sz="2400" dirty="0"/>
              <a:t> </a:t>
            </a:r>
            <a:r>
              <a:rPr lang="en-US" sz="2400" dirty="0" err="1"/>
              <a:t>Dalı</a:t>
            </a:r>
            <a:r>
              <a:rPr lang="en-US" sz="2400" dirty="0"/>
              <a:t>. Ankara.</a:t>
            </a:r>
          </a:p>
          <a:p>
            <a:r>
              <a:rPr lang="en-US" sz="2400" dirty="0" err="1"/>
              <a:t>Sarıyar</a:t>
            </a:r>
            <a:r>
              <a:rPr lang="en-US" sz="2400" dirty="0"/>
              <a:t> S, </a:t>
            </a:r>
            <a:r>
              <a:rPr lang="en-US" sz="2400" dirty="0" err="1"/>
              <a:t>Fırat</a:t>
            </a:r>
            <a:r>
              <a:rPr lang="en-US" sz="2400" dirty="0"/>
              <a:t> </a:t>
            </a:r>
            <a:r>
              <a:rPr lang="en-US" sz="2400" dirty="0" err="1"/>
              <a:t>Kılıç</a:t>
            </a:r>
            <a:r>
              <a:rPr lang="en-US" sz="2400" dirty="0"/>
              <a:t> H. (2019). </a:t>
            </a:r>
            <a:r>
              <a:rPr lang="en-US" sz="2400" dirty="0" err="1"/>
              <a:t>Sağlık</a:t>
            </a:r>
            <a:r>
              <a:rPr lang="en-US" sz="2400" dirty="0"/>
              <a:t> </a:t>
            </a:r>
            <a:r>
              <a:rPr lang="en-US" sz="2400" dirty="0" err="1"/>
              <a:t>Okuryazarlığının</a:t>
            </a:r>
            <a:r>
              <a:rPr lang="en-US" sz="2400" dirty="0"/>
              <a:t> </a:t>
            </a:r>
            <a:r>
              <a:rPr lang="en-US" sz="2400" dirty="0" err="1"/>
              <a:t>Değerlendirilmesinde</a:t>
            </a:r>
            <a:r>
              <a:rPr lang="en-US" sz="2400" dirty="0"/>
              <a:t> </a:t>
            </a:r>
            <a:r>
              <a:rPr lang="en-US" sz="2400" dirty="0" err="1"/>
              <a:t>Kullanılan</a:t>
            </a:r>
            <a:r>
              <a:rPr lang="en-US" sz="2400" dirty="0"/>
              <a:t> </a:t>
            </a:r>
            <a:r>
              <a:rPr lang="en-US" sz="2400" dirty="0" err="1"/>
              <a:t>Araçlar</a:t>
            </a:r>
            <a:r>
              <a:rPr lang="en-US" sz="2400" dirty="0"/>
              <a:t>. </a:t>
            </a:r>
            <a:r>
              <a:rPr lang="en-US" sz="2400" i="1" dirty="0"/>
              <a:t>HUHEMFAD-JOHUFON. </a:t>
            </a:r>
            <a:r>
              <a:rPr lang="en-US" sz="2400" dirty="0"/>
              <a:t>6(2):126-131.</a:t>
            </a:r>
          </a:p>
          <a:p>
            <a:r>
              <a:rPr lang="en-US" sz="2400" dirty="0" err="1"/>
              <a:t>Yılmaz</a:t>
            </a:r>
            <a:r>
              <a:rPr lang="en-US" sz="2400" dirty="0"/>
              <a:t> M, </a:t>
            </a:r>
            <a:r>
              <a:rPr lang="en-US" sz="2400" dirty="0" err="1"/>
              <a:t>Tiraki</a:t>
            </a:r>
            <a:r>
              <a:rPr lang="en-US" sz="2400" dirty="0"/>
              <a:t> Z. (2016). </a:t>
            </a:r>
            <a:r>
              <a:rPr lang="en-US" sz="2400" dirty="0" err="1"/>
              <a:t>Sağlık</a:t>
            </a:r>
            <a:r>
              <a:rPr lang="en-US" sz="2400" dirty="0"/>
              <a:t> </a:t>
            </a:r>
            <a:r>
              <a:rPr lang="en-US" sz="2400" dirty="0" err="1"/>
              <a:t>Okuryazarlığı</a:t>
            </a:r>
            <a:r>
              <a:rPr lang="en-US" sz="2400" dirty="0"/>
              <a:t> </a:t>
            </a:r>
            <a:r>
              <a:rPr lang="en-US" sz="2400" dirty="0" err="1"/>
              <a:t>Nedir</a:t>
            </a:r>
            <a:r>
              <a:rPr lang="en-US" sz="2400" dirty="0"/>
              <a:t>? </a:t>
            </a:r>
            <a:r>
              <a:rPr lang="en-US" sz="2400" dirty="0" err="1"/>
              <a:t>Nasıl</a:t>
            </a:r>
            <a:r>
              <a:rPr lang="en-US" sz="2400" dirty="0"/>
              <a:t> </a:t>
            </a:r>
            <a:r>
              <a:rPr lang="en-US" sz="2400" dirty="0" err="1"/>
              <a:t>Ölçülür</a:t>
            </a:r>
            <a:r>
              <a:rPr lang="en-US" sz="2400" dirty="0"/>
              <a:t>? </a:t>
            </a:r>
            <a:r>
              <a:rPr lang="en-US" sz="2400" i="1" dirty="0"/>
              <a:t>DEUHFED. </a:t>
            </a:r>
            <a:r>
              <a:rPr lang="en-US" sz="2400" dirty="0"/>
              <a:t>9(4):142-147.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1133113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2.hafta sunu</Template>
  <TotalTime>1143</TotalTime>
  <Words>2093</Words>
  <Application>Microsoft Macintosh PowerPoint</Application>
  <PresentationFormat>On-screen Show (4:3)</PresentationFormat>
  <Paragraphs>174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Varsayılan Tasarım</vt:lpstr>
      <vt:lpstr>PowerPoint Presentation</vt:lpstr>
      <vt:lpstr>SAĞLIK OKURYAZARLIĞI İÇİN ÖLÇÜM TEKNİKLERİ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SAĞLIK OKURYAZARLĞININ ÖLÇÜMÜNDE KULLANILAN ARAÇLAR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KAYNAKLAR</vt:lpstr>
    </vt:vector>
  </TitlesOfParts>
  <Company>SilentAll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Onur Atasayar</cp:lastModifiedBy>
  <cp:revision>252</cp:revision>
  <cp:lastPrinted>1601-01-01T00:00:00Z</cp:lastPrinted>
  <dcterms:created xsi:type="dcterms:W3CDTF">2020-02-11T11:06:30Z</dcterms:created>
  <dcterms:modified xsi:type="dcterms:W3CDTF">2020-11-24T13:56:03Z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