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B8D69D1-0514-4969-960E-192B79A676DB}" type="datetimeFigureOut">
              <a:rPr lang="tr-TR" smtClean="0"/>
              <a:t>3.10.2021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198695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8D69D1-0514-4969-960E-192B79A676DB}" type="datetimeFigureOut">
              <a:rPr lang="tr-TR" smtClean="0"/>
              <a:t>3.10.2021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545224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B8D69D1-0514-4969-960E-192B79A676DB}" type="datetimeFigureOut">
              <a:rPr lang="tr-TR" smtClean="0"/>
              <a:t>3.10.2021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312210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B8D69D1-0514-4969-960E-192B79A676DB}" type="datetimeFigureOut">
              <a:rPr lang="tr-TR" smtClean="0"/>
              <a:t>3.10.2021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259946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B8D69D1-0514-4969-960E-192B79A676DB}" type="datetimeFigureOut">
              <a:rPr lang="tr-TR" smtClean="0"/>
              <a:t>3.10.2021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3163431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B8D69D1-0514-4969-960E-192B79A676DB}" type="datetimeFigureOut">
              <a:rPr lang="tr-TR" smtClean="0"/>
              <a:t>3.10.2021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270563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B8D69D1-0514-4969-960E-192B79A676DB}" type="datetimeFigureOut">
              <a:rPr lang="tr-TR" smtClean="0"/>
              <a:t>3.10.2021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1212468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B8D69D1-0514-4969-960E-192B79A676DB}" type="datetimeFigureOut">
              <a:rPr lang="tr-TR" smtClean="0"/>
              <a:t>3.10.2021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3943070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B8D69D1-0514-4969-960E-192B79A676DB}" type="datetimeFigureOut">
              <a:rPr lang="tr-TR" smtClean="0"/>
              <a:t>3.10.2021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1723797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8D69D1-0514-4969-960E-192B79A676DB}" type="datetimeFigureOut">
              <a:rPr lang="tr-TR" smtClean="0"/>
              <a:t>3.10.2021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102591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8D69D1-0514-4969-960E-192B79A676DB}" type="datetimeFigureOut">
              <a:rPr lang="tr-TR" smtClean="0"/>
              <a:t>3.10.2021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0A8C68-9FEC-41F9-91F7-2F8A644AE414}" type="slidenum">
              <a:rPr lang="tr-TR" smtClean="0"/>
              <a:t>‹#›</a:t>
            </a:fld>
            <a:endParaRPr lang="tr-TR"/>
          </a:p>
        </p:txBody>
      </p:sp>
    </p:spTree>
    <p:extLst>
      <p:ext uri="{BB962C8B-B14F-4D97-AF65-F5344CB8AC3E}">
        <p14:creationId xmlns:p14="http://schemas.microsoft.com/office/powerpoint/2010/main" val="361169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D69D1-0514-4969-960E-192B79A676DB}" type="datetimeFigureOut">
              <a:rPr lang="tr-TR" smtClean="0"/>
              <a:t>3.10.2021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0A8C68-9FEC-41F9-91F7-2F8A644AE414}" type="slidenum">
              <a:rPr lang="tr-TR" smtClean="0"/>
              <a:t>‹#›</a:t>
            </a:fld>
            <a:endParaRPr lang="tr-TR"/>
          </a:p>
        </p:txBody>
      </p:sp>
    </p:spTree>
    <p:extLst>
      <p:ext uri="{BB962C8B-B14F-4D97-AF65-F5344CB8AC3E}">
        <p14:creationId xmlns:p14="http://schemas.microsoft.com/office/powerpoint/2010/main" val="787428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MİKROSKOBUN KISIMLARI</a:t>
            </a:r>
            <a:endParaRPr lang="tr-TR" b="1" dirty="0"/>
          </a:p>
        </p:txBody>
      </p:sp>
      <p:sp>
        <p:nvSpPr>
          <p:cNvPr id="3" name="Alt Başlık 2"/>
          <p:cNvSpPr>
            <a:spLocks noGrp="1"/>
          </p:cNvSpPr>
          <p:nvPr>
            <p:ph type="subTitle" idx="1"/>
          </p:nvPr>
        </p:nvSpPr>
        <p:spPr>
          <a:xfrm>
            <a:off x="1524000" y="4599566"/>
            <a:ext cx="9144000" cy="1655762"/>
          </a:xfrm>
        </p:spPr>
        <p:txBody>
          <a:bodyPr/>
          <a:lstStyle/>
          <a:p>
            <a:r>
              <a:rPr lang="tr-TR" b="1" dirty="0" smtClean="0"/>
              <a:t>Doç. Dr. BANU EREN </a:t>
            </a:r>
          </a:p>
          <a:p>
            <a:r>
              <a:rPr lang="tr-TR" b="1" dirty="0" smtClean="0"/>
              <a:t>Dr. Gönül Solmaz </a:t>
            </a:r>
            <a:endParaRPr lang="tr-TR" b="1" dirty="0"/>
          </a:p>
        </p:txBody>
      </p:sp>
      <p:sp>
        <p:nvSpPr>
          <p:cNvPr id="4" name="Metin kutusu 3"/>
          <p:cNvSpPr txBox="1"/>
          <p:nvPr/>
        </p:nvSpPr>
        <p:spPr>
          <a:xfrm>
            <a:off x="5084618" y="3625556"/>
            <a:ext cx="1745672" cy="830997"/>
          </a:xfrm>
          <a:prstGeom prst="rect">
            <a:avLst/>
          </a:prstGeom>
          <a:noFill/>
        </p:spPr>
        <p:txBody>
          <a:bodyPr wrap="square" rtlCol="0">
            <a:spAutoFit/>
          </a:bodyPr>
          <a:lstStyle/>
          <a:p>
            <a:r>
              <a:rPr lang="tr-TR" sz="4800" dirty="0" smtClean="0"/>
              <a:t>LAB 1</a:t>
            </a:r>
            <a:endParaRPr lang="tr-TR" sz="4800" dirty="0"/>
          </a:p>
        </p:txBody>
      </p:sp>
    </p:spTree>
    <p:extLst>
      <p:ext uri="{BB962C8B-B14F-4D97-AF65-F5344CB8AC3E}">
        <p14:creationId xmlns:p14="http://schemas.microsoft.com/office/powerpoint/2010/main" val="3105407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22473"/>
            <a:ext cx="12192000" cy="6835527"/>
          </a:xfrm>
          <a:prstGeom prst="rect">
            <a:avLst/>
          </a:prstGeom>
        </p:spPr>
      </p:pic>
      <p:sp>
        <p:nvSpPr>
          <p:cNvPr id="3" name="Metin kutusu 2"/>
          <p:cNvSpPr txBox="1"/>
          <p:nvPr/>
        </p:nvSpPr>
        <p:spPr>
          <a:xfrm>
            <a:off x="8679305" y="344774"/>
            <a:ext cx="3512695" cy="4247317"/>
          </a:xfrm>
          <a:prstGeom prst="rect">
            <a:avLst/>
          </a:prstGeom>
          <a:noFill/>
        </p:spPr>
        <p:txBody>
          <a:bodyPr wrap="square" rtlCol="0">
            <a:spAutoFit/>
          </a:bodyPr>
          <a:lstStyle/>
          <a:p>
            <a:pPr algn="just">
              <a:lnSpc>
                <a:spcPct val="150000"/>
              </a:lnSpc>
            </a:pPr>
            <a:r>
              <a:rPr lang="tr-TR" sz="2000" dirty="0" smtClean="0"/>
              <a:t>Mikroskop iki bölümden oluşur.</a:t>
            </a:r>
          </a:p>
          <a:p>
            <a:pPr algn="just">
              <a:lnSpc>
                <a:spcPct val="150000"/>
              </a:lnSpc>
            </a:pPr>
            <a:r>
              <a:rPr lang="tr-TR" sz="2000" dirty="0" smtClean="0">
                <a:solidFill>
                  <a:srgbClr val="0070C0"/>
                </a:solidFill>
              </a:rPr>
              <a:t>1- Mekanik Bölümleri</a:t>
            </a:r>
          </a:p>
          <a:p>
            <a:pPr algn="just">
              <a:lnSpc>
                <a:spcPct val="150000"/>
              </a:lnSpc>
            </a:pPr>
            <a:r>
              <a:rPr lang="tr-TR" sz="2000" dirty="0"/>
              <a:t> </a:t>
            </a:r>
            <a:r>
              <a:rPr lang="tr-TR" sz="2000" dirty="0" smtClean="0"/>
              <a:t>   a- Mikroskop Gövdesi</a:t>
            </a:r>
          </a:p>
          <a:p>
            <a:pPr algn="just">
              <a:lnSpc>
                <a:spcPct val="150000"/>
              </a:lnSpc>
            </a:pPr>
            <a:r>
              <a:rPr lang="tr-TR" sz="2000" dirty="0"/>
              <a:t> </a:t>
            </a:r>
            <a:r>
              <a:rPr lang="tr-TR" sz="2000" dirty="0" smtClean="0"/>
              <a:t>   b- Mikroskop Ayağı</a:t>
            </a:r>
          </a:p>
          <a:p>
            <a:pPr algn="just">
              <a:lnSpc>
                <a:spcPct val="150000"/>
              </a:lnSpc>
            </a:pPr>
            <a:endParaRPr lang="tr-TR" sz="2000" dirty="0"/>
          </a:p>
          <a:p>
            <a:pPr algn="just">
              <a:lnSpc>
                <a:spcPct val="150000"/>
              </a:lnSpc>
            </a:pPr>
            <a:r>
              <a:rPr lang="tr-TR" sz="2000" dirty="0" smtClean="0">
                <a:solidFill>
                  <a:srgbClr val="0070C0"/>
                </a:solidFill>
              </a:rPr>
              <a:t>2- Optik Bölümleri</a:t>
            </a:r>
          </a:p>
          <a:p>
            <a:pPr algn="just">
              <a:lnSpc>
                <a:spcPct val="150000"/>
              </a:lnSpc>
            </a:pPr>
            <a:r>
              <a:rPr lang="tr-TR" sz="2000" dirty="0"/>
              <a:t> </a:t>
            </a:r>
            <a:r>
              <a:rPr lang="tr-TR" sz="2000" dirty="0" smtClean="0"/>
              <a:t>    a- Oküler</a:t>
            </a:r>
          </a:p>
          <a:p>
            <a:pPr algn="just">
              <a:lnSpc>
                <a:spcPct val="150000"/>
              </a:lnSpc>
            </a:pPr>
            <a:r>
              <a:rPr lang="tr-TR" sz="2000" dirty="0"/>
              <a:t> </a:t>
            </a:r>
            <a:r>
              <a:rPr lang="tr-TR" sz="2000" dirty="0" smtClean="0"/>
              <a:t>    b- Objektifler</a:t>
            </a:r>
          </a:p>
          <a:p>
            <a:pPr algn="just">
              <a:lnSpc>
                <a:spcPct val="150000"/>
              </a:lnSpc>
            </a:pPr>
            <a:r>
              <a:rPr lang="tr-TR" sz="2000" dirty="0"/>
              <a:t> </a:t>
            </a:r>
            <a:r>
              <a:rPr lang="tr-TR" sz="2000" dirty="0" smtClean="0"/>
              <a:t>    c- Kondansatör</a:t>
            </a:r>
          </a:p>
        </p:txBody>
      </p:sp>
    </p:spTree>
    <p:extLst>
      <p:ext uri="{BB962C8B-B14F-4D97-AF65-F5344CB8AC3E}">
        <p14:creationId xmlns:p14="http://schemas.microsoft.com/office/powerpoint/2010/main" val="242394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48005" y="0"/>
            <a:ext cx="8895990" cy="6858000"/>
          </a:xfrm>
          <a:prstGeom prst="rect">
            <a:avLst/>
          </a:prstGeom>
        </p:spPr>
      </p:pic>
      <p:cxnSp>
        <p:nvCxnSpPr>
          <p:cNvPr id="4" name="Düz Bağlayıcı 3"/>
          <p:cNvCxnSpPr/>
          <p:nvPr/>
        </p:nvCxnSpPr>
        <p:spPr>
          <a:xfrm flipH="1">
            <a:off x="4601980" y="4212236"/>
            <a:ext cx="1394086" cy="1499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Metin kutusu 4"/>
          <p:cNvSpPr txBox="1"/>
          <p:nvPr/>
        </p:nvSpPr>
        <p:spPr>
          <a:xfrm>
            <a:off x="3147935" y="4027570"/>
            <a:ext cx="1558977" cy="400110"/>
          </a:xfrm>
          <a:prstGeom prst="rect">
            <a:avLst/>
          </a:prstGeom>
          <a:noFill/>
        </p:spPr>
        <p:txBody>
          <a:bodyPr wrap="square" rtlCol="0">
            <a:spAutoFit/>
          </a:bodyPr>
          <a:lstStyle/>
          <a:p>
            <a:r>
              <a:rPr lang="tr-TR" sz="2000" dirty="0" smtClean="0"/>
              <a:t>Kondansatör</a:t>
            </a:r>
            <a:endParaRPr lang="tr-TR" sz="2000" dirty="0"/>
          </a:p>
        </p:txBody>
      </p:sp>
    </p:spTree>
    <p:extLst>
      <p:ext uri="{BB962C8B-B14F-4D97-AF65-F5344CB8AC3E}">
        <p14:creationId xmlns:p14="http://schemas.microsoft.com/office/powerpoint/2010/main" val="25074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526472" y="235527"/>
            <a:ext cx="10529455" cy="3693319"/>
          </a:xfrm>
          <a:prstGeom prst="rect">
            <a:avLst/>
          </a:prstGeom>
          <a:noFill/>
        </p:spPr>
        <p:txBody>
          <a:bodyPr wrap="square" rtlCol="0">
            <a:spAutoFit/>
          </a:bodyPr>
          <a:lstStyle/>
          <a:p>
            <a:pPr algn="just"/>
            <a:r>
              <a:rPr lang="tr-TR" dirty="0" smtClean="0"/>
              <a:t>Mikroskobun Optik Kısmını Oluşturan Parçalar</a:t>
            </a:r>
          </a:p>
          <a:p>
            <a:pPr algn="just"/>
            <a:endParaRPr lang="tr-TR" dirty="0" smtClean="0"/>
          </a:p>
          <a:p>
            <a:pPr algn="just">
              <a:lnSpc>
                <a:spcPct val="150000"/>
              </a:lnSpc>
            </a:pPr>
            <a:r>
              <a:rPr lang="tr-TR" dirty="0" smtClean="0"/>
              <a:t>Oküler (Göz Merceği): Mikroskop tüpünün üst kısmına monte edilmiş ve objektiften gelen görüntüyü büyütmeye yarayan parçadır. Bir tane oküleri bulunan mikroskoplara </a:t>
            </a:r>
            <a:r>
              <a:rPr lang="tr-TR" dirty="0" err="1" smtClean="0"/>
              <a:t>monoküler</a:t>
            </a:r>
            <a:r>
              <a:rPr lang="tr-TR" dirty="0" smtClean="0"/>
              <a:t>, iki tane oküleri bulunan mikroskoplara da </a:t>
            </a:r>
            <a:r>
              <a:rPr lang="tr-TR" dirty="0" err="1" smtClean="0"/>
              <a:t>binoküler</a:t>
            </a:r>
            <a:r>
              <a:rPr lang="tr-TR" dirty="0" smtClean="0"/>
              <a:t> adı verilir. Okülerin büyütme gücü üzerinde yazılıdır. Bir mikroskobun toplam büyütme gücü oküler ve objektifin büyütme gücünün çarpımına eşittir. Örneğin kullandığınız mikroskobun oküleri 5X büyütme gücüne sahipse ve siz objeyi 40X’lik objektif ile inceliyorsanız, o objenin görüntüsünü 200 defa (5X x 40X) büyütmüş olursunuz.</a:t>
            </a:r>
          </a:p>
          <a:p>
            <a:pPr algn="just"/>
            <a:endParaRPr lang="tr-TR" dirty="0" smtClean="0"/>
          </a:p>
          <a:p>
            <a:endParaRPr lang="tr-TR" dirty="0"/>
          </a:p>
        </p:txBody>
      </p:sp>
    </p:spTree>
    <p:extLst>
      <p:ext uri="{BB962C8B-B14F-4D97-AF65-F5344CB8AC3E}">
        <p14:creationId xmlns:p14="http://schemas.microsoft.com/office/powerpoint/2010/main" val="409109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15636" y="319512"/>
            <a:ext cx="4319793" cy="2126864"/>
          </a:xfrm>
          <a:prstGeom prst="rect">
            <a:avLst/>
          </a:prstGeom>
          <a:noFill/>
        </p:spPr>
        <p:txBody>
          <a:bodyPr wrap="square" rtlCol="0">
            <a:spAutoFit/>
          </a:bodyPr>
          <a:lstStyle/>
          <a:p>
            <a:pPr algn="just">
              <a:lnSpc>
                <a:spcPct val="150000"/>
              </a:lnSpc>
            </a:pPr>
            <a:r>
              <a:rPr lang="tr-TR" dirty="0" smtClean="0"/>
              <a:t>Işık mikroskobunda, kaynaktan gelen görünür ışık (beyaz ışık), incelenecek örnek içinden geçerek objektif merceğine ulaşır. Işık objektifte kırılarak oküler vasıtasıyla göze ulaşır.</a:t>
            </a:r>
            <a:endParaRPr lang="tr-TR" dirty="0"/>
          </a:p>
        </p:txBody>
      </p:sp>
      <p:pic>
        <p:nvPicPr>
          <p:cNvPr id="3" name="Resim 2"/>
          <p:cNvPicPr>
            <a:picLocks noChangeAspect="1"/>
          </p:cNvPicPr>
          <p:nvPr/>
        </p:nvPicPr>
        <p:blipFill>
          <a:blip r:embed="rId2"/>
          <a:stretch>
            <a:fillRect/>
          </a:stretch>
        </p:blipFill>
        <p:spPr>
          <a:xfrm>
            <a:off x="4735429" y="157756"/>
            <a:ext cx="7456571" cy="6428509"/>
          </a:xfrm>
          <a:prstGeom prst="rect">
            <a:avLst/>
          </a:prstGeom>
        </p:spPr>
      </p:pic>
      <p:cxnSp>
        <p:nvCxnSpPr>
          <p:cNvPr id="5" name="Düz Ok Bağlayıcısı 4"/>
          <p:cNvCxnSpPr/>
          <p:nvPr/>
        </p:nvCxnSpPr>
        <p:spPr>
          <a:xfrm flipH="1">
            <a:off x="3560618" y="862683"/>
            <a:ext cx="3636416" cy="284784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6" name="Resim 5"/>
          <p:cNvPicPr>
            <a:picLocks noChangeAspect="1"/>
          </p:cNvPicPr>
          <p:nvPr/>
        </p:nvPicPr>
        <p:blipFill>
          <a:blip r:embed="rId3"/>
          <a:stretch>
            <a:fillRect/>
          </a:stretch>
        </p:blipFill>
        <p:spPr>
          <a:xfrm rot="21026763">
            <a:off x="3197373" y="1428917"/>
            <a:ext cx="4799909" cy="2057815"/>
          </a:xfrm>
          <a:prstGeom prst="rect">
            <a:avLst/>
          </a:prstGeom>
        </p:spPr>
      </p:pic>
      <p:sp>
        <p:nvSpPr>
          <p:cNvPr id="7" name="Metin kutusu 6"/>
          <p:cNvSpPr txBox="1"/>
          <p:nvPr/>
        </p:nvSpPr>
        <p:spPr>
          <a:xfrm>
            <a:off x="0" y="2709187"/>
            <a:ext cx="4793673" cy="2862322"/>
          </a:xfrm>
          <a:prstGeom prst="rect">
            <a:avLst/>
          </a:prstGeom>
          <a:noFill/>
        </p:spPr>
        <p:txBody>
          <a:bodyPr wrap="square" rtlCol="0">
            <a:spAutoFit/>
          </a:bodyPr>
          <a:lstStyle/>
          <a:p>
            <a:r>
              <a:rPr lang="tr-TR" b="1" dirty="0" smtClean="0">
                <a:solidFill>
                  <a:srgbClr val="0070C0"/>
                </a:solidFill>
              </a:rPr>
              <a:t>Mikroskobun Optik Kısmını Oluşturan Parçalar</a:t>
            </a:r>
          </a:p>
          <a:p>
            <a:endParaRPr lang="tr-TR" dirty="0" smtClean="0"/>
          </a:p>
          <a:p>
            <a:endParaRPr lang="tr-TR" dirty="0" smtClean="0"/>
          </a:p>
          <a:p>
            <a:r>
              <a:rPr lang="tr-TR" b="1" dirty="0" smtClean="0">
                <a:solidFill>
                  <a:srgbClr val="0070C0"/>
                </a:solidFill>
              </a:rPr>
              <a:t>OKÜLER :</a:t>
            </a:r>
          </a:p>
          <a:p>
            <a:pPr algn="just">
              <a:lnSpc>
                <a:spcPct val="150000"/>
              </a:lnSpc>
            </a:pPr>
            <a:r>
              <a:rPr lang="tr-TR" dirty="0" smtClean="0"/>
              <a:t>Işık mikroskobunda, kaynaktan gelen görünür ışık (beyaz ışık), incelenecek örnek içinden geçerek objektif merceğine ulaşır. Işık objektifte kırılarak oküler vasıtasıyla göze ulaşır.</a:t>
            </a:r>
            <a:endParaRPr lang="tr-TR" dirty="0"/>
          </a:p>
        </p:txBody>
      </p:sp>
    </p:spTree>
    <p:extLst>
      <p:ext uri="{BB962C8B-B14F-4D97-AF65-F5344CB8AC3E}">
        <p14:creationId xmlns:p14="http://schemas.microsoft.com/office/powerpoint/2010/main" val="304014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01782" y="637310"/>
            <a:ext cx="5541818" cy="5035353"/>
          </a:xfrm>
          <a:prstGeom prst="rect">
            <a:avLst/>
          </a:prstGeom>
          <a:noFill/>
        </p:spPr>
        <p:txBody>
          <a:bodyPr wrap="square" rtlCol="0">
            <a:spAutoFit/>
          </a:bodyPr>
          <a:lstStyle/>
          <a:p>
            <a:pPr algn="just">
              <a:lnSpc>
                <a:spcPct val="150000"/>
              </a:lnSpc>
            </a:pPr>
            <a:r>
              <a:rPr lang="tr-TR" b="1" dirty="0" smtClean="0">
                <a:solidFill>
                  <a:srgbClr val="0070C0"/>
                </a:solidFill>
              </a:rPr>
              <a:t>Oküler (Göz Merceği): </a:t>
            </a:r>
            <a:r>
              <a:rPr lang="tr-TR" dirty="0" smtClean="0"/>
              <a:t>Mikroskop tüpünün üst kısmına monte edilmiş ve objektiften gelen görüntüyü büyütmeye yarayan parçadır. Bir tane oküleri bulunan mikroskoplara </a:t>
            </a:r>
            <a:r>
              <a:rPr lang="tr-TR" dirty="0" err="1" smtClean="0"/>
              <a:t>monoküler</a:t>
            </a:r>
            <a:r>
              <a:rPr lang="tr-TR" dirty="0" smtClean="0"/>
              <a:t>, iki tane oküleri bulunan mikroskoplara da </a:t>
            </a:r>
            <a:r>
              <a:rPr lang="tr-TR" dirty="0" err="1" smtClean="0"/>
              <a:t>binoküler</a:t>
            </a:r>
            <a:r>
              <a:rPr lang="tr-TR" dirty="0" smtClean="0"/>
              <a:t> adı verilir. Okülerin büyütme gücü üzerinde yazılıdır. </a:t>
            </a:r>
          </a:p>
          <a:p>
            <a:pPr algn="just">
              <a:lnSpc>
                <a:spcPct val="150000"/>
              </a:lnSpc>
            </a:pPr>
            <a:r>
              <a:rPr lang="tr-TR" dirty="0" smtClean="0"/>
              <a:t>Bir mikroskobun toplam büyütme gücü oküler ve objektifin büyütme gücünün çarpımına eşittir. </a:t>
            </a:r>
          </a:p>
          <a:p>
            <a:pPr algn="just">
              <a:lnSpc>
                <a:spcPct val="150000"/>
              </a:lnSpc>
            </a:pPr>
            <a:r>
              <a:rPr lang="tr-TR" dirty="0" smtClean="0"/>
              <a:t>Örneğin kullandığınız mikroskobun oküleri 5X büyütme gücüne sahipse ve siz objeyi 40X’lik objektif ile inceliyorsanız, o objenin görüntüsünü 200 defa (5X x 40X) büyütmüş olursunuz.</a:t>
            </a:r>
            <a:endParaRPr lang="tr-TR" dirty="0"/>
          </a:p>
        </p:txBody>
      </p:sp>
      <p:pic>
        <p:nvPicPr>
          <p:cNvPr id="3" name="Resim 2"/>
          <p:cNvPicPr>
            <a:picLocks noChangeAspect="1"/>
          </p:cNvPicPr>
          <p:nvPr/>
        </p:nvPicPr>
        <p:blipFill>
          <a:blip r:embed="rId2"/>
          <a:stretch>
            <a:fillRect/>
          </a:stretch>
        </p:blipFill>
        <p:spPr>
          <a:xfrm>
            <a:off x="6137563" y="332212"/>
            <a:ext cx="6054437" cy="6373388"/>
          </a:xfrm>
          <a:prstGeom prst="rect">
            <a:avLst/>
          </a:prstGeom>
        </p:spPr>
      </p:pic>
    </p:spTree>
    <p:extLst>
      <p:ext uri="{BB962C8B-B14F-4D97-AF65-F5344CB8AC3E}">
        <p14:creationId xmlns:p14="http://schemas.microsoft.com/office/powerpoint/2010/main" val="4010939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98762" y="1129660"/>
            <a:ext cx="6340619" cy="4204356"/>
          </a:xfrm>
          <a:prstGeom prst="rect">
            <a:avLst/>
          </a:prstGeom>
          <a:noFill/>
        </p:spPr>
        <p:txBody>
          <a:bodyPr wrap="square" rtlCol="0">
            <a:spAutoFit/>
          </a:bodyPr>
          <a:lstStyle/>
          <a:p>
            <a:pPr algn="just">
              <a:lnSpc>
                <a:spcPct val="150000"/>
              </a:lnSpc>
            </a:pPr>
            <a:r>
              <a:rPr lang="tr-TR" b="1" dirty="0" smtClean="0">
                <a:solidFill>
                  <a:srgbClr val="0070C0"/>
                </a:solidFill>
              </a:rPr>
              <a:t>OBJEKTİF: </a:t>
            </a:r>
          </a:p>
          <a:p>
            <a:pPr algn="just">
              <a:lnSpc>
                <a:spcPct val="150000"/>
              </a:lnSpc>
            </a:pPr>
            <a:r>
              <a:rPr lang="tr-TR" dirty="0" smtClean="0"/>
              <a:t>Revolver üzerine monte edilmiş, mikroskopta görüntünün ilk oluştuğu ve görüntü netliği ile ilgili parçadır. </a:t>
            </a:r>
          </a:p>
          <a:p>
            <a:pPr algn="just">
              <a:lnSpc>
                <a:spcPct val="150000"/>
              </a:lnSpc>
            </a:pPr>
            <a:r>
              <a:rPr lang="tr-TR" dirty="0" smtClean="0"/>
              <a:t>Bir ışık mikroskobunda genellikle 4 adet objektif bulunur. Bunlardan büyütme gücü küçük (4X) olanına arama objektifi denir. Hazırlanan preparattaki objenin ilk görüntüsü arama objektifi kullanılarak bulunur. “4X” ifadesi bu objektifin görüntüyü 4 defa büyüttüğünü belirtir. </a:t>
            </a:r>
          </a:p>
          <a:p>
            <a:pPr algn="just">
              <a:lnSpc>
                <a:spcPct val="150000"/>
              </a:lnSpc>
            </a:pPr>
            <a:r>
              <a:rPr lang="tr-TR" dirty="0" smtClean="0"/>
              <a:t>Ayrıca revolver üzerinde büyütme gücü 10X, 40X ve 100X olan üç tane daha objektif bulunur.</a:t>
            </a:r>
            <a:endParaRPr lang="tr-TR" dirty="0"/>
          </a:p>
        </p:txBody>
      </p:sp>
      <p:pic>
        <p:nvPicPr>
          <p:cNvPr id="3" name="Resim 2"/>
          <p:cNvPicPr>
            <a:picLocks noChangeAspect="1"/>
          </p:cNvPicPr>
          <p:nvPr/>
        </p:nvPicPr>
        <p:blipFill>
          <a:blip r:embed="rId2"/>
          <a:stretch>
            <a:fillRect/>
          </a:stretch>
        </p:blipFill>
        <p:spPr>
          <a:xfrm>
            <a:off x="7061055" y="832620"/>
            <a:ext cx="4798436" cy="4798436"/>
          </a:xfrm>
          <a:prstGeom prst="rect">
            <a:avLst/>
          </a:prstGeom>
        </p:spPr>
      </p:pic>
      <p:cxnSp>
        <p:nvCxnSpPr>
          <p:cNvPr id="5" name="Düz Ok Bağlayıcısı 4"/>
          <p:cNvCxnSpPr/>
          <p:nvPr/>
        </p:nvCxnSpPr>
        <p:spPr>
          <a:xfrm flipH="1">
            <a:off x="6839381" y="2812473"/>
            <a:ext cx="2166074" cy="4156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055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4735946" y="0"/>
            <a:ext cx="7456054" cy="6425741"/>
          </a:xfrm>
          <a:prstGeom prst="rect">
            <a:avLst/>
          </a:prstGeom>
        </p:spPr>
      </p:pic>
      <p:pic>
        <p:nvPicPr>
          <p:cNvPr id="5" name="Resim 4"/>
          <p:cNvPicPr>
            <a:picLocks noChangeAspect="1"/>
          </p:cNvPicPr>
          <p:nvPr/>
        </p:nvPicPr>
        <p:blipFill>
          <a:blip r:embed="rId3"/>
          <a:stretch>
            <a:fillRect/>
          </a:stretch>
        </p:blipFill>
        <p:spPr>
          <a:xfrm>
            <a:off x="231390" y="1193458"/>
            <a:ext cx="5938019" cy="5773412"/>
          </a:xfrm>
          <a:prstGeom prst="rect">
            <a:avLst/>
          </a:prstGeom>
        </p:spPr>
      </p:pic>
      <p:cxnSp>
        <p:nvCxnSpPr>
          <p:cNvPr id="9" name="Düz Ok Bağlayıcısı 8"/>
          <p:cNvCxnSpPr/>
          <p:nvPr/>
        </p:nvCxnSpPr>
        <p:spPr>
          <a:xfrm flipH="1" flipV="1">
            <a:off x="5708073" y="2161309"/>
            <a:ext cx="2563091" cy="23414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flipH="1" flipV="1">
            <a:off x="5611091" y="3726873"/>
            <a:ext cx="2660073" cy="9282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flipV="1">
            <a:off x="5832763" y="5167746"/>
            <a:ext cx="2438401" cy="554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41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735946" y="133002"/>
            <a:ext cx="7456054" cy="6425741"/>
          </a:xfrm>
          <a:prstGeom prst="rect">
            <a:avLst/>
          </a:prstGeom>
        </p:spPr>
      </p:pic>
      <p:sp>
        <p:nvSpPr>
          <p:cNvPr id="3" name="Metin kutusu 2"/>
          <p:cNvSpPr txBox="1"/>
          <p:nvPr/>
        </p:nvSpPr>
        <p:spPr>
          <a:xfrm>
            <a:off x="228601" y="117693"/>
            <a:ext cx="5666509" cy="6740307"/>
          </a:xfrm>
          <a:prstGeom prst="rect">
            <a:avLst/>
          </a:prstGeom>
          <a:noFill/>
        </p:spPr>
        <p:txBody>
          <a:bodyPr wrap="square" rtlCol="0">
            <a:spAutoFit/>
          </a:bodyPr>
          <a:lstStyle/>
          <a:p>
            <a:r>
              <a:rPr lang="tr-TR" b="1" dirty="0" smtClean="0">
                <a:solidFill>
                  <a:srgbClr val="0070C0"/>
                </a:solidFill>
              </a:rPr>
              <a:t>Mikroskobun Mekanik Kısmını Oluşturan Parçalar</a:t>
            </a:r>
          </a:p>
          <a:p>
            <a:endParaRPr lang="tr-TR" b="1" dirty="0">
              <a:solidFill>
                <a:srgbClr val="0070C0"/>
              </a:solidFill>
            </a:endParaRPr>
          </a:p>
          <a:p>
            <a:r>
              <a:rPr lang="tr-TR" b="1" dirty="0" smtClean="0">
                <a:solidFill>
                  <a:srgbClr val="0070C0"/>
                </a:solidFill>
              </a:rPr>
              <a:t>Mikroskop Kolu: </a:t>
            </a:r>
          </a:p>
          <a:p>
            <a:pPr algn="just">
              <a:lnSpc>
                <a:spcPct val="150000"/>
              </a:lnSpc>
            </a:pPr>
            <a:r>
              <a:rPr lang="tr-TR" dirty="0" smtClean="0"/>
              <a:t>Mikroskobun arka kısmında bulunan ve taşıma sırasında mikroskobun kavranmasını sağlayan kavisli parçadır. Ancak güvenlik bakımından mikroskop taşınırken bir elle mikroskop kolu diğer elle ayak kısmı tutulmalıdır.</a:t>
            </a:r>
          </a:p>
          <a:p>
            <a:pPr algn="just">
              <a:lnSpc>
                <a:spcPct val="150000"/>
              </a:lnSpc>
            </a:pPr>
            <a:r>
              <a:rPr lang="tr-TR" b="1" dirty="0" smtClean="0">
                <a:solidFill>
                  <a:srgbClr val="0070C0"/>
                </a:solidFill>
              </a:rPr>
              <a:t>Mikroskop Tüpü: </a:t>
            </a:r>
          </a:p>
          <a:p>
            <a:pPr algn="just">
              <a:lnSpc>
                <a:spcPct val="150000"/>
              </a:lnSpc>
            </a:pPr>
            <a:r>
              <a:rPr lang="tr-TR" dirty="0" smtClean="0"/>
              <a:t>Mikroskop kolunun üst kısmında bulunan parçadır. Üst kısmına oküler, alt kısmına ise objektifler monte edilmiştir.</a:t>
            </a:r>
          </a:p>
          <a:p>
            <a:pPr algn="just">
              <a:lnSpc>
                <a:spcPct val="150000"/>
              </a:lnSpc>
            </a:pPr>
            <a:r>
              <a:rPr lang="tr-TR" b="1" dirty="0" smtClean="0">
                <a:solidFill>
                  <a:srgbClr val="0070C0"/>
                </a:solidFill>
              </a:rPr>
              <a:t>Tabla: </a:t>
            </a:r>
            <a:r>
              <a:rPr lang="tr-TR" dirty="0" smtClean="0"/>
              <a:t>Preparatın yerleştirildiği parçadır.</a:t>
            </a:r>
          </a:p>
          <a:p>
            <a:pPr algn="just">
              <a:lnSpc>
                <a:spcPct val="150000"/>
              </a:lnSpc>
            </a:pPr>
            <a:endParaRPr lang="tr-TR" dirty="0" smtClean="0"/>
          </a:p>
          <a:p>
            <a:pPr algn="just">
              <a:lnSpc>
                <a:spcPct val="150000"/>
              </a:lnSpc>
            </a:pPr>
            <a:r>
              <a:rPr lang="tr-TR" b="1" dirty="0" smtClean="0">
                <a:solidFill>
                  <a:srgbClr val="0070C0"/>
                </a:solidFill>
              </a:rPr>
              <a:t>Sıkıştırma Klipsleri: </a:t>
            </a:r>
            <a:r>
              <a:rPr lang="tr-TR" dirty="0" smtClean="0"/>
              <a:t>Preparatın tabla üzerinde iki tarafından sabitlenmesini sağlayan parçalardır.</a:t>
            </a:r>
          </a:p>
          <a:p>
            <a:pPr algn="just">
              <a:lnSpc>
                <a:spcPct val="150000"/>
              </a:lnSpc>
            </a:pPr>
            <a:endParaRPr lang="tr-TR" dirty="0" smtClean="0"/>
          </a:p>
          <a:p>
            <a:pPr algn="just">
              <a:lnSpc>
                <a:spcPct val="150000"/>
              </a:lnSpc>
            </a:pPr>
            <a:r>
              <a:rPr lang="tr-TR" b="1" dirty="0" smtClean="0">
                <a:solidFill>
                  <a:srgbClr val="0070C0"/>
                </a:solidFill>
              </a:rPr>
              <a:t>Revolver: </a:t>
            </a:r>
            <a:r>
              <a:rPr lang="tr-TR" dirty="0" smtClean="0"/>
              <a:t>Üzerinde objektifleri taşıyan hareketli (dönebilen) parçadır.</a:t>
            </a:r>
            <a:endParaRPr lang="tr-TR" dirty="0"/>
          </a:p>
        </p:txBody>
      </p:sp>
      <p:cxnSp>
        <p:nvCxnSpPr>
          <p:cNvPr id="5" name="Düz Ok Bağlayıcısı 4"/>
          <p:cNvCxnSpPr/>
          <p:nvPr/>
        </p:nvCxnSpPr>
        <p:spPr>
          <a:xfrm flipH="1" flipV="1">
            <a:off x="6026728" y="1728354"/>
            <a:ext cx="3325090" cy="6511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flipH="1">
            <a:off x="3366655" y="1485866"/>
            <a:ext cx="5541819" cy="14512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flipH="1">
            <a:off x="4194465" y="3877888"/>
            <a:ext cx="3532909" cy="1939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a:off x="4003964" y="3487846"/>
            <a:ext cx="3723410" cy="1305827"/>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flipH="1">
            <a:off x="4447309" y="3877888"/>
            <a:ext cx="4267200" cy="91578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103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527964" y="373998"/>
            <a:ext cx="6664036" cy="6484002"/>
          </a:xfrm>
          <a:prstGeom prst="rect">
            <a:avLst/>
          </a:prstGeom>
        </p:spPr>
      </p:pic>
      <p:sp>
        <p:nvSpPr>
          <p:cNvPr id="3" name="Metin kutusu 2"/>
          <p:cNvSpPr txBox="1"/>
          <p:nvPr/>
        </p:nvSpPr>
        <p:spPr>
          <a:xfrm>
            <a:off x="193964" y="188288"/>
            <a:ext cx="5334000" cy="6697346"/>
          </a:xfrm>
          <a:prstGeom prst="rect">
            <a:avLst/>
          </a:prstGeom>
          <a:noFill/>
        </p:spPr>
        <p:txBody>
          <a:bodyPr wrap="square" rtlCol="0">
            <a:spAutoFit/>
          </a:bodyPr>
          <a:lstStyle/>
          <a:p>
            <a:pPr algn="just">
              <a:lnSpc>
                <a:spcPct val="150000"/>
              </a:lnSpc>
            </a:pPr>
            <a:r>
              <a:rPr lang="tr-TR" b="1" dirty="0" smtClean="0">
                <a:solidFill>
                  <a:srgbClr val="0070C0"/>
                </a:solidFill>
              </a:rPr>
              <a:t>Ayar Vidaları: </a:t>
            </a:r>
          </a:p>
          <a:p>
            <a:pPr algn="just">
              <a:lnSpc>
                <a:spcPct val="150000"/>
              </a:lnSpc>
            </a:pPr>
            <a:r>
              <a:rPr lang="tr-TR" dirty="0" smtClean="0"/>
              <a:t>Kaba ayar vidası (makro vida) ve ince ayar vidası (mikro vida) olmak üzere iki tanedir. Mikroskop kolunun yan tarafında iç içe geçmiş şekilde bulunur. Dıştaki makro vidadır ve tablanın aşağı, yukarı doğru hareketini sağlar. Yani tablayı objektiflere yaklaştırıp uzaklaştırmak amacıyla kullanılır ve tablanın bu hareketi gözle fark edilebilir. </a:t>
            </a:r>
          </a:p>
          <a:p>
            <a:pPr algn="just">
              <a:lnSpc>
                <a:spcPct val="150000"/>
              </a:lnSpc>
            </a:pPr>
            <a:r>
              <a:rPr lang="tr-TR" dirty="0" smtClean="0"/>
              <a:t>Makro vida, arama objektifi ile objenin ilk görüntüsü bulunup netleştirilirken kullanılır. </a:t>
            </a:r>
          </a:p>
          <a:p>
            <a:pPr algn="just">
              <a:lnSpc>
                <a:spcPct val="150000"/>
              </a:lnSpc>
            </a:pPr>
            <a:r>
              <a:rPr lang="tr-TR" dirty="0" smtClean="0"/>
              <a:t>Mikro vida ise makro vidanın iç kısmına geçecek şekilde yerleştirilmiştir. Büyütme gücü fazla olan objektife geçildikten sonra görüntüyü netleştirmek için kullanılır. Mikro vida tablayı mikron düzeyinde hareket ettirdiği için bu hareket gözle fark edilemez.</a:t>
            </a:r>
          </a:p>
          <a:p>
            <a:pPr algn="just">
              <a:lnSpc>
                <a:spcPct val="150000"/>
              </a:lnSpc>
            </a:pPr>
            <a:endParaRPr lang="tr-TR" dirty="0" smtClean="0"/>
          </a:p>
        </p:txBody>
      </p:sp>
    </p:spTree>
    <p:extLst>
      <p:ext uri="{BB962C8B-B14F-4D97-AF65-F5344CB8AC3E}">
        <p14:creationId xmlns:p14="http://schemas.microsoft.com/office/powerpoint/2010/main" val="2846656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902036" y="144083"/>
            <a:ext cx="6289964" cy="6486706"/>
          </a:xfrm>
          <a:prstGeom prst="rect">
            <a:avLst/>
          </a:prstGeom>
        </p:spPr>
      </p:pic>
      <p:sp>
        <p:nvSpPr>
          <p:cNvPr id="3" name="Metin kutusu 2"/>
          <p:cNvSpPr txBox="1"/>
          <p:nvPr/>
        </p:nvSpPr>
        <p:spPr>
          <a:xfrm>
            <a:off x="152930" y="1385455"/>
            <a:ext cx="5375564" cy="3277820"/>
          </a:xfrm>
          <a:prstGeom prst="rect">
            <a:avLst/>
          </a:prstGeom>
          <a:noFill/>
        </p:spPr>
        <p:txBody>
          <a:bodyPr wrap="square" rtlCol="0">
            <a:spAutoFit/>
          </a:bodyPr>
          <a:lstStyle/>
          <a:p>
            <a:r>
              <a:rPr lang="tr-TR" b="1" dirty="0" smtClean="0">
                <a:solidFill>
                  <a:srgbClr val="0070C0"/>
                </a:solidFill>
              </a:rPr>
              <a:t>X ve Y Ekseni Ayar Vidaları (</a:t>
            </a:r>
            <a:r>
              <a:rPr lang="tr-TR" b="1" dirty="0" err="1" smtClean="0">
                <a:solidFill>
                  <a:srgbClr val="0070C0"/>
                </a:solidFill>
              </a:rPr>
              <a:t>Şarjo</a:t>
            </a:r>
            <a:r>
              <a:rPr lang="tr-TR" b="1" dirty="0" smtClean="0">
                <a:solidFill>
                  <a:srgbClr val="0070C0"/>
                </a:solidFill>
              </a:rPr>
              <a:t>) :</a:t>
            </a:r>
          </a:p>
          <a:p>
            <a:pPr algn="just">
              <a:lnSpc>
                <a:spcPct val="150000"/>
              </a:lnSpc>
            </a:pPr>
            <a:r>
              <a:rPr lang="tr-TR" dirty="0" smtClean="0"/>
              <a:t>Tabla üzerine yerleştirilip klipslerle sıkıştırılan preparatın ileri-geri ve sağa-sola hareket ettirilmesini sağlayan parçalardır. Bu şekilde preparattaki kesitin farklı kısımları incelenebilir.</a:t>
            </a:r>
          </a:p>
          <a:p>
            <a:pPr algn="just">
              <a:lnSpc>
                <a:spcPct val="150000"/>
              </a:lnSpc>
            </a:pPr>
            <a:endParaRPr lang="tr-TR" dirty="0"/>
          </a:p>
          <a:p>
            <a:pPr algn="just">
              <a:lnSpc>
                <a:spcPct val="150000"/>
              </a:lnSpc>
            </a:pPr>
            <a:r>
              <a:rPr lang="tr-TR" b="1" dirty="0" smtClean="0">
                <a:solidFill>
                  <a:srgbClr val="0070C0"/>
                </a:solidFill>
              </a:rPr>
              <a:t>Ayak (Alt Kaide): </a:t>
            </a:r>
            <a:r>
              <a:rPr lang="tr-TR" dirty="0" smtClean="0"/>
              <a:t>Mikroskobun bütün kısımlarını üzerinde bulunduran parçadır.</a:t>
            </a:r>
            <a:endParaRPr lang="tr-TR" dirty="0"/>
          </a:p>
        </p:txBody>
      </p:sp>
    </p:spTree>
    <p:extLst>
      <p:ext uri="{BB962C8B-B14F-4D97-AF65-F5344CB8AC3E}">
        <p14:creationId xmlns:p14="http://schemas.microsoft.com/office/powerpoint/2010/main" val="691419713"/>
      </p:ext>
    </p:extLst>
  </p:cSld>
  <p:clrMapOvr>
    <a:masterClrMapping/>
  </p:clrMapOvr>
</p:sld>
</file>

<file path=ppt/theme/theme1.xml><?xml version="1.0" encoding="utf-8"?>
<a:theme xmlns:a="http://schemas.openxmlformats.org/drawingml/2006/main" name="Office Teması">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TotalTime>
  <Words>595</Words>
  <Application>Microsoft Office PowerPoint</Application>
  <PresentationFormat>Geniş ekran</PresentationFormat>
  <Paragraphs>49</Paragraphs>
  <Slides>11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Arial</vt:lpstr>
      <vt:lpstr>Calibri</vt:lpstr>
      <vt:lpstr>Calibri Light</vt:lpstr>
      <vt:lpstr>Office Teması</vt:lpstr>
      <vt:lpstr>MİKROSKOBUN KISIMLARI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MİKROSKOBUN KISIMLARI</dc:title>
  <dc:creator>Ece Solmaz</dc:creator>
  <cp:lastModifiedBy>Lenovo</cp:lastModifiedBy>
  <cp:revision>15</cp:revision>
  <dcterms:created xsi:type="dcterms:W3CDTF">2020-10-03T05:42:59Z</dcterms:created>
  <dcterms:modified xsi:type="dcterms:W3CDTF">2021-10-03T18:53:22Z</dcterms:modified>
</cp:coreProperties>
</file>