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2"/>
  </p:handoutMasterIdLst>
  <p:sldIdLst>
    <p:sldId id="259" r:id="rId2"/>
    <p:sldId id="257" r:id="rId3"/>
    <p:sldId id="261" r:id="rId4"/>
    <p:sldId id="262" r:id="rId5"/>
    <p:sldId id="263" r:id="rId6"/>
    <p:sldId id="266" r:id="rId7"/>
    <p:sldId id="267" r:id="rId8"/>
    <p:sldId id="268" r:id="rId9"/>
    <p:sldId id="269" r:id="rId10"/>
    <p:sldId id="270" r:id="rId11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7" autoAdjust="0"/>
  </p:normalViewPr>
  <p:slideViewPr>
    <p:cSldViewPr>
      <p:cViewPr varScale="1">
        <p:scale>
          <a:sx n="88" d="100"/>
          <a:sy n="88" d="100"/>
        </p:scale>
        <p:origin x="1291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pPr/>
              <a:t>10.09.2020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:a16="http://schemas.microsoft.com/office/drawing/2014/main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01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4" name="Rectangle 8">
            <a:extLst>
              <a:ext uri="{FF2B5EF4-FFF2-40B4-BE49-F238E27FC236}">
                <a16:creationId xmlns:a16="http://schemas.microsoft.com/office/drawing/2014/main" id="{F38C432D-5372-448E-9829-E0F45631D43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0" y="3162300"/>
            <a:ext cx="6096000" cy="53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tr-TR" sz="3200" b="1" dirty="0" smtClean="0"/>
              <a:t>GAZETECİLİK BÖLÜMÜ</a:t>
            </a:r>
          </a:p>
          <a:p>
            <a:pPr>
              <a:lnSpc>
                <a:spcPct val="90000"/>
              </a:lnSpc>
            </a:pPr>
            <a:r>
              <a:rPr lang="tr-TR" altLang="tr-TR" sz="3200" b="1" dirty="0" smtClean="0"/>
              <a:t>LİSANS</a:t>
            </a:r>
            <a:endParaRPr lang="tr-TR" altLang="tr-TR" sz="3200" b="1" dirty="0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0919079-B759-42A8-9F3B-9A1143AB9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1143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dirty="0" smtClean="0"/>
              <a:t>İLETİŞİM FAKÜLTESİ</a:t>
            </a:r>
            <a:endParaRPr lang="tr-TR" altLang="tr-TR" sz="3200" b="1" dirty="0"/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4724400"/>
            <a:ext cx="6096000" cy="6334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b="1" i="1" dirty="0" smtClean="0"/>
              <a:t>GZT201- Haber Toplama ve Yazma Teknikleri</a:t>
            </a:r>
            <a:endParaRPr lang="tr-TR" altLang="tr-TR" b="1" i="1" dirty="0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5572140"/>
            <a:ext cx="6096000" cy="4286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2000" b="1" i="1" dirty="0" smtClean="0">
                <a:solidFill>
                  <a:schemeClr val="bg1">
                    <a:lumMod val="50000"/>
                  </a:schemeClr>
                </a:solidFill>
              </a:rPr>
              <a:t>Dr. </a:t>
            </a:r>
            <a:r>
              <a:rPr lang="tr-TR" altLang="tr-TR" sz="2000" b="1" i="1" dirty="0" err="1" smtClean="0">
                <a:solidFill>
                  <a:schemeClr val="bg1">
                    <a:lumMod val="50000"/>
                  </a:schemeClr>
                </a:solidFill>
              </a:rPr>
              <a:t>Öğr</a:t>
            </a:r>
            <a:r>
              <a:rPr lang="tr-TR" altLang="tr-TR" sz="2000" b="1" i="1" dirty="0" smtClean="0">
                <a:solidFill>
                  <a:schemeClr val="bg1">
                    <a:lumMod val="50000"/>
                  </a:schemeClr>
                </a:solidFill>
              </a:rPr>
              <a:t>. Üyesi Beste Nigar Erdem</a:t>
            </a:r>
            <a:endParaRPr lang="tr-TR" altLang="tr-TR" sz="20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A280B79D-0B02-41AA-A0CB-21D933491A3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785794"/>
            <a:ext cx="7772400" cy="2000264"/>
          </a:xfrm>
        </p:spPr>
        <p:txBody>
          <a:bodyPr anchor="ctr"/>
          <a:lstStyle/>
          <a:p>
            <a:r>
              <a:rPr lang="tr-TR" altLang="tr-TR" sz="3800" dirty="0" smtClean="0">
                <a:solidFill>
                  <a:srgbClr val="C00000"/>
                </a:solidFill>
              </a:rPr>
              <a:t>Ters Piramit Tekniği ve Uygulamalı Haber Yazım Örnekleri</a:t>
            </a:r>
            <a:endParaRPr lang="tr-TR" altLang="tr-TR" sz="3800" dirty="0">
              <a:solidFill>
                <a:srgbClr val="C00000"/>
              </a:solidFill>
            </a:endParaRP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F905258F-F96C-4DD7-B132-3E7AE9EEAAA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733800" y="4082475"/>
            <a:ext cx="1676400" cy="762000"/>
          </a:xfrm>
        </p:spPr>
        <p:txBody>
          <a:bodyPr/>
          <a:lstStyle/>
          <a:p>
            <a:r>
              <a:rPr lang="tr-TR" altLang="tr-TR" sz="2800" i="1" dirty="0" smtClean="0"/>
              <a:t>6. Hafta</a:t>
            </a:r>
            <a:endParaRPr lang="tr-TR" altLang="tr-TR" sz="2800" i="1" dirty="0"/>
          </a:p>
        </p:txBody>
      </p:sp>
      <p:pic>
        <p:nvPicPr>
          <p:cNvPr id="6148" name="Picture 4" descr="sunu">
            <a:extLst>
              <a:ext uri="{FF2B5EF4-FFF2-40B4-BE49-F238E27FC236}">
                <a16:creationId xmlns:a16="http://schemas.microsoft.com/office/drawing/2014/main" id="{571ECC9D-3C97-4A2E-A8AA-BEBCE23FD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5CECEE48-2E7C-42F7-BDD0-3BE516D17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5656" y="2747108"/>
            <a:ext cx="6435402" cy="13353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2800" b="1" i="1" dirty="0" smtClean="0"/>
              <a:t>Gzt-201</a:t>
            </a:r>
          </a:p>
          <a:p>
            <a:pPr>
              <a:lnSpc>
                <a:spcPct val="90000"/>
              </a:lnSpc>
            </a:pPr>
            <a:r>
              <a:rPr lang="tr-TR" altLang="tr-TR" sz="2800" b="1" i="1" dirty="0" smtClean="0"/>
              <a:t>Haber Toplama ve Yazma Teknikleri</a:t>
            </a:r>
            <a:endParaRPr lang="tr-TR" altLang="tr-TR" sz="2800" b="1" i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39552" y="1628800"/>
            <a:ext cx="7778775" cy="2858660"/>
          </a:xfrm>
        </p:spPr>
        <p:txBody>
          <a:bodyPr>
            <a:normAutofit/>
          </a:bodyPr>
          <a:lstStyle/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sz="2400" dirty="0" smtClean="0"/>
              <a:t>Ters piramit tekniğine göre haberin </a:t>
            </a:r>
            <a:r>
              <a:rPr lang="tr-TR" sz="2400" u="sng" dirty="0" smtClean="0"/>
              <a:t>gövdesi</a:t>
            </a:r>
            <a:r>
              <a:rPr lang="tr-TR" sz="2400" dirty="0" smtClean="0"/>
              <a:t> 3 şekilde düzenlenebilir:</a:t>
            </a:r>
          </a:p>
          <a:p>
            <a:pPr marL="0" indent="0">
              <a:buClr>
                <a:srgbClr val="C00000"/>
              </a:buClr>
              <a:buNone/>
            </a:pPr>
            <a:endParaRPr lang="tr-TR" sz="1200" dirty="0" smtClean="0"/>
          </a:p>
          <a:p>
            <a:pPr marL="0" indent="0">
              <a:buClr>
                <a:srgbClr val="C00000"/>
              </a:buClr>
              <a:buNone/>
            </a:pPr>
            <a:r>
              <a:rPr lang="tr-TR" sz="2400" dirty="0"/>
              <a:t>	</a:t>
            </a:r>
            <a:r>
              <a:rPr lang="tr-TR" sz="2400" b="1" dirty="0" smtClean="0">
                <a:solidFill>
                  <a:srgbClr val="C00000"/>
                </a:solidFill>
              </a:rPr>
              <a:t>1) </a:t>
            </a:r>
            <a:r>
              <a:rPr lang="tr-TR" sz="2400" dirty="0" smtClean="0"/>
              <a:t>Kronolojik Dizi</a:t>
            </a:r>
          </a:p>
          <a:p>
            <a:pPr marL="0" indent="0">
              <a:buClr>
                <a:srgbClr val="C00000"/>
              </a:buClr>
              <a:buNone/>
            </a:pPr>
            <a:r>
              <a:rPr lang="tr-TR" sz="2400" dirty="0"/>
              <a:t>	</a:t>
            </a:r>
            <a:r>
              <a:rPr lang="tr-TR" sz="2400" b="1" dirty="0" smtClean="0">
                <a:solidFill>
                  <a:srgbClr val="C00000"/>
                </a:solidFill>
              </a:rPr>
              <a:t>2) </a:t>
            </a:r>
            <a:r>
              <a:rPr lang="tr-TR" sz="2400" dirty="0" smtClean="0"/>
              <a:t>Blok Paragraflar ile Düzenleme</a:t>
            </a:r>
          </a:p>
          <a:p>
            <a:pPr marL="0" indent="0">
              <a:buClr>
                <a:srgbClr val="C00000"/>
              </a:buClr>
              <a:buNone/>
            </a:pPr>
            <a:r>
              <a:rPr lang="tr-TR" sz="2400" dirty="0"/>
              <a:t>	</a:t>
            </a:r>
            <a:r>
              <a:rPr lang="tr-TR" sz="2400" b="1" dirty="0" smtClean="0">
                <a:solidFill>
                  <a:srgbClr val="C00000"/>
                </a:solidFill>
              </a:rPr>
              <a:t>3) </a:t>
            </a:r>
            <a:r>
              <a:rPr lang="tr-TR" sz="2400" dirty="0" smtClean="0"/>
              <a:t>Zincirleme Düzen</a:t>
            </a: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2901634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7544" y="836712"/>
            <a:ext cx="8411199" cy="508919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2400" b="1" dirty="0" smtClean="0">
                <a:solidFill>
                  <a:srgbClr val="C00000"/>
                </a:solidFill>
              </a:rPr>
              <a:t>1) Kronolojik Dizi:</a:t>
            </a:r>
          </a:p>
          <a:p>
            <a:pPr marL="0" indent="0">
              <a:buNone/>
            </a:pPr>
            <a:endParaRPr lang="tr-TR" sz="900" b="1" dirty="0" smtClean="0">
              <a:solidFill>
                <a:srgbClr val="C00000"/>
              </a:solidFill>
            </a:endParaRP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sz="2400" dirty="0" smtClean="0">
                <a:solidFill>
                  <a:schemeClr val="tx1"/>
                </a:solidFill>
              </a:rPr>
              <a:t>Haberin özünü giriş bölümünde verdikten sonra gövdeyi kurmada izlenecek üç yöntemden birisi kronolojik sıralamadır.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tr-TR" sz="800" dirty="0">
              <a:solidFill>
                <a:schemeClr val="tx1"/>
              </a:solidFill>
            </a:endParaRP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sz="2400" dirty="0" smtClean="0">
                <a:solidFill>
                  <a:schemeClr val="tx1"/>
                </a:solidFill>
              </a:rPr>
              <a:t>Kronolojik dizi uygulandığı takdirde, eldeki bilgiler </a:t>
            </a:r>
            <a:r>
              <a:rPr lang="tr-TR" sz="2400" b="1" dirty="0" smtClean="0">
                <a:solidFill>
                  <a:schemeClr val="tx1"/>
                </a:solidFill>
              </a:rPr>
              <a:t>olayların oluş sırasına göre</a:t>
            </a:r>
            <a:r>
              <a:rPr lang="tr-TR" sz="2400" dirty="0" smtClean="0">
                <a:solidFill>
                  <a:schemeClr val="tx1"/>
                </a:solidFill>
              </a:rPr>
              <a:t>, yani </a:t>
            </a:r>
            <a:r>
              <a:rPr lang="tr-TR" sz="2400" b="1" dirty="0" smtClean="0">
                <a:solidFill>
                  <a:schemeClr val="tx1"/>
                </a:solidFill>
              </a:rPr>
              <a:t>zaman unsuru </a:t>
            </a:r>
            <a:r>
              <a:rPr lang="tr-TR" sz="2400" dirty="0" smtClean="0">
                <a:solidFill>
                  <a:schemeClr val="tx1"/>
                </a:solidFill>
              </a:rPr>
              <a:t>dikkate alınarak</a:t>
            </a:r>
            <a:r>
              <a:rPr lang="tr-TR" sz="2400" b="1" dirty="0" smtClean="0">
                <a:solidFill>
                  <a:schemeClr val="tx1"/>
                </a:solidFill>
              </a:rPr>
              <a:t> </a:t>
            </a:r>
            <a:r>
              <a:rPr lang="tr-TR" sz="2400" dirty="0" smtClean="0">
                <a:solidFill>
                  <a:schemeClr val="tx1"/>
                </a:solidFill>
              </a:rPr>
              <a:t>düzenlenir. </a:t>
            </a:r>
          </a:p>
          <a:p>
            <a:pPr marL="0" indent="0">
              <a:buNone/>
            </a:pPr>
            <a:endParaRPr lang="tr-TR" sz="800" dirty="0" smtClean="0">
              <a:solidFill>
                <a:schemeClr val="tx1"/>
              </a:solidFill>
            </a:endParaRP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sz="2400" dirty="0" smtClean="0">
                <a:solidFill>
                  <a:schemeClr val="tx1"/>
                </a:solidFill>
              </a:rPr>
              <a:t>Haberde, </a:t>
            </a:r>
            <a:r>
              <a:rPr lang="tr-TR" sz="2400" b="1" dirty="0" smtClean="0">
                <a:solidFill>
                  <a:schemeClr val="tx1"/>
                </a:solidFill>
              </a:rPr>
              <a:t>olayın akışı </a:t>
            </a:r>
            <a:r>
              <a:rPr lang="tr-TR" sz="2400" dirty="0" smtClean="0">
                <a:solidFill>
                  <a:schemeClr val="tx1"/>
                </a:solidFill>
              </a:rPr>
              <a:t>esas yöntemdir.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tr-TR" sz="800" dirty="0">
              <a:solidFill>
                <a:schemeClr val="tx1"/>
              </a:solidFill>
            </a:endParaRP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sz="2400" dirty="0" smtClean="0">
                <a:solidFill>
                  <a:srgbClr val="C00000"/>
                </a:solidFill>
              </a:rPr>
              <a:t>Yangın</a:t>
            </a:r>
            <a:r>
              <a:rPr lang="tr-TR" sz="2400" dirty="0" smtClean="0">
                <a:solidFill>
                  <a:schemeClr val="tx1"/>
                </a:solidFill>
              </a:rPr>
              <a:t>, </a:t>
            </a:r>
            <a:r>
              <a:rPr lang="tr-TR" sz="2400" dirty="0" smtClean="0">
                <a:solidFill>
                  <a:srgbClr val="C00000"/>
                </a:solidFill>
              </a:rPr>
              <a:t>deprem</a:t>
            </a:r>
            <a:r>
              <a:rPr lang="tr-TR" sz="2400" dirty="0" smtClean="0">
                <a:solidFill>
                  <a:schemeClr val="tx1"/>
                </a:solidFill>
              </a:rPr>
              <a:t>, </a:t>
            </a:r>
            <a:r>
              <a:rPr lang="tr-TR" sz="2400" dirty="0" smtClean="0">
                <a:solidFill>
                  <a:srgbClr val="C00000"/>
                </a:solidFill>
              </a:rPr>
              <a:t>trafik kazaları</a:t>
            </a:r>
            <a:r>
              <a:rPr lang="tr-TR" sz="2400" dirty="0" smtClean="0">
                <a:solidFill>
                  <a:schemeClr val="tx1"/>
                </a:solidFill>
              </a:rPr>
              <a:t>, </a:t>
            </a:r>
            <a:r>
              <a:rPr lang="tr-TR" sz="2400" dirty="0" smtClean="0">
                <a:solidFill>
                  <a:srgbClr val="C00000"/>
                </a:solidFill>
              </a:rPr>
              <a:t>tören</a:t>
            </a:r>
            <a:r>
              <a:rPr lang="tr-TR" sz="2400" dirty="0" smtClean="0">
                <a:solidFill>
                  <a:schemeClr val="tx1"/>
                </a:solidFill>
              </a:rPr>
              <a:t> gibi haberlerde kronolojik dizi rahatlıkla uygulanabilir.</a:t>
            </a:r>
            <a:endParaRPr lang="tr-TR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9708745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8001" y="500042"/>
            <a:ext cx="7921651" cy="554132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tr-TR" sz="2400" b="1" dirty="0" smtClean="0">
                <a:solidFill>
                  <a:srgbClr val="C00000"/>
                </a:solidFill>
              </a:rPr>
              <a:t>ÖRNEK:</a:t>
            </a:r>
          </a:p>
          <a:p>
            <a:pPr marL="0" indent="0" algn="ctr">
              <a:buNone/>
            </a:pPr>
            <a:r>
              <a:rPr lang="tr-TR" sz="2400" b="1" dirty="0" smtClean="0">
                <a:solidFill>
                  <a:schemeClr val="tx1"/>
                </a:solidFill>
              </a:rPr>
              <a:t>PAZAR DÖNÜŞÜ KAZA</a:t>
            </a:r>
          </a:p>
          <a:p>
            <a:pPr marL="0" indent="0" algn="ctr">
              <a:buNone/>
            </a:pPr>
            <a:endParaRPr lang="tr-TR" sz="2400" b="1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tr-TR" sz="2400" b="1" dirty="0" smtClean="0">
                <a:solidFill>
                  <a:schemeClr val="tx1"/>
                </a:solidFill>
              </a:rPr>
              <a:t>Ümran Aras-İSTANBUL		</a:t>
            </a:r>
          </a:p>
          <a:p>
            <a:pPr marL="0" indent="0">
              <a:buNone/>
            </a:pPr>
            <a:r>
              <a:rPr lang="tr-TR" sz="2400" dirty="0" smtClean="0">
                <a:solidFill>
                  <a:schemeClr val="tx1"/>
                </a:solidFill>
              </a:rPr>
              <a:t>İstanbul-Ankara karayolunun Maltepe mevkiinde devrilen minibüsün camından fırlayan Meryem Atmaca (33) feci şekilde can verdi.</a:t>
            </a:r>
          </a:p>
          <a:p>
            <a:pPr marL="0" indent="0">
              <a:buNone/>
            </a:pPr>
            <a:r>
              <a:rPr lang="tr-TR" sz="2400" dirty="0">
                <a:solidFill>
                  <a:schemeClr val="tx1"/>
                </a:solidFill>
              </a:rPr>
              <a:t>	</a:t>
            </a:r>
            <a:r>
              <a:rPr lang="tr-TR" sz="2400" dirty="0" smtClean="0">
                <a:solidFill>
                  <a:schemeClr val="tx1"/>
                </a:solidFill>
              </a:rPr>
              <a:t>Kaza dün saat 13.00 sıralarında meydana geldi. Erzurum’dan misafirliğe gelen teyzesinin kızı Serap Gültekin’i yanına alan Meryem Atmaca, Kadıköy Salı Pazarı’na alışverişe gitti. Pazar dönüşü, Ferit Demir’in kullandığı 41 M 3225 plakalı minibüse bindiler. Demir, önünde aniden duran kamyona çarpmamak için frene basınca, minibüs takla attı. Ağır yaralanan Meryem Atmaca, Kartal Devlet Hastanesi’ne kaldırılırken yolda öldü.</a:t>
            </a:r>
          </a:p>
          <a:p>
            <a:pPr marL="0" indent="0" algn="r">
              <a:buNone/>
            </a:pPr>
            <a:r>
              <a:rPr lang="tr-TR" sz="2400" dirty="0" smtClean="0">
                <a:solidFill>
                  <a:schemeClr val="tx1"/>
                </a:solidFill>
              </a:rPr>
              <a:t>(Milliyet, 1993) </a:t>
            </a:r>
            <a:endParaRPr lang="tr-TR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83840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95536" y="836712"/>
            <a:ext cx="8280920" cy="460851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2400" b="1" dirty="0" smtClean="0">
                <a:solidFill>
                  <a:srgbClr val="C00000"/>
                </a:solidFill>
              </a:rPr>
              <a:t>2) Gövdede Blok Paragraflar Uygulaması</a:t>
            </a:r>
          </a:p>
          <a:p>
            <a:pPr marL="0" indent="0">
              <a:buNone/>
            </a:pPr>
            <a:endParaRPr lang="tr-TR" sz="1200" dirty="0" smtClean="0"/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sz="2400" dirty="0" smtClean="0"/>
              <a:t>Bu yönteme </a:t>
            </a:r>
            <a:r>
              <a:rPr lang="tr-TR" sz="2400" u="sng" dirty="0" smtClean="0"/>
              <a:t>önemlilik dereceleri birbirine çok yakın bilgi</a:t>
            </a:r>
            <a:r>
              <a:rPr lang="tr-TR" sz="2400" dirty="0" smtClean="0"/>
              <a:t> ve veriler söz konusu olduğunda başvurulmaktadır.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tr-TR" sz="1200" dirty="0" smtClean="0"/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sz="2400" dirty="0" smtClean="0"/>
              <a:t>Bu anlamda </a:t>
            </a:r>
            <a:r>
              <a:rPr lang="tr-TR" sz="2400" u="sng" dirty="0" smtClean="0"/>
              <a:t>paragrafların yerini değiştirmekle önem derecelerinde herhangi bir sapma olmamaktadır</a:t>
            </a:r>
            <a:r>
              <a:rPr lang="tr-TR" sz="2400" dirty="0" smtClean="0"/>
              <a:t>. Değiştirilen paragraflar önemlerini aynen korumaktadır.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tr-TR" sz="1200" dirty="0" smtClean="0"/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sz="2400" dirty="0" smtClean="0">
                <a:solidFill>
                  <a:srgbClr val="C00000"/>
                </a:solidFill>
              </a:rPr>
              <a:t>Gezi</a:t>
            </a:r>
            <a:r>
              <a:rPr lang="tr-TR" sz="2400" dirty="0" smtClean="0"/>
              <a:t>, </a:t>
            </a:r>
            <a:r>
              <a:rPr lang="tr-TR" sz="2400" dirty="0" smtClean="0">
                <a:solidFill>
                  <a:srgbClr val="C00000"/>
                </a:solidFill>
              </a:rPr>
              <a:t>hava durumu </a:t>
            </a:r>
            <a:r>
              <a:rPr lang="tr-TR" sz="2400" dirty="0" smtClean="0"/>
              <a:t>haberlerinde gövde genelde böyle dizilir. 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3844397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İçerik Yer Tutucusu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188640"/>
            <a:ext cx="3757969" cy="5888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59204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30363" y="866624"/>
            <a:ext cx="8390109" cy="529867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200" b="1" dirty="0" smtClean="0">
                <a:solidFill>
                  <a:srgbClr val="C00000"/>
                </a:solidFill>
              </a:rPr>
              <a:t>3</a:t>
            </a:r>
            <a:r>
              <a:rPr lang="tr-TR" sz="2400" b="1" dirty="0" smtClean="0">
                <a:solidFill>
                  <a:srgbClr val="C00000"/>
                </a:solidFill>
              </a:rPr>
              <a:t>) Zincirleme Düzen</a:t>
            </a:r>
          </a:p>
          <a:p>
            <a:pPr marL="0" indent="0">
              <a:buNone/>
            </a:pPr>
            <a:endParaRPr lang="tr-TR" sz="1300" b="1" dirty="0" smtClean="0">
              <a:solidFill>
                <a:srgbClr val="C00000"/>
              </a:solidFill>
            </a:endParaRP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sz="2400" dirty="0" smtClean="0"/>
              <a:t>Haberin gövdesini oluşturan </a:t>
            </a:r>
            <a:r>
              <a:rPr lang="tr-TR" sz="2400" u="sng" dirty="0" smtClean="0"/>
              <a:t>her bir paragrafın birbirine bağlı</a:t>
            </a:r>
            <a:r>
              <a:rPr lang="tr-TR" sz="2400" dirty="0" smtClean="0"/>
              <a:t> yazılmasına zincirleme düzen denilmektedir.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tr-TR" sz="1200" dirty="0" smtClean="0"/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sz="2400" dirty="0" smtClean="0"/>
              <a:t>Bu düzende gövdeyi oluşturan paragraflar anlam bakımından zincirin halkaları gibi birbirine bağlanır.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tr-TR" sz="1200" dirty="0" smtClean="0"/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sz="2400" dirty="0" smtClean="0"/>
              <a:t>Haberde bu bütünlüğü sağlamak için bazı bağlayıcı sözcükler kullanmak olasıdır: </a:t>
            </a:r>
            <a:r>
              <a:rPr lang="tr-TR" sz="2400" b="1" dirty="0" smtClean="0"/>
              <a:t>Burada</a:t>
            </a:r>
            <a:r>
              <a:rPr lang="tr-TR" sz="2400" dirty="0" smtClean="0"/>
              <a:t>, </a:t>
            </a:r>
            <a:r>
              <a:rPr lang="tr-TR" sz="2400" b="1" dirty="0" smtClean="0"/>
              <a:t>böylece</a:t>
            </a:r>
            <a:r>
              <a:rPr lang="tr-TR" sz="2400" dirty="0" smtClean="0"/>
              <a:t>, </a:t>
            </a:r>
            <a:r>
              <a:rPr lang="tr-TR" sz="2400" b="1" dirty="0" smtClean="0"/>
              <a:t>böylelikle</a:t>
            </a:r>
            <a:r>
              <a:rPr lang="tr-TR" sz="2400" dirty="0" smtClean="0"/>
              <a:t>, </a:t>
            </a:r>
            <a:r>
              <a:rPr lang="tr-TR" sz="2400" b="1" dirty="0" smtClean="0"/>
              <a:t>ayrıca</a:t>
            </a:r>
            <a:r>
              <a:rPr lang="tr-TR" sz="2400" dirty="0" smtClean="0"/>
              <a:t>, </a:t>
            </a:r>
            <a:r>
              <a:rPr lang="tr-TR" sz="2400" b="1" dirty="0" smtClean="0"/>
              <a:t>yalnız</a:t>
            </a:r>
            <a:r>
              <a:rPr lang="tr-TR" sz="2400" dirty="0" smtClean="0"/>
              <a:t>, </a:t>
            </a:r>
            <a:r>
              <a:rPr lang="tr-TR" sz="2400" b="1" dirty="0" smtClean="0"/>
              <a:t>bundan dolayı</a:t>
            </a:r>
            <a:r>
              <a:rPr lang="tr-TR" sz="2400" dirty="0" smtClean="0"/>
              <a:t>, </a:t>
            </a:r>
            <a:r>
              <a:rPr lang="tr-TR" sz="2400" b="1" dirty="0" smtClean="0"/>
              <a:t>zaten</a:t>
            </a:r>
            <a:r>
              <a:rPr lang="tr-TR" sz="2400" dirty="0" smtClean="0"/>
              <a:t>, vb. gibi. </a:t>
            </a:r>
          </a:p>
          <a:p>
            <a:pPr marL="0" indent="0">
              <a:buClr>
                <a:srgbClr val="C00000"/>
              </a:buClr>
              <a:buNone/>
            </a:pPr>
            <a:endParaRPr lang="tr-TR" sz="2200" dirty="0" smtClean="0"/>
          </a:p>
          <a:p>
            <a:pPr marL="0" indent="0" algn="r">
              <a:buClr>
                <a:srgbClr val="C00000"/>
              </a:buClr>
              <a:buNone/>
            </a:pPr>
            <a:r>
              <a:rPr lang="tr-TR" sz="1800" dirty="0" smtClean="0"/>
              <a:t>(</a:t>
            </a:r>
            <a:r>
              <a:rPr lang="tr-TR" sz="1800" dirty="0" err="1" smtClean="0"/>
              <a:t>bkz</a:t>
            </a:r>
            <a:r>
              <a:rPr lang="tr-TR" sz="1800" dirty="0" smtClean="0"/>
              <a:t>: Tokgöz, 2013:316-327)</a:t>
            </a:r>
            <a:endParaRPr lang="tr-TR" sz="1800" dirty="0"/>
          </a:p>
        </p:txBody>
      </p:sp>
    </p:spTree>
    <p:extLst>
      <p:ext uri="{BB962C8B-B14F-4D97-AF65-F5344CB8AC3E}">
        <p14:creationId xmlns:p14="http://schemas.microsoft.com/office/powerpoint/2010/main" val="417239992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66229" y="500043"/>
            <a:ext cx="8006299" cy="521064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2200" b="1" dirty="0" smtClean="0">
                <a:solidFill>
                  <a:srgbClr val="C00000"/>
                </a:solidFill>
              </a:rPr>
              <a:t>ÖRNEK</a:t>
            </a:r>
            <a:r>
              <a:rPr lang="tr-TR" sz="2200" dirty="0" smtClean="0">
                <a:solidFill>
                  <a:srgbClr val="C00000"/>
                </a:solidFill>
              </a:rPr>
              <a:t>:</a:t>
            </a:r>
          </a:p>
          <a:p>
            <a:pPr marL="0" indent="0">
              <a:buNone/>
            </a:pPr>
            <a:endParaRPr lang="tr-TR" sz="2200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tr-TR" sz="2200" dirty="0" smtClean="0"/>
              <a:t>Türkiye’nin vergi rekortmeni, 2014 yılı için 37 milyon 582 bin 415,87 lira vergi tahakkuk ettirilen Şarık Tara oldu.</a:t>
            </a:r>
          </a:p>
          <a:p>
            <a:pPr marL="0" indent="0">
              <a:buNone/>
            </a:pPr>
            <a:endParaRPr lang="tr-TR" sz="2200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tr-TR" sz="2200" dirty="0" smtClean="0"/>
              <a:t>Maliye Bakanlığı Gelir İdaresi Başkanlığı, 2014 yılı vergilendirme dönemine ilişkin verilerin Gelir Vergisi beyanları sonucunda Türkiye genelinde en çok vergi beyan eden ilk 100 mükellefi açıkladı.</a:t>
            </a:r>
          </a:p>
          <a:p>
            <a:pPr marL="0" indent="0">
              <a:buNone/>
            </a:pPr>
            <a:r>
              <a:rPr lang="tr-TR" sz="2200" dirty="0" smtClean="0"/>
              <a:t>Buna göre, 2014 yılı için 37 milyon 582 bin 415,87 lira vergi tahakkuk ettirilen Şarık Tara, Türkiye’nin vergi rekortmeni oldu.</a:t>
            </a:r>
          </a:p>
          <a:p>
            <a:pPr marL="0" indent="0">
              <a:buNone/>
            </a:pPr>
            <a:r>
              <a:rPr lang="tr-TR" sz="2200" dirty="0" err="1" smtClean="0"/>
              <a:t>Tara’yı</a:t>
            </a:r>
            <a:r>
              <a:rPr lang="tr-TR" sz="2200" dirty="0" smtClean="0"/>
              <a:t> 29 milyon 753 bin 89,99 lira vergi tahakkuk ettirilen Mustafa Rahmi Koç ve 26 milyon 36 bin 378,07 lira vergi tahakkuk ettirilen Semahat Sevim Arsel takip etti. </a:t>
            </a:r>
          </a:p>
          <a:p>
            <a:pPr marL="0" indent="0">
              <a:buNone/>
            </a:pPr>
            <a:r>
              <a:rPr lang="tr-TR" sz="2200" dirty="0" smtClean="0"/>
              <a:t>…</a:t>
            </a:r>
            <a:endParaRPr lang="tr-TR" sz="2200" dirty="0"/>
          </a:p>
        </p:txBody>
      </p:sp>
    </p:spTree>
    <p:extLst>
      <p:ext uri="{BB962C8B-B14F-4D97-AF65-F5344CB8AC3E}">
        <p14:creationId xmlns:p14="http://schemas.microsoft.com/office/powerpoint/2010/main" val="186576399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1"/>
          <p:cNvSpPr>
            <a:spLocks noGrp="1"/>
          </p:cNvSpPr>
          <p:nvPr>
            <p:ph type="title"/>
          </p:nvPr>
        </p:nvSpPr>
        <p:spPr>
          <a:xfrm>
            <a:off x="467544" y="1700808"/>
            <a:ext cx="8168455" cy="1520220"/>
          </a:xfrm>
        </p:spPr>
        <p:txBody>
          <a:bodyPr/>
          <a:lstStyle/>
          <a:p>
            <a:r>
              <a:rPr lang="tr-TR" altLang="tr-TR" sz="3200" b="1" dirty="0"/>
              <a:t>İstatistiki veriler</a:t>
            </a:r>
            <a:r>
              <a:rPr lang="tr-TR" altLang="tr-TR" sz="3200" b="1" dirty="0" smtClean="0"/>
              <a:t>, araştırmalar </a:t>
            </a:r>
            <a:r>
              <a:rPr lang="tr-TR" altLang="tr-TR" sz="3200" b="1" dirty="0"/>
              <a:t>ve raporlar kaynak alınarak </a:t>
            </a:r>
            <a:r>
              <a:rPr lang="tr-TR" sz="3200" b="1" dirty="0"/>
              <a:t>haber yazım uygulamaları </a:t>
            </a:r>
            <a:r>
              <a:rPr lang="tr-TR" sz="3200" b="1" dirty="0" smtClean="0"/>
              <a:t>yapılmıştır</a:t>
            </a:r>
            <a:r>
              <a:rPr lang="tr-TR" altLang="tr-TR" sz="3200" b="1" dirty="0" smtClean="0"/>
              <a:t>.</a:t>
            </a:r>
            <a:endParaRPr lang="tr-TR" sz="3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830532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unum_sablon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sunum_sablon</Template>
  <TotalTime>36</TotalTime>
  <Words>346</Words>
  <Application>Microsoft Office PowerPoint</Application>
  <PresentationFormat>Ekran Gösterisi (4:3)</PresentationFormat>
  <Paragraphs>55</Paragraphs>
  <Slides>10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10</vt:i4>
      </vt:variant>
    </vt:vector>
  </HeadingPairs>
  <TitlesOfParts>
    <vt:vector size="13" baseType="lpstr">
      <vt:lpstr>Arial</vt:lpstr>
      <vt:lpstr>Wingdings</vt:lpstr>
      <vt:lpstr>sunum_sablon</vt:lpstr>
      <vt:lpstr>PowerPoint Sunusu</vt:lpstr>
      <vt:lpstr>Ters Piramit Tekniği ve Uygulamalı Haber Yazım Örnekleri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İstatistiki veriler, araştırmalar ve raporlar kaynak alınarak haber yazım uygulamaları yapılmıştır.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admin</dc:creator>
  <cp:lastModifiedBy>BST</cp:lastModifiedBy>
  <cp:revision>11</cp:revision>
  <cp:lastPrinted>1601-01-01T00:00:00Z</cp:lastPrinted>
  <dcterms:created xsi:type="dcterms:W3CDTF">2020-01-06T18:46:38Z</dcterms:created>
  <dcterms:modified xsi:type="dcterms:W3CDTF">2020-09-10T20:58:29Z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