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3"/>
  </p:handoutMasterIdLst>
  <p:sldIdLst>
    <p:sldId id="259" r:id="rId2"/>
    <p:sldId id="26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64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356" r:id="rId34"/>
    <p:sldId id="357" r:id="rId35"/>
    <p:sldId id="358" r:id="rId36"/>
    <p:sldId id="359" r:id="rId37"/>
    <p:sldId id="360" r:id="rId38"/>
    <p:sldId id="361" r:id="rId39"/>
    <p:sldId id="362" r:id="rId40"/>
    <p:sldId id="363" r:id="rId41"/>
    <p:sldId id="320" r:id="rId4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7" autoAdjust="0"/>
  </p:normalViewPr>
  <p:slideViewPr>
    <p:cSldViewPr>
      <p:cViewPr varScale="1">
        <p:scale>
          <a:sx n="88" d="100"/>
          <a:sy n="88" d="100"/>
        </p:scale>
        <p:origin x="131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20.09.2020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vzuat.gov.tr/MevzuatMetin/1.3.5953.pdf" TargetMode="External"/><Relationship Id="rId2" Type="http://schemas.openxmlformats.org/officeDocument/2006/relationships/hyperlink" Target="https://www.mevzuat.gov.tr/MevzuatMetin/21.5.465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GAZETECİLİK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GZT 103 Temel Gazetecilik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Öğretim Üyesi Beste Nigar Erdem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1387610"/>
            <a:ext cx="7772400" cy="1470025"/>
          </a:xfrm>
        </p:spPr>
        <p:txBody>
          <a:bodyPr anchor="ctr"/>
          <a:lstStyle/>
          <a:p>
            <a:r>
              <a:rPr lang="tr-TR" sz="3600" b="1" dirty="0">
                <a:solidFill>
                  <a:srgbClr val="C00000"/>
                </a:solidFill>
              </a:rPr>
              <a:t>212 Sayılı Kanun ve </a:t>
            </a:r>
            <a:r>
              <a:rPr lang="tr-TR" sz="3600" b="1" dirty="0" smtClean="0">
                <a:solidFill>
                  <a:srgbClr val="C00000"/>
                </a:solidFill>
              </a:rPr>
              <a:t/>
            </a:r>
            <a:br>
              <a:rPr lang="tr-TR" sz="3600" b="1" dirty="0" smtClean="0">
                <a:solidFill>
                  <a:srgbClr val="C00000"/>
                </a:solidFill>
              </a:rPr>
            </a:br>
            <a:r>
              <a:rPr lang="tr-TR" sz="3600" b="1" dirty="0" smtClean="0">
                <a:solidFill>
                  <a:srgbClr val="C00000"/>
                </a:solidFill>
              </a:rPr>
              <a:t>Basın </a:t>
            </a:r>
            <a:r>
              <a:rPr lang="tr-TR" sz="3600" b="1" dirty="0">
                <a:solidFill>
                  <a:srgbClr val="C00000"/>
                </a:solidFill>
              </a:rPr>
              <a:t>Kartı Yönetmeliği</a:t>
            </a:r>
            <a:endParaRPr lang="tr-TR" altLang="tr-TR" sz="3600" b="1" dirty="0">
              <a:solidFill>
                <a:srgbClr val="C00000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63888" y="4077072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Hafta-6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317158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b="1" i="1" dirty="0" smtClean="0"/>
              <a:t>GZT 103 Temel Gazetecilik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5194" y="2198952"/>
            <a:ext cx="8251262" cy="2238160"/>
          </a:xfrm>
        </p:spPr>
        <p:txBody>
          <a:bodyPr>
            <a:norm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b="1" dirty="0"/>
              <a:t> </a:t>
            </a:r>
            <a:r>
              <a:rPr lang="tr-TR" altLang="tr-TR" sz="2600" dirty="0"/>
              <a:t>Bu yasa gazetecilere haklı nedenlerle iş akitlerini </a:t>
            </a:r>
            <a:r>
              <a:rPr lang="tr-TR" altLang="tr-TR" sz="2600" u="sng" dirty="0"/>
              <a:t>tek yanlı olarak </a:t>
            </a:r>
            <a:r>
              <a:rPr lang="tr-TR" altLang="tr-TR" sz="2600" dirty="0"/>
              <a:t>ve </a:t>
            </a:r>
            <a:r>
              <a:rPr lang="tr-TR" altLang="tr-TR" sz="2600" u="sng" dirty="0"/>
              <a:t>ihbar ve kıdem tazminatlarını da almak kaydıyla </a:t>
            </a:r>
            <a:r>
              <a:rPr lang="tr-TR" altLang="tr-TR" sz="2600" b="1" dirty="0">
                <a:solidFill>
                  <a:srgbClr val="C00000"/>
                </a:solidFill>
              </a:rPr>
              <a:t>feshetme</a:t>
            </a:r>
            <a:r>
              <a:rPr lang="tr-TR" altLang="tr-TR" sz="2600" dirty="0"/>
              <a:t> </a:t>
            </a:r>
            <a:r>
              <a:rPr lang="tr-TR" altLang="tr-TR" sz="2600" b="1" dirty="0">
                <a:solidFill>
                  <a:srgbClr val="C00000"/>
                </a:solidFill>
              </a:rPr>
              <a:t>hakkı</a:t>
            </a:r>
            <a:r>
              <a:rPr lang="tr-TR" altLang="tr-TR" sz="2600" dirty="0">
                <a:solidFill>
                  <a:srgbClr val="C00000"/>
                </a:solidFill>
              </a:rPr>
              <a:t> </a:t>
            </a:r>
            <a:r>
              <a:rPr lang="tr-TR" altLang="tr-TR" sz="2600" dirty="0"/>
              <a:t>tanımıştır. 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600" dirty="0"/>
          </a:p>
        </p:txBody>
      </p:sp>
      <p:sp>
        <p:nvSpPr>
          <p:cNvPr id="30722" name="Başlık 1"/>
          <p:cNvSpPr>
            <a:spLocks noGrp="1"/>
          </p:cNvSpPr>
          <p:nvPr>
            <p:ph type="title"/>
          </p:nvPr>
        </p:nvSpPr>
        <p:spPr>
          <a:xfrm>
            <a:off x="425194" y="1052736"/>
            <a:ext cx="8162643" cy="920546"/>
          </a:xfrm>
        </p:spPr>
        <p:txBody>
          <a:bodyPr>
            <a:noAutofit/>
          </a:bodyPr>
          <a:lstStyle/>
          <a:p>
            <a:pPr algn="l"/>
            <a:r>
              <a:rPr lang="tr-TR" altLang="tr-TR" sz="2600" b="1" dirty="0">
                <a:solidFill>
                  <a:srgbClr val="C00000"/>
                </a:solidFill>
              </a:rPr>
              <a:t>212 Sayılı Kanun’un Sağladığı Diğer Haklar</a:t>
            </a:r>
          </a:p>
        </p:txBody>
      </p:sp>
    </p:spTree>
    <p:extLst>
      <p:ext uri="{BB962C8B-B14F-4D97-AF65-F5344CB8AC3E}">
        <p14:creationId xmlns:p14="http://schemas.microsoft.com/office/powerpoint/2010/main" val="169070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İçerik Yer Tutucusu 2"/>
          <p:cNvSpPr>
            <a:spLocks noGrp="1"/>
          </p:cNvSpPr>
          <p:nvPr>
            <p:ph idx="1"/>
          </p:nvPr>
        </p:nvSpPr>
        <p:spPr>
          <a:xfrm>
            <a:off x="179512" y="981075"/>
            <a:ext cx="8856984" cy="5256237"/>
          </a:xfrm>
        </p:spPr>
        <p:txBody>
          <a:bodyPr>
            <a:no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b="1" dirty="0"/>
              <a:t> </a:t>
            </a:r>
            <a:r>
              <a:rPr lang="tr-TR" altLang="tr-TR" sz="2600" dirty="0" smtClean="0"/>
              <a:t>Gazetecinin </a:t>
            </a:r>
            <a:r>
              <a:rPr lang="tr-TR" altLang="tr-TR" sz="2600" dirty="0"/>
              <a:t>haklı </a:t>
            </a:r>
            <a:r>
              <a:rPr lang="tr-TR" altLang="tr-TR" sz="2600" dirty="0" smtClean="0"/>
              <a:t>nedenlerle </a:t>
            </a:r>
            <a:r>
              <a:rPr lang="tr-TR" altLang="tr-TR" sz="2600" u="sng" dirty="0"/>
              <a:t>istifa etmesi</a:t>
            </a:r>
            <a:r>
              <a:rPr lang="tr-TR" altLang="tr-TR" sz="2600" dirty="0"/>
              <a:t> ya da işvereni tarafından işten çıkarılması halinde işverenin ödemek zorunda olacağı </a:t>
            </a:r>
            <a:r>
              <a:rPr lang="tr-TR" altLang="tr-TR" sz="2600" u="sng" dirty="0"/>
              <a:t>yüksek tazminat</a:t>
            </a:r>
            <a:r>
              <a:rPr lang="tr-TR" altLang="tr-TR" sz="2600" dirty="0"/>
              <a:t> dolaylı olarak gazeteciye </a:t>
            </a:r>
            <a:r>
              <a:rPr lang="tr-TR" altLang="tr-TR" sz="2600" b="1" dirty="0">
                <a:solidFill>
                  <a:srgbClr val="C00000"/>
                </a:solidFill>
              </a:rPr>
              <a:t>iş güvencesi </a:t>
            </a:r>
            <a:r>
              <a:rPr lang="tr-TR" altLang="tr-TR" sz="2600" dirty="0"/>
              <a:t>sağlıyor. 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b="1" dirty="0"/>
              <a:t> </a:t>
            </a:r>
            <a:r>
              <a:rPr lang="tr-TR" altLang="tr-TR" sz="2600" dirty="0" smtClean="0"/>
              <a:t>Zira </a:t>
            </a:r>
            <a:r>
              <a:rPr lang="tr-TR" altLang="tr-TR" sz="2600" dirty="0"/>
              <a:t>kıdemli bir gazeteciye yüksek tazminat ödemek istemeyen </a:t>
            </a:r>
            <a:r>
              <a:rPr lang="tr-TR" altLang="tr-TR" sz="2600" u="sng" dirty="0"/>
              <a:t>bir basın işvereni iş akdini kolay kolay feshedemiyor</a:t>
            </a:r>
            <a:r>
              <a:rPr lang="tr-TR" altLang="tr-TR" sz="2600" dirty="0"/>
              <a:t>. 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b="1" dirty="0"/>
              <a:t> </a:t>
            </a:r>
            <a:r>
              <a:rPr lang="tr-TR" altLang="tr-TR" sz="2600" dirty="0" smtClean="0"/>
              <a:t>İş </a:t>
            </a:r>
            <a:r>
              <a:rPr lang="tr-TR" altLang="tr-TR" sz="2600" dirty="0"/>
              <a:t>akdinin feshedilmesi halinde ödenecek tazminat bir tür </a:t>
            </a:r>
            <a:r>
              <a:rPr lang="tr-TR" altLang="tr-TR" sz="2600" b="1" dirty="0">
                <a:solidFill>
                  <a:srgbClr val="C00000"/>
                </a:solidFill>
              </a:rPr>
              <a:t>işsizlik sigortası işlevi</a:t>
            </a:r>
            <a:r>
              <a:rPr lang="tr-TR" altLang="tr-TR" sz="2600" b="1" dirty="0"/>
              <a:t> </a:t>
            </a:r>
            <a:r>
              <a:rPr lang="tr-TR" altLang="tr-TR" sz="2600" dirty="0"/>
              <a:t>de gördüğünden gazetecinin mağdur edilmesi önleniyor.</a:t>
            </a:r>
          </a:p>
        </p:txBody>
      </p:sp>
    </p:spTree>
    <p:extLst>
      <p:ext uri="{BB962C8B-B14F-4D97-AF65-F5344CB8AC3E}">
        <p14:creationId xmlns:p14="http://schemas.microsoft.com/office/powerpoint/2010/main" val="32679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613"/>
            <a:ext cx="8280919" cy="5256212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2600" b="1" dirty="0">
                <a:solidFill>
                  <a:srgbClr val="C00000"/>
                </a:solidFill>
              </a:rPr>
              <a:t>Madde 4: </a:t>
            </a:r>
            <a:endParaRPr lang="tr-TR" sz="2600" b="1" dirty="0" smtClean="0">
              <a:solidFill>
                <a:srgbClr val="C00000"/>
              </a:solidFill>
            </a:endParaRPr>
          </a:p>
          <a:p>
            <a:pPr marL="109728" indent="0">
              <a:buClr>
                <a:srgbClr val="C00000"/>
              </a:buClr>
              <a:buNone/>
              <a:defRPr/>
            </a:pPr>
            <a:endParaRPr lang="tr-TR" sz="1200" b="1" dirty="0">
              <a:solidFill>
                <a:srgbClr val="C00000"/>
              </a:solidFill>
            </a:endParaRPr>
          </a:p>
          <a:p>
            <a:pPr marL="69850" indent="0">
              <a:buClr>
                <a:srgbClr val="C00000"/>
              </a:buClr>
              <a:buFont typeface="Wingdings 2" panose="05020102010507070707" pitchFamily="18" charset="2"/>
              <a:buNone/>
              <a:defRPr/>
            </a:pPr>
            <a:r>
              <a:rPr lang="tr-TR" sz="2600" dirty="0"/>
              <a:t>Gazeteci ile kendisini çalıştıran işveren arasındaki </a:t>
            </a:r>
            <a:r>
              <a:rPr lang="tr-TR" sz="2600" u="sng" dirty="0"/>
              <a:t>iş akdinin yazılı şekilde yapılması</a:t>
            </a:r>
            <a:r>
              <a:rPr lang="tr-TR" sz="2600" dirty="0"/>
              <a:t> mecburidir.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/>
              <a:t>Mukavelede aşağıdaki hususların gösterilmesi şarttır: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dirty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 smtClean="0">
                <a:solidFill>
                  <a:srgbClr val="C00000"/>
                </a:solidFill>
              </a:rPr>
              <a:t>	</a:t>
            </a:r>
            <a:r>
              <a:rPr lang="tr-TR" sz="2400" dirty="0" smtClean="0">
                <a:solidFill>
                  <a:srgbClr val="C00000"/>
                </a:solidFill>
              </a:rPr>
              <a:t>a</a:t>
            </a:r>
            <a:r>
              <a:rPr lang="tr-TR" sz="2400" dirty="0">
                <a:solidFill>
                  <a:srgbClr val="C00000"/>
                </a:solidFill>
              </a:rPr>
              <a:t>) </a:t>
            </a:r>
            <a:r>
              <a:rPr lang="tr-TR" sz="2400" dirty="0"/>
              <a:t>İşin nev'i,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400" dirty="0" smtClean="0">
                <a:solidFill>
                  <a:srgbClr val="C00000"/>
                </a:solidFill>
              </a:rPr>
              <a:t>	b</a:t>
            </a:r>
            <a:r>
              <a:rPr lang="tr-TR" sz="2400" dirty="0">
                <a:solidFill>
                  <a:srgbClr val="C00000"/>
                </a:solidFill>
              </a:rPr>
              <a:t>) </a:t>
            </a:r>
            <a:r>
              <a:rPr lang="tr-TR" sz="2400" dirty="0"/>
              <a:t>Ücret miktarı,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400" dirty="0" smtClean="0">
                <a:solidFill>
                  <a:srgbClr val="C00000"/>
                </a:solidFill>
              </a:rPr>
              <a:t>	c</a:t>
            </a:r>
            <a:r>
              <a:rPr lang="tr-TR" sz="2400" dirty="0">
                <a:solidFill>
                  <a:srgbClr val="C00000"/>
                </a:solidFill>
              </a:rPr>
              <a:t>) </a:t>
            </a:r>
            <a:r>
              <a:rPr lang="tr-TR" sz="2400" dirty="0"/>
              <a:t>Gazetecinin kıdemi,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dirty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/>
              <a:t>İki yıl gazetede çalışmış olan gazeteci </a:t>
            </a:r>
            <a:r>
              <a:rPr lang="tr-TR" sz="2600" u="sng" dirty="0"/>
              <a:t>terfi etmeye hak kazanır</a:t>
            </a:r>
            <a:r>
              <a:rPr lang="tr-TR" sz="2600" dirty="0"/>
              <a:t>. Terfi mukavelede tespit edilen yüzde nispetinde yapılır.</a:t>
            </a:r>
          </a:p>
          <a:p>
            <a:pPr>
              <a:defRPr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9439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548680"/>
            <a:ext cx="8856984" cy="5760640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2600" b="1" dirty="0">
                <a:solidFill>
                  <a:srgbClr val="C00000"/>
                </a:solidFill>
              </a:rPr>
              <a:t>Madde 6: </a:t>
            </a:r>
          </a:p>
          <a:p>
            <a:pPr marL="69850" indent="0">
              <a:buClr>
                <a:srgbClr val="C00000"/>
              </a:buClr>
              <a:buFont typeface="Wingdings 2" panose="05020102010507070707" pitchFamily="18" charset="2"/>
              <a:buNone/>
              <a:defRPr/>
            </a:pPr>
            <a:endParaRPr lang="tr-TR" sz="1200" dirty="0" smtClean="0"/>
          </a:p>
          <a:p>
            <a:pPr marL="69850" indent="0">
              <a:buClr>
                <a:srgbClr val="C00000"/>
              </a:buClr>
              <a:buFont typeface="Wingdings 2" panose="05020102010507070707" pitchFamily="18" charset="2"/>
              <a:buNone/>
              <a:defRPr/>
            </a:pPr>
            <a:r>
              <a:rPr lang="tr-TR" sz="2600" dirty="0" smtClean="0"/>
              <a:t>Meslekte </a:t>
            </a:r>
            <a:r>
              <a:rPr lang="tr-TR" sz="2600" u="sng" dirty="0"/>
              <a:t>en az beş yıl</a:t>
            </a:r>
            <a:r>
              <a:rPr lang="tr-TR" sz="2600" dirty="0"/>
              <a:t> çalışmış olan gazetecilere </a:t>
            </a:r>
            <a:r>
              <a:rPr lang="tr-TR" sz="2600" u="sng" dirty="0"/>
              <a:t>kıdem</a:t>
            </a:r>
            <a:r>
              <a:rPr lang="tr-TR" sz="2600" dirty="0"/>
              <a:t> hakkı tanınır.</a:t>
            </a:r>
          </a:p>
          <a:p>
            <a:pPr marL="69850" indent="0">
              <a:buClr>
                <a:srgbClr val="C00000"/>
              </a:buClr>
              <a:buFont typeface="Wingdings 2" panose="05020102010507070707" pitchFamily="18" charset="2"/>
              <a:buNone/>
              <a:defRPr/>
            </a:pPr>
            <a:endParaRPr lang="tr-TR" sz="1300" dirty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/>
              <a:t>Kıdem hakkı </a:t>
            </a:r>
            <a:r>
              <a:rPr lang="tr-TR" sz="2600" u="sng" dirty="0"/>
              <a:t>gazetecinin mesleğe ilk giriş tarihinden itibaren</a:t>
            </a:r>
            <a:r>
              <a:rPr lang="tr-TR" sz="2600" dirty="0"/>
              <a:t> hesaplanır.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dirty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/>
              <a:t>Akdin feshi halinde gazeteci, </a:t>
            </a:r>
            <a:r>
              <a:rPr lang="tr-TR" sz="2600" u="sng" dirty="0"/>
              <a:t>bu süreye göre hesaplanacak tazminatı</a:t>
            </a:r>
            <a:r>
              <a:rPr lang="tr-TR" sz="2600" dirty="0"/>
              <a:t> almaya hak kazanır.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dirty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r>
              <a:rPr lang="tr-TR" sz="2600" dirty="0"/>
              <a:t>Gazetecinin işine son verilmesi, yapılacak </a:t>
            </a:r>
            <a:r>
              <a:rPr lang="tr-TR" sz="2600" u="sng" dirty="0"/>
              <a:t>yazılı ihbardan itibaren üç ay geçtikten sonra </a:t>
            </a:r>
            <a:r>
              <a:rPr lang="tr-TR" sz="2600" dirty="0"/>
              <a:t>muteber olur. Beş seneden az hizmeti olanlar için bu ihbar müddeti </a:t>
            </a:r>
            <a:r>
              <a:rPr lang="tr-TR" sz="2600" u="sng" dirty="0"/>
              <a:t>bir aydır.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91514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28800"/>
            <a:ext cx="8568952" cy="350778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2600" b="1" dirty="0">
                <a:solidFill>
                  <a:srgbClr val="C00000"/>
                </a:solidFill>
              </a:rPr>
              <a:t>Madde 7:</a:t>
            </a:r>
            <a:r>
              <a:rPr lang="tr-TR" sz="2600" b="1" dirty="0"/>
              <a:t> </a:t>
            </a:r>
            <a:r>
              <a:rPr lang="tr-TR" sz="2600" dirty="0"/>
              <a:t>Gazeteci </a:t>
            </a:r>
            <a:r>
              <a:rPr lang="tr-TR" sz="2600" u="sng" dirty="0"/>
              <a:t>en az bir ay evvel </a:t>
            </a:r>
            <a:r>
              <a:rPr lang="tr-TR" sz="2600" dirty="0"/>
              <a:t>işverene yazılı ihbarda bulunmak suretiyle iş akdini her zaman feshedebilir.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b="1" dirty="0" smtClean="0"/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1300" b="1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2600" b="1" dirty="0">
                <a:solidFill>
                  <a:srgbClr val="C00000"/>
                </a:solidFill>
              </a:rPr>
              <a:t>Madde 8 :</a:t>
            </a:r>
            <a:r>
              <a:rPr lang="tr-TR" sz="2600" dirty="0"/>
              <a:t>Yukarıdaki maddelerde yazılı ihbar mühletleri asgari olup mukavele ile artırılabilir.</a:t>
            </a:r>
          </a:p>
          <a:p>
            <a:pPr marL="69850" indent="0">
              <a:buFont typeface="Wingdings 2" panose="05020102010507070707" pitchFamily="18" charset="2"/>
              <a:buNone/>
              <a:defRPr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337018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424936" cy="4536504"/>
          </a:xfrm>
        </p:spPr>
        <p:txBody>
          <a:bodyPr>
            <a:no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dirty="0"/>
              <a:t> Yine bu yasaya göre, </a:t>
            </a:r>
            <a:r>
              <a:rPr lang="tr-TR" altLang="tr-TR" sz="2600" u="sng" dirty="0"/>
              <a:t>bir gazetecinin maaşını yasal sürede ödemeyen işveren</a:t>
            </a:r>
            <a:r>
              <a:rPr lang="tr-TR" altLang="tr-TR" sz="2600" dirty="0"/>
              <a:t>, başvuru halinde </a:t>
            </a:r>
            <a:r>
              <a:rPr lang="tr-TR" altLang="tr-TR" sz="2600" b="1" dirty="0">
                <a:solidFill>
                  <a:srgbClr val="C00000"/>
                </a:solidFill>
              </a:rPr>
              <a:t>her gecikme günü için yüzde 5 faiz </a:t>
            </a:r>
            <a:r>
              <a:rPr lang="tr-TR" altLang="tr-TR" sz="2600" dirty="0"/>
              <a:t>ödemek zorunda (</a:t>
            </a:r>
            <a:r>
              <a:rPr lang="tr-TR" altLang="tr-TR" sz="2600" b="1" dirty="0"/>
              <a:t>Madde 14</a:t>
            </a:r>
            <a:r>
              <a:rPr lang="tr-TR" altLang="tr-TR" sz="2600" dirty="0"/>
              <a:t>).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dirty="0"/>
              <a:t>Ayrıca yine </a:t>
            </a:r>
            <a:r>
              <a:rPr lang="tr-TR" altLang="tr-TR" sz="2600" b="1" dirty="0"/>
              <a:t>14. maddede </a:t>
            </a:r>
            <a:r>
              <a:rPr lang="tr-TR" altLang="tr-TR" sz="2600" dirty="0"/>
              <a:t>şöyle yazmaktadır: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400" dirty="0" smtClean="0"/>
              <a:t>	‘‘</a:t>
            </a:r>
            <a:r>
              <a:rPr lang="tr-TR" altLang="tr-TR" sz="2400" dirty="0"/>
              <a:t>Mukavele müddeti sona ermeden kendisine </a:t>
            </a:r>
            <a:r>
              <a:rPr lang="tr-TR" altLang="tr-TR" sz="2400" dirty="0" smtClean="0"/>
              <a:t>	atfedilebilecek </a:t>
            </a:r>
            <a:r>
              <a:rPr lang="tr-TR" altLang="tr-TR" sz="2400" dirty="0"/>
              <a:t>bir kusuru olmaksızın işine son </a:t>
            </a:r>
            <a:r>
              <a:rPr lang="tr-TR" altLang="tr-TR" sz="2400" dirty="0" smtClean="0"/>
              <a:t>verilen 	gazeteci</a:t>
            </a:r>
            <a:r>
              <a:rPr lang="tr-TR" altLang="tr-TR" sz="2400" dirty="0"/>
              <a:t>, </a:t>
            </a:r>
            <a:r>
              <a:rPr lang="tr-TR" altLang="tr-TR" sz="2400" u="sng" dirty="0"/>
              <a:t>peşin almış olduğu ücretin henüz </a:t>
            </a:r>
            <a:r>
              <a:rPr lang="tr-TR" altLang="tr-TR" sz="2400" dirty="0" smtClean="0"/>
              <a:t>	</a:t>
            </a:r>
            <a:r>
              <a:rPr lang="tr-TR" altLang="tr-TR" sz="2400" u="sng" dirty="0" smtClean="0"/>
              <a:t>işlenmemiş </a:t>
            </a:r>
            <a:r>
              <a:rPr lang="tr-TR" altLang="tr-TR" sz="2400" u="sng" dirty="0"/>
              <a:t>bulunan kısmını iade etmeye mecbur </a:t>
            </a:r>
            <a:r>
              <a:rPr lang="tr-TR" altLang="tr-TR" sz="2400" dirty="0" smtClean="0"/>
              <a:t>	</a:t>
            </a:r>
            <a:r>
              <a:rPr lang="tr-TR" altLang="tr-TR" sz="2400" u="sng" dirty="0" smtClean="0"/>
              <a:t>tutulamaz</a:t>
            </a:r>
            <a:r>
              <a:rPr lang="tr-TR" altLang="tr-TR" sz="2400" dirty="0"/>
              <a:t>.’’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127703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95536" y="1412776"/>
            <a:ext cx="8568952" cy="4381947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r-TR" sz="2600" b="1" dirty="0">
                <a:solidFill>
                  <a:srgbClr val="C00000"/>
                </a:solidFill>
              </a:rPr>
              <a:t>Madde 15: </a:t>
            </a:r>
            <a:r>
              <a:rPr lang="tr-TR" sz="2600" dirty="0"/>
              <a:t>Gazeteci, </a:t>
            </a:r>
            <a:r>
              <a:rPr lang="tr-TR" sz="2600" u="sng" dirty="0"/>
              <a:t>mukavele hükümleri dışında olarak işveren tarafından verilen işler </a:t>
            </a:r>
            <a:r>
              <a:rPr lang="tr-TR" sz="2600" dirty="0"/>
              <a:t>veya sipariş edilen veya yayınlanması kabul edilen yazılar için </a:t>
            </a:r>
            <a:r>
              <a:rPr lang="tr-TR" sz="2600" b="1" dirty="0"/>
              <a:t>ayrıca</a:t>
            </a:r>
            <a:r>
              <a:rPr lang="tr-TR" sz="2600" dirty="0"/>
              <a:t> </a:t>
            </a:r>
            <a:r>
              <a:rPr lang="tr-TR" sz="2600" b="1" dirty="0"/>
              <a:t>ücrete</a:t>
            </a:r>
            <a:r>
              <a:rPr lang="tr-TR" sz="2600" dirty="0"/>
              <a:t> hak kazanır. </a:t>
            </a:r>
          </a:p>
          <a:p>
            <a:pPr marL="109728" indent="0">
              <a:buNone/>
            </a:pPr>
            <a:endParaRPr lang="tr-TR" sz="1300" dirty="0"/>
          </a:p>
          <a:p>
            <a:pPr marL="109728" indent="0">
              <a:buNone/>
            </a:pPr>
            <a:r>
              <a:rPr lang="tr-TR" sz="2600" b="1" dirty="0">
                <a:solidFill>
                  <a:srgbClr val="C00000"/>
                </a:solidFill>
              </a:rPr>
              <a:t>Madde 18: </a:t>
            </a:r>
            <a:r>
              <a:rPr lang="tr-TR" sz="2600" u="sng" dirty="0"/>
              <a:t>Gazetecinin ölümü </a:t>
            </a:r>
            <a:r>
              <a:rPr lang="tr-TR" sz="2600" dirty="0"/>
              <a:t>sebebiyle iş akdinin sona ermesi halinde eşi ve çocuklarına ve bunlar bulunmadığı takdirde geçimi kendisine terettüp eden ailesi efradına müteveffanın </a:t>
            </a:r>
            <a:r>
              <a:rPr lang="tr-TR" sz="2600" u="sng" dirty="0"/>
              <a:t>aylık ücretinin üç mislinden az olmamak üzere, kıdem hakkı tutarında</a:t>
            </a:r>
            <a:r>
              <a:rPr lang="tr-TR" sz="2600" dirty="0"/>
              <a:t> </a:t>
            </a:r>
            <a:r>
              <a:rPr lang="tr-TR" sz="2600" b="1" dirty="0"/>
              <a:t>ölüm tazminatı </a:t>
            </a:r>
            <a:r>
              <a:rPr lang="tr-TR" sz="2600" dirty="0"/>
              <a:t>verilir. </a:t>
            </a:r>
          </a:p>
        </p:txBody>
      </p:sp>
    </p:spTree>
    <p:extLst>
      <p:ext uri="{BB962C8B-B14F-4D97-AF65-F5344CB8AC3E}">
        <p14:creationId xmlns:p14="http://schemas.microsoft.com/office/powerpoint/2010/main" val="128519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23527" y="1340768"/>
            <a:ext cx="8482347" cy="4525963"/>
          </a:xfrm>
        </p:spPr>
        <p:txBody>
          <a:bodyPr>
            <a:norm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212 Sayılı Kanunda </a:t>
            </a:r>
            <a:r>
              <a:rPr lang="tr-TR" altLang="tr-TR" sz="2600" dirty="0" smtClean="0"/>
              <a:t>ayrıca </a:t>
            </a:r>
            <a:r>
              <a:rPr lang="tr-TR" altLang="tr-TR" sz="2600" dirty="0"/>
              <a:t>gazetecilerin </a:t>
            </a:r>
            <a:r>
              <a:rPr lang="tr-TR" altLang="tr-TR" sz="2600" b="1" dirty="0"/>
              <a:t>askerlik ve gebelikte ücret ve izin</a:t>
            </a:r>
            <a:r>
              <a:rPr lang="tr-TR" altLang="tr-TR" sz="2600" dirty="0"/>
              <a:t>, </a:t>
            </a:r>
            <a:r>
              <a:rPr lang="tr-TR" altLang="tr-TR" sz="2600" b="1" dirty="0"/>
              <a:t>yıllık/haftalık izin </a:t>
            </a:r>
            <a:r>
              <a:rPr lang="tr-TR" altLang="tr-TR" sz="2600" dirty="0"/>
              <a:t>gibi hakları anayasal güvence altına alınmıştır.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Öte yandan </a:t>
            </a:r>
            <a:r>
              <a:rPr lang="tr-TR" altLang="tr-TR" sz="2600" b="1" dirty="0"/>
              <a:t>26</a:t>
            </a:r>
            <a:r>
              <a:rPr lang="tr-TR" altLang="tr-TR" sz="2600" dirty="0"/>
              <a:t>. ve </a:t>
            </a:r>
            <a:r>
              <a:rPr lang="tr-TR" altLang="tr-TR" sz="2600" b="1" dirty="0"/>
              <a:t>27. maddelerinde </a:t>
            </a:r>
            <a:r>
              <a:rPr lang="tr-TR" altLang="tr-TR" sz="2600" dirty="0"/>
              <a:t>belirtildiği gibi, kanunun </a:t>
            </a:r>
            <a:r>
              <a:rPr lang="tr-TR" altLang="tr-TR" sz="2600" u="sng" dirty="0"/>
              <a:t>maddelerine uymayan işverene çeşitli meblağlarda para cezaları </a:t>
            </a:r>
            <a:r>
              <a:rPr lang="tr-TR" altLang="tr-TR" sz="2600" dirty="0"/>
              <a:t>verilmektedir.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Bir gazetecinin </a:t>
            </a:r>
            <a:r>
              <a:rPr lang="tr-TR" altLang="tr-TR" sz="2600" b="1" dirty="0">
                <a:solidFill>
                  <a:srgbClr val="C00000"/>
                </a:solidFill>
              </a:rPr>
              <a:t>sarı basın kartı alabilmesi</a:t>
            </a:r>
            <a:r>
              <a:rPr lang="tr-TR" altLang="tr-TR" sz="2600" dirty="0"/>
              <a:t> için de bu yasaya tabii olarak çalışması gerekiyor.</a:t>
            </a:r>
          </a:p>
        </p:txBody>
      </p:sp>
    </p:spTree>
    <p:extLst>
      <p:ext uri="{BB962C8B-B14F-4D97-AF65-F5344CB8AC3E}">
        <p14:creationId xmlns:p14="http://schemas.microsoft.com/office/powerpoint/2010/main" val="8701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052513"/>
            <a:ext cx="8784975" cy="5184775"/>
          </a:xfrm>
        </p:spPr>
        <p:txBody>
          <a:bodyPr>
            <a:no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Peki bu yasa gazeteciyi kendi işvereni karşısında nasıl koruyor? 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b="1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Örneğin patronu bir gazeteciye yalan ve gazetecilik ilkelerine aykırı haber hazırlaması için baskı yapıyor. Bu durumda gazeteci </a:t>
            </a:r>
            <a:r>
              <a:rPr lang="tr-TR" altLang="tr-TR" sz="2600" b="1" i="1" dirty="0"/>
              <a:t>görevi reddedip </a:t>
            </a:r>
            <a:r>
              <a:rPr lang="tr-TR" altLang="tr-TR" sz="2600" u="sng" dirty="0"/>
              <a:t>iş akdini tek yanlı olarak fesih yoluna</a:t>
            </a:r>
            <a:r>
              <a:rPr lang="tr-TR" altLang="tr-TR" sz="2600" dirty="0"/>
              <a:t> gidebilir.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İşten kendisi ayrıldığı halde </a:t>
            </a:r>
            <a:r>
              <a:rPr lang="tr-TR" altLang="tr-TR" sz="2600" u="sng" dirty="0"/>
              <a:t>hem kıdem hem de ihbar tazminatlarını tam olarak almaya </a:t>
            </a:r>
            <a:r>
              <a:rPr lang="tr-TR" altLang="tr-TR" sz="2600" dirty="0"/>
              <a:t>hak kazanır.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199528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İçerik Yer Tutucusu 2"/>
          <p:cNvSpPr>
            <a:spLocks noGrp="1"/>
          </p:cNvSpPr>
          <p:nvPr>
            <p:ph idx="1"/>
          </p:nvPr>
        </p:nvSpPr>
        <p:spPr>
          <a:xfrm>
            <a:off x="467544" y="1844674"/>
            <a:ext cx="8424936" cy="3600549"/>
          </a:xfrm>
        </p:spPr>
        <p:txBody>
          <a:bodyPr>
            <a:noAutofit/>
          </a:bodyPr>
          <a:lstStyle/>
          <a:p>
            <a:pPr marL="69850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Dolayısıyla bu yasal haklar, gazeteciyi işvereni karşısında görece </a:t>
            </a:r>
            <a:r>
              <a:rPr lang="tr-TR" altLang="tr-TR" sz="2600" b="1" dirty="0">
                <a:solidFill>
                  <a:srgbClr val="C00000"/>
                </a:solidFill>
              </a:rPr>
              <a:t>özerkleştirmektedir</a:t>
            </a:r>
            <a:r>
              <a:rPr lang="tr-TR" altLang="tr-TR" sz="2600" dirty="0"/>
              <a:t>. </a:t>
            </a:r>
          </a:p>
          <a:p>
            <a:pPr marL="69850" indent="0">
              <a:buNone/>
            </a:pPr>
            <a:endParaRPr lang="tr-TR" altLang="tr-TR" sz="1300" dirty="0"/>
          </a:p>
          <a:p>
            <a:pPr marL="69850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/>
              <a:t>Gazeteci için hem </a:t>
            </a:r>
            <a:r>
              <a:rPr lang="tr-TR" altLang="tr-TR" sz="2600" u="sng" dirty="0"/>
              <a:t>kişisel</a:t>
            </a:r>
            <a:r>
              <a:rPr lang="tr-TR" altLang="tr-TR" sz="2600" dirty="0"/>
              <a:t> hem de </a:t>
            </a:r>
            <a:r>
              <a:rPr lang="tr-TR" altLang="tr-TR" sz="2600" u="sng" dirty="0"/>
              <a:t>mesleki bir koruma ve güvence</a:t>
            </a:r>
            <a:r>
              <a:rPr lang="tr-TR" altLang="tr-TR" sz="2600" dirty="0"/>
              <a:t> sağlamaktadır.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</p:txBody>
      </p:sp>
    </p:spTree>
    <p:extLst>
      <p:ext uri="{BB962C8B-B14F-4D97-AF65-F5344CB8AC3E}">
        <p14:creationId xmlns:p14="http://schemas.microsoft.com/office/powerpoint/2010/main" val="1756102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İçerik Yer Tutucusu 2"/>
          <p:cNvSpPr>
            <a:spLocks noGrp="1"/>
          </p:cNvSpPr>
          <p:nvPr>
            <p:ph idx="1"/>
          </p:nvPr>
        </p:nvSpPr>
        <p:spPr>
          <a:xfrm>
            <a:off x="323528" y="1341438"/>
            <a:ext cx="8568952" cy="3914775"/>
          </a:xfrm>
        </p:spPr>
        <p:txBody>
          <a:bodyPr>
            <a:norm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 smtClean="0"/>
              <a:t>İlk </a:t>
            </a:r>
            <a:r>
              <a:rPr lang="tr-TR" altLang="tr-TR" sz="2600" dirty="0"/>
              <a:t>bakışta, bu yasanın sağladığı haklar bir ‘</a:t>
            </a:r>
            <a:r>
              <a:rPr lang="tr-TR" altLang="tr-TR" sz="2600" i="1" dirty="0"/>
              <a:t>ayrıcalık</a:t>
            </a:r>
            <a:r>
              <a:rPr lang="tr-TR" altLang="tr-TR" sz="2600" dirty="0"/>
              <a:t>’ olarak görülebilir.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 smtClean="0"/>
              <a:t>Ama </a:t>
            </a:r>
            <a:r>
              <a:rPr lang="tr-TR" altLang="tr-TR" sz="2600" dirty="0"/>
              <a:t>bu yasa herhangi bir iş kolunu düzenlemiyor. Her gün, her saat </a:t>
            </a:r>
            <a:r>
              <a:rPr lang="tr-TR" altLang="tr-TR" sz="2600" u="sng" dirty="0"/>
              <a:t>haber, bilgi ve ideoloji üreten</a:t>
            </a:r>
            <a:r>
              <a:rPr lang="tr-TR" altLang="tr-TR" sz="2600" dirty="0"/>
              <a:t>; </a:t>
            </a:r>
            <a:r>
              <a:rPr lang="tr-TR" altLang="tr-TR" sz="2600" u="sng" dirty="0"/>
              <a:t>toplumun eğilimlerini, beğenilerini ve yönelimlerini etkileyen</a:t>
            </a:r>
            <a:r>
              <a:rPr lang="tr-TR" altLang="tr-TR" sz="2600" dirty="0"/>
              <a:t> son derece </a:t>
            </a:r>
            <a:r>
              <a:rPr lang="tr-TR" altLang="tr-TR" sz="2600" b="1" dirty="0">
                <a:solidFill>
                  <a:srgbClr val="C00000"/>
                </a:solidFill>
              </a:rPr>
              <a:t>stratejik bir çalışma alanını </a:t>
            </a:r>
            <a:r>
              <a:rPr lang="tr-TR" altLang="tr-TR" sz="2600" dirty="0"/>
              <a:t>düzenliyor. </a:t>
            </a:r>
          </a:p>
        </p:txBody>
      </p:sp>
    </p:spTree>
    <p:extLst>
      <p:ext uri="{BB962C8B-B14F-4D97-AF65-F5344CB8AC3E}">
        <p14:creationId xmlns:p14="http://schemas.microsoft.com/office/powerpoint/2010/main" val="94623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İçerik Yer Tutucusu 2"/>
          <p:cNvSpPr>
            <a:spLocks noGrp="1"/>
          </p:cNvSpPr>
          <p:nvPr>
            <p:ph idx="1"/>
          </p:nvPr>
        </p:nvSpPr>
        <p:spPr>
          <a:xfrm>
            <a:off x="395536" y="1500174"/>
            <a:ext cx="8640960" cy="3500462"/>
          </a:xfrm>
        </p:spPr>
        <p:txBody>
          <a:bodyPr>
            <a:noAutofit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dirty="0"/>
              <a:t>Dolayısıyla bu alanda çalışanların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300" dirty="0"/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dirty="0"/>
              <a:t>	</a:t>
            </a:r>
            <a:r>
              <a:rPr lang="tr-TR" altLang="tr-TR" sz="2600" b="1" dirty="0">
                <a:solidFill>
                  <a:srgbClr val="C00000"/>
                </a:solidFill>
              </a:rPr>
              <a:t>~</a:t>
            </a:r>
            <a:r>
              <a:rPr lang="tr-TR" altLang="tr-TR" sz="2600" dirty="0"/>
              <a:t> </a:t>
            </a:r>
            <a:r>
              <a:rPr lang="tr-TR" altLang="tr-TR" sz="2600" b="1" dirty="0"/>
              <a:t>maddi ve manevi bağımsızlığı</a:t>
            </a:r>
            <a:r>
              <a:rPr lang="tr-TR" altLang="tr-TR" sz="2600" dirty="0"/>
              <a:t>, </a:t>
            </a:r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	~ </a:t>
            </a:r>
            <a:r>
              <a:rPr lang="tr-TR" altLang="tr-TR" sz="2600" b="1" dirty="0"/>
              <a:t>iş güvencesi </a:t>
            </a:r>
            <a:r>
              <a:rPr lang="tr-TR" altLang="tr-TR" sz="2600" dirty="0"/>
              <a:t> </a:t>
            </a:r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        ~ </a:t>
            </a:r>
            <a:r>
              <a:rPr lang="tr-TR" altLang="tr-TR" sz="2600" b="1" dirty="0"/>
              <a:t>kendilerini geliştirme ortamının </a:t>
            </a:r>
            <a:r>
              <a:rPr lang="tr-TR" altLang="tr-TR" sz="2600" b="1" dirty="0" smtClean="0"/>
              <a:t>oluşturulması </a:t>
            </a:r>
            <a:endParaRPr lang="tr-TR" altLang="tr-TR" sz="2600" b="1" dirty="0"/>
          </a:p>
          <a:p>
            <a:pPr marL="69850" indent="0">
              <a:buFont typeface="Wingdings 2" pitchFamily="18" charset="2"/>
              <a:buNone/>
            </a:pPr>
            <a:endParaRPr lang="tr-TR" altLang="tr-TR" sz="1300" b="1" dirty="0">
              <a:solidFill>
                <a:srgbClr val="C00000"/>
              </a:solidFill>
            </a:endParaRPr>
          </a:p>
          <a:p>
            <a:pPr marL="69850" indent="0">
              <a:buFont typeface="Wingdings 2" pitchFamily="18" charset="2"/>
              <a:buNone/>
            </a:pPr>
            <a:r>
              <a:rPr lang="tr-TR" altLang="tr-TR" sz="2600" dirty="0"/>
              <a:t>büyük önem taşıyor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69850" indent="0">
              <a:buFont typeface="Wingdings 2" pitchFamily="18" charset="2"/>
              <a:buNone/>
            </a:pP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18243627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İçerik Yer Tutucusu 2"/>
          <p:cNvSpPr>
            <a:spLocks noGrp="1"/>
          </p:cNvSpPr>
          <p:nvPr>
            <p:ph idx="1"/>
          </p:nvPr>
        </p:nvSpPr>
        <p:spPr>
          <a:xfrm>
            <a:off x="323528" y="2349500"/>
            <a:ext cx="8568952" cy="1827213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altLang="tr-TR" sz="2600" dirty="0" smtClean="0"/>
              <a:t>Kısacası </a:t>
            </a:r>
            <a:r>
              <a:rPr lang="tr-TR" altLang="tr-TR" sz="2600" dirty="0"/>
              <a:t>bu yasa aslında gazeteciyi değil, son çözümlemede </a:t>
            </a:r>
            <a:r>
              <a:rPr lang="tr-TR" altLang="tr-TR" sz="2600" b="1" dirty="0">
                <a:solidFill>
                  <a:srgbClr val="C00000"/>
                </a:solidFill>
              </a:rPr>
              <a:t>haberi</a:t>
            </a:r>
            <a:r>
              <a:rPr lang="tr-TR" altLang="tr-TR" sz="2600" dirty="0"/>
              <a:t> ve </a:t>
            </a:r>
            <a:r>
              <a:rPr lang="tr-TR" altLang="tr-TR" sz="2600" b="1" dirty="0">
                <a:solidFill>
                  <a:srgbClr val="C00000"/>
                </a:solidFill>
              </a:rPr>
              <a:t>bilgiyi</a:t>
            </a:r>
            <a:r>
              <a:rPr lang="tr-TR" altLang="tr-TR" sz="2600" dirty="0"/>
              <a:t>, yani </a:t>
            </a:r>
            <a:r>
              <a:rPr lang="tr-TR" altLang="tr-TR" sz="2600" b="1" dirty="0">
                <a:solidFill>
                  <a:srgbClr val="C00000"/>
                </a:solidFill>
              </a:rPr>
              <a:t>okuru</a:t>
            </a:r>
            <a:r>
              <a:rPr lang="tr-TR" altLang="tr-TR" sz="2600" dirty="0"/>
              <a:t> ve </a:t>
            </a:r>
            <a:r>
              <a:rPr lang="tr-TR" altLang="tr-TR" sz="2600" b="1" dirty="0">
                <a:solidFill>
                  <a:srgbClr val="C00000"/>
                </a:solidFill>
              </a:rPr>
              <a:t>yurttaşı</a:t>
            </a:r>
            <a:r>
              <a:rPr lang="tr-TR" altLang="tr-TR" sz="2600" dirty="0"/>
              <a:t> görece güvenceye alıyor, koruyor.</a:t>
            </a:r>
          </a:p>
          <a:p>
            <a:pPr marL="69850" indent="0">
              <a:buFont typeface="Wingdings 2" pitchFamily="18" charset="2"/>
              <a:buNone/>
            </a:pPr>
            <a:endParaRPr lang="tr-TR" altLang="tr-TR" sz="1600" dirty="0"/>
          </a:p>
          <a:p>
            <a:pPr marL="69850" indent="0">
              <a:buFont typeface="Wingdings 2" pitchFamily="18" charset="2"/>
              <a:buNone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60278626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08912" cy="1512168"/>
          </a:xfrm>
        </p:spPr>
        <p:txBody>
          <a:bodyPr/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TARTIŞMA:</a:t>
            </a:r>
            <a:br>
              <a:rPr lang="tr-TR" sz="3200" b="1" dirty="0" smtClean="0">
                <a:solidFill>
                  <a:srgbClr val="C00000"/>
                </a:solidFill>
              </a:rPr>
            </a:br>
            <a:r>
              <a:rPr lang="tr-TR" sz="3200" b="1" dirty="0" smtClean="0">
                <a:solidFill>
                  <a:srgbClr val="C00000"/>
                </a:solidFill>
              </a:rPr>
              <a:t/>
            </a:r>
            <a:br>
              <a:rPr lang="tr-TR" sz="3200" b="1" dirty="0" smtClean="0">
                <a:solidFill>
                  <a:srgbClr val="C00000"/>
                </a:solidFill>
              </a:rPr>
            </a:br>
            <a:r>
              <a:rPr lang="tr-TR" altLang="tr-TR" sz="3200" b="1" dirty="0" smtClean="0">
                <a:solidFill>
                  <a:srgbClr val="C00000"/>
                </a:solidFill>
              </a:rPr>
              <a:t>212 </a:t>
            </a:r>
            <a:r>
              <a:rPr lang="tr-TR" altLang="tr-TR" sz="3200" b="1" dirty="0">
                <a:solidFill>
                  <a:srgbClr val="C00000"/>
                </a:solidFill>
              </a:rPr>
              <a:t>Sayılı 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Kanun’un </a:t>
            </a:r>
            <a:r>
              <a:rPr lang="tr-TR" altLang="tr-TR" sz="3200" b="1" dirty="0">
                <a:solidFill>
                  <a:srgbClr val="C00000"/>
                </a:solidFill>
              </a:rPr>
              <a:t>Çıkış Öyküsü</a:t>
            </a:r>
            <a:r>
              <a:rPr lang="tr-TR" sz="3200" b="1" dirty="0" smtClean="0">
                <a:solidFill>
                  <a:srgbClr val="C00000"/>
                </a:solidFill>
              </a:rPr>
              <a:t> 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4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2 İçerik Yer Tutucusu"/>
          <p:cNvSpPr>
            <a:spLocks noGrp="1"/>
          </p:cNvSpPr>
          <p:nvPr>
            <p:ph idx="1"/>
          </p:nvPr>
        </p:nvSpPr>
        <p:spPr>
          <a:xfrm>
            <a:off x="467544" y="3284984"/>
            <a:ext cx="8446580" cy="2592288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</a:pPr>
            <a:r>
              <a:rPr lang="tr-TR" altLang="tr-TR" sz="2600" dirty="0"/>
              <a:t>	</a:t>
            </a:r>
            <a:r>
              <a:rPr lang="tr-TR" altLang="tr-TR" sz="2600" b="1" dirty="0">
                <a:solidFill>
                  <a:srgbClr val="C00000"/>
                </a:solidFill>
              </a:rPr>
              <a:t> ~ </a:t>
            </a:r>
            <a:r>
              <a:rPr lang="tr-TR" altLang="tr-TR" sz="2600" dirty="0" smtClean="0"/>
              <a:t>1986</a:t>
            </a:r>
            <a:r>
              <a:rPr lang="tr-TR" altLang="tr-TR" sz="2600" b="1" dirty="0" smtClean="0"/>
              <a:t> </a:t>
            </a:r>
            <a:r>
              <a:rPr lang="tr-TR" altLang="tr-TR" sz="2600" dirty="0"/>
              <a:t>yılında Resmi Gazete’de yayımlanarak yürürlüğe girmiştir.</a:t>
            </a:r>
          </a:p>
          <a:p>
            <a:pPr>
              <a:buFont typeface="Wingdings 2" pitchFamily="18" charset="2"/>
              <a:buNone/>
            </a:pPr>
            <a:endParaRPr lang="tr-TR" altLang="tr-TR" sz="1200" dirty="0"/>
          </a:p>
          <a:p>
            <a:pPr>
              <a:buFont typeface="Wingdings 2" pitchFamily="18" charset="2"/>
              <a:buNone/>
            </a:pPr>
            <a:r>
              <a:rPr lang="tr-TR" altLang="tr-TR" sz="2600" dirty="0"/>
              <a:t>	</a:t>
            </a:r>
            <a:r>
              <a:rPr lang="tr-TR" altLang="tr-TR" sz="2600" b="1" dirty="0">
                <a:solidFill>
                  <a:srgbClr val="C00000"/>
                </a:solidFill>
              </a:rPr>
              <a:t> ~ </a:t>
            </a:r>
            <a:r>
              <a:rPr lang="tr-TR" altLang="tr-TR" sz="2600" dirty="0" smtClean="0"/>
              <a:t>Yönetmelik </a:t>
            </a:r>
            <a:r>
              <a:rPr lang="tr-TR" altLang="tr-TR" sz="2600" dirty="0"/>
              <a:t>25 Ağustos 2015 yılında değiştirilmesinin ardından en son </a:t>
            </a:r>
            <a:r>
              <a:rPr lang="tr-TR" altLang="tr-TR" sz="2600" b="1" dirty="0">
                <a:solidFill>
                  <a:srgbClr val="C00000"/>
                </a:solidFill>
              </a:rPr>
              <a:t>14 Aralık 2018</a:t>
            </a:r>
            <a:r>
              <a:rPr lang="tr-TR" altLang="tr-TR" sz="2600" dirty="0">
                <a:solidFill>
                  <a:srgbClr val="C00000"/>
                </a:solidFill>
              </a:rPr>
              <a:t>’</a:t>
            </a:r>
            <a:r>
              <a:rPr lang="tr-TR" altLang="tr-TR" sz="2600" dirty="0"/>
              <a:t>de önemli değişiklikler </a:t>
            </a:r>
            <a:r>
              <a:rPr lang="tr-TR" altLang="tr-TR" sz="2600" dirty="0" smtClean="0"/>
              <a:t>geçirmiştir.</a:t>
            </a:r>
            <a:endParaRPr lang="tr-TR" altLang="tr-TR" sz="2600" dirty="0"/>
          </a:p>
          <a:p>
            <a:pPr>
              <a:buFont typeface="Wingdings 2" pitchFamily="18" charset="2"/>
              <a:buNone/>
            </a:pPr>
            <a:endParaRPr lang="tr-TR" altLang="tr-TR" sz="2400" dirty="0"/>
          </a:p>
          <a:p>
            <a:pPr>
              <a:buFont typeface="Wingdings 2" pitchFamily="18" charset="2"/>
              <a:buNone/>
            </a:pPr>
            <a:r>
              <a:rPr lang="tr-TR" altLang="tr-TR" sz="2400" dirty="0"/>
              <a:t>	</a:t>
            </a:r>
          </a:p>
        </p:txBody>
      </p:sp>
      <p:sp>
        <p:nvSpPr>
          <p:cNvPr id="46082" name="1 Başlık"/>
          <p:cNvSpPr>
            <a:spLocks noGrp="1"/>
          </p:cNvSpPr>
          <p:nvPr>
            <p:ph type="title"/>
          </p:nvPr>
        </p:nvSpPr>
        <p:spPr>
          <a:xfrm rot="10800000" flipV="1">
            <a:off x="899592" y="2395957"/>
            <a:ext cx="7024688" cy="826851"/>
          </a:xfrm>
        </p:spPr>
        <p:txBody>
          <a:bodyPr>
            <a:noAutofit/>
          </a:bodyPr>
          <a:lstStyle/>
          <a:p>
            <a:r>
              <a:rPr lang="tr-TR" altLang="tr-TR" sz="3000" b="1" dirty="0">
                <a:solidFill>
                  <a:srgbClr val="C00000"/>
                </a:solidFill>
                <a:effectLst/>
              </a:rPr>
              <a:t>Basın Kartı Yönetmeliği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88222C3-7B6F-4CA6-9C6A-87A0528F3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1881"/>
            <a:ext cx="3550036" cy="216723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3672408" cy="20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3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AD2FA26-EDE6-4AA1-B4D5-CE332FABE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52736"/>
            <a:ext cx="8507288" cy="4954555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tr-TR" sz="2600" dirty="0" smtClean="0"/>
              <a:t>Yapılan son değişikliğe </a:t>
            </a:r>
            <a:r>
              <a:rPr lang="tr-TR" sz="2600" dirty="0"/>
              <a:t>göre,</a:t>
            </a:r>
          </a:p>
          <a:p>
            <a:pPr marL="109728" indent="0" algn="just">
              <a:buNone/>
            </a:pPr>
            <a:endParaRPr lang="tr-TR" sz="1200" dirty="0" smtClean="0"/>
          </a:p>
          <a:p>
            <a:pPr marL="109728" indent="0"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1) </a:t>
            </a:r>
            <a:r>
              <a:rPr lang="tr-TR" sz="2600" dirty="0"/>
              <a:t>Gazetecilerin basın kartı almak için </a:t>
            </a:r>
            <a:r>
              <a:rPr lang="tr-TR" sz="2600" u="sng" dirty="0"/>
              <a:t>beklemeleri gereken süreler kısaltılmıştı.</a:t>
            </a:r>
            <a:r>
              <a:rPr lang="tr-TR" sz="2600" dirty="0"/>
              <a:t> </a:t>
            </a:r>
            <a:r>
              <a:rPr lang="tr-TR" sz="2600" dirty="0" smtClean="0"/>
              <a:t>Bu madde 2018 tarihli değişiklikte de korunmuştur.</a:t>
            </a:r>
            <a:endParaRPr lang="tr-TR" sz="2600" dirty="0"/>
          </a:p>
          <a:p>
            <a:pPr marL="109728" indent="0">
              <a:buNone/>
            </a:pPr>
            <a:endParaRPr lang="tr-TR" sz="2600" b="1" dirty="0" smtClean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2) </a:t>
            </a:r>
            <a:r>
              <a:rPr lang="tr-TR" sz="2600" b="1" dirty="0" smtClean="0"/>
              <a:t>‘</a:t>
            </a:r>
            <a:r>
              <a:rPr lang="tr-TR" sz="2600" dirty="0" smtClean="0">
                <a:solidFill>
                  <a:srgbClr val="C00000"/>
                </a:solidFill>
              </a:rPr>
              <a:t>Basın </a:t>
            </a:r>
            <a:r>
              <a:rPr lang="tr-TR" sz="2600" dirty="0">
                <a:solidFill>
                  <a:srgbClr val="C00000"/>
                </a:solidFill>
              </a:rPr>
              <a:t>Yayın Enformasyon Genel </a:t>
            </a:r>
            <a:r>
              <a:rPr lang="tr-TR" sz="2600" dirty="0" smtClean="0">
                <a:solidFill>
                  <a:srgbClr val="C00000"/>
                </a:solidFill>
              </a:rPr>
              <a:t>Müdürlüğü</a:t>
            </a:r>
            <a:r>
              <a:rPr lang="tr-TR" sz="2600" dirty="0" smtClean="0"/>
              <a:t>’ ifadesi ‘</a:t>
            </a:r>
            <a:r>
              <a:rPr lang="tr-TR" sz="2600" dirty="0" smtClean="0">
                <a:solidFill>
                  <a:srgbClr val="C00000"/>
                </a:solidFill>
              </a:rPr>
              <a:t>İletişim Başkanlığı</a:t>
            </a:r>
            <a:r>
              <a:rPr lang="tr-TR" sz="2600" dirty="0" smtClean="0"/>
              <a:t>’ </a:t>
            </a:r>
            <a:r>
              <a:rPr lang="tr-TR" sz="2600" dirty="0"/>
              <a:t>olarak değiştirilmiştir. </a:t>
            </a:r>
            <a:r>
              <a:rPr lang="tr-TR" sz="2600" dirty="0" smtClean="0"/>
              <a:t>Bu </a:t>
            </a:r>
            <a:r>
              <a:rPr lang="tr-TR" sz="2600" dirty="0"/>
              <a:t>nedenle </a:t>
            </a:r>
            <a:r>
              <a:rPr lang="tr-TR" sz="2600" dirty="0" smtClean="0"/>
              <a:t>‘</a:t>
            </a:r>
            <a:r>
              <a:rPr lang="tr-TR" sz="2600" dirty="0" smtClean="0">
                <a:solidFill>
                  <a:srgbClr val="C00000"/>
                </a:solidFill>
              </a:rPr>
              <a:t>Genel Müdür</a:t>
            </a:r>
            <a:r>
              <a:rPr lang="tr-TR" sz="2600" dirty="0" smtClean="0"/>
              <a:t>’ ve ‘</a:t>
            </a:r>
            <a:r>
              <a:rPr lang="tr-TR" sz="2600" dirty="0" smtClean="0">
                <a:solidFill>
                  <a:srgbClr val="C00000"/>
                </a:solidFill>
              </a:rPr>
              <a:t>Genel Müdürlük</a:t>
            </a:r>
            <a:r>
              <a:rPr lang="tr-TR" sz="2600" dirty="0" smtClean="0"/>
              <a:t>’ </a:t>
            </a:r>
            <a:r>
              <a:rPr lang="tr-TR" sz="2600" dirty="0"/>
              <a:t>yerini </a:t>
            </a:r>
            <a:r>
              <a:rPr lang="tr-TR" sz="2600" dirty="0" smtClean="0"/>
              <a:t>‘</a:t>
            </a:r>
            <a:r>
              <a:rPr lang="tr-TR" sz="2600" dirty="0" smtClean="0">
                <a:solidFill>
                  <a:srgbClr val="C00000"/>
                </a:solidFill>
              </a:rPr>
              <a:t>Başkan</a:t>
            </a:r>
            <a:r>
              <a:rPr lang="tr-TR" sz="2600" dirty="0" smtClean="0"/>
              <a:t>’ </a:t>
            </a:r>
            <a:r>
              <a:rPr lang="tr-TR" sz="2600" dirty="0"/>
              <a:t>ve </a:t>
            </a:r>
            <a:r>
              <a:rPr lang="tr-TR" sz="2600" dirty="0" smtClean="0"/>
              <a:t>‘</a:t>
            </a:r>
            <a:r>
              <a:rPr lang="tr-TR" sz="2600" dirty="0" smtClean="0">
                <a:solidFill>
                  <a:srgbClr val="C00000"/>
                </a:solidFill>
              </a:rPr>
              <a:t>Başkanlık</a:t>
            </a:r>
            <a:r>
              <a:rPr lang="tr-TR" sz="2600" dirty="0" smtClean="0"/>
              <a:t>’a bırakmıştır</a:t>
            </a:r>
            <a:r>
              <a:rPr lang="tr-TR" sz="2600" dirty="0"/>
              <a:t>. Aynı zamanda </a:t>
            </a:r>
            <a:r>
              <a:rPr lang="tr-TR" sz="2600" dirty="0" smtClean="0"/>
              <a:t>‘</a:t>
            </a:r>
            <a:r>
              <a:rPr lang="tr-TR" sz="2600" b="1" dirty="0" smtClean="0"/>
              <a:t>İl Müdürlükleri</a:t>
            </a:r>
            <a:r>
              <a:rPr lang="tr-TR" sz="2600" dirty="0" smtClean="0"/>
              <a:t>’ </a:t>
            </a:r>
            <a:r>
              <a:rPr lang="tr-TR" sz="2600" dirty="0"/>
              <a:t>de kaldırılmıştır. </a:t>
            </a:r>
          </a:p>
        </p:txBody>
      </p:sp>
    </p:spTree>
    <p:extLst>
      <p:ext uri="{BB962C8B-B14F-4D97-AF65-F5344CB8AC3E}">
        <p14:creationId xmlns:p14="http://schemas.microsoft.com/office/powerpoint/2010/main" val="79559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26469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r-TR" sz="2600" b="1" dirty="0">
                <a:solidFill>
                  <a:srgbClr val="C00000"/>
                </a:solidFill>
              </a:rPr>
              <a:t>3) </a:t>
            </a:r>
            <a:r>
              <a:rPr lang="tr-TR" sz="2600" dirty="0"/>
              <a:t>Basın kartı verilmesinin temel koşullarından biri, </a:t>
            </a:r>
            <a:r>
              <a:rPr lang="tr-TR" sz="2600" b="1" dirty="0"/>
              <a:t>5953 sayılı Basın İş Kanunu</a:t>
            </a:r>
            <a:r>
              <a:rPr lang="tr-TR" sz="2600" dirty="0"/>
              <a:t>’na bağlı olarak </a:t>
            </a:r>
            <a:r>
              <a:rPr lang="tr-TR" sz="2600" dirty="0" smtClean="0"/>
              <a:t>çalışmaktır. </a:t>
            </a:r>
            <a:r>
              <a:rPr lang="tr-TR" sz="2600" dirty="0"/>
              <a:t>Ancak </a:t>
            </a:r>
            <a:r>
              <a:rPr lang="tr-TR" sz="2600" dirty="0" smtClean="0"/>
              <a:t>2015 tarihli düzenlemeyle </a:t>
            </a:r>
            <a:r>
              <a:rPr lang="tr-TR" sz="2600" dirty="0">
                <a:solidFill>
                  <a:srgbClr val="C00000"/>
                </a:solidFill>
              </a:rPr>
              <a:t>Anadolu Ajansı </a:t>
            </a:r>
            <a:r>
              <a:rPr lang="tr-TR" sz="2600" dirty="0"/>
              <a:t>ve </a:t>
            </a:r>
            <a:r>
              <a:rPr lang="tr-TR" sz="2600" dirty="0">
                <a:solidFill>
                  <a:srgbClr val="C00000"/>
                </a:solidFill>
              </a:rPr>
              <a:t>TRT</a:t>
            </a:r>
            <a:r>
              <a:rPr lang="tr-TR" sz="2600" dirty="0"/>
              <a:t>’de </a:t>
            </a:r>
            <a:r>
              <a:rPr lang="tr-TR" sz="2600" dirty="0" smtClean="0"/>
              <a:t>Basın </a:t>
            </a:r>
            <a:r>
              <a:rPr lang="tr-TR" sz="2600" dirty="0"/>
              <a:t>İ</a:t>
            </a:r>
            <a:r>
              <a:rPr lang="tr-TR" sz="2600" dirty="0" smtClean="0"/>
              <a:t>ş Kanunu’na </a:t>
            </a:r>
            <a:r>
              <a:rPr lang="tr-TR" sz="2600" dirty="0"/>
              <a:t>bağlı olmadan çalışanlara, bir başka deyişle </a:t>
            </a:r>
            <a:r>
              <a:rPr lang="tr-TR" sz="2600" u="sng" dirty="0"/>
              <a:t>gazeteci olmayanlara da basın kartı verilmesinin yolu </a:t>
            </a:r>
            <a:r>
              <a:rPr lang="tr-TR" sz="2600" u="sng" dirty="0" smtClean="0"/>
              <a:t>açılmıştı</a:t>
            </a:r>
            <a:r>
              <a:rPr lang="tr-TR" sz="2600" dirty="0" smtClean="0"/>
              <a:t>. Bu durum 2018 tarihli düzenlemede de korunmuştur.</a:t>
            </a:r>
            <a:endParaRPr lang="tr-TR" sz="2600" dirty="0"/>
          </a:p>
          <a:p>
            <a:pPr marL="109728" indent="0">
              <a:buNone/>
            </a:pPr>
            <a:endParaRPr lang="tr-TR" sz="1200" dirty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tr-TR" sz="2600" dirty="0" smtClean="0"/>
              <a:t>Ayrıca</a:t>
            </a:r>
            <a:r>
              <a:rPr lang="tr-TR" sz="2600" dirty="0" smtClean="0">
                <a:solidFill>
                  <a:srgbClr val="C00000"/>
                </a:solidFill>
              </a:rPr>
              <a:t> İletişim Başkanlığında </a:t>
            </a:r>
            <a:r>
              <a:rPr lang="tr-TR" sz="2600" dirty="0" smtClean="0"/>
              <a:t>(2015 </a:t>
            </a:r>
            <a:r>
              <a:rPr lang="tr-TR" sz="2600" dirty="0"/>
              <a:t>tarihli düzenlemede Basın Yayın ve Enformasyon Genel </a:t>
            </a:r>
            <a:r>
              <a:rPr lang="tr-TR" sz="2600" dirty="0" smtClean="0"/>
              <a:t>Müdürlüğü ifadesi geçiyordu)</a:t>
            </a:r>
            <a:r>
              <a:rPr lang="tr-TR" sz="2600" dirty="0" smtClean="0">
                <a:solidFill>
                  <a:srgbClr val="C00000"/>
                </a:solidFill>
              </a:rPr>
              <a:t> </a:t>
            </a:r>
            <a:r>
              <a:rPr lang="tr-TR" sz="2600" dirty="0"/>
              <a:t>görev yapan </a:t>
            </a:r>
            <a:r>
              <a:rPr lang="tr-TR" sz="2600" u="sng" dirty="0"/>
              <a:t>hukuk müşavirleri</a:t>
            </a:r>
            <a:r>
              <a:rPr lang="tr-TR" sz="2600" dirty="0"/>
              <a:t>, </a:t>
            </a:r>
            <a:r>
              <a:rPr lang="tr-TR" sz="2600" u="sng" dirty="0"/>
              <a:t>daire başkanları</a:t>
            </a:r>
            <a:r>
              <a:rPr lang="tr-TR" sz="2600" dirty="0"/>
              <a:t>, </a:t>
            </a:r>
            <a:r>
              <a:rPr lang="tr-TR" sz="2600" u="sng" dirty="0"/>
              <a:t>mütercimlere</a:t>
            </a:r>
            <a:r>
              <a:rPr lang="tr-TR" sz="2600" dirty="0"/>
              <a:t> de basın kartı </a:t>
            </a:r>
            <a:r>
              <a:rPr lang="tr-TR" sz="2600" dirty="0" smtClean="0"/>
              <a:t>verilebilmektedir. </a:t>
            </a:r>
            <a:r>
              <a:rPr lang="tr-TR" sz="2600" dirty="0">
                <a:solidFill>
                  <a:srgbClr val="C00000"/>
                </a:solidFill>
              </a:rPr>
              <a:t>İletişim Başkanlığına asaleten atananlar</a:t>
            </a:r>
            <a:r>
              <a:rPr lang="tr-TR" sz="2600" dirty="0"/>
              <a:t> da görevlerinin bitiminde </a:t>
            </a:r>
            <a:r>
              <a:rPr lang="tr-TR" sz="2600" u="sng" dirty="0"/>
              <a:t>sürekli basın kartı </a:t>
            </a:r>
            <a:r>
              <a:rPr lang="tr-TR" sz="2600" dirty="0" smtClean="0"/>
              <a:t>alabiliyor. 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518901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4) </a:t>
            </a:r>
            <a:r>
              <a:rPr lang="tr-TR" sz="2600" dirty="0"/>
              <a:t>Basın Kartı Komisyonu’nda </a:t>
            </a:r>
            <a:r>
              <a:rPr lang="tr-TR" sz="2600" u="sng" dirty="0"/>
              <a:t>Basın-Yayın ve Enformasyon Genel Müdürlüğü’nün </a:t>
            </a:r>
            <a:r>
              <a:rPr lang="tr-TR" sz="2600" u="sng" dirty="0" smtClean="0"/>
              <a:t>etkisi </a:t>
            </a:r>
            <a:r>
              <a:rPr lang="tr-TR" sz="2600" b="1" dirty="0" smtClean="0"/>
              <a:t>2015 tarihli düzenlemede </a:t>
            </a:r>
            <a:r>
              <a:rPr lang="tr-TR" sz="2600" dirty="0"/>
              <a:t>artırılmıştı. </a:t>
            </a:r>
            <a:endParaRPr lang="tr-TR" sz="2600" dirty="0" smtClean="0"/>
          </a:p>
          <a:p>
            <a:pPr marL="109728" indent="0">
              <a:buNone/>
            </a:pPr>
            <a:endParaRPr lang="tr-TR" sz="2600" u="sng" dirty="0"/>
          </a:p>
          <a:p>
            <a:pPr marL="109728" indent="0">
              <a:buNone/>
            </a:pPr>
            <a:r>
              <a:rPr lang="tr-TR" sz="2600" b="1" dirty="0" smtClean="0"/>
              <a:t>2018 </a:t>
            </a:r>
            <a:r>
              <a:rPr lang="tr-TR" sz="2600" b="1" dirty="0"/>
              <a:t>yılında </a:t>
            </a:r>
            <a:r>
              <a:rPr lang="tr-TR" sz="2600" dirty="0"/>
              <a:t>yapılan</a:t>
            </a:r>
            <a:r>
              <a:rPr lang="tr-TR" sz="2600" b="1" dirty="0"/>
              <a:t> </a:t>
            </a:r>
            <a:r>
              <a:rPr lang="tr-TR" sz="2600" dirty="0"/>
              <a:t>değişikliklerle </a:t>
            </a:r>
            <a:r>
              <a:rPr lang="tr-TR" sz="2600" u="sng" dirty="0"/>
              <a:t>İletişim Başkanlığı olarak değiştirilen kurumun etkisi </a:t>
            </a:r>
            <a:r>
              <a:rPr lang="tr-TR" sz="2600" u="sng" dirty="0" smtClean="0"/>
              <a:t>daha </a:t>
            </a:r>
            <a:r>
              <a:rPr lang="tr-TR" sz="2600" u="sng" dirty="0"/>
              <a:t>da </a:t>
            </a:r>
            <a:r>
              <a:rPr lang="tr-TR" sz="2600" u="sng" dirty="0" smtClean="0"/>
              <a:t>artırılmıştır.</a:t>
            </a:r>
            <a:r>
              <a:rPr lang="tr-TR" sz="2600" dirty="0" smtClean="0"/>
              <a:t> 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13815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78DC6FAF-CE24-424F-A7AF-B83F7CF11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40060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tr-TR" sz="2600" dirty="0" smtClean="0"/>
              <a:t>Buna göre </a:t>
            </a:r>
            <a:r>
              <a:rPr lang="tr-TR" sz="2600" dirty="0"/>
              <a:t>Basın Kartı </a:t>
            </a:r>
            <a:r>
              <a:rPr lang="tr-TR" sz="2600" dirty="0" smtClean="0"/>
              <a:t>Komisyonu’nda,</a:t>
            </a:r>
          </a:p>
          <a:p>
            <a:pPr marL="109728" indent="0" algn="just">
              <a:buNone/>
            </a:pPr>
            <a:endParaRPr lang="tr-TR" sz="1200" b="1" dirty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2015 </a:t>
            </a:r>
            <a:r>
              <a:rPr lang="tr-TR" sz="2600" dirty="0"/>
              <a:t>yılında yer alan yönetmelikte süreli yayın </a:t>
            </a:r>
            <a:r>
              <a:rPr lang="tr-TR" sz="2600" dirty="0" smtClean="0"/>
              <a:t>organına </a:t>
            </a:r>
            <a:r>
              <a:rPr lang="tr-TR" sz="2600" dirty="0"/>
              <a:t>sahip/çalışanlarınca kurulan Basın Kartı sahibi en fazla üyesi bulunan </a:t>
            </a:r>
            <a:r>
              <a:rPr lang="tr-TR" sz="2600" b="1" dirty="0">
                <a:solidFill>
                  <a:srgbClr val="C00000"/>
                </a:solidFill>
              </a:rPr>
              <a:t>meslek kuruluşlarınca belirlenen </a:t>
            </a:r>
            <a:r>
              <a:rPr lang="tr-TR" sz="2600" b="1" u="sng" dirty="0"/>
              <a:t>2</a:t>
            </a:r>
            <a:r>
              <a:rPr lang="tr-TR" sz="2600" dirty="0"/>
              <a:t>, üye sayısı bakımından ikinci sırada yer alan </a:t>
            </a:r>
            <a:r>
              <a:rPr lang="tr-TR" sz="2600" b="1" dirty="0">
                <a:solidFill>
                  <a:srgbClr val="C00000"/>
                </a:solidFill>
              </a:rPr>
              <a:t>meslek kuruluşlarınca belirlenen </a:t>
            </a:r>
            <a:r>
              <a:rPr lang="tr-TR" sz="2600" b="1" u="sng" dirty="0"/>
              <a:t>1 </a:t>
            </a:r>
            <a:r>
              <a:rPr lang="tr-TR" sz="2600" u="sng" dirty="0"/>
              <a:t>üye </a:t>
            </a:r>
            <a:r>
              <a:rPr lang="tr-TR" sz="2600" dirty="0"/>
              <a:t>yer alması şartı, </a:t>
            </a:r>
            <a:r>
              <a:rPr lang="tr-TR" sz="2600" b="1" dirty="0" smtClean="0">
                <a:solidFill>
                  <a:srgbClr val="C00000"/>
                </a:solidFill>
              </a:rPr>
              <a:t>Başkanlık tarafından </a:t>
            </a:r>
            <a:r>
              <a:rPr lang="tr-TR" sz="2600" b="1" dirty="0">
                <a:solidFill>
                  <a:srgbClr val="C00000"/>
                </a:solidFill>
              </a:rPr>
              <a:t>belirlenen </a:t>
            </a:r>
            <a:r>
              <a:rPr lang="tr-TR" sz="2600" b="1" u="sng" dirty="0"/>
              <a:t>1 üye </a:t>
            </a:r>
            <a:r>
              <a:rPr lang="tr-TR" sz="2600" dirty="0"/>
              <a:t>olarak üçte bir oranında düşürüldü. </a:t>
            </a:r>
            <a:endParaRPr lang="tr-TR" sz="2600" dirty="0" smtClean="0"/>
          </a:p>
          <a:p>
            <a:pPr marL="109728" indent="0">
              <a:buNone/>
            </a:pPr>
            <a:endParaRPr lang="tr-TR" altLang="tr-TR" sz="1200" b="1" dirty="0" smtClean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Böylece </a:t>
            </a:r>
            <a:r>
              <a:rPr lang="tr-TR" sz="2600" dirty="0"/>
              <a:t>komisyonda basın çalışanlarının etkinliği azaltıldı. </a:t>
            </a:r>
          </a:p>
        </p:txBody>
      </p:sp>
    </p:spTree>
    <p:extLst>
      <p:ext uri="{BB962C8B-B14F-4D97-AF65-F5344CB8AC3E}">
        <p14:creationId xmlns:p14="http://schemas.microsoft.com/office/powerpoint/2010/main" val="1750267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940A5566-7720-4C48-8C0F-0EF837CE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10" y="980728"/>
            <a:ext cx="8853386" cy="532859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b="1" dirty="0" smtClean="0">
                <a:solidFill>
                  <a:srgbClr val="C00000"/>
                </a:solidFill>
              </a:rPr>
              <a:t>Anadolu </a:t>
            </a:r>
            <a:r>
              <a:rPr lang="tr-TR" sz="2600" b="1" dirty="0">
                <a:solidFill>
                  <a:srgbClr val="C00000"/>
                </a:solidFill>
              </a:rPr>
              <a:t>gazete sahipleri arasından seçilecek </a:t>
            </a:r>
            <a:r>
              <a:rPr lang="tr-TR" sz="2600" b="1" u="sng" dirty="0"/>
              <a:t>3 üye sayısı</a:t>
            </a:r>
            <a:r>
              <a:rPr lang="tr-TR" sz="2600" dirty="0"/>
              <a:t>, bölgesel veya yerel nitelikte faaliyet gösteren basın-yayın kuruluşlarının sahibi veya tüzel kişi temsilcisi arasından </a:t>
            </a:r>
            <a:r>
              <a:rPr lang="tr-TR" sz="2600" dirty="0">
                <a:solidFill>
                  <a:srgbClr val="C00000"/>
                </a:solidFill>
              </a:rPr>
              <a:t>Başkanlıkça</a:t>
            </a:r>
            <a:r>
              <a:rPr lang="tr-TR" sz="2600" dirty="0"/>
              <a:t> </a:t>
            </a:r>
            <a:r>
              <a:rPr lang="tr-TR" sz="2600" dirty="0">
                <a:solidFill>
                  <a:srgbClr val="C00000"/>
                </a:solidFill>
              </a:rPr>
              <a:t>belirlenecek </a:t>
            </a:r>
            <a:r>
              <a:rPr lang="tr-TR" sz="2600" b="1" u="sng" dirty="0"/>
              <a:t>1 üye</a:t>
            </a:r>
            <a:r>
              <a:rPr lang="tr-TR" sz="2600" b="1" dirty="0"/>
              <a:t> </a:t>
            </a:r>
            <a:r>
              <a:rPr lang="tr-TR" sz="2600" dirty="0"/>
              <a:t>şeklinde azaltıldı</a:t>
            </a:r>
            <a:r>
              <a:rPr lang="tr-TR" sz="2600" dirty="0" smtClean="0"/>
              <a:t>.</a:t>
            </a:r>
          </a:p>
          <a:p>
            <a:pPr marL="0" indent="0">
              <a:buNone/>
            </a:pPr>
            <a:endParaRPr lang="tr-TR" sz="26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Komisyonda ayrıca radyo </a:t>
            </a:r>
            <a:r>
              <a:rPr lang="tr-TR" sz="2600" dirty="0"/>
              <a:t>ve televizyon kuruluşlarının yönetim kurulu başkanlarının veya çalışanlarının oluşturduğu meslek kuruluşlarından en fazla üyesi olan kuruluşun belirlediği </a:t>
            </a:r>
            <a:r>
              <a:rPr lang="tr-TR" sz="2600" b="1" u="sng" dirty="0"/>
              <a:t>1 üye </a:t>
            </a:r>
            <a:r>
              <a:rPr lang="tr-TR" sz="2600" dirty="0"/>
              <a:t>artık yer almıyor.</a:t>
            </a:r>
          </a:p>
        </p:txBody>
      </p:sp>
    </p:spTree>
    <p:extLst>
      <p:ext uri="{BB962C8B-B14F-4D97-AF65-F5344CB8AC3E}">
        <p14:creationId xmlns:p14="http://schemas.microsoft.com/office/powerpoint/2010/main" val="32399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17E639D5-5EFB-4D6F-B1EB-8E4D4FE7C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579296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Ulusal </a:t>
            </a:r>
            <a:r>
              <a:rPr lang="tr-TR" sz="2600" dirty="0"/>
              <a:t>düzeyde yayın yapan televizyonları temsil eden meslek kuruluşlarından </a:t>
            </a:r>
            <a:r>
              <a:rPr lang="tr-TR" sz="2600" b="1" dirty="0">
                <a:solidFill>
                  <a:srgbClr val="C00000"/>
                </a:solidFill>
              </a:rPr>
              <a:t>en fazla üyesi bulunan meslek kuruluşunca belirlenen </a:t>
            </a:r>
            <a:r>
              <a:rPr lang="tr-TR" sz="2600" b="1" u="sng" dirty="0"/>
              <a:t>1 üye</a:t>
            </a:r>
            <a:r>
              <a:rPr lang="tr-TR" sz="2600" dirty="0"/>
              <a:t>, 2018’deki düzenlemeyle </a:t>
            </a:r>
            <a:r>
              <a:rPr lang="tr-TR" sz="2600" b="1" dirty="0">
                <a:solidFill>
                  <a:srgbClr val="C00000"/>
                </a:solidFill>
              </a:rPr>
              <a:t>Başkanlık</a:t>
            </a:r>
            <a:r>
              <a:rPr lang="tr-TR" sz="2600" dirty="0"/>
              <a:t> tarafından belirleniyor. </a:t>
            </a:r>
            <a:endParaRPr lang="tr-TR" sz="2600" dirty="0" smtClean="0"/>
          </a:p>
          <a:p>
            <a:endParaRPr lang="tr-TR" sz="26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Bu </a:t>
            </a:r>
            <a:r>
              <a:rPr lang="tr-TR" sz="2600" dirty="0"/>
              <a:t>durum </a:t>
            </a:r>
            <a:r>
              <a:rPr lang="tr-TR" sz="2600" dirty="0" smtClean="0"/>
              <a:t>mesleki temsilin </a:t>
            </a:r>
            <a:r>
              <a:rPr lang="tr-TR" sz="2600" dirty="0" smtClean="0"/>
              <a:t>Başkanlık </a:t>
            </a:r>
            <a:r>
              <a:rPr lang="tr-TR" sz="2600" dirty="0" smtClean="0"/>
              <a:t>tarafından belirlendiğini ve </a:t>
            </a:r>
            <a:r>
              <a:rPr lang="tr-TR" sz="2600" dirty="0"/>
              <a:t>kuruluşların kendi adına temsilci atayamadığını ifade etmektedir. </a:t>
            </a:r>
          </a:p>
        </p:txBody>
      </p:sp>
    </p:spTree>
    <p:extLst>
      <p:ext uri="{BB962C8B-B14F-4D97-AF65-F5344CB8AC3E}">
        <p14:creationId xmlns:p14="http://schemas.microsoft.com/office/powerpoint/2010/main" val="3307807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9320731C-D066-410B-8EA8-51261DF59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764704"/>
            <a:ext cx="8640960" cy="538660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Yine </a:t>
            </a:r>
            <a:r>
              <a:rPr lang="tr-TR" sz="2600" dirty="0"/>
              <a:t>en çok basın kartı sahibi üyesi olan iki sendikanın belirledikleri </a:t>
            </a:r>
            <a:r>
              <a:rPr lang="tr-TR" sz="2600" b="1" u="sng" dirty="0"/>
              <a:t>2 üye </a:t>
            </a:r>
            <a:r>
              <a:rPr lang="tr-TR" sz="2600" dirty="0"/>
              <a:t>sayısı da bu sendikalar arasından </a:t>
            </a:r>
            <a:r>
              <a:rPr lang="tr-TR" sz="2600" b="1" dirty="0">
                <a:solidFill>
                  <a:srgbClr val="C00000"/>
                </a:solidFill>
              </a:rPr>
              <a:t>Başkanlıkça</a:t>
            </a:r>
            <a:r>
              <a:rPr lang="tr-TR" sz="2600" dirty="0"/>
              <a:t> belirlenecek olan </a:t>
            </a:r>
            <a:r>
              <a:rPr lang="tr-TR" sz="2600" b="1" u="sng" dirty="0"/>
              <a:t>1 üye </a:t>
            </a:r>
            <a:r>
              <a:rPr lang="tr-TR" sz="2600" dirty="0"/>
              <a:t>olarak azaltılmıştır. </a:t>
            </a:r>
            <a:endParaRPr lang="tr-TR" sz="2600" dirty="0" smtClean="0"/>
          </a:p>
          <a:p>
            <a:endParaRPr lang="tr-TR" sz="26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Bu durumda gazeteci </a:t>
            </a:r>
            <a:r>
              <a:rPr lang="tr-TR" sz="2600" dirty="0"/>
              <a:t>sendikalarının </a:t>
            </a:r>
            <a:r>
              <a:rPr lang="tr-TR" sz="2600" dirty="0" smtClean="0"/>
              <a:t>etkinlikleri ve gazetecilerin </a:t>
            </a:r>
            <a:r>
              <a:rPr lang="tr-TR" sz="2600" dirty="0" smtClean="0"/>
              <a:t>mesleki </a:t>
            </a:r>
            <a:r>
              <a:rPr lang="tr-TR" sz="2600" dirty="0" smtClean="0"/>
              <a:t>temsili</a:t>
            </a:r>
            <a:r>
              <a:rPr lang="tr-TR" sz="2600" dirty="0" smtClean="0"/>
              <a:t> </a:t>
            </a:r>
            <a:r>
              <a:rPr lang="tr-TR" sz="2600" dirty="0"/>
              <a:t>sınırlandırılmaktadır. </a:t>
            </a:r>
            <a:endParaRPr lang="tr-TR" sz="2600" dirty="0" smtClean="0"/>
          </a:p>
          <a:p>
            <a:endParaRPr lang="tr-TR" sz="26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2018 </a:t>
            </a:r>
            <a:r>
              <a:rPr lang="tr-TR" sz="2600" dirty="0"/>
              <a:t>yılında kanunda yapılan bu değişiklikler sonucunda Basın Kartı komisyonu üye sayısı </a:t>
            </a:r>
            <a:r>
              <a:rPr lang="tr-TR" sz="2600" b="1" u="sng" dirty="0" smtClean="0"/>
              <a:t>15’den 9’a </a:t>
            </a:r>
            <a:r>
              <a:rPr lang="tr-TR" sz="2600" b="1" u="sng" dirty="0"/>
              <a:t>düşürülmüştür</a:t>
            </a:r>
            <a:r>
              <a:rPr lang="tr-TR" sz="2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10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34ACE8F8-C806-4F25-9567-1A9E0155A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832648"/>
          </a:xfrm>
        </p:spPr>
        <p:txBody>
          <a:bodyPr>
            <a:noAutofit/>
          </a:bodyPr>
          <a:lstStyle/>
          <a:p>
            <a:pPr marL="109728" indent="0">
              <a:lnSpc>
                <a:spcPct val="120000"/>
              </a:lnSpc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5) Basın Kartı Alabilme Şartı Olarak Sunulan Maddelere İlişkin Değişikler:</a:t>
            </a:r>
          </a:p>
          <a:p>
            <a:pPr marL="109728" indent="0">
              <a:lnSpc>
                <a:spcPct val="120000"/>
              </a:lnSpc>
              <a:buNone/>
            </a:pPr>
            <a:endParaRPr lang="tr-TR" sz="1200" b="1" dirty="0" smtClean="0">
              <a:solidFill>
                <a:srgbClr val="C00000"/>
              </a:solidFill>
            </a:endParaRPr>
          </a:p>
          <a:p>
            <a:pPr marL="109728" indent="0">
              <a:lnSpc>
                <a:spcPct val="120000"/>
              </a:lnSpc>
              <a:buNone/>
            </a:pPr>
            <a:r>
              <a:rPr lang="tr-TR" altLang="tr-TR" sz="2400" b="1" dirty="0">
                <a:solidFill>
                  <a:srgbClr val="C00000"/>
                </a:solidFill>
              </a:rPr>
              <a:t>~ </a:t>
            </a:r>
            <a:r>
              <a:rPr lang="tr-TR" sz="2400" dirty="0" smtClean="0"/>
              <a:t>26.09.2004 </a:t>
            </a:r>
            <a:r>
              <a:rPr lang="tr-TR" sz="2400" dirty="0"/>
              <a:t>tarihli ve 5237 sayılı Türk Ceza Kanununun </a:t>
            </a:r>
            <a:r>
              <a:rPr lang="tr-TR" sz="2400" dirty="0" smtClean="0"/>
              <a:t>53’üncü </a:t>
            </a:r>
            <a:r>
              <a:rPr lang="tr-TR" sz="2400" dirty="0"/>
              <a:t>maddesinde belirtilen süreler geçmiş olsa </a:t>
            </a:r>
            <a:r>
              <a:rPr lang="tr-TR" sz="2400" dirty="0" smtClean="0"/>
              <a:t>bile </a:t>
            </a:r>
            <a:r>
              <a:rPr lang="tr-TR" sz="2400" u="sng" dirty="0"/>
              <a:t>kasten işlenen bir suçtan dolayı 5 yıl veya daha fazla süreyle hapis cezasına</a:t>
            </a:r>
            <a:r>
              <a:rPr lang="tr-TR" sz="2400" dirty="0"/>
              <a:t> ya da </a:t>
            </a:r>
            <a:r>
              <a:rPr lang="tr-TR" sz="2400" i="1" dirty="0"/>
              <a:t>şantaj, hırsızlık, sahtecilik, dolandırıcılık, güveni kötüye kullanma, yalan tanıklık, yalan yere yemin, iftira, suç uydurma, müstehcenlik, fuhuş, hileli iflas, zimmet, irtikâp, rüşvet, kaçakçılık, ihaleye fesat karıştırma, edimin ifasına fesat karıştırma suçlarına </a:t>
            </a:r>
            <a:r>
              <a:rPr lang="tr-TR" sz="2400" dirty="0"/>
              <a:t>ek olarak </a:t>
            </a:r>
            <a:r>
              <a:rPr lang="tr-TR" sz="2400" i="1" u="sng" dirty="0">
                <a:solidFill>
                  <a:srgbClr val="C00000"/>
                </a:solidFill>
              </a:rPr>
              <a:t>cinsel dokunulmazlığa karşı suçlar</a:t>
            </a:r>
            <a:r>
              <a:rPr lang="tr-TR" sz="2400" i="1" dirty="0"/>
              <a:t>dan</a:t>
            </a:r>
            <a:r>
              <a:rPr lang="tr-TR" sz="2400" dirty="0"/>
              <a:t> da hüküm giymemiş olması şartı eklenmiştir. </a:t>
            </a:r>
          </a:p>
        </p:txBody>
      </p:sp>
    </p:spTree>
    <p:extLst>
      <p:ext uri="{BB962C8B-B14F-4D97-AF65-F5344CB8AC3E}">
        <p14:creationId xmlns:p14="http://schemas.microsoft.com/office/powerpoint/2010/main" val="997040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1B71BFA2-0711-4380-955F-DE0DE6862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435280" cy="576064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r-TR" sz="2600" dirty="0"/>
              <a:t>Ayrıca Sarı Basın Kartı alacak kişinin </a:t>
            </a:r>
            <a:endParaRPr lang="tr-TR" sz="2600" dirty="0" smtClean="0"/>
          </a:p>
          <a:p>
            <a:pPr marL="109728" indent="0">
              <a:buNone/>
            </a:pPr>
            <a:endParaRPr lang="tr-TR" sz="12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i="1" u="sng" dirty="0" smtClean="0">
                <a:solidFill>
                  <a:srgbClr val="C00000"/>
                </a:solidFill>
              </a:rPr>
              <a:t>Terör </a:t>
            </a:r>
            <a:r>
              <a:rPr lang="tr-TR" sz="2600" i="1" u="sng" dirty="0">
                <a:solidFill>
                  <a:srgbClr val="C00000"/>
                </a:solidFill>
              </a:rPr>
              <a:t>amacı ile işlenen suçlardan</a:t>
            </a:r>
            <a:r>
              <a:rPr lang="tr-TR" sz="2600" i="1" dirty="0">
                <a:solidFill>
                  <a:srgbClr val="C00000"/>
                </a:solidFill>
              </a:rPr>
              <a:t> </a:t>
            </a:r>
            <a:r>
              <a:rPr lang="tr-TR" sz="2600" dirty="0"/>
              <a:t>hüküm giymemiş olması, </a:t>
            </a:r>
            <a:endParaRPr lang="tr-TR" sz="2600" dirty="0" smtClean="0"/>
          </a:p>
          <a:p>
            <a:endParaRPr lang="tr-TR" sz="12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i="1" u="sng" dirty="0" smtClean="0">
                <a:solidFill>
                  <a:srgbClr val="C00000"/>
                </a:solidFill>
              </a:rPr>
              <a:t>Anayasal </a:t>
            </a:r>
            <a:r>
              <a:rPr lang="tr-TR" sz="2600" i="1" u="sng" dirty="0">
                <a:solidFill>
                  <a:srgbClr val="C00000"/>
                </a:solidFill>
              </a:rPr>
              <a:t>düzene ve bu düzenin işleyişine karşı suçlar</a:t>
            </a:r>
            <a:r>
              <a:rPr lang="tr-TR" sz="2600" dirty="0"/>
              <a:t>, </a:t>
            </a:r>
            <a:r>
              <a:rPr lang="tr-TR" sz="2600" i="1" u="sng" dirty="0">
                <a:solidFill>
                  <a:srgbClr val="C00000"/>
                </a:solidFill>
              </a:rPr>
              <a:t>milli savunmaya karşı suçlar </a:t>
            </a:r>
            <a:r>
              <a:rPr lang="tr-TR" sz="2600" dirty="0"/>
              <a:t>ile </a:t>
            </a:r>
            <a:r>
              <a:rPr lang="tr-TR" sz="2600" i="1" u="sng" dirty="0">
                <a:solidFill>
                  <a:srgbClr val="C00000"/>
                </a:solidFill>
              </a:rPr>
              <a:t>devlet sırlarına karşı suçlar</a:t>
            </a:r>
            <a:r>
              <a:rPr lang="tr-TR" sz="2600" dirty="0"/>
              <a:t> ve </a:t>
            </a:r>
            <a:r>
              <a:rPr lang="tr-TR" sz="2600" i="1" u="sng" dirty="0">
                <a:solidFill>
                  <a:srgbClr val="C00000"/>
                </a:solidFill>
              </a:rPr>
              <a:t>casusluk suçlarından </a:t>
            </a:r>
            <a:r>
              <a:rPr lang="tr-TR" sz="2600" dirty="0"/>
              <a:t>hüküm giymemiş olması</a:t>
            </a:r>
            <a:r>
              <a:rPr lang="tr-TR" sz="2600" dirty="0" smtClean="0"/>
              <a:t>,</a:t>
            </a:r>
          </a:p>
          <a:p>
            <a:endParaRPr lang="tr-TR" sz="1200" u="sng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5187 </a:t>
            </a:r>
            <a:r>
              <a:rPr lang="tr-TR" sz="2600" dirty="0"/>
              <a:t>sayılı Kanunun 25 inci maddesinin ikinci fıkrasında yer alan suçlardan veya </a:t>
            </a:r>
            <a:r>
              <a:rPr lang="tr-TR" sz="2600" u="sng" dirty="0"/>
              <a:t>bu suçlara tahrik ve teşvikten hüküm giymemiş olması </a:t>
            </a:r>
            <a:r>
              <a:rPr lang="tr-TR" sz="2600" b="1" dirty="0"/>
              <a:t>şartları da eklenmiştir</a:t>
            </a:r>
            <a:r>
              <a:rPr lang="tr-TR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930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3528392"/>
          </a:xfrm>
        </p:spPr>
        <p:txBody>
          <a:bodyPr>
            <a:normAutofit lnSpcReduction="10000"/>
          </a:bodyPr>
          <a:lstStyle/>
          <a:p>
            <a:pPr marL="69850" indent="0">
              <a:buFont typeface="Wingdings 2" pitchFamily="18" charset="2"/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Yönetmelikte </a:t>
            </a:r>
            <a:r>
              <a:rPr lang="tr-TR" sz="2600" b="1" dirty="0">
                <a:solidFill>
                  <a:srgbClr val="C00000"/>
                </a:solidFill>
              </a:rPr>
              <a:t>basın kartı şöyle tanımlanıyor</a:t>
            </a:r>
            <a:r>
              <a:rPr lang="tr-TR" sz="2600" b="1" dirty="0" smtClean="0">
                <a:solidFill>
                  <a:srgbClr val="C00000"/>
                </a:solidFill>
              </a:rPr>
              <a:t>:</a:t>
            </a:r>
          </a:p>
          <a:p>
            <a:pPr marL="69850" indent="0">
              <a:buFont typeface="Wingdings 2" pitchFamily="18" charset="2"/>
              <a:buNone/>
            </a:pPr>
            <a:endParaRPr lang="tr-TR" sz="1200" b="1" dirty="0">
              <a:solidFill>
                <a:srgbClr val="C00000"/>
              </a:solidFill>
            </a:endParaRPr>
          </a:p>
          <a:p>
            <a:pPr marL="69850" indent="0">
              <a:buFont typeface="Wingdings 2" pitchFamily="18" charset="2"/>
              <a:buNone/>
            </a:pPr>
            <a:endParaRPr lang="tr-TR" sz="400" dirty="0"/>
          </a:p>
          <a:p>
            <a:pPr marL="69850" indent="0">
              <a:buNone/>
            </a:pPr>
            <a:r>
              <a:rPr lang="tr-TR" sz="2600" dirty="0" smtClean="0"/>
              <a:t>“</a:t>
            </a:r>
            <a:r>
              <a:rPr lang="tr-TR" sz="2600" dirty="0"/>
              <a:t>Basın kartı,</a:t>
            </a:r>
            <a:r>
              <a:rPr lang="tr-TR" sz="2600" b="1" dirty="0">
                <a:solidFill>
                  <a:srgbClr val="C00000"/>
                </a:solidFill>
              </a:rPr>
              <a:t> </a:t>
            </a:r>
            <a:r>
              <a:rPr lang="tr-TR" sz="2600" dirty="0"/>
              <a:t>bu Yönetmeliğin 2. maddesinde belirtilen kişilere </a:t>
            </a:r>
            <a:r>
              <a:rPr lang="tr-TR" sz="2600" dirty="0" smtClean="0"/>
              <a:t>Başkanlıkça </a:t>
            </a:r>
            <a:r>
              <a:rPr lang="tr-TR" sz="2600" dirty="0"/>
              <a:t>verilen resmi nitelikte bir kimlik belgesidir</a:t>
            </a:r>
            <a:r>
              <a:rPr lang="tr-TR" sz="2600" dirty="0" smtClean="0"/>
              <a:t>.</a:t>
            </a:r>
            <a:r>
              <a:rPr lang="tr-TR" sz="2600" dirty="0"/>
              <a:t> </a:t>
            </a:r>
            <a:endParaRPr lang="tr-TR" sz="2600" dirty="0" smtClean="0"/>
          </a:p>
          <a:p>
            <a:pPr marL="69850" indent="0">
              <a:buNone/>
            </a:pPr>
            <a:endParaRPr lang="tr-TR" sz="1300" dirty="0"/>
          </a:p>
          <a:p>
            <a:pPr marL="69850" indent="0">
              <a:buNone/>
            </a:pPr>
            <a:r>
              <a:rPr lang="tr-TR" sz="2600" dirty="0" smtClean="0"/>
              <a:t>Basın </a:t>
            </a:r>
            <a:r>
              <a:rPr lang="tr-TR" sz="2600" dirty="0"/>
              <a:t>kartı, bu Yönetmelikte belirtilen hallerde </a:t>
            </a:r>
            <a:r>
              <a:rPr lang="tr-TR" sz="2600" u="sng" dirty="0"/>
              <a:t>süreli</a:t>
            </a:r>
            <a:r>
              <a:rPr lang="tr-TR" sz="2600" dirty="0"/>
              <a:t> veya </a:t>
            </a:r>
            <a:r>
              <a:rPr lang="tr-TR" sz="2600" u="sng" dirty="0"/>
              <a:t>geçici</a:t>
            </a:r>
            <a:r>
              <a:rPr lang="tr-TR" sz="2600" dirty="0"/>
              <a:t> olarak verilebileceği gibi </a:t>
            </a:r>
            <a:r>
              <a:rPr lang="tr-TR" sz="2600" u="sng" dirty="0"/>
              <a:t>sürekli</a:t>
            </a:r>
            <a:r>
              <a:rPr lang="tr-TR" sz="2600" dirty="0"/>
              <a:t> nitelik de kazanabilir</a:t>
            </a:r>
            <a:r>
              <a:rPr lang="tr-TR" sz="2600" dirty="0" smtClean="0"/>
              <a:t>.”</a:t>
            </a:r>
            <a:endParaRPr lang="tr-TR" sz="2600" dirty="0"/>
          </a:p>
          <a:p>
            <a:pPr marL="109728" indent="0">
              <a:buNone/>
            </a:pPr>
            <a:endParaRPr lang="tr-TR" sz="400" dirty="0"/>
          </a:p>
        </p:txBody>
      </p:sp>
    </p:spTree>
    <p:extLst>
      <p:ext uri="{BB962C8B-B14F-4D97-AF65-F5344CB8AC3E}">
        <p14:creationId xmlns:p14="http://schemas.microsoft.com/office/powerpoint/2010/main" val="8894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557338"/>
            <a:ext cx="8640960" cy="374387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altLang="tr-TR" sz="2600" dirty="0" smtClean="0"/>
              <a:t>Basın </a:t>
            </a:r>
            <a:r>
              <a:rPr lang="tr-TR" altLang="tr-TR" sz="2600" dirty="0"/>
              <a:t>Kartı Yönetmeliği’nde </a:t>
            </a:r>
            <a:r>
              <a:rPr lang="tr-TR" altLang="tr-TR" sz="2600" u="sng" dirty="0"/>
              <a:t>fiili olarak gazetecilik yapmadığı halde basın kartı alabilmeleri nedeniyle</a:t>
            </a:r>
            <a:r>
              <a:rPr lang="tr-TR" altLang="tr-TR" sz="2600" dirty="0"/>
              <a:t> “</a:t>
            </a:r>
            <a:r>
              <a:rPr lang="tr-TR" altLang="tr-TR" sz="2600" b="1" dirty="0">
                <a:solidFill>
                  <a:srgbClr val="C00000"/>
                </a:solidFill>
              </a:rPr>
              <a:t>basın mesleğini temsil edenler</a:t>
            </a:r>
            <a:r>
              <a:rPr lang="tr-TR" altLang="tr-TR" sz="2600" dirty="0"/>
              <a:t>” olarak tanımlanan bir kavram da vardır.</a:t>
            </a:r>
          </a:p>
          <a:p>
            <a:pPr>
              <a:buFont typeface="Wingdings 2" pitchFamily="18" charset="2"/>
              <a:buNone/>
            </a:pPr>
            <a:endParaRPr lang="tr-TR" altLang="tr-TR" sz="1400" dirty="0"/>
          </a:p>
          <a:p>
            <a:pPr>
              <a:buFont typeface="Wingdings 2" pitchFamily="18" charset="2"/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altLang="tr-TR" sz="2600" dirty="0" smtClean="0"/>
              <a:t>Basın </a:t>
            </a:r>
            <a:r>
              <a:rPr lang="tr-TR" altLang="tr-TR" sz="2600" dirty="0"/>
              <a:t>mesleğini temsil edenler, yaptıkları iş dolayısıyla </a:t>
            </a:r>
            <a:r>
              <a:rPr lang="tr-TR" altLang="tr-TR" sz="2600" u="sng" dirty="0"/>
              <a:t>gazetecilik mesleği ile yakınlık</a:t>
            </a:r>
            <a:r>
              <a:rPr lang="tr-TR" altLang="tr-TR" sz="2600" dirty="0"/>
              <a:t> </a:t>
            </a:r>
            <a:r>
              <a:rPr lang="tr-TR" altLang="tr-TR" sz="2600" dirty="0" smtClean="0"/>
              <a:t>içindedir. </a:t>
            </a: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262326108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İçerik Yer Tutucusu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482453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r-TR" altLang="tr-TR" sz="2600" b="1" i="1" dirty="0" smtClean="0">
                <a:solidFill>
                  <a:srgbClr val="C00000"/>
                </a:solidFill>
              </a:rPr>
              <a:t>~ </a:t>
            </a:r>
            <a:r>
              <a:rPr lang="tr-TR" altLang="tr-TR" sz="2600" b="1" i="1" dirty="0">
                <a:solidFill>
                  <a:srgbClr val="C00000"/>
                </a:solidFill>
              </a:rPr>
              <a:t>Basın </a:t>
            </a:r>
            <a:r>
              <a:rPr lang="tr-TR" altLang="tr-TR" sz="2600" b="1" i="1" dirty="0" smtClean="0">
                <a:solidFill>
                  <a:srgbClr val="C00000"/>
                </a:solidFill>
              </a:rPr>
              <a:t>kartı </a:t>
            </a:r>
            <a:r>
              <a:rPr lang="tr-TR" altLang="tr-TR" sz="2600" b="1" i="1" dirty="0">
                <a:solidFill>
                  <a:srgbClr val="C00000"/>
                </a:solidFill>
              </a:rPr>
              <a:t>verilebilecek kamu görevlileri ve basın mesleğini temsil edenler şöyle sıralanabilir:</a:t>
            </a:r>
          </a:p>
          <a:p>
            <a:pPr marL="109728" indent="0">
              <a:buNone/>
            </a:pPr>
            <a:endParaRPr lang="tr-TR" altLang="tr-TR" sz="1200" b="1" dirty="0" smtClean="0">
              <a:solidFill>
                <a:srgbClr val="C00000"/>
              </a:solidFill>
            </a:endParaRPr>
          </a:p>
          <a:p>
            <a:pPr marL="566928" indent="-457200">
              <a:buClr>
                <a:srgbClr val="C00000"/>
              </a:buClr>
              <a:buAutoNum type="alphaLcParenR"/>
            </a:pPr>
            <a:r>
              <a:rPr lang="tr-TR" altLang="tr-TR" sz="2600" dirty="0" smtClean="0"/>
              <a:t>Cumhurbaşkanlığına </a:t>
            </a:r>
            <a:r>
              <a:rPr lang="tr-TR" altLang="tr-TR" sz="2600" dirty="0"/>
              <a:t>bağlı kurum ve kuruluşlarda basın-yayın biriminde çalışan personelden en üst yönetici tarafından belirlenecek </a:t>
            </a:r>
            <a:r>
              <a:rPr lang="tr-TR" altLang="tr-TR" sz="2600" dirty="0" smtClean="0"/>
              <a:t>kişilere,   </a:t>
            </a:r>
          </a:p>
          <a:p>
            <a:pPr marL="566928" indent="-457200">
              <a:buClr>
                <a:srgbClr val="C00000"/>
              </a:buClr>
              <a:buAutoNum type="alphaLcParenR"/>
            </a:pPr>
            <a:endParaRPr lang="tr-TR" altLang="tr-TR" sz="1200" dirty="0"/>
          </a:p>
          <a:p>
            <a:pPr marL="566928" indent="-457200">
              <a:buClr>
                <a:srgbClr val="C00000"/>
              </a:buClr>
              <a:buAutoNum type="alphaLcParenR"/>
            </a:pPr>
            <a:r>
              <a:rPr lang="tr-TR" altLang="tr-TR" sz="2600" dirty="0" smtClean="0"/>
              <a:t>Bakanlıklarda</a:t>
            </a:r>
            <a:r>
              <a:rPr lang="tr-TR" altLang="tr-TR" sz="2600" dirty="0"/>
              <a:t>, Basın ve Halkla İlişkiler Müşavirliği birimi amiri ile basın-yayın faaliyeti yürüten personelden Bakan tarafından belirlenecek iki </a:t>
            </a:r>
            <a:r>
              <a:rPr lang="tr-TR" altLang="tr-TR" sz="2600" dirty="0" smtClean="0"/>
              <a:t>kişiye,</a:t>
            </a:r>
          </a:p>
          <a:p>
            <a:pPr marL="566928" indent="-457200">
              <a:buClr>
                <a:srgbClr val="C00000"/>
              </a:buClr>
              <a:buAutoNum type="alphaLcParenR"/>
            </a:pPr>
            <a:endParaRPr lang="tr-TR" altLang="tr-TR" sz="1200" dirty="0"/>
          </a:p>
        </p:txBody>
      </p:sp>
    </p:spTree>
    <p:extLst>
      <p:ext uri="{BB962C8B-B14F-4D97-AF65-F5344CB8AC3E}">
        <p14:creationId xmlns:p14="http://schemas.microsoft.com/office/powerpoint/2010/main" val="272746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İçerik Yer Tutucusu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5400600"/>
          </a:xfrm>
        </p:spPr>
        <p:txBody>
          <a:bodyPr>
            <a:noAutofit/>
          </a:bodyPr>
          <a:lstStyle/>
          <a:p>
            <a:pPr marL="624078" indent="-514350">
              <a:buClr>
                <a:srgbClr val="C00000"/>
              </a:buClr>
              <a:buFont typeface="+mj-lt"/>
              <a:buAutoNum type="alphaLcParenR" startAt="3"/>
            </a:pPr>
            <a:r>
              <a:rPr lang="tr-TR" altLang="tr-TR" sz="2600" dirty="0"/>
              <a:t>Cumhurbaşkanı kararıyla kamu yararına çalıştığı tespit edilen basın-yayın meslek kuruluşlarında; genel başkana, genel başkan yardımcısına, genel sekretere ve idare </a:t>
            </a:r>
            <a:r>
              <a:rPr lang="tr-TR" altLang="tr-TR" sz="2600" dirty="0" smtClean="0"/>
              <a:t>müdürüne,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 startAt="3"/>
            </a:pPr>
            <a:endParaRPr lang="tr-TR" altLang="tr-TR" sz="1200" dirty="0"/>
          </a:p>
          <a:p>
            <a:pPr marL="624078" indent="-514350">
              <a:buClr>
                <a:srgbClr val="C00000"/>
              </a:buClr>
              <a:buFont typeface="+mj-lt"/>
              <a:buAutoNum type="alphaLcParenR" startAt="3"/>
            </a:pPr>
            <a:r>
              <a:rPr lang="tr-TR" altLang="tr-TR" sz="2600" dirty="0" smtClean="0"/>
              <a:t>İletişim </a:t>
            </a:r>
            <a:r>
              <a:rPr lang="tr-TR" altLang="tr-TR" sz="2600" dirty="0"/>
              <a:t>fakülteleri dekan ve yardımcılarına, gazetecilik, radyo-televizyon ve halkla ilişkiler bölüm başkanlarına</a:t>
            </a:r>
            <a:r>
              <a:rPr lang="tr-TR" altLang="tr-TR" sz="2600" dirty="0" smtClean="0"/>
              <a:t>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 startAt="3"/>
            </a:pPr>
            <a:endParaRPr lang="tr-TR" altLang="tr-TR" sz="1200" b="1" dirty="0">
              <a:solidFill>
                <a:srgbClr val="C00000"/>
              </a:solidFill>
            </a:endParaRPr>
          </a:p>
          <a:p>
            <a:pPr marL="624078" indent="-514350">
              <a:buClr>
                <a:srgbClr val="C00000"/>
              </a:buClr>
              <a:buFont typeface="+mj-lt"/>
              <a:buAutoNum type="alphaLcParenR" startAt="3"/>
            </a:pPr>
            <a:r>
              <a:rPr lang="tr-TR" altLang="tr-TR" sz="2600" dirty="0" smtClean="0"/>
              <a:t>Ba</a:t>
            </a:r>
            <a:r>
              <a:rPr lang="tr-TR" sz="2600" dirty="0" smtClean="0"/>
              <a:t>sın </a:t>
            </a:r>
            <a:r>
              <a:rPr lang="tr-TR" sz="2600" dirty="0"/>
              <a:t>kartı taşımakta iken Türkiye Büyük Millet Meclisi üyeliğine </a:t>
            </a:r>
            <a:r>
              <a:rPr lang="tr-TR" sz="2600" dirty="0" smtClean="0"/>
              <a:t>seçilenlere</a:t>
            </a:r>
          </a:p>
          <a:p>
            <a:pPr marL="109728" indent="0">
              <a:buClr>
                <a:srgbClr val="C00000"/>
              </a:buClr>
              <a:buNone/>
            </a:pPr>
            <a:endParaRPr lang="tr-TR" sz="1200" dirty="0"/>
          </a:p>
          <a:p>
            <a:pPr marL="109728" indent="0">
              <a:buClr>
                <a:srgbClr val="C00000"/>
              </a:buClr>
              <a:buNone/>
            </a:pPr>
            <a:r>
              <a:rPr lang="tr-TR" sz="2600" b="1" u="sng" dirty="0" smtClean="0"/>
              <a:t>üyelikleri </a:t>
            </a:r>
            <a:r>
              <a:rPr lang="tr-TR" sz="2600" b="1" u="sng" dirty="0"/>
              <a:t>süresince </a:t>
            </a:r>
            <a:r>
              <a:rPr lang="tr-TR" sz="2600" dirty="0"/>
              <a:t>basın kartı verilebilmektedir.</a:t>
            </a: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305072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6434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</a:t>
            </a:r>
            <a:r>
              <a:rPr lang="tr-TR" altLang="tr-TR" sz="2600" dirty="0" smtClean="0"/>
              <a:t> </a:t>
            </a:r>
            <a:r>
              <a:rPr lang="tr-TR" altLang="tr-TR" sz="2600" b="1" dirty="0" smtClean="0"/>
              <a:t>24 </a:t>
            </a:r>
            <a:r>
              <a:rPr lang="tr-TR" altLang="tr-TR" sz="2600" b="1" dirty="0"/>
              <a:t>Temmuz 2018 </a:t>
            </a:r>
            <a:r>
              <a:rPr lang="tr-TR" altLang="tr-TR" sz="2600" dirty="0"/>
              <a:t>yılında yürürlüğe giren </a:t>
            </a:r>
            <a:r>
              <a:rPr lang="tr-TR" sz="2600" dirty="0"/>
              <a:t>İletişim Başkanlığı Teşkilatı Hakkında Cumhurbaşkanlığı Kararnamesi</a:t>
            </a:r>
            <a:r>
              <a:rPr lang="tr-TR" altLang="tr-TR" sz="2600" dirty="0"/>
              <a:t> ile </a:t>
            </a:r>
            <a:r>
              <a:rPr lang="tr-TR" altLang="tr-TR" sz="2600" b="1" dirty="0">
                <a:solidFill>
                  <a:srgbClr val="C00000"/>
                </a:solidFill>
              </a:rPr>
              <a:t>İletişim Başkanlığının </a:t>
            </a:r>
            <a:r>
              <a:rPr lang="tr-TR" altLang="tr-TR" sz="2600" dirty="0"/>
              <a:t>temel görevleri tespit edilmiştir. </a:t>
            </a:r>
          </a:p>
          <a:p>
            <a:pPr>
              <a:buFont typeface="Wingdings 2" pitchFamily="18" charset="2"/>
              <a:buNone/>
            </a:pPr>
            <a:endParaRPr lang="tr-TR" altLang="tr-TR" sz="1300" dirty="0"/>
          </a:p>
          <a:p>
            <a:pPr>
              <a:buFont typeface="Wingdings 2" pitchFamily="18" charset="2"/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</a:t>
            </a:r>
            <a:r>
              <a:rPr lang="tr-TR" altLang="tr-TR" sz="2600" dirty="0" smtClean="0"/>
              <a:t> </a:t>
            </a:r>
            <a:r>
              <a:rPr lang="tr-TR" altLang="tr-TR" sz="2600" dirty="0"/>
              <a:t>Bu </a:t>
            </a:r>
            <a:r>
              <a:rPr lang="tr-TR" altLang="tr-TR" sz="2600" dirty="0" smtClean="0"/>
              <a:t>görevlerden biri: </a:t>
            </a:r>
            <a:endParaRPr lang="tr-TR" altLang="tr-TR" sz="2600" dirty="0" smtClean="0"/>
          </a:p>
          <a:p>
            <a:pPr>
              <a:buFont typeface="Wingdings 2" pitchFamily="18" charset="2"/>
              <a:buNone/>
            </a:pPr>
            <a:endParaRPr lang="tr-TR" altLang="tr-TR" sz="1300" dirty="0" smtClean="0"/>
          </a:p>
          <a:p>
            <a:pPr>
              <a:buFont typeface="Wingdings 2" pitchFamily="18" charset="2"/>
              <a:buNone/>
            </a:pPr>
            <a:r>
              <a:rPr lang="tr-TR" altLang="tr-TR" sz="2600" dirty="0"/>
              <a:t>	“Yerli ve yabancı basın-yayın organlarının ve mensuplarının çalışmalarını </a:t>
            </a:r>
            <a:r>
              <a:rPr lang="tr-TR" altLang="tr-TR" sz="2600" u="sng" dirty="0"/>
              <a:t>kolaylaştırmaya yönelik tedbirleri almak</a:t>
            </a:r>
            <a:r>
              <a:rPr lang="tr-TR" altLang="tr-TR" sz="2600" dirty="0"/>
              <a:t>, bu hususta </a:t>
            </a:r>
            <a:r>
              <a:rPr lang="tr-TR" altLang="tr-TR" sz="2600" u="sng" dirty="0"/>
              <a:t>gerekli düzenlemeleri yapmaktır</a:t>
            </a:r>
            <a:r>
              <a:rPr lang="tr-TR" altLang="tr-TR" sz="2600" dirty="0"/>
              <a:t>.”</a:t>
            </a:r>
          </a:p>
        </p:txBody>
      </p:sp>
      <p:sp>
        <p:nvSpPr>
          <p:cNvPr id="54274" name="1 Başlık"/>
          <p:cNvSpPr>
            <a:spLocks noGrp="1"/>
          </p:cNvSpPr>
          <p:nvPr>
            <p:ph type="title"/>
          </p:nvPr>
        </p:nvSpPr>
        <p:spPr>
          <a:xfrm>
            <a:off x="539552" y="692696"/>
            <a:ext cx="7024687" cy="527050"/>
          </a:xfrm>
        </p:spPr>
        <p:txBody>
          <a:bodyPr>
            <a:noAutofit/>
          </a:bodyPr>
          <a:lstStyle/>
          <a:p>
            <a:pPr algn="l"/>
            <a:r>
              <a:rPr lang="tr-TR" altLang="tr-TR" sz="2600" b="1" dirty="0">
                <a:solidFill>
                  <a:srgbClr val="C00000"/>
                </a:solidFill>
                <a:effectLst/>
              </a:rPr>
              <a:t>Basın Kartı Türleri</a:t>
            </a:r>
          </a:p>
        </p:txBody>
      </p:sp>
    </p:spTree>
    <p:extLst>
      <p:ext uri="{BB962C8B-B14F-4D97-AF65-F5344CB8AC3E}">
        <p14:creationId xmlns:p14="http://schemas.microsoft.com/office/powerpoint/2010/main" val="307241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988840"/>
            <a:ext cx="8352928" cy="2016125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İletişim </a:t>
            </a:r>
            <a:r>
              <a:rPr lang="tr-TR" sz="2600" dirty="0"/>
              <a:t>Başkanlığının basınla ilgili görev yapanların çalışmalarını kolaylaştırmaya yönelik en önemli düzenlemesi de </a:t>
            </a:r>
            <a:r>
              <a:rPr lang="tr-TR" sz="2600" b="1" dirty="0" smtClean="0">
                <a:solidFill>
                  <a:srgbClr val="C00000"/>
                </a:solidFill>
              </a:rPr>
              <a:t>basın </a:t>
            </a:r>
            <a:r>
              <a:rPr lang="tr-TR" sz="2600" b="1" dirty="0">
                <a:solidFill>
                  <a:srgbClr val="C00000"/>
                </a:solidFill>
              </a:rPr>
              <a:t>kartlarına </a:t>
            </a:r>
            <a:r>
              <a:rPr lang="tr-TR" sz="2600" dirty="0"/>
              <a:t>yöneliktir. </a:t>
            </a:r>
          </a:p>
        </p:txBody>
      </p:sp>
    </p:spTree>
    <p:extLst>
      <p:ext uri="{BB962C8B-B14F-4D97-AF65-F5344CB8AC3E}">
        <p14:creationId xmlns:p14="http://schemas.microsoft.com/office/powerpoint/2010/main" val="10024371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4717758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Yönetmelikte </a:t>
            </a:r>
            <a:r>
              <a:rPr lang="tr-TR" sz="2600" dirty="0"/>
              <a:t>2015 yılında değişiklik yapılmadan önce Basın Yayın Enformasyon Genel Müdürlüğü tarafından verilen </a:t>
            </a:r>
            <a:r>
              <a:rPr lang="tr-TR" sz="2600" u="sng" dirty="0" smtClean="0"/>
              <a:t>5 </a:t>
            </a:r>
            <a:r>
              <a:rPr lang="tr-TR" sz="2600" u="sng" dirty="0"/>
              <a:t>tür basın kartı vardı</a:t>
            </a:r>
            <a:r>
              <a:rPr lang="tr-TR" sz="2600" dirty="0"/>
              <a:t>. Bunlar:</a:t>
            </a:r>
          </a:p>
          <a:p>
            <a:pPr>
              <a:buFont typeface="Wingdings 2" pitchFamily="18" charset="2"/>
              <a:buNone/>
              <a:defRPr/>
            </a:pPr>
            <a:endParaRPr lang="tr-TR" sz="1300" dirty="0"/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</a:t>
            </a:r>
            <a:r>
              <a:rPr lang="tr-TR" sz="2600" dirty="0" smtClean="0"/>
              <a:t>	</a:t>
            </a:r>
            <a:r>
              <a:rPr lang="tr-TR" sz="2600" b="1" dirty="0" smtClean="0">
                <a:solidFill>
                  <a:srgbClr val="C00000"/>
                </a:solidFill>
              </a:rPr>
              <a:t>1</a:t>
            </a:r>
            <a:r>
              <a:rPr lang="tr-TR" sz="2600" b="1" dirty="0">
                <a:solidFill>
                  <a:srgbClr val="C00000"/>
                </a:solidFill>
              </a:rPr>
              <a:t>) </a:t>
            </a:r>
            <a:r>
              <a:rPr lang="tr-TR" sz="2600" dirty="0"/>
              <a:t>Sarı Basın Kartı</a:t>
            </a:r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</a:t>
            </a:r>
            <a:r>
              <a:rPr lang="tr-TR" sz="2600" dirty="0" smtClean="0"/>
              <a:t>	</a:t>
            </a:r>
            <a:r>
              <a:rPr lang="tr-TR" sz="2600" b="1" dirty="0" smtClean="0">
                <a:solidFill>
                  <a:srgbClr val="C00000"/>
                </a:solidFill>
              </a:rPr>
              <a:t>2</a:t>
            </a:r>
            <a:r>
              <a:rPr lang="tr-TR" sz="2600" b="1" dirty="0">
                <a:solidFill>
                  <a:srgbClr val="C00000"/>
                </a:solidFill>
              </a:rPr>
              <a:t>) </a:t>
            </a:r>
            <a:r>
              <a:rPr lang="tr-TR" sz="2600" dirty="0"/>
              <a:t>Sürekli Basın Kartı </a:t>
            </a:r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</a:t>
            </a:r>
            <a:r>
              <a:rPr lang="tr-TR" sz="2600" dirty="0" smtClean="0"/>
              <a:t>	</a:t>
            </a:r>
            <a:r>
              <a:rPr lang="tr-TR" sz="2600" b="1" dirty="0" smtClean="0">
                <a:solidFill>
                  <a:srgbClr val="C00000"/>
                </a:solidFill>
              </a:rPr>
              <a:t>3</a:t>
            </a:r>
            <a:r>
              <a:rPr lang="tr-TR" sz="2600" b="1" dirty="0">
                <a:solidFill>
                  <a:srgbClr val="C00000"/>
                </a:solidFill>
              </a:rPr>
              <a:t>) </a:t>
            </a:r>
            <a:r>
              <a:rPr lang="tr-TR" sz="2600" dirty="0"/>
              <a:t>Basın Şeref Kartı</a:t>
            </a:r>
          </a:p>
          <a:p>
            <a:pPr marL="527050" indent="-457200">
              <a:buNone/>
              <a:defRPr/>
            </a:pPr>
            <a:r>
              <a:rPr lang="tr-TR" sz="2600" dirty="0"/>
              <a:t>	</a:t>
            </a:r>
            <a:r>
              <a:rPr lang="tr-TR" sz="2600" dirty="0" smtClean="0"/>
              <a:t>	</a:t>
            </a:r>
            <a:r>
              <a:rPr lang="tr-TR" sz="2600" b="1" dirty="0" smtClean="0">
                <a:solidFill>
                  <a:srgbClr val="C00000"/>
                </a:solidFill>
              </a:rPr>
              <a:t>4</a:t>
            </a:r>
            <a:r>
              <a:rPr lang="tr-TR" sz="2600" b="1" dirty="0">
                <a:solidFill>
                  <a:srgbClr val="C00000"/>
                </a:solidFill>
              </a:rPr>
              <a:t>) </a:t>
            </a:r>
            <a:r>
              <a:rPr lang="tr-TR" sz="2600" dirty="0"/>
              <a:t>Serbest Basın Kartı</a:t>
            </a:r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</a:t>
            </a:r>
            <a:r>
              <a:rPr lang="tr-TR" sz="2600" dirty="0" smtClean="0"/>
              <a:t>	</a:t>
            </a:r>
            <a:r>
              <a:rPr lang="tr-TR" sz="2600" b="1" dirty="0" smtClean="0">
                <a:solidFill>
                  <a:srgbClr val="C00000"/>
                </a:solidFill>
              </a:rPr>
              <a:t>5</a:t>
            </a:r>
            <a:r>
              <a:rPr lang="tr-TR" sz="2600" b="1" dirty="0">
                <a:solidFill>
                  <a:srgbClr val="C00000"/>
                </a:solidFill>
              </a:rPr>
              <a:t>) </a:t>
            </a:r>
            <a:r>
              <a:rPr lang="tr-TR" sz="2600" dirty="0"/>
              <a:t>Mavi Basın Kartı </a:t>
            </a:r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	</a:t>
            </a:r>
          </a:p>
          <a:p>
            <a:pPr marL="527050" indent="-457200">
              <a:buFont typeface="Wingdings 2" pitchFamily="18" charset="2"/>
              <a:buNone/>
              <a:defRPr/>
            </a:pPr>
            <a:r>
              <a:rPr lang="tr-TR" sz="2600" dirty="0"/>
              <a:t>		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70636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600" dirty="0"/>
              <a:t>	</a:t>
            </a:r>
            <a:r>
              <a:rPr lang="tr-TR" sz="2600" b="1" dirty="0">
                <a:solidFill>
                  <a:srgbClr val="C00000"/>
                </a:solidFill>
              </a:rPr>
              <a:t>Sürekli Basın Kartı: </a:t>
            </a:r>
            <a:endParaRPr lang="tr-TR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tr-TR" sz="2600" dirty="0"/>
              <a:t> </a:t>
            </a:r>
            <a:endParaRPr lang="tr-TR" sz="2600" dirty="0" smtClean="0"/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600" u="sng" dirty="0" smtClean="0"/>
              <a:t>En </a:t>
            </a:r>
            <a:r>
              <a:rPr lang="tr-TR" sz="2600" u="sng" dirty="0"/>
              <a:t>az 18 yıl basın kartı </a:t>
            </a:r>
            <a:r>
              <a:rPr lang="tr-TR" sz="2600" dirty="0"/>
              <a:t>taşımış </a:t>
            </a:r>
            <a:r>
              <a:rPr lang="tr-TR" sz="2600" dirty="0" smtClean="0"/>
              <a:t>olanlar,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endParaRPr lang="tr-TR" sz="1200" dirty="0" smtClean="0"/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600" u="sng" dirty="0" smtClean="0"/>
              <a:t>En </a:t>
            </a:r>
            <a:r>
              <a:rPr lang="tr-TR" sz="2600" u="sng" dirty="0"/>
              <a:t>az  20 yıl </a:t>
            </a:r>
            <a:r>
              <a:rPr lang="tr-TR" sz="2600" dirty="0"/>
              <a:t>(</a:t>
            </a:r>
            <a:r>
              <a:rPr lang="tr-TR" sz="2600" i="1" dirty="0"/>
              <a:t>Bu süre 2015’te yapılan değişikliklerde 20 </a:t>
            </a:r>
            <a:r>
              <a:rPr lang="tr-TR" sz="2600" i="1" dirty="0" smtClean="0"/>
              <a:t>yıldı</a:t>
            </a:r>
            <a:r>
              <a:rPr lang="tr-TR" sz="2600" dirty="0" smtClean="0"/>
              <a:t>) </a:t>
            </a:r>
            <a:r>
              <a:rPr lang="tr-TR" sz="2600" b="1" dirty="0" smtClean="0"/>
              <a:t>5953 </a:t>
            </a:r>
            <a:r>
              <a:rPr lang="tr-TR" sz="2600" b="1" dirty="0"/>
              <a:t>S</a:t>
            </a:r>
            <a:r>
              <a:rPr lang="tr-TR" sz="2600" b="1" dirty="0" smtClean="0"/>
              <a:t>ayılı </a:t>
            </a:r>
            <a:r>
              <a:rPr lang="tr-TR" sz="2600" b="1" dirty="0"/>
              <a:t>Kanun </a:t>
            </a:r>
            <a:r>
              <a:rPr lang="tr-TR" sz="2600" dirty="0"/>
              <a:t>kapsamındaki işlerde sözleşmeli veya sözleşmesiz </a:t>
            </a:r>
            <a:r>
              <a:rPr lang="tr-TR" sz="2600" u="sng" dirty="0"/>
              <a:t>fiilen çalışanlar</a:t>
            </a:r>
            <a:r>
              <a:rPr lang="tr-TR" sz="2600" u="sng" dirty="0" smtClean="0"/>
              <a:t>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endParaRPr lang="tr-TR" sz="1200" dirty="0"/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600" dirty="0" smtClean="0"/>
              <a:t>İlgili </a:t>
            </a:r>
            <a:r>
              <a:rPr lang="tr-TR" sz="2600" dirty="0"/>
              <a:t>mevzuat hükümlerince gazeteciliğe devam edemeyecek derecede malûl oldukları sabit </a:t>
            </a:r>
            <a:r>
              <a:rPr lang="tr-TR" sz="2600" dirty="0" smtClean="0"/>
              <a:t>olanlar</a:t>
            </a:r>
          </a:p>
          <a:p>
            <a:pPr marL="109728" indent="0">
              <a:buClr>
                <a:srgbClr val="C00000"/>
              </a:buClr>
              <a:buNone/>
            </a:pPr>
            <a:r>
              <a:rPr lang="tr-TR" sz="2600" b="1" i="1" dirty="0" smtClean="0">
                <a:solidFill>
                  <a:srgbClr val="C00000"/>
                </a:solidFill>
              </a:rPr>
              <a:t>sürekli basın </a:t>
            </a:r>
            <a:r>
              <a:rPr lang="tr-TR" sz="2600" b="1" i="1" dirty="0">
                <a:solidFill>
                  <a:srgbClr val="C00000"/>
                </a:solidFill>
              </a:rPr>
              <a:t>kartı </a:t>
            </a:r>
            <a:r>
              <a:rPr lang="tr-TR" sz="2600" b="1" dirty="0"/>
              <a:t>almak için başvurabilirler</a:t>
            </a:r>
            <a:r>
              <a:rPr lang="tr-TR" sz="2600" dirty="0"/>
              <a:t>.</a:t>
            </a:r>
          </a:p>
          <a:p>
            <a:pPr>
              <a:buNone/>
            </a:pPr>
            <a:endParaRPr lang="tr-TR" sz="2600" dirty="0"/>
          </a:p>
          <a:p>
            <a:pPr>
              <a:buNone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75803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251520" y="1628800"/>
            <a:ext cx="8435280" cy="3603856"/>
          </a:xfrm>
        </p:spPr>
        <p:txBody>
          <a:bodyPr/>
          <a:lstStyle/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Bu </a:t>
            </a:r>
            <a:r>
              <a:rPr lang="tr-TR" sz="2600" dirty="0"/>
              <a:t>kartın daha önceki ismi, “</a:t>
            </a:r>
            <a:r>
              <a:rPr lang="tr-TR" sz="2600" b="1" dirty="0">
                <a:solidFill>
                  <a:srgbClr val="C00000"/>
                </a:solidFill>
              </a:rPr>
              <a:t>Basın Şeref </a:t>
            </a:r>
            <a:r>
              <a:rPr lang="tr-TR" sz="2600" b="1" dirty="0" err="1">
                <a:solidFill>
                  <a:srgbClr val="C00000"/>
                </a:solidFill>
              </a:rPr>
              <a:t>Kartı</a:t>
            </a:r>
            <a:r>
              <a:rPr lang="tr-TR" sz="2600" dirty="0" err="1"/>
              <a:t>”dır</a:t>
            </a:r>
            <a:r>
              <a:rPr lang="tr-TR" sz="2600" dirty="0"/>
              <a:t>. </a:t>
            </a:r>
            <a:endParaRPr lang="tr-TR" sz="2600" dirty="0" smtClean="0"/>
          </a:p>
          <a:p>
            <a:pPr marL="109728" indent="0">
              <a:buNone/>
            </a:pPr>
            <a:endParaRPr lang="tr-TR" sz="1200" dirty="0"/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Yeni </a:t>
            </a:r>
            <a:r>
              <a:rPr lang="tr-TR" sz="2600" dirty="0"/>
              <a:t>yönetmeliğe göre, daha önce verilmiş olan Basın Şeref Kartlarının geçerliliği, </a:t>
            </a:r>
            <a:r>
              <a:rPr lang="tr-TR" sz="2600" u="sng" dirty="0"/>
              <a:t>süreklilik hakkı kazanmış basın kartı olarak</a:t>
            </a:r>
            <a:r>
              <a:rPr lang="tr-TR" sz="2600" dirty="0"/>
              <a:t> ve </a:t>
            </a:r>
            <a:r>
              <a:rPr lang="tr-TR" sz="2600" u="sng" dirty="0"/>
              <a:t>mevcut “Şeref Kartı” ibaresi korunarak</a:t>
            </a:r>
            <a:r>
              <a:rPr lang="tr-TR" sz="2600" dirty="0"/>
              <a:t> devam etmektedir.</a:t>
            </a:r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24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6632"/>
            <a:ext cx="8568952" cy="6480720"/>
          </a:xfrm>
        </p:spPr>
        <p:txBody>
          <a:bodyPr>
            <a:noAutofit/>
          </a:bodyPr>
          <a:lstStyle/>
          <a:p>
            <a:pPr marL="69850" indent="0">
              <a:buNone/>
            </a:pPr>
            <a:r>
              <a:rPr lang="tr-TR" sz="2600" b="1" dirty="0">
                <a:solidFill>
                  <a:srgbClr val="C00000"/>
                </a:solidFill>
              </a:rPr>
              <a:t>Serbest Basın Kartı</a:t>
            </a:r>
            <a:r>
              <a:rPr lang="tr-TR" sz="2600" b="1" dirty="0" smtClean="0">
                <a:solidFill>
                  <a:srgbClr val="C00000"/>
                </a:solidFill>
              </a:rPr>
              <a:t>:</a:t>
            </a:r>
          </a:p>
          <a:p>
            <a:pPr marL="69850" indent="0">
              <a:buNone/>
            </a:pPr>
            <a:endParaRPr lang="tr-TR" sz="1200" dirty="0" smtClean="0"/>
          </a:p>
          <a:p>
            <a:pPr marL="69850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Gazetecilere </a:t>
            </a:r>
            <a:r>
              <a:rPr lang="tr-TR" sz="2600" u="sng" dirty="0"/>
              <a:t>geçici işsizlik </a:t>
            </a:r>
            <a:r>
              <a:rPr lang="tr-TR" sz="2600" dirty="0"/>
              <a:t>durumunda verilen karttır. Hükümlerinden faydalanmak isteyen basın mensuplarının </a:t>
            </a:r>
            <a:r>
              <a:rPr lang="tr-TR" sz="2600" u="sng" dirty="0"/>
              <a:t>basın yayın kuruluşlarında fiilen çalışırken işten ayrılmaları </a:t>
            </a:r>
            <a:r>
              <a:rPr lang="tr-TR" sz="2600" dirty="0"/>
              <a:t>şarttır.</a:t>
            </a:r>
          </a:p>
          <a:p>
            <a:pPr marL="69850" indent="0">
              <a:buFont typeface="Wingdings 2" pitchFamily="18" charset="2"/>
              <a:buNone/>
            </a:pPr>
            <a:endParaRPr lang="tr-TR" sz="1200" dirty="0"/>
          </a:p>
          <a:p>
            <a:pPr marL="109728" indent="0"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Emeklilik </a:t>
            </a:r>
            <a:r>
              <a:rPr lang="tr-TR" sz="2600" dirty="0"/>
              <a:t>hakkını elde edememiş </a:t>
            </a:r>
            <a:r>
              <a:rPr lang="tr-TR" sz="2600" u="sng" dirty="0"/>
              <a:t>basın kartı sahibi gazetecilerin</a:t>
            </a:r>
            <a:r>
              <a:rPr lang="tr-TR" sz="2600" dirty="0"/>
              <a:t> işlerinden ayrılmaları halinde, ayrılış tarihinden itibaren 1 ay içinde </a:t>
            </a:r>
            <a:r>
              <a:rPr lang="tr-TR" sz="2600" u="sng" dirty="0"/>
              <a:t>işsiz olduklarını beyan etmiş </a:t>
            </a:r>
            <a:r>
              <a:rPr lang="tr-TR" sz="2600" dirty="0"/>
              <a:t>olmaları şartıyla;</a:t>
            </a:r>
          </a:p>
          <a:p>
            <a:pPr marL="109728" indent="0">
              <a:buNone/>
            </a:pPr>
            <a:endParaRPr lang="tr-TR" sz="1200" dirty="0"/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400" dirty="0" smtClean="0"/>
              <a:t>5 </a:t>
            </a:r>
            <a:r>
              <a:rPr lang="tr-TR" sz="2400" dirty="0"/>
              <a:t>yıla kadar basın kartı taşımış olanlara </a:t>
            </a:r>
            <a:r>
              <a:rPr lang="tr-TR" sz="2400" b="1" dirty="0"/>
              <a:t>9 </a:t>
            </a:r>
            <a:r>
              <a:rPr lang="tr-TR" sz="2400" b="1" dirty="0" smtClean="0"/>
              <a:t>ay</a:t>
            </a:r>
            <a:r>
              <a:rPr lang="tr-TR" sz="2400" dirty="0" smtClean="0"/>
              <a:t>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400" dirty="0" smtClean="0"/>
              <a:t>5-10 </a:t>
            </a:r>
            <a:r>
              <a:rPr lang="tr-TR" sz="2400" dirty="0"/>
              <a:t>yıl arasında basın kartı taşımış olanlara </a:t>
            </a:r>
            <a:r>
              <a:rPr lang="tr-TR" sz="2400" b="1" dirty="0"/>
              <a:t>12 </a:t>
            </a:r>
            <a:r>
              <a:rPr lang="tr-TR" sz="2400" b="1" dirty="0" smtClean="0"/>
              <a:t>ay</a:t>
            </a:r>
            <a:r>
              <a:rPr lang="tr-TR" sz="2400" dirty="0" smtClean="0"/>
              <a:t>,</a:t>
            </a:r>
          </a:p>
          <a:p>
            <a:pPr marL="624078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400" dirty="0" smtClean="0"/>
              <a:t>10 </a:t>
            </a:r>
            <a:r>
              <a:rPr lang="tr-TR" sz="2400" dirty="0"/>
              <a:t>yıldan fazla basın kartı taşımış olanlara </a:t>
            </a:r>
            <a:r>
              <a:rPr lang="tr-TR" sz="2400" b="1" dirty="0"/>
              <a:t>18 ay </a:t>
            </a:r>
            <a:r>
              <a:rPr lang="tr-TR" sz="2400" dirty="0"/>
              <a:t>süre ile </a:t>
            </a:r>
            <a:r>
              <a:rPr lang="tr-TR" sz="2400" b="1" i="1" dirty="0">
                <a:solidFill>
                  <a:srgbClr val="C00000"/>
                </a:solidFill>
              </a:rPr>
              <a:t>serbest basın kartı </a:t>
            </a:r>
            <a:r>
              <a:rPr lang="tr-TR" sz="2400" dirty="0"/>
              <a:t>verilebilir.</a:t>
            </a:r>
          </a:p>
        </p:txBody>
      </p:sp>
    </p:spTree>
    <p:extLst>
      <p:ext uri="{BB962C8B-B14F-4D97-AF65-F5344CB8AC3E}">
        <p14:creationId xmlns:p14="http://schemas.microsoft.com/office/powerpoint/2010/main" val="344823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107504" y="764704"/>
            <a:ext cx="8507288" cy="47214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600" dirty="0"/>
              <a:t>	</a:t>
            </a:r>
            <a:r>
              <a:rPr lang="tr-TR" sz="2600" b="1" dirty="0">
                <a:solidFill>
                  <a:srgbClr val="C00000"/>
                </a:solidFill>
              </a:rPr>
              <a:t>Mavi Basın Kartı: </a:t>
            </a:r>
            <a:endParaRPr lang="tr-TR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tr-TR" sz="1200" dirty="0" smtClean="0"/>
          </a:p>
          <a:p>
            <a:pPr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Yabancı </a:t>
            </a:r>
            <a:r>
              <a:rPr lang="tr-TR" sz="2600" dirty="0"/>
              <a:t>yayın organlarının Türkiye’deki temsilcilerine ya da ülkemizde yayın yapan basın yayın organlarının yabancı uyruklu mensuplarına </a:t>
            </a:r>
            <a:r>
              <a:rPr lang="tr-TR" sz="2600" u="sng" dirty="0"/>
              <a:t>eskiden</a:t>
            </a:r>
            <a:r>
              <a:rPr lang="tr-TR" sz="2600" dirty="0"/>
              <a:t> verilen karttır. </a:t>
            </a:r>
            <a:endParaRPr lang="tr-TR" sz="2600" dirty="0" smtClean="0"/>
          </a:p>
          <a:p>
            <a:pPr>
              <a:buNone/>
            </a:pPr>
            <a:endParaRPr lang="tr-TR" altLang="tr-TR" sz="12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 </a:t>
            </a: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u="sng" dirty="0" smtClean="0"/>
              <a:t>Mavi </a:t>
            </a:r>
            <a:r>
              <a:rPr lang="tr-TR" sz="2600" u="sng" dirty="0"/>
              <a:t>basın kartları tamamen kaldırılmıştır</a:t>
            </a:r>
            <a:r>
              <a:rPr lang="tr-TR" sz="2600" dirty="0"/>
              <a:t>. Onun yerine uluslararası basın mensuplarına yönelik süreli ve daimi basın kartı verilmektedir</a:t>
            </a:r>
            <a:r>
              <a:rPr lang="tr-TR" sz="2600" dirty="0" smtClean="0"/>
              <a:t>.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8303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Kısacası </a:t>
            </a:r>
            <a:r>
              <a:rPr lang="tr-TR" sz="2600" dirty="0"/>
              <a:t>son yönetmeliğe göre </a:t>
            </a:r>
            <a:r>
              <a:rPr lang="tr-TR" sz="2600" b="1" dirty="0">
                <a:solidFill>
                  <a:srgbClr val="C00000"/>
                </a:solidFill>
              </a:rPr>
              <a:t>3 tane basın kartı</a:t>
            </a:r>
            <a:r>
              <a:rPr lang="tr-TR" sz="2600" dirty="0"/>
              <a:t> vardır:</a:t>
            </a:r>
          </a:p>
          <a:p>
            <a:pPr>
              <a:buNone/>
            </a:pPr>
            <a:endParaRPr lang="tr-TR" sz="1300" dirty="0"/>
          </a:p>
          <a:p>
            <a:pPr>
              <a:buNone/>
            </a:pPr>
            <a:r>
              <a:rPr lang="tr-TR" sz="2600" dirty="0"/>
              <a:t>		</a:t>
            </a:r>
            <a:r>
              <a:rPr lang="tr-TR" sz="2600" b="1" dirty="0">
                <a:solidFill>
                  <a:srgbClr val="C00000"/>
                </a:solidFill>
              </a:rPr>
              <a:t>~</a:t>
            </a:r>
            <a:r>
              <a:rPr lang="tr-TR" sz="2600" dirty="0"/>
              <a:t> Basın Kartı</a:t>
            </a:r>
          </a:p>
          <a:p>
            <a:pPr>
              <a:buNone/>
            </a:pPr>
            <a:r>
              <a:rPr lang="tr-TR" sz="2600" dirty="0"/>
              <a:t>		</a:t>
            </a:r>
            <a:r>
              <a:rPr lang="tr-TR" sz="2600" b="1" dirty="0">
                <a:solidFill>
                  <a:srgbClr val="C00000"/>
                </a:solidFill>
              </a:rPr>
              <a:t>~</a:t>
            </a:r>
            <a:r>
              <a:rPr lang="tr-TR" sz="2600" dirty="0"/>
              <a:t> Sürekli Basın Kartı</a:t>
            </a:r>
          </a:p>
          <a:p>
            <a:pPr>
              <a:buNone/>
            </a:pPr>
            <a:r>
              <a:rPr lang="tr-TR" sz="2600" dirty="0"/>
              <a:t>		</a:t>
            </a:r>
            <a:r>
              <a:rPr lang="tr-TR" sz="2600" b="1" dirty="0">
                <a:solidFill>
                  <a:srgbClr val="C00000"/>
                </a:solidFill>
              </a:rPr>
              <a:t>~</a:t>
            </a:r>
            <a:r>
              <a:rPr lang="tr-TR" sz="2600" dirty="0"/>
              <a:t> Serbest Basın Kartı</a:t>
            </a:r>
          </a:p>
        </p:txBody>
      </p:sp>
    </p:spTree>
    <p:extLst>
      <p:ext uri="{BB962C8B-B14F-4D97-AF65-F5344CB8AC3E}">
        <p14:creationId xmlns:p14="http://schemas.microsoft.com/office/powerpoint/2010/main" val="9502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251520" y="332656"/>
            <a:ext cx="8496944" cy="64087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600" b="1" dirty="0">
                <a:solidFill>
                  <a:srgbClr val="C00000"/>
                </a:solidFill>
              </a:rPr>
              <a:t>Basın Kartının Gerektirdiği Nitelikler:</a:t>
            </a:r>
          </a:p>
          <a:p>
            <a:pPr>
              <a:buNone/>
            </a:pPr>
            <a:endParaRPr lang="tr-TR" sz="12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Basın-yayın </a:t>
            </a:r>
            <a:r>
              <a:rPr lang="tr-TR" sz="2600" dirty="0"/>
              <a:t>kuruluşlarının Türk uyruklu sahip ve mensuplarının basın kartı alabilmesi </a:t>
            </a:r>
            <a:r>
              <a:rPr lang="tr-TR" sz="2600" dirty="0" smtClean="0"/>
              <a:t>için şu şartlar aranır:</a:t>
            </a:r>
            <a:r>
              <a:rPr lang="tr-TR" sz="2600" dirty="0"/>
              <a:t/>
            </a:r>
            <a:br>
              <a:rPr lang="tr-TR" sz="2600" dirty="0"/>
            </a:br>
            <a:endParaRPr lang="tr-TR" sz="1200" b="1" dirty="0" smtClean="0">
              <a:solidFill>
                <a:srgbClr val="C00000"/>
              </a:solidFill>
            </a:endParaRP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 smtClean="0"/>
              <a:t>18 yaşını bitirmiş olmak,</a:t>
            </a: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 smtClean="0"/>
              <a:t>En </a:t>
            </a:r>
            <a:r>
              <a:rPr lang="tr-TR" sz="2300" dirty="0"/>
              <a:t>az lise veya dengi bir eğitim kurumundan mezun </a:t>
            </a:r>
            <a:r>
              <a:rPr lang="tr-TR" sz="2300" dirty="0" smtClean="0"/>
              <a:t>olmak,</a:t>
            </a: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 smtClean="0"/>
              <a:t>Kısıtlı </a:t>
            </a:r>
            <a:r>
              <a:rPr lang="tr-TR" sz="2300" dirty="0"/>
              <a:t>veya kamu hizmetlerinden yasaklı </a:t>
            </a:r>
            <a:r>
              <a:rPr lang="tr-TR" sz="2300" dirty="0" smtClean="0"/>
              <a:t>olmamak,</a:t>
            </a: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 smtClean="0"/>
              <a:t>Daha önce belirtilen suçlardan hüküm giymemiş olmak,</a:t>
            </a: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/>
              <a:t>5953 Sayılı Basın-İş </a:t>
            </a:r>
            <a:r>
              <a:rPr lang="tr-TR" sz="2300" dirty="0" smtClean="0"/>
              <a:t>Kanunu’na uygun bir sözleşme yapmış olmak,</a:t>
            </a:r>
          </a:p>
          <a:p>
            <a:pPr marL="1401318" lvl="3" indent="-514350">
              <a:buClr>
                <a:srgbClr val="C00000"/>
              </a:buClr>
              <a:buFont typeface="+mj-lt"/>
              <a:buAutoNum type="alphaLcParenR"/>
            </a:pPr>
            <a:r>
              <a:rPr lang="tr-TR" sz="2300" dirty="0"/>
              <a:t>Gazetecilik faaliyeti dışında ticari, sınai veya zirai </a:t>
            </a:r>
            <a:r>
              <a:rPr lang="tr-TR" sz="2300" dirty="0" smtClean="0"/>
              <a:t>faaliyet içinde bulunmamak.</a:t>
            </a:r>
            <a:endParaRPr lang="tr-TR" sz="2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6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67544" y="836712"/>
            <a:ext cx="8568952" cy="504056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r-TR" sz="2600" b="1" dirty="0">
                <a:solidFill>
                  <a:srgbClr val="C00000"/>
                </a:solidFill>
              </a:rPr>
              <a:t>Eklenen </a:t>
            </a:r>
            <a:r>
              <a:rPr lang="tr-TR" sz="2600" b="1" dirty="0" smtClean="0">
                <a:solidFill>
                  <a:srgbClr val="C00000"/>
                </a:solidFill>
              </a:rPr>
              <a:t>Maddeler</a:t>
            </a:r>
            <a:r>
              <a:rPr lang="tr-TR" sz="2600" b="1" dirty="0">
                <a:solidFill>
                  <a:srgbClr val="C00000"/>
                </a:solidFill>
              </a:rPr>
              <a:t> </a:t>
            </a:r>
            <a:r>
              <a:rPr lang="tr-TR" sz="2600" b="1" dirty="0" smtClean="0">
                <a:solidFill>
                  <a:srgbClr val="C00000"/>
                </a:solidFill>
              </a:rPr>
              <a:t>(2018): </a:t>
            </a:r>
          </a:p>
          <a:p>
            <a:pPr marL="109728" indent="0">
              <a:buNone/>
            </a:pPr>
            <a:endParaRPr lang="tr-TR" sz="1200" b="1" dirty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tr-TR" altLang="tr-TR" sz="2600" b="1" dirty="0">
                <a:solidFill>
                  <a:srgbClr val="C00000"/>
                </a:solidFill>
              </a:rPr>
              <a:t>~ </a:t>
            </a:r>
            <a:r>
              <a:rPr lang="tr-TR" sz="2600" dirty="0" smtClean="0"/>
              <a:t>Basın </a:t>
            </a:r>
            <a:r>
              <a:rPr lang="tr-TR" sz="2600" dirty="0"/>
              <a:t>kartı talep eden </a:t>
            </a:r>
            <a:r>
              <a:rPr lang="tr-TR" sz="2600" u="sng" dirty="0"/>
              <a:t>süreli yayın sahipleri </a:t>
            </a:r>
            <a:r>
              <a:rPr lang="tr-TR" sz="2600" dirty="0"/>
              <a:t>veya </a:t>
            </a:r>
            <a:r>
              <a:rPr lang="tr-TR" sz="2600" u="sng" dirty="0"/>
              <a:t>tüzel kişi temsilcileri </a:t>
            </a:r>
            <a:r>
              <a:rPr lang="tr-TR" sz="2600" dirty="0"/>
              <a:t>ile </a:t>
            </a:r>
            <a:r>
              <a:rPr lang="tr-TR" sz="2600" u="sng" dirty="0"/>
              <a:t>radyo ve televizyonların yönetim kurulu başkanlarında</a:t>
            </a:r>
            <a:r>
              <a:rPr lang="tr-TR" sz="2600" dirty="0"/>
              <a:t>, </a:t>
            </a:r>
            <a:r>
              <a:rPr lang="tr-TR" sz="2600" u="sng" dirty="0"/>
              <a:t>enformasyon görevlilerinde</a:t>
            </a:r>
            <a:r>
              <a:rPr lang="tr-TR" sz="2600" dirty="0"/>
              <a:t> </a:t>
            </a:r>
            <a:r>
              <a:rPr lang="tr-TR" sz="2600" b="1" i="1" dirty="0">
                <a:solidFill>
                  <a:srgbClr val="C00000"/>
                </a:solidFill>
              </a:rPr>
              <a:t>Basın-İş Kanunu’na tabii olmak</a:t>
            </a:r>
          </a:p>
          <a:p>
            <a:pPr marL="109728" indent="0">
              <a:buNone/>
            </a:pPr>
            <a:r>
              <a:rPr lang="tr-TR" sz="2600" dirty="0" smtClean="0"/>
              <a:t>şartı aranmaz.</a:t>
            </a:r>
          </a:p>
          <a:p>
            <a:pPr marL="109728" indent="0">
              <a:buNone/>
            </a:pPr>
            <a:endParaRPr lang="tr-TR" sz="1200" dirty="0" smtClean="0"/>
          </a:p>
          <a:p>
            <a:pPr marL="109728" indent="0">
              <a:buNone/>
            </a:pPr>
            <a:endParaRPr lang="tr-TR" sz="1200" dirty="0" smtClean="0"/>
          </a:p>
          <a:p>
            <a:pPr marL="109728" indent="0">
              <a:buNone/>
            </a:pPr>
            <a:r>
              <a:rPr lang="tr-TR" altLang="tr-TR" sz="2600" b="1" dirty="0" smtClean="0">
                <a:solidFill>
                  <a:srgbClr val="C00000"/>
                </a:solidFill>
              </a:rPr>
              <a:t>~ </a:t>
            </a:r>
            <a:r>
              <a:rPr lang="tr-TR" sz="2600" u="sng" dirty="0" smtClean="0"/>
              <a:t>TRT</a:t>
            </a:r>
            <a:r>
              <a:rPr lang="tr-TR" sz="2600" dirty="0" smtClean="0"/>
              <a:t> ve </a:t>
            </a:r>
            <a:r>
              <a:rPr lang="tr-TR" sz="2600" u="sng" dirty="0"/>
              <a:t>Anadolu Ajansı </a:t>
            </a:r>
            <a:r>
              <a:rPr lang="tr-TR" sz="2600" dirty="0"/>
              <a:t>aracılığıyla basın kartı talep edenlerde </a:t>
            </a:r>
            <a:r>
              <a:rPr lang="tr-TR" sz="2600" dirty="0" smtClean="0"/>
              <a:t>de </a:t>
            </a:r>
            <a:r>
              <a:rPr lang="tr-TR" sz="2600" b="1" i="1" dirty="0" smtClean="0">
                <a:solidFill>
                  <a:srgbClr val="C00000"/>
                </a:solidFill>
              </a:rPr>
              <a:t>tek </a:t>
            </a:r>
            <a:r>
              <a:rPr lang="tr-TR" sz="2600" b="1" i="1" dirty="0">
                <a:solidFill>
                  <a:srgbClr val="C00000"/>
                </a:solidFill>
              </a:rPr>
              <a:t>geçim </a:t>
            </a:r>
            <a:r>
              <a:rPr lang="tr-TR" sz="2600" b="1" i="1" dirty="0" smtClean="0">
                <a:solidFill>
                  <a:srgbClr val="C00000"/>
                </a:solidFill>
              </a:rPr>
              <a:t>kaynağının </a:t>
            </a:r>
            <a:r>
              <a:rPr lang="tr-TR" sz="2600" b="1" i="1" dirty="0">
                <a:solidFill>
                  <a:srgbClr val="C00000"/>
                </a:solidFill>
              </a:rPr>
              <a:t>gazetecilik </a:t>
            </a:r>
            <a:r>
              <a:rPr lang="tr-TR" sz="2600" b="1" i="1" dirty="0" smtClean="0">
                <a:solidFill>
                  <a:srgbClr val="C00000"/>
                </a:solidFill>
              </a:rPr>
              <a:t>olması </a:t>
            </a:r>
            <a:r>
              <a:rPr lang="tr-TR" sz="2600" dirty="0" smtClean="0"/>
              <a:t>şartı aranmaz.</a:t>
            </a:r>
            <a:endParaRPr lang="tr-TR" sz="2600" dirty="0"/>
          </a:p>
          <a:p>
            <a:pPr marL="109728" indent="0">
              <a:buNone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32858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13576" cy="432048"/>
          </a:xfrm>
        </p:spPr>
        <p:txBody>
          <a:bodyPr/>
          <a:lstStyle/>
          <a:p>
            <a:pPr algn="l"/>
            <a:r>
              <a:rPr lang="tr-TR" sz="2000" b="1" dirty="0" smtClean="0">
                <a:solidFill>
                  <a:srgbClr val="C00000"/>
                </a:solidFill>
              </a:rPr>
              <a:t>KAYNAKÇA</a:t>
            </a:r>
            <a:endParaRPr lang="tr-TR" sz="20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836712"/>
            <a:ext cx="8928355" cy="5184576"/>
          </a:xfrm>
        </p:spPr>
        <p:txBody>
          <a:bodyPr/>
          <a:lstStyle/>
          <a:p>
            <a:r>
              <a:rPr lang="tr-TR" sz="2000" dirty="0" smtClean="0"/>
              <a:t>Atılgan, S. (2001). </a:t>
            </a:r>
            <a:r>
              <a:rPr lang="tr-TR" sz="2000" i="1" dirty="0" smtClean="0"/>
              <a:t>Türk Basın Sendikacılığında Gazetecilerin Yasal Hakları.</a:t>
            </a:r>
            <a:r>
              <a:rPr lang="tr-TR" sz="2000" dirty="0" smtClean="0"/>
              <a:t> İstanbul: Bas-</a:t>
            </a:r>
            <a:r>
              <a:rPr lang="tr-TR" sz="2000" dirty="0" err="1" smtClean="0"/>
              <a:t>Haş</a:t>
            </a:r>
            <a:r>
              <a:rPr lang="tr-TR" sz="2000" dirty="0" smtClean="0"/>
              <a:t> Yayınları</a:t>
            </a:r>
            <a:r>
              <a:rPr lang="tr-TR" sz="2000" dirty="0" smtClean="0"/>
              <a:t>.</a:t>
            </a:r>
          </a:p>
          <a:p>
            <a:endParaRPr lang="tr-TR" sz="1200" dirty="0" smtClean="0"/>
          </a:p>
          <a:p>
            <a:r>
              <a:rPr lang="tr-TR" sz="2000" dirty="0"/>
              <a:t>Basın Kartı Yönetmeliği, Çevrimiçi: </a:t>
            </a:r>
            <a:r>
              <a:rPr lang="tr-TR" sz="2000" dirty="0">
                <a:hlinkClick r:id="rId2"/>
              </a:rPr>
              <a:t>https://www.mevzuat.gov.tr/MevzuatMetin/21.5.465.pdf</a:t>
            </a:r>
            <a:endParaRPr lang="tr-TR" sz="2000" dirty="0"/>
          </a:p>
          <a:p>
            <a:endParaRPr lang="tr-TR" sz="1200" dirty="0" smtClean="0"/>
          </a:p>
          <a:p>
            <a:r>
              <a:rPr lang="tr-TR" sz="2000" dirty="0" smtClean="0"/>
              <a:t>Basın Mesleğinde Çalışanlarla Çalıştıranlar Arasındaki Münasebetlerin Tanzimi Hakkında Kanun, </a:t>
            </a:r>
            <a:r>
              <a:rPr lang="tr-TR" sz="2000" i="1" dirty="0" smtClean="0"/>
              <a:t>Çevrimiçi</a:t>
            </a:r>
            <a:r>
              <a:rPr lang="tr-TR" sz="2000" dirty="0" smtClean="0"/>
              <a:t>: </a:t>
            </a:r>
            <a:r>
              <a:rPr lang="tr-TR" sz="2000" dirty="0" smtClean="0">
                <a:hlinkClick r:id="rId3"/>
              </a:rPr>
              <a:t>https</a:t>
            </a:r>
            <a:r>
              <a:rPr lang="tr-TR" sz="2000" dirty="0">
                <a:hlinkClick r:id="rId3"/>
              </a:rPr>
              <a:t>://</a:t>
            </a:r>
            <a:r>
              <a:rPr lang="tr-TR" sz="2000" dirty="0" smtClean="0">
                <a:hlinkClick r:id="rId3"/>
              </a:rPr>
              <a:t>www.mevzuat.gov.tr/MevzuatMetin/1.3.5953.pdf</a:t>
            </a:r>
            <a:endParaRPr lang="tr-TR" sz="2000" dirty="0" smtClean="0"/>
          </a:p>
          <a:p>
            <a:endParaRPr lang="tr-TR" sz="1200" dirty="0" smtClean="0"/>
          </a:p>
          <a:p>
            <a:r>
              <a:rPr lang="tr-TR" sz="2000" dirty="0" smtClean="0"/>
              <a:t>Erdem</a:t>
            </a:r>
            <a:r>
              <a:rPr lang="tr-TR" sz="2000" dirty="0"/>
              <a:t>, B. N. (2011). Soğuk Savaş Düzeninde Milliyet Gazetesi ve Abdi İpekçi’nin Gazetecilik Anlayışının Değerlendirilmesi. </a:t>
            </a:r>
            <a:r>
              <a:rPr lang="tr-TR" sz="2000" i="1" dirty="0"/>
              <a:t>Yayınlanmamış Doktora Tezi</a:t>
            </a:r>
            <a:r>
              <a:rPr lang="tr-TR" sz="2000" dirty="0"/>
              <a:t>. İstanbul Üniversitesi Sosyal Bilimler Enstitüsü Uluslararası İlişkiler, İstanbul.</a:t>
            </a:r>
          </a:p>
          <a:p>
            <a:endParaRPr lang="tr-TR" sz="1200" dirty="0" smtClean="0"/>
          </a:p>
          <a:p>
            <a:r>
              <a:rPr lang="tr-TR" sz="2000" dirty="0"/>
              <a:t>Özsever, A. (2004). </a:t>
            </a:r>
            <a:r>
              <a:rPr lang="tr-TR" sz="2000" i="1" dirty="0"/>
              <a:t>Tekelci Medyada Örgütsüz Gazeteci</a:t>
            </a:r>
            <a:r>
              <a:rPr lang="tr-TR" sz="2000" dirty="0"/>
              <a:t>, Ankara: İmge Kitabevi. </a:t>
            </a:r>
          </a:p>
          <a:p>
            <a:endParaRPr lang="tr-TR" sz="2000" dirty="0" smtClean="0"/>
          </a:p>
          <a:p>
            <a:endParaRPr lang="tr-TR" sz="2000" dirty="0" smtClean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79288614"/>
      </p:ext>
    </p:extLst>
  </p:cSld>
  <p:clrMapOvr>
    <a:masterClrMapping/>
  </p:clrMapOvr>
</p:sld>
</file>

<file path=ppt/theme/theme1.xml><?xml version="1.0" encoding="utf-8"?>
<a:theme xmlns:a="http://schemas.openxmlformats.org/drawingml/2006/main" name="Hafta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Hafta1</Template>
  <TotalTime>7359</TotalTime>
  <Words>1698</Words>
  <Application>Microsoft Office PowerPoint</Application>
  <PresentationFormat>Ekran Gösterisi (4:3)</PresentationFormat>
  <Paragraphs>209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Wingdings</vt:lpstr>
      <vt:lpstr>Wingdings 2</vt:lpstr>
      <vt:lpstr>Hafta1</vt:lpstr>
      <vt:lpstr>PowerPoint Sunusu</vt:lpstr>
      <vt:lpstr>212 Sayılı Kanun ve  Basın Kartı Yönetmeliği</vt:lpstr>
      <vt:lpstr>212 Sayılı Kanun’un Sağladığı Diğer Haklar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TARTIŞMA:  212 Sayılı Kanun’un Çıkış Öyküsü </vt:lpstr>
      <vt:lpstr>Basın Kartı Yönetmeliği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Basın Kartı Türleri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admin</dc:creator>
  <cp:lastModifiedBy>BST</cp:lastModifiedBy>
  <cp:revision>162</cp:revision>
  <cp:lastPrinted>1601-01-01T00:00:00Z</cp:lastPrinted>
  <dcterms:created xsi:type="dcterms:W3CDTF">2020-01-24T11:30:35Z</dcterms:created>
  <dcterms:modified xsi:type="dcterms:W3CDTF">2020-09-20T19:19:51Z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