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7"/>
  </p:handoutMasterIdLst>
  <p:sldIdLst>
    <p:sldId id="256" r:id="rId2"/>
    <p:sldId id="257" r:id="rId3"/>
    <p:sldId id="258" r:id="rId4"/>
    <p:sldId id="259" r:id="rId5"/>
    <p:sldId id="261" r:id="rId6"/>
    <p:sldId id="266" r:id="rId7"/>
    <p:sldId id="267" r:id="rId8"/>
    <p:sldId id="269" r:id="rId9"/>
    <p:sldId id="270" r:id="rId10"/>
    <p:sldId id="271" r:id="rId11"/>
    <p:sldId id="272" r:id="rId12"/>
    <p:sldId id="274" r:id="rId13"/>
    <p:sldId id="275" r:id="rId14"/>
    <p:sldId id="277" r:id="rId15"/>
    <p:sldId id="278" r:id="rId16"/>
    <p:sldId id="279" r:id="rId17"/>
    <p:sldId id="307" r:id="rId18"/>
    <p:sldId id="281" r:id="rId19"/>
    <p:sldId id="282" r:id="rId20"/>
    <p:sldId id="284" r:id="rId21"/>
    <p:sldId id="285" r:id="rId22"/>
    <p:sldId id="288" r:id="rId23"/>
    <p:sldId id="290" r:id="rId24"/>
    <p:sldId id="291" r:id="rId25"/>
    <p:sldId id="293" r:id="rId26"/>
    <p:sldId id="294" r:id="rId27"/>
    <p:sldId id="296" r:id="rId28"/>
    <p:sldId id="298" r:id="rId29"/>
    <p:sldId id="299" r:id="rId30"/>
    <p:sldId id="300" r:id="rId31"/>
    <p:sldId id="301" r:id="rId32"/>
    <p:sldId id="302" r:id="rId33"/>
    <p:sldId id="303" r:id="rId34"/>
    <p:sldId id="304" r:id="rId35"/>
    <p:sldId id="305" r:id="rId36"/>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7" autoAdjust="0"/>
  </p:normalViewPr>
  <p:slideViewPr>
    <p:cSldViewPr>
      <p:cViewPr varScale="1">
        <p:scale>
          <a:sx n="88" d="100"/>
          <a:sy n="88" d="100"/>
        </p:scale>
        <p:origin x="133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27.03.2020</a:t>
            </a:fld>
            <a:endParaRPr lang="tr-TR"/>
          </a:p>
        </p:txBody>
      </p:sp>
      <p:sp>
        <p:nvSpPr>
          <p:cNvPr id="4" name="Alt Bilgi Yer Tutucusu 3">
            <a:extLst>
              <a:ext uri="{FF2B5EF4-FFF2-40B4-BE49-F238E27FC236}">
                <a16:creationId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7487D298-1B85-4809-8876-81D3304E2AC4}"/>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a:extLst>
              <a:ext uri="{FF2B5EF4-FFF2-40B4-BE49-F238E27FC236}">
                <a16:creationId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9B78E955-A148-4354-AE04-7503133F7353}"/>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id="{16F19FC7-2638-4BB7-A0CC-8A82FB887288}"/>
              </a:ext>
            </a:extLst>
          </p:cNvPr>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44F11540-A512-4E5B-A3F1-95331763FF8E}"/>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a:t>
            </a:r>
          </a:p>
        </p:txBody>
      </p:sp>
      <p:sp>
        <p:nvSpPr>
          <p:cNvPr id="4" name="Veri Yer Tutucusu 3">
            <a:extLst>
              <a:ext uri="{FF2B5EF4-FFF2-40B4-BE49-F238E27FC236}">
                <a16:creationId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CCAFC7C3-4533-4FB6-8C78-99A4DB9E3D7E}"/>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id="{050BA558-371F-47B7-8FA6-502B03CDF3F4}"/>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a:extLst>
              <a:ext uri="{FF2B5EF4-FFF2-40B4-BE49-F238E27FC236}">
                <a16:creationId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a:extLst>
              <a:ext uri="{FF2B5EF4-FFF2-40B4-BE49-F238E27FC236}">
                <a16:creationId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id="{B104AD21-30E9-4A01-8166-A5EE38AE7162}"/>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id="{60EF2FE9-5B91-4E83-A174-050677E2DBA7}"/>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2F46E11D-82FC-4A81-B285-A43A18495385}"/>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a:extLst>
              <a:ext uri="{FF2B5EF4-FFF2-40B4-BE49-F238E27FC236}">
                <a16:creationId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DA90758A-5C1B-417F-A445-9333CC1F7BAF}"/>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a:extLst>
              <a:ext uri="{FF2B5EF4-FFF2-40B4-BE49-F238E27FC236}">
                <a16:creationId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88F26E1D-B5D5-467D-A732-7F9CA8F46E27}"/>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5C8FEA4F-139E-4BFA-9857-260A0F744E7C}"/>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id="{95F6E267-728F-4FB0-8651-BFFD2B0EC1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GAZETECİLİK BÖLÜMÜ</a:t>
            </a:r>
            <a:endParaRPr lang="tr-TR" altLang="tr-TR" sz="3200" b="1" dirty="0"/>
          </a:p>
        </p:txBody>
      </p:sp>
      <p:sp>
        <p:nvSpPr>
          <p:cNvPr id="6" name="Rectangle 8">
            <a:extLst>
              <a:ext uri="{FF2B5EF4-FFF2-40B4-BE49-F238E27FC236}">
                <a16:creationId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İLETİŞİM FAKÜLTESİ</a:t>
            </a:r>
            <a:endParaRPr lang="tr-TR" altLang="tr-TR" sz="3200" b="1" dirty="0"/>
          </a:p>
        </p:txBody>
      </p:sp>
      <p:sp>
        <p:nvSpPr>
          <p:cNvPr id="7" name="Rectangle 8">
            <a:extLst>
              <a:ext uri="{FF2B5EF4-FFF2-40B4-BE49-F238E27FC236}">
                <a16:creationId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GZT 208 TÜRKİYE BASIN TARİHİ</a:t>
            </a:r>
            <a:endParaRPr lang="tr-TR" altLang="tr-TR" b="1" i="1" dirty="0"/>
          </a:p>
        </p:txBody>
      </p:sp>
      <p:sp>
        <p:nvSpPr>
          <p:cNvPr id="8" name="Rectangle 8">
            <a:extLst>
              <a:ext uri="{FF2B5EF4-FFF2-40B4-BE49-F238E27FC236}">
                <a16:creationId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smtClean="0">
                <a:solidFill>
                  <a:schemeClr val="bg1">
                    <a:lumMod val="50000"/>
                  </a:schemeClr>
                </a:solidFill>
              </a:rPr>
              <a:t>Dr. Öğretim Üyesi Beste Nigar Erdem</a:t>
            </a:r>
            <a:endParaRPr lang="tr-TR" altLang="tr-TR" sz="2000" b="1" i="1" dirty="0">
              <a:solidFill>
                <a:schemeClr val="bg1">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A280B79D-0B02-41AA-A0CB-21D933491A35}"/>
              </a:ext>
            </a:extLst>
          </p:cNvPr>
          <p:cNvSpPr>
            <a:spLocks noGrp="1" noChangeArrowheads="1"/>
          </p:cNvSpPr>
          <p:nvPr>
            <p:ph type="ctrTitle"/>
          </p:nvPr>
        </p:nvSpPr>
        <p:spPr>
          <a:xfrm>
            <a:off x="469776" y="1143000"/>
            <a:ext cx="8206680" cy="1470025"/>
          </a:xfrm>
        </p:spPr>
        <p:txBody>
          <a:bodyPr anchor="ctr"/>
          <a:lstStyle/>
          <a:p>
            <a:r>
              <a:rPr lang="tr-TR" sz="3600" b="1" dirty="0" smtClean="0">
                <a:solidFill>
                  <a:srgbClr val="C00000"/>
                </a:solidFill>
              </a:rPr>
              <a:t>Osmanlı'da Matbaacılık ve Gazetecilik Uygulamalarının Doğuşu ve Gelişimi</a:t>
            </a:r>
            <a:endParaRPr lang="tr-TR" altLang="tr-TR" sz="3600" b="1" dirty="0">
              <a:solidFill>
                <a:srgbClr val="C00000"/>
              </a:solidFill>
            </a:endParaRPr>
          </a:p>
        </p:txBody>
      </p:sp>
      <p:sp>
        <p:nvSpPr>
          <p:cNvPr id="6147" name="Rectangle 3">
            <a:extLst>
              <a:ext uri="{FF2B5EF4-FFF2-40B4-BE49-F238E27FC236}">
                <a16:creationId xmlns:a16="http://schemas.microsoft.com/office/drawing/2014/main"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smtClean="0"/>
              <a:t>Hafta-1</a:t>
            </a:r>
            <a:endParaRPr lang="tr-TR" altLang="tr-TR" sz="2800" i="1" dirty="0"/>
          </a:p>
        </p:txBody>
      </p:sp>
      <p:pic>
        <p:nvPicPr>
          <p:cNvPr id="6148" name="Picture 4" descr="sunu">
            <a:extLst>
              <a:ext uri="{FF2B5EF4-FFF2-40B4-BE49-F238E27FC236}">
                <a16:creationId xmlns:a16="http://schemas.microsoft.com/office/drawing/2014/main" id="{571ECC9D-3C97-4A2E-A8AA-BEBCE23FD8E2}"/>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id="{5CECEE48-2E7C-42F7-BDD0-3BE516D175F6}"/>
              </a:ext>
            </a:extLst>
          </p:cNvPr>
          <p:cNvSpPr txBox="1">
            <a:spLocks noChangeArrowheads="1"/>
          </p:cNvSpPr>
          <p:nvPr/>
        </p:nvSpPr>
        <p:spPr bwMode="auto">
          <a:xfrm>
            <a:off x="1638300" y="3099048"/>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altLang="tr-TR" sz="3200" i="1" dirty="0" smtClean="0"/>
              <a:t>GZT 208 Türkiye Basın Tarihi</a:t>
            </a:r>
            <a:endParaRPr lang="tr-TR" altLang="tr-TR" sz="3200"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490" y="2430016"/>
            <a:ext cx="7024744" cy="1143000"/>
          </a:xfrm>
        </p:spPr>
        <p:txBody>
          <a:bodyPr/>
          <a:lstStyle/>
          <a:p>
            <a:pPr algn="ctr"/>
            <a:r>
              <a:rPr lang="tr-TR" b="1" dirty="0" smtClean="0">
                <a:solidFill>
                  <a:srgbClr val="C00000"/>
                </a:solidFill>
              </a:rPr>
              <a:t>Matbaacılık Faaliyetleri</a:t>
            </a:r>
            <a:endParaRPr lang="tr-TR" b="1" dirty="0">
              <a:solidFill>
                <a:srgbClr val="C00000"/>
              </a:solidFill>
            </a:endParaRPr>
          </a:p>
        </p:txBody>
      </p:sp>
    </p:spTree>
    <p:extLst>
      <p:ext uri="{BB962C8B-B14F-4D97-AF65-F5344CB8AC3E}">
        <p14:creationId xmlns:p14="http://schemas.microsoft.com/office/powerpoint/2010/main" val="13128279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1412776"/>
            <a:ext cx="8352928" cy="4032448"/>
          </a:xfrm>
        </p:spPr>
        <p:txBody>
          <a:bodyPr>
            <a:normAutofit/>
          </a:bodyPr>
          <a:lstStyle/>
          <a:p>
            <a:pPr marL="68580" indent="0">
              <a:buClr>
                <a:srgbClr val="FF0000"/>
              </a:buClr>
              <a:buNone/>
            </a:pPr>
            <a:r>
              <a:rPr lang="tr-TR" sz="2400" dirty="0" smtClean="0"/>
              <a:t>Osmanlı’da basın faaliyetlerinin </a:t>
            </a:r>
            <a:r>
              <a:rPr lang="tr-TR" sz="2400" dirty="0"/>
              <a:t>ortaya çıkışı </a:t>
            </a:r>
            <a:r>
              <a:rPr lang="tr-TR" sz="2400" dirty="0">
                <a:solidFill>
                  <a:srgbClr val="C00000"/>
                </a:solidFill>
              </a:rPr>
              <a:t>18. yüzyılın sonlarına </a:t>
            </a:r>
            <a:r>
              <a:rPr lang="tr-TR" sz="2400" dirty="0"/>
              <a:t>rastlamaktadır. </a:t>
            </a:r>
          </a:p>
          <a:p>
            <a:pPr marL="411480">
              <a:buClr>
                <a:srgbClr val="FF0000"/>
              </a:buClr>
            </a:pPr>
            <a:endParaRPr lang="tr-TR" sz="1200" dirty="0" smtClean="0"/>
          </a:p>
          <a:p>
            <a:pPr marL="68580" indent="0">
              <a:buClr>
                <a:srgbClr val="FF0000"/>
              </a:buClr>
              <a:buNone/>
            </a:pPr>
            <a:r>
              <a:rPr lang="tr-TR" sz="2400" dirty="0" smtClean="0"/>
              <a:t>Basın sektörünün </a:t>
            </a:r>
            <a:r>
              <a:rPr lang="tr-TR" sz="2400" dirty="0"/>
              <a:t>gelişiminde başat unsur olan </a:t>
            </a:r>
            <a:r>
              <a:rPr lang="tr-TR" sz="2400" dirty="0" smtClean="0"/>
              <a:t>matbaa, </a:t>
            </a:r>
            <a:r>
              <a:rPr lang="tr-TR" sz="2400" b="1" dirty="0" smtClean="0">
                <a:solidFill>
                  <a:srgbClr val="C00000"/>
                </a:solidFill>
              </a:rPr>
              <a:t>İbrahim </a:t>
            </a:r>
            <a:r>
              <a:rPr lang="tr-TR" sz="2400" b="1" dirty="0">
                <a:solidFill>
                  <a:srgbClr val="C00000"/>
                </a:solidFill>
              </a:rPr>
              <a:t>Müteferrika</a:t>
            </a:r>
            <a:r>
              <a:rPr lang="tr-TR" sz="2400" dirty="0"/>
              <a:t>’nın başvurusuyla III. Ahmet döneminde </a:t>
            </a:r>
            <a:r>
              <a:rPr lang="tr-TR" sz="2400" b="1" dirty="0" smtClean="0">
                <a:solidFill>
                  <a:srgbClr val="C00000"/>
                </a:solidFill>
              </a:rPr>
              <a:t>1727</a:t>
            </a:r>
            <a:r>
              <a:rPr lang="tr-TR" sz="2400" dirty="0" smtClean="0"/>
              <a:t>’de açılmıştır.</a:t>
            </a:r>
            <a:endParaRPr lang="tr-TR" sz="2400" dirty="0"/>
          </a:p>
          <a:p>
            <a:pPr marL="411480">
              <a:buClr>
                <a:srgbClr val="FF0000"/>
              </a:buClr>
            </a:pPr>
            <a:endParaRPr lang="tr-TR" sz="1200" dirty="0" smtClean="0"/>
          </a:p>
          <a:p>
            <a:pPr marL="68580" indent="0">
              <a:buClr>
                <a:srgbClr val="FF0000"/>
              </a:buClr>
              <a:buNone/>
            </a:pPr>
            <a:r>
              <a:rPr lang="tr-TR" sz="2400" dirty="0" smtClean="0"/>
              <a:t>Resmi adı </a:t>
            </a:r>
            <a:r>
              <a:rPr lang="tr-TR" sz="2400" dirty="0"/>
              <a:t>"</a:t>
            </a:r>
            <a:r>
              <a:rPr lang="tr-TR" sz="2400" b="1" dirty="0" err="1"/>
              <a:t>Darü’ttıbaatü’l</a:t>
            </a:r>
            <a:r>
              <a:rPr lang="tr-TR" sz="2400" b="1" dirty="0"/>
              <a:t> Amire</a:t>
            </a:r>
            <a:r>
              <a:rPr lang="tr-TR" sz="2400" dirty="0"/>
              <a:t>” </a:t>
            </a:r>
            <a:r>
              <a:rPr lang="tr-TR" sz="2400" dirty="0" smtClean="0"/>
              <a:t>olan Müteferrika Matbaası’nda ilk </a:t>
            </a:r>
            <a:r>
              <a:rPr lang="tr-TR" sz="2400" dirty="0"/>
              <a:t>kitap </a:t>
            </a:r>
            <a:r>
              <a:rPr lang="tr-TR" sz="2400" dirty="0" smtClean="0"/>
              <a:t>"</a:t>
            </a:r>
            <a:r>
              <a:rPr lang="tr-TR" sz="2400" b="1" dirty="0" err="1" smtClean="0"/>
              <a:t>Vankulu</a:t>
            </a:r>
            <a:r>
              <a:rPr lang="tr-TR" sz="2400" b="1" dirty="0" smtClean="0"/>
              <a:t> Lügati</a:t>
            </a:r>
            <a:r>
              <a:rPr lang="tr-TR" sz="2400" dirty="0"/>
              <a:t> ”</a:t>
            </a:r>
            <a:r>
              <a:rPr lang="tr-TR" sz="2400" dirty="0" smtClean="0"/>
              <a:t> </a:t>
            </a:r>
            <a:r>
              <a:rPr lang="tr-TR" sz="2400" dirty="0"/>
              <a:t>ise </a:t>
            </a:r>
            <a:r>
              <a:rPr lang="tr-TR" sz="2400" b="1" dirty="0">
                <a:solidFill>
                  <a:srgbClr val="C00000"/>
                </a:solidFill>
              </a:rPr>
              <a:t>1729</a:t>
            </a:r>
            <a:r>
              <a:rPr lang="tr-TR" sz="2400" dirty="0"/>
              <a:t> yılında </a:t>
            </a:r>
            <a:r>
              <a:rPr lang="tr-TR" sz="2400" dirty="0" smtClean="0"/>
              <a:t>basılmıştır (bkz.: Ertuğ, 1970: 102; </a:t>
            </a:r>
            <a:r>
              <a:rPr lang="tr-TR" sz="2400" dirty="0"/>
              <a:t>Kabacalı, 1990: 10</a:t>
            </a:r>
            <a:r>
              <a:rPr lang="tr-TR" sz="2400" dirty="0" smtClean="0"/>
              <a:t> ). </a:t>
            </a:r>
            <a:endParaRPr lang="tr-TR" sz="1200" dirty="0" smtClean="0"/>
          </a:p>
          <a:p>
            <a:pPr marL="68580" indent="0">
              <a:buClr>
                <a:srgbClr val="FF0000"/>
              </a:buClr>
              <a:buNone/>
            </a:pPr>
            <a:endParaRPr lang="tr-TR" sz="2400" dirty="0"/>
          </a:p>
          <a:p>
            <a:pPr marL="68580" indent="0">
              <a:buNone/>
            </a:pPr>
            <a:endParaRPr lang="tr-TR" sz="2400" dirty="0" smtClean="0"/>
          </a:p>
        </p:txBody>
      </p:sp>
    </p:spTree>
    <p:extLst>
      <p:ext uri="{BB962C8B-B14F-4D97-AF65-F5344CB8AC3E}">
        <p14:creationId xmlns:p14="http://schemas.microsoft.com/office/powerpoint/2010/main" val="28391305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1196752"/>
            <a:ext cx="8280920" cy="3508977"/>
          </a:xfrm>
        </p:spPr>
        <p:txBody>
          <a:bodyPr>
            <a:normAutofit/>
          </a:bodyPr>
          <a:lstStyle/>
          <a:p>
            <a:pPr marL="68580" indent="0">
              <a:buClr>
                <a:srgbClr val="FF0000"/>
              </a:buClr>
              <a:buNone/>
            </a:pPr>
            <a:r>
              <a:rPr lang="tr-TR" sz="2400" dirty="0" smtClean="0"/>
              <a:t>İlk basımevi açmak için başvuran İbrahim Müteferrika’nın dilekçesinde ve III. Ahmet’in fermanında, «</a:t>
            </a:r>
            <a:r>
              <a:rPr lang="tr-TR" sz="2400" b="1" i="1" u="sng" dirty="0" smtClean="0"/>
              <a:t>fıkıh, tefsir, hadis-i şerif ve kelâm kitapları dışındaki</a:t>
            </a:r>
            <a:r>
              <a:rPr lang="tr-TR" sz="2400" dirty="0" smtClean="0"/>
              <a:t>» kitapların basılmasına izin verilmiştir. </a:t>
            </a:r>
            <a:r>
              <a:rPr lang="tr-TR" sz="2400" dirty="0"/>
              <a:t>(Kabacalı, 1990: </a:t>
            </a:r>
            <a:r>
              <a:rPr lang="tr-TR" sz="2400" dirty="0" smtClean="0"/>
              <a:t>12).</a:t>
            </a:r>
          </a:p>
          <a:p>
            <a:pPr marL="411480">
              <a:buClr>
                <a:srgbClr val="FF0000"/>
              </a:buClr>
              <a:buFont typeface="Arial" panose="020B0604020202020204" pitchFamily="34" charset="0"/>
              <a:buChar char="•"/>
            </a:pPr>
            <a:endParaRPr lang="tr-TR" sz="1200" dirty="0"/>
          </a:p>
          <a:p>
            <a:pPr marL="68580" indent="0">
              <a:buClr>
                <a:srgbClr val="FF0000"/>
              </a:buClr>
              <a:buNone/>
            </a:pPr>
            <a:r>
              <a:rPr lang="tr-TR" sz="2400" dirty="0" smtClean="0"/>
              <a:t>Din </a:t>
            </a:r>
            <a:r>
              <a:rPr lang="tr-TR" sz="2400" dirty="0"/>
              <a:t>kitabı basma yasağı 3. Selim dönemine (1789-1808) kadar </a:t>
            </a:r>
            <a:r>
              <a:rPr lang="tr-TR" sz="2400" dirty="0" smtClean="0"/>
              <a:t>sürmüştür</a:t>
            </a:r>
            <a:r>
              <a:rPr lang="tr-TR" sz="2400" dirty="0"/>
              <a:t>. </a:t>
            </a:r>
            <a:r>
              <a:rPr lang="tr-TR" sz="2400" u="sng" dirty="0"/>
              <a:t>İlk din kitabı </a:t>
            </a:r>
            <a:r>
              <a:rPr lang="tr-TR" sz="2400" dirty="0"/>
              <a:t>olan </a:t>
            </a:r>
            <a:r>
              <a:rPr lang="tr-TR" sz="2400" b="1" dirty="0"/>
              <a:t>Risale-i </a:t>
            </a:r>
            <a:r>
              <a:rPr lang="tr-TR" sz="2400" b="1" dirty="0" err="1"/>
              <a:t>Birgivî</a:t>
            </a:r>
            <a:r>
              <a:rPr lang="tr-TR" sz="2400" b="1" dirty="0"/>
              <a:t> </a:t>
            </a:r>
            <a:r>
              <a:rPr lang="tr-TR" sz="2400" dirty="0"/>
              <a:t>matbaa fermanından 76 yıl sonra </a:t>
            </a:r>
            <a:r>
              <a:rPr lang="tr-TR" sz="2400" b="1" dirty="0">
                <a:solidFill>
                  <a:srgbClr val="C00000"/>
                </a:solidFill>
              </a:rPr>
              <a:t>1803</a:t>
            </a:r>
            <a:r>
              <a:rPr lang="tr-TR" sz="2400" dirty="0">
                <a:solidFill>
                  <a:srgbClr val="FF0000"/>
                </a:solidFill>
              </a:rPr>
              <a:t> </a:t>
            </a:r>
            <a:r>
              <a:rPr lang="tr-TR" sz="2400" dirty="0"/>
              <a:t>yılında basılır.</a:t>
            </a:r>
          </a:p>
          <a:p>
            <a:pPr marL="68580" indent="0">
              <a:buNone/>
            </a:pPr>
            <a:endParaRPr lang="tr-TR" sz="2400" dirty="0"/>
          </a:p>
        </p:txBody>
      </p:sp>
    </p:spTree>
    <p:extLst>
      <p:ext uri="{BB962C8B-B14F-4D97-AF65-F5344CB8AC3E}">
        <p14:creationId xmlns:p14="http://schemas.microsoft.com/office/powerpoint/2010/main" val="38984577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476672"/>
            <a:ext cx="8568952" cy="5616624"/>
          </a:xfrm>
        </p:spPr>
        <p:txBody>
          <a:bodyPr>
            <a:normAutofit fontScale="92500" lnSpcReduction="10000"/>
          </a:bodyPr>
          <a:lstStyle/>
          <a:p>
            <a:pPr marL="68580" indent="0">
              <a:buNone/>
            </a:pPr>
            <a:r>
              <a:rPr lang="tr-TR" sz="2600" dirty="0" smtClean="0"/>
              <a:t>Aslında matbaa fermanından daha önce Arap </a:t>
            </a:r>
            <a:r>
              <a:rPr lang="tr-TR" sz="2600" dirty="0"/>
              <a:t>harfleriyle kitap basmamak ve kışkırtıcı yayın yapmamak koşuluyla </a:t>
            </a:r>
            <a:r>
              <a:rPr lang="tr-TR" sz="2600" u="sng" dirty="0" smtClean="0">
                <a:solidFill>
                  <a:srgbClr val="C00000"/>
                </a:solidFill>
              </a:rPr>
              <a:t>azınlıklara</a:t>
            </a:r>
            <a:r>
              <a:rPr lang="tr-TR" sz="2600" dirty="0" smtClean="0"/>
              <a:t> matbaa </a:t>
            </a:r>
            <a:r>
              <a:rPr lang="tr-TR" sz="2600" dirty="0"/>
              <a:t>açma izni </a:t>
            </a:r>
            <a:r>
              <a:rPr lang="tr-TR" sz="2600" dirty="0" smtClean="0"/>
              <a:t>verilmiştir. </a:t>
            </a:r>
          </a:p>
          <a:p>
            <a:pPr marL="68580" indent="0">
              <a:buNone/>
            </a:pPr>
            <a:endParaRPr lang="tr-TR" sz="1200" dirty="0"/>
          </a:p>
          <a:p>
            <a:pPr marL="68580" indent="0">
              <a:buNone/>
            </a:pPr>
            <a:r>
              <a:rPr lang="tr-TR" sz="2600" dirty="0" smtClean="0"/>
              <a:t>1492 </a:t>
            </a:r>
            <a:r>
              <a:rPr lang="tr-TR" sz="2600" dirty="0"/>
              <a:t>tarihli </a:t>
            </a:r>
            <a:r>
              <a:rPr lang="tr-TR" sz="2600" dirty="0" err="1"/>
              <a:t>Elhamra</a:t>
            </a:r>
            <a:r>
              <a:rPr lang="tr-TR" sz="2600" dirty="0"/>
              <a:t> Kararnamesi ile İspanya’dan uzaklaştırılan </a:t>
            </a:r>
            <a:r>
              <a:rPr lang="tr-TR" sz="2600" b="1" dirty="0"/>
              <a:t>Yahudilerden</a:t>
            </a:r>
            <a:r>
              <a:rPr lang="tr-TR" sz="2600" dirty="0"/>
              <a:t> bazıları (özellikle diplomatlar, zanaatkarlar, tüccarlar, bilim insanları ve din bilginleri) Osmanlı’ya sığınırken </a:t>
            </a:r>
            <a:r>
              <a:rPr lang="tr-TR" sz="2600" u="sng" dirty="0"/>
              <a:t>basımevini </a:t>
            </a:r>
            <a:r>
              <a:rPr lang="tr-TR" sz="2600" dirty="0"/>
              <a:t>de yanlarında getirirler</a:t>
            </a:r>
            <a:r>
              <a:rPr lang="tr-TR" sz="2600" dirty="0" smtClean="0"/>
              <a:t>. </a:t>
            </a:r>
          </a:p>
          <a:p>
            <a:pPr marL="68580" indent="0">
              <a:buNone/>
            </a:pPr>
            <a:endParaRPr lang="tr-TR" sz="1300" dirty="0"/>
          </a:p>
          <a:p>
            <a:pPr marL="68580" indent="0">
              <a:buNone/>
            </a:pPr>
            <a:r>
              <a:rPr lang="tr-TR" sz="2600" dirty="0"/>
              <a:t>Prof. </a:t>
            </a:r>
            <a:r>
              <a:rPr lang="tr-TR" sz="2600" dirty="0" err="1"/>
              <a:t>Avram</a:t>
            </a:r>
            <a:r>
              <a:rPr lang="tr-TR" sz="2600" dirty="0"/>
              <a:t> </a:t>
            </a:r>
            <a:r>
              <a:rPr lang="tr-TR" sz="2600" dirty="0" err="1"/>
              <a:t>Galanti</a:t>
            </a:r>
            <a:r>
              <a:rPr lang="tr-TR" sz="2600" dirty="0"/>
              <a:t> ‘Türkler ve Yahudiler’ adlı eserinde, 1492'de İspanya'dan Osmanlı'ya göç etmek zorunda kalan Yahudilerin, </a:t>
            </a:r>
            <a:r>
              <a:rPr lang="tr-TR" sz="2600" b="1" dirty="0">
                <a:solidFill>
                  <a:srgbClr val="C00000"/>
                </a:solidFill>
              </a:rPr>
              <a:t>1493-1494</a:t>
            </a:r>
            <a:r>
              <a:rPr lang="tr-TR" sz="2600" dirty="0"/>
              <a:t> yıllarında İstanbul'da matbaa kurduklarını ifade etmektedir</a:t>
            </a:r>
            <a:r>
              <a:rPr lang="tr-TR" sz="2600" dirty="0" smtClean="0"/>
              <a:t>. (Ertuğ</a:t>
            </a:r>
            <a:r>
              <a:rPr lang="tr-TR" sz="2600" dirty="0"/>
              <a:t>, 1970: </a:t>
            </a:r>
            <a:r>
              <a:rPr lang="tr-TR" sz="2600" dirty="0" smtClean="0"/>
              <a:t>91).  </a:t>
            </a:r>
          </a:p>
          <a:p>
            <a:pPr marL="68580" indent="0">
              <a:buNone/>
            </a:pPr>
            <a:endParaRPr lang="tr-TR" sz="1300" dirty="0" smtClean="0"/>
          </a:p>
          <a:p>
            <a:pPr marL="68580" indent="0">
              <a:buNone/>
            </a:pPr>
            <a:r>
              <a:rPr lang="tr-TR" sz="2600" dirty="0"/>
              <a:t>Yani Osmanlı’da </a:t>
            </a:r>
            <a:r>
              <a:rPr lang="tr-TR" sz="2600" b="1" dirty="0"/>
              <a:t>ilk basımevi</a:t>
            </a:r>
            <a:r>
              <a:rPr lang="tr-TR" sz="2600" dirty="0"/>
              <a:t>, Gutenberg’in Avrupa’da ilk kitap olarak İncil’i basmasından yaklaşık 40 yıl sonra </a:t>
            </a:r>
            <a:r>
              <a:rPr lang="tr-TR" sz="2600" b="1" dirty="0"/>
              <a:t>1493</a:t>
            </a:r>
            <a:r>
              <a:rPr lang="tr-TR" sz="2600" dirty="0"/>
              <a:t> yılında Yahudiler tarafından İstanbul’da kurulur. </a:t>
            </a:r>
            <a:endParaRPr lang="tr-TR" sz="2600" dirty="0" smtClean="0"/>
          </a:p>
          <a:p>
            <a:pPr marL="68580" indent="0">
              <a:buNone/>
            </a:pPr>
            <a:endParaRPr lang="tr-TR" sz="2400" dirty="0" smtClean="0"/>
          </a:p>
          <a:p>
            <a:pPr marL="68580" indent="0">
              <a:buNone/>
            </a:pPr>
            <a:endParaRPr lang="tr-TR" sz="1200" dirty="0"/>
          </a:p>
          <a:p>
            <a:pPr marL="68580" indent="0">
              <a:buNone/>
            </a:pPr>
            <a:endParaRPr lang="tr-TR" sz="2400" dirty="0" smtClean="0"/>
          </a:p>
        </p:txBody>
      </p:sp>
    </p:spTree>
    <p:extLst>
      <p:ext uri="{BB962C8B-B14F-4D97-AF65-F5344CB8AC3E}">
        <p14:creationId xmlns:p14="http://schemas.microsoft.com/office/powerpoint/2010/main" val="41290436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548680"/>
            <a:ext cx="8280920" cy="5328592"/>
          </a:xfrm>
        </p:spPr>
        <p:txBody>
          <a:bodyPr>
            <a:noAutofit/>
          </a:bodyPr>
          <a:lstStyle/>
          <a:p>
            <a:pPr marL="68580" indent="0">
              <a:buNone/>
            </a:pPr>
            <a:endParaRPr lang="tr-TR" sz="1200" dirty="0" smtClean="0"/>
          </a:p>
          <a:p>
            <a:pPr marL="68580" indent="0">
              <a:buNone/>
            </a:pPr>
            <a:r>
              <a:rPr lang="tr-TR" sz="2400" dirty="0"/>
              <a:t>İstanbul’da ilk </a:t>
            </a:r>
            <a:r>
              <a:rPr lang="tr-TR" sz="2400" b="1" dirty="0"/>
              <a:t>Ermeni</a:t>
            </a:r>
            <a:r>
              <a:rPr lang="tr-TR" sz="2400" dirty="0"/>
              <a:t> basımevi </a:t>
            </a:r>
            <a:r>
              <a:rPr lang="tr-TR" sz="2400" dirty="0" smtClean="0"/>
              <a:t>de </a:t>
            </a:r>
            <a:r>
              <a:rPr lang="tr-TR" sz="2400" b="1" dirty="0" smtClean="0">
                <a:solidFill>
                  <a:srgbClr val="C00000"/>
                </a:solidFill>
              </a:rPr>
              <a:t>1567</a:t>
            </a:r>
            <a:r>
              <a:rPr lang="tr-TR" sz="2400" dirty="0" smtClean="0"/>
              <a:t> </a:t>
            </a:r>
            <a:r>
              <a:rPr lang="tr-TR" sz="2400" dirty="0"/>
              <a:t>yılında Kumkapı’da </a:t>
            </a:r>
            <a:r>
              <a:rPr lang="tr-TR" sz="2400" dirty="0" smtClean="0"/>
              <a:t>kurulur. </a:t>
            </a:r>
            <a:r>
              <a:rPr lang="tr-TR" sz="2400" dirty="0" err="1" smtClean="0"/>
              <a:t>Sivas'lı</a:t>
            </a:r>
            <a:r>
              <a:rPr lang="tr-TR" sz="2400" dirty="0" smtClean="0"/>
              <a:t> </a:t>
            </a:r>
            <a:r>
              <a:rPr lang="tr-TR" sz="2400" dirty="0" err="1"/>
              <a:t>Apkar</a:t>
            </a:r>
            <a:r>
              <a:rPr lang="tr-TR" sz="2400" dirty="0"/>
              <a:t> isimli bir Ermeni'nin </a:t>
            </a:r>
            <a:r>
              <a:rPr lang="tr-TR" sz="2400" dirty="0" smtClean="0"/>
              <a:t>Venedik'te </a:t>
            </a:r>
            <a:r>
              <a:rPr lang="tr-TR" sz="2400" dirty="0"/>
              <a:t>matbaacılığı öğrendikten sonra </a:t>
            </a:r>
            <a:r>
              <a:rPr lang="tr-TR" sz="2400" dirty="0" smtClean="0"/>
              <a:t>oradan getirdiği </a:t>
            </a:r>
            <a:r>
              <a:rPr lang="tr-TR" sz="2400" dirty="0"/>
              <a:t>aletlerle </a:t>
            </a:r>
            <a:r>
              <a:rPr lang="tr-TR" sz="2400" dirty="0" smtClean="0"/>
              <a:t>bu matbaayı kurduğu ve </a:t>
            </a:r>
            <a:r>
              <a:rPr lang="tr-TR" sz="2400" dirty="0"/>
              <a:t>dini içerikli kitaplar bastığı </a:t>
            </a:r>
            <a:r>
              <a:rPr lang="tr-TR" sz="2400" dirty="0" smtClean="0"/>
              <a:t>bilinmektedir. </a:t>
            </a:r>
          </a:p>
          <a:p>
            <a:pPr marL="68580" indent="0">
              <a:buNone/>
            </a:pPr>
            <a:endParaRPr lang="tr-TR" sz="1200" dirty="0" smtClean="0"/>
          </a:p>
          <a:p>
            <a:pPr marL="68580" indent="0">
              <a:buNone/>
            </a:pPr>
            <a:r>
              <a:rPr lang="tr-TR" sz="2400" dirty="0"/>
              <a:t>İstanbul’da ilk </a:t>
            </a:r>
            <a:r>
              <a:rPr lang="tr-TR" sz="2400" b="1" dirty="0"/>
              <a:t>Rum</a:t>
            </a:r>
            <a:r>
              <a:rPr lang="tr-TR" sz="2400" dirty="0"/>
              <a:t> basımevi ise </a:t>
            </a:r>
            <a:r>
              <a:rPr lang="tr-TR" sz="2400" b="1" dirty="0">
                <a:solidFill>
                  <a:srgbClr val="C00000"/>
                </a:solidFill>
              </a:rPr>
              <a:t>1627</a:t>
            </a:r>
            <a:r>
              <a:rPr lang="tr-TR" sz="2400" dirty="0"/>
              <a:t> yılında </a:t>
            </a:r>
            <a:r>
              <a:rPr lang="tr-TR" sz="2400" dirty="0" smtClean="0"/>
              <a:t>kurulur. İngiliz </a:t>
            </a:r>
            <a:r>
              <a:rPr lang="tr-TR" sz="2400" dirty="0"/>
              <a:t>elçisinin Babıâli ile yaptığı görüşmeler neticesinde alınan izinle </a:t>
            </a:r>
            <a:r>
              <a:rPr lang="tr-TR" sz="2400" dirty="0" err="1"/>
              <a:t>Nikodemos</a:t>
            </a:r>
            <a:r>
              <a:rPr lang="tr-TR" sz="2400" dirty="0"/>
              <a:t> </a:t>
            </a:r>
            <a:r>
              <a:rPr lang="tr-TR" sz="2400" dirty="0" err="1"/>
              <a:t>Metaksas</a:t>
            </a:r>
            <a:r>
              <a:rPr lang="tr-TR" sz="2400" dirty="0"/>
              <a:t> isimli bir Rum </a:t>
            </a:r>
            <a:r>
              <a:rPr lang="tr-TR" sz="2400" dirty="0" smtClean="0"/>
              <a:t>rahip bu matbaayı kurmuştur (bkz.: Ertuğ</a:t>
            </a:r>
            <a:r>
              <a:rPr lang="tr-TR" sz="2400" dirty="0"/>
              <a:t>, 1970: 91- 92). </a:t>
            </a:r>
            <a:endParaRPr lang="tr-TR" sz="2400" dirty="0" smtClean="0"/>
          </a:p>
          <a:p>
            <a:pPr marL="68580" indent="0">
              <a:buNone/>
            </a:pPr>
            <a:endParaRPr lang="tr-TR" sz="2400" dirty="0"/>
          </a:p>
        </p:txBody>
      </p:sp>
    </p:spTree>
    <p:extLst>
      <p:ext uri="{BB962C8B-B14F-4D97-AF65-F5344CB8AC3E}">
        <p14:creationId xmlns:p14="http://schemas.microsoft.com/office/powerpoint/2010/main" val="35023413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39552" y="1412776"/>
            <a:ext cx="8028892" cy="3816424"/>
          </a:xfrm>
        </p:spPr>
        <p:txBody>
          <a:bodyPr>
            <a:normAutofit/>
          </a:bodyPr>
          <a:lstStyle/>
          <a:p>
            <a:pPr marL="68580" indent="0">
              <a:buNone/>
            </a:pPr>
            <a:r>
              <a:rPr lang="tr-TR" sz="2400" dirty="0" smtClean="0"/>
              <a:t>Öte yandan Padişah </a:t>
            </a:r>
            <a:r>
              <a:rPr lang="tr-TR" sz="2400" dirty="0"/>
              <a:t>3. Murat’ın </a:t>
            </a:r>
            <a:r>
              <a:rPr lang="tr-TR" sz="2400" dirty="0" smtClean="0"/>
              <a:t>(1574-1595) </a:t>
            </a:r>
            <a:r>
              <a:rPr lang="tr-TR" sz="2400" b="1" dirty="0" smtClean="0"/>
              <a:t>1588</a:t>
            </a:r>
            <a:r>
              <a:rPr lang="tr-TR" sz="2400" dirty="0" smtClean="0"/>
              <a:t> </a:t>
            </a:r>
            <a:r>
              <a:rPr lang="tr-TR" sz="2400" dirty="0"/>
              <a:t>yılında yayımladığı fermanla, “</a:t>
            </a:r>
            <a:r>
              <a:rPr lang="tr-TR" sz="2400" b="1" i="1" dirty="0"/>
              <a:t>gümrük parası </a:t>
            </a:r>
            <a:r>
              <a:rPr lang="tr-TR" sz="2400" b="1" i="1" dirty="0" smtClean="0"/>
              <a:t>ödemeden ülkeye </a:t>
            </a:r>
            <a:r>
              <a:rPr lang="tr-TR" sz="2400" b="1" i="1" dirty="0"/>
              <a:t>kitap sokmak ve satmak</a:t>
            </a:r>
            <a:r>
              <a:rPr lang="tr-TR" sz="2400" dirty="0"/>
              <a:t>” izni </a:t>
            </a:r>
            <a:r>
              <a:rPr lang="tr-TR" sz="2400" dirty="0" smtClean="0"/>
              <a:t>verilmesi ve İtalyan tüccarların başvurusu üzerine verilen bu izin sayesinde, </a:t>
            </a:r>
            <a:r>
              <a:rPr lang="tr-TR" sz="2400" u="sng" dirty="0" smtClean="0"/>
              <a:t>yurt </a:t>
            </a:r>
            <a:r>
              <a:rPr lang="tr-TR" sz="2400" u="sng" dirty="0"/>
              <a:t>dışında Arapça, Farsça ve Türkçe olarak basılan kitapların Osmanlı </a:t>
            </a:r>
            <a:r>
              <a:rPr lang="tr-TR" sz="2400" u="sng" dirty="0" smtClean="0"/>
              <a:t>topraklarında sınırlı </a:t>
            </a:r>
            <a:r>
              <a:rPr lang="tr-TR" sz="2400" u="sng" dirty="0"/>
              <a:t>şekilde </a:t>
            </a:r>
            <a:r>
              <a:rPr lang="tr-TR" sz="2400" u="sng" dirty="0" smtClean="0"/>
              <a:t>dahi olsa yayılması</a:t>
            </a:r>
            <a:r>
              <a:rPr lang="tr-TR" sz="2400" dirty="0" smtClean="0"/>
              <a:t>, matbaanın kurulmasını hızlandıran nedenler arasında sayılabilir. </a:t>
            </a:r>
          </a:p>
          <a:p>
            <a:pPr marL="68580" indent="0">
              <a:buNone/>
            </a:pPr>
            <a:endParaRPr lang="tr-TR" sz="1200" dirty="0" smtClean="0"/>
          </a:p>
        </p:txBody>
      </p:sp>
    </p:spTree>
    <p:extLst>
      <p:ext uri="{BB962C8B-B14F-4D97-AF65-F5344CB8AC3E}">
        <p14:creationId xmlns:p14="http://schemas.microsoft.com/office/powerpoint/2010/main" val="29519447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11560" y="1412776"/>
            <a:ext cx="7848872" cy="3797009"/>
          </a:xfrm>
        </p:spPr>
        <p:txBody>
          <a:bodyPr/>
          <a:lstStyle/>
          <a:p>
            <a:pPr marL="68580" indent="0">
              <a:buNone/>
            </a:pPr>
            <a:r>
              <a:rPr lang="tr-TR" sz="2400" dirty="0"/>
              <a:t>Nitekim yurt dışında Arap harfleriyle ilk kitap </a:t>
            </a:r>
            <a:r>
              <a:rPr lang="tr-TR" sz="2400" b="1" dirty="0"/>
              <a:t>İtalya</a:t>
            </a:r>
            <a:r>
              <a:rPr lang="tr-TR" sz="2400" dirty="0"/>
              <a:t>’da </a:t>
            </a:r>
            <a:r>
              <a:rPr lang="tr-TR" sz="2400" b="1" dirty="0">
                <a:solidFill>
                  <a:srgbClr val="C00000"/>
                </a:solidFill>
              </a:rPr>
              <a:t>1514</a:t>
            </a:r>
            <a:r>
              <a:rPr lang="tr-TR" sz="2400" dirty="0">
                <a:solidFill>
                  <a:srgbClr val="FF0000"/>
                </a:solidFill>
              </a:rPr>
              <a:t> </a:t>
            </a:r>
            <a:r>
              <a:rPr lang="tr-TR" sz="2400" dirty="0"/>
              <a:t>yılında basılır. </a:t>
            </a:r>
            <a:endParaRPr lang="tr-TR" sz="2400" dirty="0" smtClean="0"/>
          </a:p>
          <a:p>
            <a:pPr marL="68580" indent="0">
              <a:buNone/>
            </a:pPr>
            <a:endParaRPr lang="tr-TR" sz="1200" dirty="0" smtClean="0"/>
          </a:p>
          <a:p>
            <a:pPr marL="68580" indent="0">
              <a:buNone/>
            </a:pPr>
            <a:r>
              <a:rPr lang="tr-TR" sz="2400" b="1" dirty="0" smtClean="0"/>
              <a:t>İlk </a:t>
            </a:r>
            <a:r>
              <a:rPr lang="tr-TR" sz="2400" b="1" dirty="0"/>
              <a:t>Kuran basımı </a:t>
            </a:r>
            <a:r>
              <a:rPr lang="tr-TR" sz="2400" dirty="0"/>
              <a:t>ise </a:t>
            </a:r>
            <a:r>
              <a:rPr lang="tr-TR" sz="2400" b="1" dirty="0">
                <a:solidFill>
                  <a:srgbClr val="C00000"/>
                </a:solidFill>
              </a:rPr>
              <a:t>1640</a:t>
            </a:r>
            <a:r>
              <a:rPr lang="tr-TR" sz="2400" dirty="0">
                <a:solidFill>
                  <a:srgbClr val="FF0000"/>
                </a:solidFill>
              </a:rPr>
              <a:t> </a:t>
            </a:r>
            <a:r>
              <a:rPr lang="tr-TR" sz="2400" dirty="0"/>
              <a:t>yılında </a:t>
            </a:r>
            <a:r>
              <a:rPr lang="tr-TR" sz="2400" b="1" dirty="0"/>
              <a:t>İtalya</a:t>
            </a:r>
            <a:r>
              <a:rPr lang="tr-TR" sz="2400" dirty="0"/>
              <a:t>’da gerçekleştirilir. </a:t>
            </a:r>
            <a:endParaRPr lang="tr-TR" sz="2400" dirty="0" smtClean="0"/>
          </a:p>
          <a:p>
            <a:pPr marL="68580" indent="0">
              <a:buNone/>
            </a:pPr>
            <a:endParaRPr lang="tr-TR" sz="1200" dirty="0" smtClean="0"/>
          </a:p>
          <a:p>
            <a:pPr marL="68580" indent="0">
              <a:buNone/>
            </a:pPr>
            <a:r>
              <a:rPr lang="tr-TR" sz="2400" dirty="0" smtClean="0"/>
              <a:t>17</a:t>
            </a:r>
            <a:r>
              <a:rPr lang="tr-TR" sz="2400" dirty="0"/>
              <a:t>. yüzyılda Fransa ve İtalya’da Türkçe gramer kitapları da basılır. </a:t>
            </a:r>
            <a:r>
              <a:rPr lang="tr-TR" sz="2400" dirty="0" smtClean="0"/>
              <a:t>(bkz.: Özgen, 2004).</a:t>
            </a:r>
            <a:endParaRPr lang="tr-TR" sz="2400" dirty="0"/>
          </a:p>
          <a:p>
            <a:pPr marL="68580" indent="0">
              <a:buNone/>
            </a:pPr>
            <a:endParaRPr lang="tr-TR" sz="2400" dirty="0"/>
          </a:p>
        </p:txBody>
      </p:sp>
    </p:spTree>
    <p:extLst>
      <p:ext uri="{BB962C8B-B14F-4D97-AF65-F5344CB8AC3E}">
        <p14:creationId xmlns:p14="http://schemas.microsoft.com/office/powerpoint/2010/main" val="7078045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764704"/>
            <a:ext cx="7632966" cy="5544616"/>
          </a:xfrm>
        </p:spPr>
        <p:txBody>
          <a:bodyPr>
            <a:normAutofit/>
          </a:bodyPr>
          <a:lstStyle/>
          <a:p>
            <a:pPr marL="68580" indent="0">
              <a:buNone/>
            </a:pPr>
            <a:r>
              <a:rPr lang="tr-TR" sz="2400" b="1" i="1" u="sng" dirty="0" smtClean="0">
                <a:solidFill>
                  <a:srgbClr val="C00000"/>
                </a:solidFill>
              </a:rPr>
              <a:t>Son olarak</a:t>
            </a:r>
            <a:r>
              <a:rPr lang="tr-TR" sz="2400" dirty="0" smtClean="0"/>
              <a:t>;</a:t>
            </a:r>
          </a:p>
          <a:p>
            <a:pPr marL="68580" indent="0">
              <a:buNone/>
            </a:pPr>
            <a:endParaRPr lang="tr-TR" sz="1200" dirty="0"/>
          </a:p>
          <a:p>
            <a:pPr marL="68580" indent="0">
              <a:buNone/>
            </a:pPr>
            <a:r>
              <a:rPr lang="tr-TR" sz="2400" dirty="0" smtClean="0"/>
              <a:t>Koloğlu’na (1994) göre, Türkiye’deki </a:t>
            </a:r>
            <a:r>
              <a:rPr lang="tr-TR" sz="2400" dirty="0"/>
              <a:t>basın sektörünün gelişim süreci içinde, </a:t>
            </a:r>
            <a:r>
              <a:rPr lang="tr-TR" sz="2400" b="1" dirty="0"/>
              <a:t>matbaa ile basının aynı anda başlamış olması</a:t>
            </a:r>
            <a:r>
              <a:rPr lang="tr-TR" sz="2400" dirty="0"/>
              <a:t>, dikkate değer ve önemli bir husustur. </a:t>
            </a:r>
            <a:endParaRPr lang="tr-TR" sz="2400" dirty="0" smtClean="0"/>
          </a:p>
          <a:p>
            <a:pPr marL="68580" indent="0">
              <a:buNone/>
            </a:pPr>
            <a:endParaRPr lang="tr-TR" sz="1200" dirty="0"/>
          </a:p>
          <a:p>
            <a:pPr marL="68580" indent="0">
              <a:buNone/>
            </a:pPr>
            <a:r>
              <a:rPr lang="tr-TR" sz="2400" dirty="0" smtClean="0"/>
              <a:t>Türk </a:t>
            </a:r>
            <a:r>
              <a:rPr lang="tr-TR" sz="2400" dirty="0"/>
              <a:t>ve İslam toplumları, Batı’nın yaşamış olduğu </a:t>
            </a:r>
            <a:r>
              <a:rPr lang="tr-TR" sz="2400" dirty="0" smtClean="0"/>
              <a:t>basılmış </a:t>
            </a:r>
            <a:r>
              <a:rPr lang="tr-TR" sz="2400" dirty="0"/>
              <a:t>kitap kültürünü sindiremeden gazete kültürü ile tanışmıştır. </a:t>
            </a:r>
            <a:endParaRPr lang="tr-TR" sz="2400" dirty="0" smtClean="0"/>
          </a:p>
          <a:p>
            <a:pPr marL="68580" indent="0">
              <a:buNone/>
            </a:pPr>
            <a:endParaRPr lang="tr-TR" sz="1200" dirty="0" smtClean="0"/>
          </a:p>
          <a:p>
            <a:pPr marL="68580" indent="0">
              <a:buNone/>
            </a:pPr>
            <a:r>
              <a:rPr lang="tr-TR" sz="2400" i="1" dirty="0">
                <a:solidFill>
                  <a:srgbClr val="C00000"/>
                </a:solidFill>
              </a:rPr>
              <a:t>Kitap </a:t>
            </a:r>
            <a:r>
              <a:rPr lang="tr-TR" sz="2400" i="1" dirty="0" smtClean="0">
                <a:solidFill>
                  <a:srgbClr val="C00000"/>
                </a:solidFill>
              </a:rPr>
              <a:t>kültürü</a:t>
            </a:r>
            <a:r>
              <a:rPr lang="tr-TR" sz="2400" dirty="0" smtClean="0">
                <a:solidFill>
                  <a:srgbClr val="C00000"/>
                </a:solidFill>
              </a:rPr>
              <a:t> </a:t>
            </a:r>
            <a:r>
              <a:rPr lang="tr-TR" sz="2400" dirty="0"/>
              <a:t>ileri düzeyde uzmanlaşmış kadrolar yetişmesini </a:t>
            </a:r>
            <a:r>
              <a:rPr lang="tr-TR" sz="2400" dirty="0" smtClean="0"/>
              <a:t>sağlarken, </a:t>
            </a:r>
            <a:r>
              <a:rPr lang="tr-TR" sz="2400" i="1" dirty="0">
                <a:solidFill>
                  <a:srgbClr val="C00000"/>
                </a:solidFill>
              </a:rPr>
              <a:t>gazete </a:t>
            </a:r>
            <a:r>
              <a:rPr lang="tr-TR" sz="2400" i="1" dirty="0" smtClean="0">
                <a:solidFill>
                  <a:srgbClr val="C00000"/>
                </a:solidFill>
              </a:rPr>
              <a:t>kültürü</a:t>
            </a:r>
            <a:r>
              <a:rPr lang="tr-TR" sz="2400" dirty="0" smtClean="0">
                <a:solidFill>
                  <a:srgbClr val="C00000"/>
                </a:solidFill>
              </a:rPr>
              <a:t> </a:t>
            </a:r>
            <a:r>
              <a:rPr lang="tr-TR" sz="2400" dirty="0"/>
              <a:t>geniş kitlelerin </a:t>
            </a:r>
            <a:r>
              <a:rPr lang="tr-TR" sz="2400" dirty="0" smtClean="0"/>
              <a:t>gündelik </a:t>
            </a:r>
            <a:r>
              <a:rPr lang="tr-TR" sz="2400" dirty="0"/>
              <a:t>bilgilere sahip olmalarına neden olmuştur. </a:t>
            </a:r>
          </a:p>
        </p:txBody>
      </p:sp>
    </p:spTree>
    <p:extLst>
      <p:ext uri="{BB962C8B-B14F-4D97-AF65-F5344CB8AC3E}">
        <p14:creationId xmlns:p14="http://schemas.microsoft.com/office/powerpoint/2010/main" val="805028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980728"/>
            <a:ext cx="8208912" cy="4536504"/>
          </a:xfrm>
        </p:spPr>
        <p:txBody>
          <a:bodyPr>
            <a:normAutofit/>
          </a:bodyPr>
          <a:lstStyle/>
          <a:p>
            <a:pPr marL="68580" indent="0">
              <a:buNone/>
            </a:pPr>
            <a:r>
              <a:rPr lang="tr-TR" sz="2400" dirty="0" smtClean="0"/>
              <a:t>Böylece </a:t>
            </a:r>
            <a:r>
              <a:rPr lang="tr-TR" sz="2400" dirty="0"/>
              <a:t>Osmanlı toplumlarında Batı’daki bu birkaç yüz yıllık bilgi birikimini sağlayan kitap yayınlarına ulaşmadan, gazete kültürünün ağırlık taşıdığı bir döneme girilmiştir. </a:t>
            </a:r>
            <a:endParaRPr lang="tr-TR" sz="2400" dirty="0" smtClean="0"/>
          </a:p>
          <a:p>
            <a:pPr marL="68580" indent="0">
              <a:buNone/>
            </a:pPr>
            <a:endParaRPr lang="tr-TR" sz="1200" dirty="0" smtClean="0"/>
          </a:p>
          <a:p>
            <a:pPr marL="68580" indent="0">
              <a:buNone/>
            </a:pPr>
            <a:r>
              <a:rPr lang="tr-TR" sz="2400" dirty="0"/>
              <a:t>Ayrıca kitap olarak yayınlanacak nitelikteki birçok konunun öncelikle gazetede </a:t>
            </a:r>
            <a:r>
              <a:rPr lang="tr-TR" sz="2400" i="1" dirty="0">
                <a:solidFill>
                  <a:srgbClr val="C00000"/>
                </a:solidFill>
              </a:rPr>
              <a:t>tefrika</a:t>
            </a:r>
            <a:r>
              <a:rPr lang="tr-TR" sz="2400" dirty="0">
                <a:solidFill>
                  <a:srgbClr val="FF0000"/>
                </a:solidFill>
              </a:rPr>
              <a:t> </a:t>
            </a:r>
            <a:r>
              <a:rPr lang="tr-TR" sz="2400" i="1" dirty="0">
                <a:solidFill>
                  <a:srgbClr val="C00000"/>
                </a:solidFill>
              </a:rPr>
              <a:t>edilmesi</a:t>
            </a:r>
            <a:r>
              <a:rPr lang="tr-TR" sz="2400" dirty="0"/>
              <a:t>, </a:t>
            </a:r>
            <a:r>
              <a:rPr lang="tr-TR" sz="2400" u="sng" dirty="0"/>
              <a:t>gazeteyi takip etmenin kitap yayınlarını izlemek külfetini ortadan kaldırdığı anlayışını</a:t>
            </a:r>
            <a:r>
              <a:rPr lang="tr-TR" sz="2400" dirty="0"/>
              <a:t> beraberinde getirmiştir. </a:t>
            </a:r>
            <a:endParaRPr lang="tr-TR" sz="2400" dirty="0" smtClean="0"/>
          </a:p>
          <a:p>
            <a:pPr marL="68580" indent="0">
              <a:buNone/>
            </a:pPr>
            <a:endParaRPr lang="tr-TR" sz="1300" dirty="0" smtClean="0"/>
          </a:p>
          <a:p>
            <a:pPr marL="68580" indent="0">
              <a:buNone/>
            </a:pPr>
            <a:r>
              <a:rPr lang="tr-TR" sz="2400" dirty="0"/>
              <a:t>Koloğlu’na göre, bunun sonucunda ilk olarak Osmanlı’da, daha sonra Türkiye’de, </a:t>
            </a:r>
            <a:r>
              <a:rPr lang="tr-TR" sz="2400" u="sng" dirty="0"/>
              <a:t>kitap okuma alışkanlığı sınırlı kalmış; buna karşılık basın önemini artırmıştır</a:t>
            </a:r>
            <a:r>
              <a:rPr lang="tr-TR" sz="2400" dirty="0"/>
              <a:t>.</a:t>
            </a:r>
          </a:p>
          <a:p>
            <a:pPr marL="68580" indent="0">
              <a:buNone/>
            </a:pPr>
            <a:endParaRPr lang="tr-TR" sz="2400" dirty="0"/>
          </a:p>
          <a:p>
            <a:pPr marL="68580" indent="0">
              <a:buNone/>
            </a:pPr>
            <a:endParaRPr lang="tr-TR" sz="2400" dirty="0"/>
          </a:p>
          <a:p>
            <a:pPr marL="68580" indent="0">
              <a:buNone/>
            </a:pPr>
            <a:endParaRPr lang="tr-TR" dirty="0"/>
          </a:p>
        </p:txBody>
      </p:sp>
    </p:spTree>
    <p:extLst>
      <p:ext uri="{BB962C8B-B14F-4D97-AF65-F5344CB8AC3E}">
        <p14:creationId xmlns:p14="http://schemas.microsoft.com/office/powerpoint/2010/main" val="9473375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490" y="2430016"/>
            <a:ext cx="7024744" cy="1143000"/>
          </a:xfrm>
        </p:spPr>
        <p:txBody>
          <a:bodyPr/>
          <a:lstStyle/>
          <a:p>
            <a:pPr algn="ctr"/>
            <a:r>
              <a:rPr lang="tr-TR" b="1" dirty="0" smtClean="0">
                <a:solidFill>
                  <a:srgbClr val="C00000"/>
                </a:solidFill>
              </a:rPr>
              <a:t>Gazetecilik Faaliyetleri</a:t>
            </a:r>
            <a:endParaRPr lang="tr-TR" b="1" dirty="0">
              <a:solidFill>
                <a:srgbClr val="C00000"/>
              </a:solidFill>
            </a:endParaRPr>
          </a:p>
        </p:txBody>
      </p:sp>
    </p:spTree>
    <p:extLst>
      <p:ext uri="{BB962C8B-B14F-4D97-AF65-F5344CB8AC3E}">
        <p14:creationId xmlns:p14="http://schemas.microsoft.com/office/powerpoint/2010/main" val="9631556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476672"/>
            <a:ext cx="8712968" cy="5472608"/>
          </a:xfrm>
        </p:spPr>
        <p:txBody>
          <a:bodyPr>
            <a:noAutofit/>
          </a:bodyPr>
          <a:lstStyle/>
          <a:p>
            <a:pPr marL="68580" indent="0">
              <a:buNone/>
            </a:pPr>
            <a:r>
              <a:rPr lang="tr-TR" sz="2400" dirty="0" smtClean="0"/>
              <a:t>Batıdaki sanayileşme </a:t>
            </a:r>
            <a:r>
              <a:rPr lang="tr-TR" sz="2400" dirty="0"/>
              <a:t>sürecinde olduğu gibi, Osmanlı’daki ilk basın faaliyetleri de </a:t>
            </a:r>
            <a:r>
              <a:rPr lang="tr-TR" sz="2400" b="1" dirty="0"/>
              <a:t>liman kentleri</a:t>
            </a:r>
            <a:r>
              <a:rPr lang="tr-TR" sz="2400" dirty="0"/>
              <a:t>, </a:t>
            </a:r>
            <a:r>
              <a:rPr lang="tr-TR" sz="2400" b="1" dirty="0" smtClean="0"/>
              <a:t>başkent</a:t>
            </a:r>
            <a:r>
              <a:rPr lang="tr-TR" sz="2400" dirty="0" smtClean="0"/>
              <a:t> </a:t>
            </a:r>
            <a:r>
              <a:rPr lang="tr-TR" sz="2400" dirty="0"/>
              <a:t>ve </a:t>
            </a:r>
            <a:r>
              <a:rPr lang="tr-TR" sz="2400" b="1" dirty="0"/>
              <a:t>ticaret kentlerinde </a:t>
            </a:r>
            <a:r>
              <a:rPr lang="tr-TR" sz="2400" dirty="0"/>
              <a:t>ortaya çıkmış; ilerleyen zamanda, özellikle de </a:t>
            </a:r>
            <a:r>
              <a:rPr lang="tr-TR" sz="2400" b="1" dirty="0">
                <a:solidFill>
                  <a:srgbClr val="C00000"/>
                </a:solidFill>
              </a:rPr>
              <a:t>1860-1900 </a:t>
            </a:r>
            <a:r>
              <a:rPr lang="tr-TR" sz="2400" dirty="0"/>
              <a:t>yılları arasında taşraya </a:t>
            </a:r>
            <a:r>
              <a:rPr lang="tr-TR" sz="2400" dirty="0" smtClean="0"/>
              <a:t>yayılmıştır</a:t>
            </a:r>
            <a:r>
              <a:rPr lang="tr-TR" sz="2400" dirty="0"/>
              <a:t> </a:t>
            </a:r>
            <a:r>
              <a:rPr lang="tr-TR" sz="2400" dirty="0" smtClean="0"/>
              <a:t>(Akkaya, 2009: 48).</a:t>
            </a:r>
          </a:p>
          <a:p>
            <a:pPr marL="68580" indent="0">
              <a:buNone/>
            </a:pPr>
            <a:endParaRPr lang="tr-TR" sz="1200" dirty="0"/>
          </a:p>
          <a:p>
            <a:pPr marL="68580" indent="0">
              <a:buNone/>
            </a:pPr>
            <a:r>
              <a:rPr lang="tr-TR" sz="2400" dirty="0" smtClean="0"/>
              <a:t>Basının </a:t>
            </a:r>
            <a:r>
              <a:rPr lang="tr-TR" sz="2400" dirty="0"/>
              <a:t>ve kapitalizmin gelişim sürecindeki paralellik Osmanlı’nın son döneminde </a:t>
            </a:r>
            <a:r>
              <a:rPr lang="tr-TR" sz="2400" dirty="0" smtClean="0"/>
              <a:t>görülmüştür</a:t>
            </a:r>
            <a:r>
              <a:rPr lang="tr-TR" sz="2400" dirty="0"/>
              <a:t>. Osmanlı’daki basının gelişim sürecinin ilk evrelerinde </a:t>
            </a:r>
            <a:r>
              <a:rPr lang="tr-TR" sz="2400" b="1" dirty="0"/>
              <a:t>yabancı tüccarlar </a:t>
            </a:r>
            <a:r>
              <a:rPr lang="tr-TR" sz="2400" dirty="0"/>
              <a:t>veya </a:t>
            </a:r>
            <a:r>
              <a:rPr lang="tr-TR" sz="2400" b="1" dirty="0"/>
              <a:t>hükümetler</a:t>
            </a:r>
            <a:r>
              <a:rPr lang="tr-TR" sz="2400" dirty="0"/>
              <a:t> </a:t>
            </a:r>
            <a:r>
              <a:rPr lang="tr-TR" sz="2400" b="1" dirty="0"/>
              <a:t>tarafından görevlendirilen kişiler </a:t>
            </a:r>
            <a:r>
              <a:rPr lang="tr-TR" sz="2400" dirty="0"/>
              <a:t>etkili olmuşlardır. </a:t>
            </a:r>
            <a:r>
              <a:rPr lang="tr-TR" sz="2400" dirty="0" smtClean="0"/>
              <a:t>Bağımlı </a:t>
            </a:r>
            <a:r>
              <a:rPr lang="tr-TR" sz="2400" dirty="0"/>
              <a:t>bir kapitalist formasyonun hâkim olduğu Osmanlı’nın son döneminde özellikle </a:t>
            </a:r>
            <a:r>
              <a:rPr lang="tr-TR" sz="2400" b="1" dirty="0"/>
              <a:t>Fransızlar</a:t>
            </a:r>
            <a:r>
              <a:rPr lang="tr-TR" sz="2400" dirty="0"/>
              <a:t>, </a:t>
            </a:r>
            <a:r>
              <a:rPr lang="tr-TR" sz="2400" u="sng" dirty="0"/>
              <a:t>Osmanlı Devleti hakkında bilgi akışı sağlamak</a:t>
            </a:r>
            <a:r>
              <a:rPr lang="tr-TR" sz="2400" dirty="0"/>
              <a:t>, </a:t>
            </a:r>
            <a:r>
              <a:rPr lang="tr-TR" sz="2400" u="sng" dirty="0"/>
              <a:t>ekonomik ve siyasi faaliyetlerine yön vermek </a:t>
            </a:r>
            <a:r>
              <a:rPr lang="tr-TR" sz="2400" dirty="0"/>
              <a:t>üzere basından </a:t>
            </a:r>
            <a:r>
              <a:rPr lang="tr-TR" sz="2400" dirty="0" smtClean="0"/>
              <a:t>yararlanmışlardır</a:t>
            </a:r>
            <a:r>
              <a:rPr lang="tr-TR" sz="2400" dirty="0"/>
              <a:t> </a:t>
            </a:r>
            <a:r>
              <a:rPr lang="tr-TR" sz="2400" dirty="0" smtClean="0"/>
              <a:t>(Adaklı, 2006: 95).</a:t>
            </a:r>
          </a:p>
          <a:p>
            <a:pPr marL="68580" indent="0">
              <a:buNone/>
            </a:pPr>
            <a:endParaRPr lang="tr-TR" sz="2400" dirty="0"/>
          </a:p>
        </p:txBody>
      </p:sp>
    </p:spTree>
    <p:extLst>
      <p:ext uri="{BB962C8B-B14F-4D97-AF65-F5344CB8AC3E}">
        <p14:creationId xmlns:p14="http://schemas.microsoft.com/office/powerpoint/2010/main" val="18021265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1124744"/>
            <a:ext cx="8208912" cy="4392488"/>
          </a:xfrm>
        </p:spPr>
        <p:txBody>
          <a:bodyPr>
            <a:normAutofit/>
          </a:bodyPr>
          <a:lstStyle/>
          <a:p>
            <a:pPr marL="68580" indent="0">
              <a:buNone/>
            </a:pPr>
            <a:r>
              <a:rPr lang="tr-TR" sz="2400" dirty="0" smtClean="0"/>
              <a:t>Fransız </a:t>
            </a:r>
            <a:r>
              <a:rPr lang="tr-TR" sz="2400" dirty="0"/>
              <a:t>Devrimi’nden sonra </a:t>
            </a:r>
            <a:r>
              <a:rPr lang="tr-TR" sz="2400" b="1" dirty="0"/>
              <a:t>devrimin getirdiği yenilikleri tanıtmayı </a:t>
            </a:r>
            <a:r>
              <a:rPr lang="tr-TR" sz="2400" dirty="0"/>
              <a:t>ve dünyanın desteğini kazanmayı amaçlayan Fransızlar </a:t>
            </a:r>
            <a:r>
              <a:rPr lang="tr-TR" sz="2400" u="sng" dirty="0"/>
              <a:t>uluslararası haber ajanslarının henüz kurulmaması </a:t>
            </a:r>
            <a:r>
              <a:rPr lang="tr-TR" sz="2400" dirty="0"/>
              <a:t>ve </a:t>
            </a:r>
            <a:r>
              <a:rPr lang="tr-TR" sz="2400" u="sng" dirty="0"/>
              <a:t>gazetelerin </a:t>
            </a:r>
            <a:r>
              <a:rPr lang="tr-TR" sz="2400" u="sng" dirty="0" smtClean="0"/>
              <a:t>kitleselleşmemesi </a:t>
            </a:r>
            <a:r>
              <a:rPr lang="tr-TR" sz="2400" dirty="0"/>
              <a:t>nedeniyle farklı çözüm yolları aramışlardır. </a:t>
            </a:r>
            <a:endParaRPr lang="tr-TR" sz="2400" dirty="0" smtClean="0"/>
          </a:p>
          <a:p>
            <a:pPr marL="68580" indent="0">
              <a:buNone/>
            </a:pPr>
            <a:endParaRPr lang="tr-TR" sz="1200" dirty="0"/>
          </a:p>
          <a:p>
            <a:pPr marL="68580" indent="0">
              <a:buNone/>
            </a:pPr>
            <a:r>
              <a:rPr lang="tr-TR" sz="2400" dirty="0" smtClean="0"/>
              <a:t>Özellikle </a:t>
            </a:r>
            <a:r>
              <a:rPr lang="tr-TR" sz="2400" dirty="0"/>
              <a:t>de Osmanlı Devleti’ndeki Fransızlara ulaşmak için </a:t>
            </a:r>
            <a:r>
              <a:rPr lang="tr-TR" sz="2400" b="1" dirty="0"/>
              <a:t>dönemin Fransız hükümetinin Osmanlı’daki temsilcisine </a:t>
            </a:r>
            <a:r>
              <a:rPr lang="tr-TR" sz="2400" dirty="0"/>
              <a:t>gazete çıkarma görevi verilmiştir. </a:t>
            </a:r>
            <a:r>
              <a:rPr lang="tr-TR" sz="2400" dirty="0" smtClean="0"/>
              <a:t>(bkz.: Topuz, 2003: 34-36).</a:t>
            </a:r>
          </a:p>
          <a:p>
            <a:endParaRPr lang="tr-TR" sz="2400" dirty="0"/>
          </a:p>
        </p:txBody>
      </p:sp>
    </p:spTree>
    <p:extLst>
      <p:ext uri="{BB962C8B-B14F-4D97-AF65-F5344CB8AC3E}">
        <p14:creationId xmlns:p14="http://schemas.microsoft.com/office/powerpoint/2010/main" val="37594583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39552" y="980728"/>
            <a:ext cx="8064896" cy="4635877"/>
          </a:xfrm>
        </p:spPr>
        <p:txBody>
          <a:bodyPr>
            <a:normAutofit/>
          </a:bodyPr>
          <a:lstStyle/>
          <a:p>
            <a:pPr marL="68580" indent="0">
              <a:buNone/>
            </a:pPr>
            <a:r>
              <a:rPr lang="tr-TR" sz="2400" b="1" dirty="0">
                <a:solidFill>
                  <a:srgbClr val="C00000"/>
                </a:solidFill>
              </a:rPr>
              <a:t>Osmanlı’daki ilk </a:t>
            </a:r>
            <a:r>
              <a:rPr lang="tr-TR" sz="2400" b="1" dirty="0" smtClean="0">
                <a:solidFill>
                  <a:srgbClr val="C00000"/>
                </a:solidFill>
              </a:rPr>
              <a:t>gazeteler: </a:t>
            </a:r>
          </a:p>
          <a:p>
            <a:pPr marL="68580" indent="0">
              <a:buNone/>
            </a:pPr>
            <a:endParaRPr lang="tr-TR" sz="2400" b="1" dirty="0" smtClean="0"/>
          </a:p>
          <a:p>
            <a:pPr marL="68580" indent="0">
              <a:buNone/>
            </a:pPr>
            <a:r>
              <a:rPr lang="tr-TR" sz="2400" b="1" dirty="0" smtClean="0"/>
              <a:t>- 1795</a:t>
            </a:r>
            <a:r>
              <a:rPr lang="tr-TR" sz="2400" dirty="0" smtClean="0"/>
              <a:t> </a:t>
            </a:r>
            <a:r>
              <a:rPr lang="tr-TR" sz="2400" dirty="0"/>
              <a:t>tarihli “</a:t>
            </a:r>
            <a:r>
              <a:rPr lang="tr-TR" sz="2400" b="1" i="1" dirty="0" err="1"/>
              <a:t>Bulletin</a:t>
            </a:r>
            <a:r>
              <a:rPr lang="tr-TR" sz="2400" b="1" i="1" dirty="0"/>
              <a:t> </a:t>
            </a:r>
            <a:r>
              <a:rPr lang="tr-TR" sz="2400" b="1" i="1" dirty="0" err="1"/>
              <a:t>Des</a:t>
            </a:r>
            <a:r>
              <a:rPr lang="tr-TR" sz="2400" b="1" i="1" dirty="0"/>
              <a:t> </a:t>
            </a:r>
            <a:r>
              <a:rPr lang="tr-TR" sz="2400" b="1" i="1" dirty="0" err="1"/>
              <a:t>Nouvelles</a:t>
            </a:r>
            <a:r>
              <a:rPr lang="tr-TR" sz="2400" dirty="0"/>
              <a:t>” (Haberler Bülteni</a:t>
            </a:r>
            <a:r>
              <a:rPr lang="tr-TR" sz="2400" dirty="0" smtClean="0"/>
              <a:t>)</a:t>
            </a:r>
          </a:p>
          <a:p>
            <a:pPr marL="68580" indent="0">
              <a:buNone/>
            </a:pPr>
            <a:endParaRPr lang="tr-TR" sz="1200" dirty="0" smtClean="0"/>
          </a:p>
          <a:p>
            <a:pPr marL="68580" indent="0">
              <a:buNone/>
            </a:pPr>
            <a:r>
              <a:rPr lang="tr-TR" sz="2400" b="1" dirty="0" smtClean="0"/>
              <a:t>- 1796</a:t>
            </a:r>
            <a:r>
              <a:rPr lang="tr-TR" sz="2400" dirty="0" smtClean="0"/>
              <a:t> </a:t>
            </a:r>
            <a:r>
              <a:rPr lang="tr-TR" sz="2400" dirty="0"/>
              <a:t>tarihli “</a:t>
            </a:r>
            <a:r>
              <a:rPr lang="tr-TR" sz="2400" b="1" i="1" dirty="0" err="1"/>
              <a:t>Gazette</a:t>
            </a:r>
            <a:r>
              <a:rPr lang="tr-TR" sz="2400" b="1" i="1" dirty="0"/>
              <a:t> </a:t>
            </a:r>
            <a:r>
              <a:rPr lang="tr-TR" sz="2400" b="1" i="1" dirty="0" err="1"/>
              <a:t>Française</a:t>
            </a:r>
            <a:r>
              <a:rPr lang="tr-TR" sz="2400" b="1" i="1" dirty="0"/>
              <a:t> de </a:t>
            </a:r>
            <a:r>
              <a:rPr lang="tr-TR" sz="2400" b="1" i="1" dirty="0" err="1"/>
              <a:t>Constantinople</a:t>
            </a:r>
            <a:r>
              <a:rPr lang="tr-TR" sz="2400" dirty="0"/>
              <a:t>” (İstanbul Fransız Gazetesi</a:t>
            </a:r>
            <a:r>
              <a:rPr lang="tr-TR" sz="2400" dirty="0" smtClean="0"/>
              <a:t>)</a:t>
            </a:r>
          </a:p>
          <a:p>
            <a:pPr>
              <a:buFontTx/>
              <a:buChar char="-"/>
            </a:pPr>
            <a:endParaRPr lang="tr-TR" sz="1200" dirty="0"/>
          </a:p>
          <a:p>
            <a:pPr marL="68580" indent="0">
              <a:buNone/>
            </a:pPr>
            <a:r>
              <a:rPr lang="tr-TR" sz="2400" dirty="0"/>
              <a:t>Her iki gazetede de Fransa ve Avrupa’daki gelişmelere ilişkin haberler verilmiştir.</a:t>
            </a:r>
          </a:p>
        </p:txBody>
      </p:sp>
    </p:spTree>
    <p:extLst>
      <p:ext uri="{BB962C8B-B14F-4D97-AF65-F5344CB8AC3E}">
        <p14:creationId xmlns:p14="http://schemas.microsoft.com/office/powerpoint/2010/main" val="11388511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39552" y="620688"/>
            <a:ext cx="8208912" cy="5328592"/>
          </a:xfrm>
        </p:spPr>
        <p:txBody>
          <a:bodyPr>
            <a:normAutofit fontScale="92500" lnSpcReduction="20000"/>
          </a:bodyPr>
          <a:lstStyle/>
          <a:p>
            <a:pPr marL="68580" indent="0">
              <a:buNone/>
            </a:pPr>
            <a:r>
              <a:rPr lang="tr-TR" sz="2600" dirty="0" smtClean="0"/>
              <a:t>Türkiye’deki </a:t>
            </a:r>
            <a:r>
              <a:rPr lang="tr-TR" sz="2600" dirty="0"/>
              <a:t>ilk </a:t>
            </a:r>
            <a:r>
              <a:rPr lang="tr-TR" sz="2600" dirty="0" smtClean="0"/>
              <a:t>gazetecilik </a:t>
            </a:r>
            <a:r>
              <a:rPr lang="tr-TR" sz="2600" dirty="0"/>
              <a:t>faaliyetlerinde </a:t>
            </a:r>
            <a:r>
              <a:rPr lang="tr-TR" sz="2600" b="1" dirty="0">
                <a:solidFill>
                  <a:srgbClr val="C00000"/>
                </a:solidFill>
              </a:rPr>
              <a:t>İzmir</a:t>
            </a:r>
            <a:r>
              <a:rPr lang="tr-TR" sz="2600" dirty="0">
                <a:solidFill>
                  <a:srgbClr val="C00000"/>
                </a:solidFill>
              </a:rPr>
              <a:t>’</a:t>
            </a:r>
            <a:r>
              <a:rPr lang="tr-TR" sz="2600" dirty="0"/>
              <a:t>in de önemi büyüktür. Akdeniz’de ticaretin gelişmesine bağlı olarak İzmir büyük bir ilerleme göstermiş ve </a:t>
            </a:r>
            <a:r>
              <a:rPr lang="tr-TR" sz="2600" u="sng" dirty="0"/>
              <a:t>bu kentte diğer liman kentleriyle yakın ilişkide olan bir tüccar sınıfı </a:t>
            </a:r>
            <a:r>
              <a:rPr lang="tr-TR" sz="2600" dirty="0"/>
              <a:t>ortaya çıkmıştır. </a:t>
            </a:r>
            <a:endParaRPr lang="tr-TR" sz="2600" dirty="0" smtClean="0"/>
          </a:p>
          <a:p>
            <a:pPr marL="68580" indent="0">
              <a:buNone/>
            </a:pPr>
            <a:endParaRPr lang="tr-TR" sz="1300" dirty="0" smtClean="0"/>
          </a:p>
          <a:p>
            <a:pPr marL="68580" indent="0">
              <a:buNone/>
            </a:pPr>
            <a:r>
              <a:rPr lang="tr-TR" sz="2600" dirty="0" smtClean="0"/>
              <a:t>Bunun </a:t>
            </a:r>
            <a:r>
              <a:rPr lang="tr-TR" sz="2600" dirty="0"/>
              <a:t>sonucu olarak </a:t>
            </a:r>
            <a:r>
              <a:rPr lang="tr-TR" sz="2600" b="1" dirty="0">
                <a:solidFill>
                  <a:srgbClr val="C00000"/>
                </a:solidFill>
              </a:rPr>
              <a:t>1821</a:t>
            </a:r>
            <a:r>
              <a:rPr lang="tr-TR" sz="2600" dirty="0"/>
              <a:t> yılında Charles </a:t>
            </a:r>
            <a:r>
              <a:rPr lang="tr-TR" sz="2600" dirty="0" err="1"/>
              <a:t>Tricon’un</a:t>
            </a:r>
            <a:r>
              <a:rPr lang="tr-TR" sz="2600" dirty="0"/>
              <a:t> kurduğu Fransızca “</a:t>
            </a:r>
            <a:r>
              <a:rPr lang="tr-TR" sz="2600" b="1" i="1" dirty="0"/>
              <a:t>Le </a:t>
            </a:r>
            <a:r>
              <a:rPr lang="tr-TR" sz="2600" b="1" i="1" dirty="0" err="1"/>
              <a:t>Specteteur</a:t>
            </a:r>
            <a:r>
              <a:rPr lang="tr-TR" sz="2600" b="1" i="1" dirty="0"/>
              <a:t> </a:t>
            </a:r>
            <a:r>
              <a:rPr lang="tr-TR" sz="2600" b="1" i="1" dirty="0" err="1"/>
              <a:t>Oriental</a:t>
            </a:r>
            <a:r>
              <a:rPr lang="tr-TR" sz="2600" dirty="0"/>
              <a:t>” (Doğulu Seyirci) isimli gazete yayınlanmaya başlamıştır. </a:t>
            </a:r>
          </a:p>
          <a:p>
            <a:pPr marL="68580" indent="0">
              <a:buNone/>
            </a:pPr>
            <a:endParaRPr lang="tr-TR" sz="1200" dirty="0"/>
          </a:p>
          <a:p>
            <a:pPr marL="68580" indent="0">
              <a:buNone/>
            </a:pPr>
            <a:r>
              <a:rPr lang="tr-TR" sz="2600" dirty="0"/>
              <a:t>Asıl amacı </a:t>
            </a:r>
            <a:r>
              <a:rPr lang="tr-TR" sz="2600" b="1" dirty="0"/>
              <a:t>ticari haberlere </a:t>
            </a:r>
            <a:r>
              <a:rPr lang="tr-TR" sz="2600" dirty="0"/>
              <a:t>yer vermek olsa </a:t>
            </a:r>
            <a:r>
              <a:rPr lang="tr-TR" sz="2600" dirty="0" smtClean="0"/>
              <a:t>da </a:t>
            </a:r>
            <a:r>
              <a:rPr lang="tr-TR" sz="2600" dirty="0"/>
              <a:t>gazete bir </a:t>
            </a:r>
            <a:r>
              <a:rPr lang="tr-TR" sz="2600" dirty="0" smtClean="0"/>
              <a:t>süre </a:t>
            </a:r>
            <a:r>
              <a:rPr lang="tr-TR" sz="2600" dirty="0"/>
              <a:t>sonra siyasi bir niteliğe bürünmüştür. Bunun üzerine sert tepkiler toplayan gazete Osmanlı yanlısı </a:t>
            </a:r>
            <a:r>
              <a:rPr lang="tr-TR" sz="2600" b="1" dirty="0">
                <a:solidFill>
                  <a:srgbClr val="C00000"/>
                </a:solidFill>
              </a:rPr>
              <a:t>Alexander </a:t>
            </a:r>
            <a:r>
              <a:rPr lang="tr-TR" sz="2600" b="1" dirty="0" err="1">
                <a:solidFill>
                  <a:srgbClr val="C00000"/>
                </a:solidFill>
              </a:rPr>
              <a:t>Blacque</a:t>
            </a:r>
            <a:r>
              <a:rPr lang="tr-TR" sz="2600" dirty="0" err="1">
                <a:solidFill>
                  <a:srgbClr val="C00000"/>
                </a:solidFill>
              </a:rPr>
              <a:t>’in</a:t>
            </a:r>
            <a:r>
              <a:rPr lang="tr-TR" sz="2600" b="1" dirty="0">
                <a:solidFill>
                  <a:srgbClr val="C00000"/>
                </a:solidFill>
              </a:rPr>
              <a:t> </a:t>
            </a:r>
            <a:r>
              <a:rPr lang="tr-TR" sz="2600" dirty="0">
                <a:solidFill>
                  <a:srgbClr val="C00000"/>
                </a:solidFill>
              </a:rPr>
              <a:t>(</a:t>
            </a:r>
            <a:r>
              <a:rPr lang="tr-TR" sz="2600" dirty="0" err="1">
                <a:solidFill>
                  <a:srgbClr val="C00000"/>
                </a:solidFill>
              </a:rPr>
              <a:t>Blacque</a:t>
            </a:r>
            <a:r>
              <a:rPr lang="tr-TR" sz="2600" dirty="0">
                <a:solidFill>
                  <a:srgbClr val="C00000"/>
                </a:solidFill>
              </a:rPr>
              <a:t> Bey)</a:t>
            </a:r>
            <a:r>
              <a:rPr lang="tr-TR" sz="2600" dirty="0">
                <a:solidFill>
                  <a:srgbClr val="FF0000"/>
                </a:solidFill>
              </a:rPr>
              <a:t> </a:t>
            </a:r>
            <a:r>
              <a:rPr lang="tr-TR" sz="2600" dirty="0"/>
              <a:t>yönetimine geçmiştir</a:t>
            </a:r>
            <a:r>
              <a:rPr lang="tr-TR" sz="2600" dirty="0" smtClean="0"/>
              <a:t>. Fransız Konsolosluğu </a:t>
            </a:r>
            <a:r>
              <a:rPr lang="tr-TR" sz="2600" dirty="0" err="1" smtClean="0"/>
              <a:t>Blacque</a:t>
            </a:r>
            <a:r>
              <a:rPr lang="tr-TR" sz="2600" dirty="0" smtClean="0"/>
              <a:t> Bey’i yönetimindeki gazeteyi birçok kez kapatır. Ancak gazete tekrar çıkar. Sonunda </a:t>
            </a:r>
            <a:r>
              <a:rPr lang="tr-TR" sz="2600" b="1" dirty="0" smtClean="0">
                <a:solidFill>
                  <a:srgbClr val="C00000"/>
                </a:solidFill>
              </a:rPr>
              <a:t>1827</a:t>
            </a:r>
            <a:r>
              <a:rPr lang="tr-TR" sz="2600" dirty="0" smtClean="0"/>
              <a:t>’nin son günü kesin olarak kapatılır </a:t>
            </a:r>
            <a:r>
              <a:rPr lang="tr-TR" sz="2600" dirty="0"/>
              <a:t>(bkz.: Koloğlu, 1994: </a:t>
            </a:r>
            <a:r>
              <a:rPr lang="tr-TR" sz="2600" dirty="0" smtClean="0"/>
              <a:t>11-12; Topuz, 2003: 36-37; Ertuğ, 1970: 137-141).</a:t>
            </a:r>
            <a:endParaRPr lang="tr-TR" sz="2600" dirty="0"/>
          </a:p>
        </p:txBody>
      </p:sp>
    </p:spTree>
    <p:extLst>
      <p:ext uri="{BB962C8B-B14F-4D97-AF65-F5344CB8AC3E}">
        <p14:creationId xmlns:p14="http://schemas.microsoft.com/office/powerpoint/2010/main" val="12013676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1700808"/>
            <a:ext cx="8363272" cy="3484984"/>
          </a:xfrm>
        </p:spPr>
        <p:txBody>
          <a:bodyPr/>
          <a:lstStyle/>
          <a:p>
            <a:r>
              <a:rPr lang="tr-TR" sz="2400" dirty="0"/>
              <a:t>Le </a:t>
            </a:r>
            <a:r>
              <a:rPr lang="tr-TR" sz="2400" dirty="0" err="1"/>
              <a:t>Specteteur</a:t>
            </a:r>
            <a:r>
              <a:rPr lang="tr-TR" sz="2400" dirty="0"/>
              <a:t> </a:t>
            </a:r>
            <a:r>
              <a:rPr lang="tr-TR" sz="2400" dirty="0" err="1" smtClean="0"/>
              <a:t>Oriental</a:t>
            </a:r>
            <a:r>
              <a:rPr lang="tr-TR" sz="2400" dirty="0" smtClean="0"/>
              <a:t> kapandıktan sonra </a:t>
            </a:r>
            <a:r>
              <a:rPr lang="tr-TR" sz="2400" dirty="0" err="1" smtClean="0"/>
              <a:t>Blacque</a:t>
            </a:r>
            <a:r>
              <a:rPr lang="tr-TR" sz="2400" dirty="0" smtClean="0"/>
              <a:t> Bey, Osmanlı hükümetinden de destek alarak İzmir’de “</a:t>
            </a:r>
            <a:r>
              <a:rPr lang="tr-TR" sz="2400" b="1" i="1" dirty="0" smtClean="0"/>
              <a:t>Le </a:t>
            </a:r>
            <a:r>
              <a:rPr lang="tr-TR" sz="2400" b="1" i="1" dirty="0" err="1" smtClean="0"/>
              <a:t>Courrier</a:t>
            </a:r>
            <a:r>
              <a:rPr lang="tr-TR" sz="2400" b="1" i="1" dirty="0" smtClean="0"/>
              <a:t> de </a:t>
            </a:r>
            <a:r>
              <a:rPr lang="tr-TR" sz="2400" b="1" i="1" dirty="0" err="1" smtClean="0"/>
              <a:t>Smyrne</a:t>
            </a:r>
            <a:r>
              <a:rPr lang="tr-TR" sz="2400" dirty="0" smtClean="0"/>
              <a:t>”</a:t>
            </a:r>
            <a:r>
              <a:rPr lang="tr-TR" sz="2400" b="1" dirty="0" smtClean="0"/>
              <a:t> </a:t>
            </a:r>
            <a:r>
              <a:rPr lang="tr-TR" sz="2400" dirty="0" smtClean="0"/>
              <a:t>(İzmir Postası) adlı gazeteyi çıkarır (1828). Gazete Ruslara karşı Osmanlı politikasını savunur. Bu nedenle Rus ve Fransız büyükelçilikleri, gazetenin kapatılması için baskı yapar. Sonunda </a:t>
            </a:r>
            <a:r>
              <a:rPr lang="tr-TR" sz="2400" dirty="0" err="1" smtClean="0"/>
              <a:t>Blacque</a:t>
            </a:r>
            <a:r>
              <a:rPr lang="tr-TR" sz="2400" dirty="0" smtClean="0"/>
              <a:t> Bey 1831 yılında </a:t>
            </a:r>
            <a:r>
              <a:rPr lang="tr-TR" sz="2400" dirty="0"/>
              <a:t>gazeteyi</a:t>
            </a:r>
            <a:r>
              <a:rPr lang="tr-TR" sz="2400" dirty="0" smtClean="0"/>
              <a:t> satar (Topuz, 2003: 37). </a:t>
            </a:r>
            <a:endParaRPr lang="tr-TR" sz="2400" dirty="0"/>
          </a:p>
        </p:txBody>
      </p:sp>
    </p:spTree>
    <p:extLst>
      <p:ext uri="{BB962C8B-B14F-4D97-AF65-F5344CB8AC3E}">
        <p14:creationId xmlns:p14="http://schemas.microsoft.com/office/powerpoint/2010/main" val="31748729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908720"/>
            <a:ext cx="8568952" cy="4896544"/>
          </a:xfrm>
        </p:spPr>
        <p:txBody>
          <a:bodyPr>
            <a:normAutofit fontScale="92500" lnSpcReduction="20000"/>
          </a:bodyPr>
          <a:lstStyle/>
          <a:p>
            <a:pPr marL="68580" indent="0">
              <a:buNone/>
            </a:pPr>
            <a:r>
              <a:rPr lang="tr-TR" sz="2600" dirty="0"/>
              <a:t>II. Mahmut, bir yabancı olan </a:t>
            </a:r>
            <a:r>
              <a:rPr lang="tr-TR" sz="2600" dirty="0" err="1"/>
              <a:t>Blacque</a:t>
            </a:r>
            <a:r>
              <a:rPr lang="tr-TR" sz="2600" dirty="0"/>
              <a:t> Bey’in İzmir’deki Osmanlı yanlısı yayımcılık faaliyetlerinin yabancılar üzerindeki etkisinden yola çıkarak, Türklerin çıkaracağı bir gazetenin daha fazla bir etki gücüne sahip olacağına inanmıştır (Ertuğ, 1970: 144-145</a:t>
            </a:r>
            <a:r>
              <a:rPr lang="tr-TR" sz="2600" dirty="0" smtClean="0"/>
              <a:t>). Böylece Osmanlı’daki </a:t>
            </a:r>
            <a:r>
              <a:rPr lang="tr-TR" sz="2600" dirty="0"/>
              <a:t>ilk “</a:t>
            </a:r>
            <a:r>
              <a:rPr lang="tr-TR" sz="2600" b="1" dirty="0"/>
              <a:t>Türkçe</a:t>
            </a:r>
            <a:r>
              <a:rPr lang="tr-TR" sz="2600" dirty="0"/>
              <a:t>” gazete “</a:t>
            </a:r>
            <a:r>
              <a:rPr lang="tr-TR" sz="2600" b="1" dirty="0">
                <a:solidFill>
                  <a:srgbClr val="C00000"/>
                </a:solidFill>
              </a:rPr>
              <a:t>Takvim-i </a:t>
            </a:r>
            <a:r>
              <a:rPr lang="tr-TR" sz="2600" b="1" dirty="0" err="1">
                <a:solidFill>
                  <a:srgbClr val="C00000"/>
                </a:solidFill>
              </a:rPr>
              <a:t>Vakayi</a:t>
            </a:r>
            <a:r>
              <a:rPr lang="tr-TR" sz="2600" dirty="0"/>
              <a:t>” </a:t>
            </a:r>
            <a:r>
              <a:rPr lang="tr-TR" sz="2600" dirty="0" smtClean="0"/>
              <a:t>II</a:t>
            </a:r>
            <a:r>
              <a:rPr lang="tr-TR" sz="2600" dirty="0"/>
              <a:t>. Mahmut’un öncülüğünde ve </a:t>
            </a:r>
            <a:r>
              <a:rPr lang="tr-TR" sz="2600" dirty="0" err="1"/>
              <a:t>Blacque</a:t>
            </a:r>
            <a:r>
              <a:rPr lang="tr-TR" sz="2600" dirty="0"/>
              <a:t> Bey’in deneyimlerinden faydalanılarak </a:t>
            </a:r>
            <a:r>
              <a:rPr lang="tr-TR" sz="2600" b="1" dirty="0"/>
              <a:t>11 Kasım 1831</a:t>
            </a:r>
            <a:r>
              <a:rPr lang="tr-TR" sz="2600" dirty="0"/>
              <a:t>’de </a:t>
            </a:r>
            <a:r>
              <a:rPr lang="tr-TR" sz="2600" dirty="0" smtClean="0"/>
              <a:t>çıkarılmıştır (Kabacalı, 1990: 14). </a:t>
            </a:r>
          </a:p>
          <a:p>
            <a:pPr marL="68580" indent="0">
              <a:buNone/>
            </a:pPr>
            <a:endParaRPr lang="tr-TR" sz="1200" dirty="0" smtClean="0"/>
          </a:p>
          <a:p>
            <a:pPr marL="68580" indent="0">
              <a:buNone/>
            </a:pPr>
            <a:r>
              <a:rPr lang="tr-TR" sz="2600" dirty="0" smtClean="0"/>
              <a:t>Ancak </a:t>
            </a:r>
            <a:r>
              <a:rPr lang="tr-TR" sz="2600" dirty="0"/>
              <a:t>Takvim-i </a:t>
            </a:r>
            <a:r>
              <a:rPr lang="tr-TR" sz="2600" dirty="0" err="1"/>
              <a:t>Vakayi’den</a:t>
            </a:r>
            <a:r>
              <a:rPr lang="tr-TR" sz="2600" dirty="0"/>
              <a:t> önce, Mısır Valisi Kavalalı Mehmet Ali Paşa tarafından yarısı Türkçe, yarısı Arapça ilk yerli gazete “</a:t>
            </a:r>
            <a:r>
              <a:rPr lang="tr-TR" sz="2600" b="1" dirty="0" err="1">
                <a:solidFill>
                  <a:srgbClr val="C00000"/>
                </a:solidFill>
              </a:rPr>
              <a:t>Vakay</a:t>
            </a:r>
            <a:r>
              <a:rPr lang="tr-TR" sz="2600" b="1" dirty="0">
                <a:solidFill>
                  <a:srgbClr val="C00000"/>
                </a:solidFill>
              </a:rPr>
              <a:t>-i </a:t>
            </a:r>
            <a:r>
              <a:rPr lang="tr-TR" sz="2600" b="1" dirty="0" err="1" smtClean="0">
                <a:solidFill>
                  <a:srgbClr val="C00000"/>
                </a:solidFill>
              </a:rPr>
              <a:t>Mısriye</a:t>
            </a:r>
            <a:r>
              <a:rPr lang="tr-TR" sz="2600" dirty="0" smtClean="0"/>
              <a:t>” </a:t>
            </a:r>
            <a:r>
              <a:rPr lang="tr-TR" sz="2600" b="1" dirty="0"/>
              <a:t>1828</a:t>
            </a:r>
            <a:r>
              <a:rPr lang="tr-TR" sz="2600" dirty="0"/>
              <a:t>’de Kahire’de ve </a:t>
            </a:r>
            <a:r>
              <a:rPr lang="tr-TR" sz="2600" b="1" dirty="0"/>
              <a:t>1830</a:t>
            </a:r>
            <a:r>
              <a:rPr lang="tr-TR" sz="2600" dirty="0"/>
              <a:t>’da da “</a:t>
            </a:r>
            <a:r>
              <a:rPr lang="tr-TR" sz="2600" b="1" dirty="0" err="1" smtClean="0">
                <a:solidFill>
                  <a:srgbClr val="C00000"/>
                </a:solidFill>
              </a:rPr>
              <a:t>Vakayi</a:t>
            </a:r>
            <a:r>
              <a:rPr lang="tr-TR" sz="2600" b="1" dirty="0" smtClean="0">
                <a:solidFill>
                  <a:srgbClr val="C00000"/>
                </a:solidFill>
              </a:rPr>
              <a:t>-i </a:t>
            </a:r>
            <a:r>
              <a:rPr lang="tr-TR" sz="2600" b="1" dirty="0" err="1" smtClean="0">
                <a:solidFill>
                  <a:srgbClr val="C00000"/>
                </a:solidFill>
              </a:rPr>
              <a:t>Giridiye</a:t>
            </a:r>
            <a:r>
              <a:rPr lang="tr-TR" sz="2600" dirty="0" smtClean="0"/>
              <a:t>” Girit’te çıkartılmıştır (bkz.: Koloğlu, 1994: 11-13; Akkaya, 2009: 48).    </a:t>
            </a:r>
          </a:p>
          <a:p>
            <a:pPr marL="68580" indent="0">
              <a:buNone/>
            </a:pPr>
            <a:endParaRPr lang="tr-TR" dirty="0"/>
          </a:p>
        </p:txBody>
      </p:sp>
    </p:spTree>
    <p:extLst>
      <p:ext uri="{BB962C8B-B14F-4D97-AF65-F5344CB8AC3E}">
        <p14:creationId xmlns:p14="http://schemas.microsoft.com/office/powerpoint/2010/main" val="3336741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764704"/>
            <a:ext cx="8208912" cy="4968552"/>
          </a:xfrm>
        </p:spPr>
        <p:txBody>
          <a:bodyPr>
            <a:normAutofit/>
          </a:bodyPr>
          <a:lstStyle/>
          <a:p>
            <a:pPr marL="68580" indent="0">
              <a:buNone/>
            </a:pPr>
            <a:r>
              <a:rPr lang="tr-TR" sz="2400" dirty="0" smtClean="0"/>
              <a:t>Bu </a:t>
            </a:r>
            <a:r>
              <a:rPr lang="tr-TR" sz="2400" dirty="0"/>
              <a:t>gazetelerden </a:t>
            </a:r>
            <a:r>
              <a:rPr lang="tr-TR" sz="2400" dirty="0" smtClean="0"/>
              <a:t>8-9 yıl </a:t>
            </a:r>
            <a:r>
              <a:rPr lang="tr-TR" sz="2400" dirty="0"/>
              <a:t>önce de </a:t>
            </a:r>
            <a:r>
              <a:rPr lang="tr-TR" sz="2400" dirty="0" smtClean="0"/>
              <a:t>yine Mehmet Ali Paşa </a:t>
            </a:r>
            <a:r>
              <a:rPr lang="tr-TR" sz="2400" b="1" dirty="0" smtClean="0"/>
              <a:t>1819-1820</a:t>
            </a:r>
            <a:r>
              <a:rPr lang="tr-TR" sz="2400" dirty="0" smtClean="0"/>
              <a:t>’de </a:t>
            </a:r>
            <a:r>
              <a:rPr lang="tr-TR" sz="2400" b="1" dirty="0">
                <a:solidFill>
                  <a:srgbClr val="C00000"/>
                </a:solidFill>
              </a:rPr>
              <a:t>Bulak Matbaası</a:t>
            </a:r>
            <a:r>
              <a:rPr lang="tr-TR" sz="2400" dirty="0"/>
              <a:t>’nı kurmuş ve </a:t>
            </a:r>
            <a:r>
              <a:rPr lang="tr-TR" sz="2400" b="1" dirty="0"/>
              <a:t>1822</a:t>
            </a:r>
            <a:r>
              <a:rPr lang="tr-TR" sz="2400" dirty="0"/>
              <a:t>’de kitap yayımlamaya başlamıştır. </a:t>
            </a:r>
            <a:endParaRPr lang="tr-TR" sz="2400" dirty="0" smtClean="0"/>
          </a:p>
          <a:p>
            <a:pPr marL="68580" indent="0">
              <a:buNone/>
            </a:pPr>
            <a:endParaRPr lang="tr-TR" sz="1200" dirty="0"/>
          </a:p>
          <a:p>
            <a:pPr marL="68580" indent="0">
              <a:buNone/>
            </a:pPr>
            <a:r>
              <a:rPr lang="tr-TR" sz="2400" dirty="0" smtClean="0"/>
              <a:t>Bulak </a:t>
            </a:r>
            <a:r>
              <a:rPr lang="tr-TR" sz="2400" dirty="0"/>
              <a:t>basımevi ilk on dört yılında yılda ortalama 6 kitap yayımlamış, sonra bu miktarı iki misline çıkarmıştır. </a:t>
            </a:r>
            <a:endParaRPr lang="tr-TR" sz="2400" dirty="0" smtClean="0"/>
          </a:p>
          <a:p>
            <a:pPr marL="68580" indent="0">
              <a:buNone/>
            </a:pPr>
            <a:endParaRPr lang="tr-TR" sz="1200" dirty="0" smtClean="0"/>
          </a:p>
          <a:p>
            <a:pPr marL="68580" indent="0">
              <a:buNone/>
            </a:pPr>
            <a:r>
              <a:rPr lang="tr-TR" sz="2400" dirty="0"/>
              <a:t>Mehmet Ali Paşa, ayrıca Arapça gazetelerin Türkçeye çevrilmesi için “</a:t>
            </a:r>
            <a:r>
              <a:rPr lang="tr-TR" sz="2400" b="1" dirty="0" err="1"/>
              <a:t>Curnal</a:t>
            </a:r>
            <a:r>
              <a:rPr lang="tr-TR" sz="2400" b="1" dirty="0"/>
              <a:t> Divanı</a:t>
            </a:r>
            <a:r>
              <a:rPr lang="tr-TR" sz="2400" dirty="0"/>
              <a:t>” adlı bir kurul oluşturmuş ve kurulun derlediği haberler “</a:t>
            </a:r>
            <a:r>
              <a:rPr lang="tr-TR" sz="2400" b="1" dirty="0" err="1"/>
              <a:t>Curnal</a:t>
            </a:r>
            <a:r>
              <a:rPr lang="tr-TR" sz="2400" b="1" dirty="0"/>
              <a:t> el </a:t>
            </a:r>
            <a:r>
              <a:rPr lang="tr-TR" sz="2400" b="1" dirty="0" err="1"/>
              <a:t>Hidivi</a:t>
            </a:r>
            <a:r>
              <a:rPr lang="tr-TR" sz="2400" dirty="0"/>
              <a:t>” adıyla bir bülten şeklinde basılmıştır. Bu bülten yeterli gelmeyince </a:t>
            </a:r>
            <a:r>
              <a:rPr lang="tr-TR" sz="2400" b="1" dirty="0" err="1"/>
              <a:t>Vakay</a:t>
            </a:r>
            <a:r>
              <a:rPr lang="tr-TR" sz="2400" b="1" dirty="0"/>
              <a:t>-i </a:t>
            </a:r>
            <a:r>
              <a:rPr lang="tr-TR" sz="2400" b="1" dirty="0" err="1"/>
              <a:t>Mısriye</a:t>
            </a:r>
            <a:r>
              <a:rPr lang="tr-TR" sz="2400" b="1" dirty="0"/>
              <a:t> </a:t>
            </a:r>
            <a:r>
              <a:rPr lang="tr-TR" sz="2400" dirty="0"/>
              <a:t>yayımlanmaya başlamıştır.</a:t>
            </a:r>
          </a:p>
          <a:p>
            <a:pPr marL="68580" indent="0">
              <a:buNone/>
            </a:pPr>
            <a:endParaRPr lang="tr-TR" sz="2400" dirty="0" smtClean="0"/>
          </a:p>
          <a:p>
            <a:pPr marL="68580" indent="0">
              <a:buNone/>
            </a:pPr>
            <a:endParaRPr lang="tr-TR" sz="2400" dirty="0"/>
          </a:p>
        </p:txBody>
      </p:sp>
    </p:spTree>
    <p:extLst>
      <p:ext uri="{BB962C8B-B14F-4D97-AF65-F5344CB8AC3E}">
        <p14:creationId xmlns:p14="http://schemas.microsoft.com/office/powerpoint/2010/main" val="19270365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908721"/>
            <a:ext cx="8424936" cy="5112568"/>
          </a:xfrm>
        </p:spPr>
        <p:txBody>
          <a:bodyPr/>
          <a:lstStyle/>
          <a:p>
            <a:pPr marL="68580" indent="0">
              <a:buNone/>
            </a:pPr>
            <a:r>
              <a:rPr lang="tr-TR" sz="2400" b="1" dirty="0" smtClean="0"/>
              <a:t>Türkçe</a:t>
            </a:r>
            <a:r>
              <a:rPr lang="tr-TR" sz="2400" dirty="0" smtClean="0"/>
              <a:t> 15. ve 16. yüzyıldan sonra bütün Ortadoğu’da yönetimin tek dili haline gelmiş, dolayısıyla anadili Arapça olanlar bile Türkçe öğrenmişlerdir. </a:t>
            </a:r>
          </a:p>
          <a:p>
            <a:pPr marL="68580" indent="0">
              <a:buNone/>
            </a:pPr>
            <a:endParaRPr lang="tr-TR" sz="1200" b="1" dirty="0"/>
          </a:p>
          <a:p>
            <a:pPr marL="68580" indent="0">
              <a:buNone/>
            </a:pPr>
            <a:r>
              <a:rPr lang="tr-TR" sz="2400" b="1" dirty="0" err="1" smtClean="0"/>
              <a:t>Vakay</a:t>
            </a:r>
            <a:r>
              <a:rPr lang="tr-TR" sz="2400" b="1" dirty="0" smtClean="0"/>
              <a:t>-i </a:t>
            </a:r>
            <a:r>
              <a:rPr lang="tr-TR" sz="2400" b="1" dirty="0" err="1" smtClean="0"/>
              <a:t>Mısriye’</a:t>
            </a:r>
            <a:r>
              <a:rPr lang="tr-TR" sz="2400" dirty="0" err="1" smtClean="0"/>
              <a:t>nin</a:t>
            </a:r>
            <a:r>
              <a:rPr lang="tr-TR" sz="2400" dirty="0" smtClean="0"/>
              <a:t> o coğrafyada Türkçe’nin yaygınlaşmasında da rolü olmuştur. Zira din konusu dışındaki bütün yazılar bu gazetenin kadrosundan çıkmıştır. </a:t>
            </a:r>
          </a:p>
          <a:p>
            <a:pPr marL="68580" indent="0">
              <a:buNone/>
            </a:pPr>
            <a:endParaRPr lang="tr-TR" sz="1200" dirty="0"/>
          </a:p>
          <a:p>
            <a:pPr marL="68580" indent="0">
              <a:buNone/>
            </a:pPr>
            <a:r>
              <a:rPr lang="tr-TR" sz="2400" b="1" dirty="0" err="1"/>
              <a:t>Vakayi</a:t>
            </a:r>
            <a:r>
              <a:rPr lang="tr-TR" sz="2400" b="1" dirty="0"/>
              <a:t>-i </a:t>
            </a:r>
            <a:r>
              <a:rPr lang="tr-TR" sz="2400" b="1" dirty="0" err="1" smtClean="0"/>
              <a:t>Giridiye</a:t>
            </a:r>
            <a:r>
              <a:rPr lang="tr-TR" sz="2400" dirty="0" err="1" smtClean="0"/>
              <a:t>’de</a:t>
            </a:r>
            <a:r>
              <a:rPr lang="tr-TR" sz="2400" dirty="0" smtClean="0"/>
              <a:t> ise Türkçe’nin yanında Yunanca eşit olarak kullanılmıştır</a:t>
            </a:r>
            <a:r>
              <a:rPr lang="tr-TR" sz="2400" dirty="0"/>
              <a:t> </a:t>
            </a:r>
            <a:r>
              <a:rPr lang="tr-TR" sz="2400" dirty="0" smtClean="0"/>
              <a:t>(bkz.: Koloğlu, 1994: 11-14; Topuz, 2003: 14-15).</a:t>
            </a:r>
            <a:endParaRPr lang="tr-TR" sz="2400" dirty="0"/>
          </a:p>
        </p:txBody>
      </p:sp>
    </p:spTree>
    <p:extLst>
      <p:ext uri="{BB962C8B-B14F-4D97-AF65-F5344CB8AC3E}">
        <p14:creationId xmlns:p14="http://schemas.microsoft.com/office/powerpoint/2010/main" val="14903369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980728"/>
            <a:ext cx="8280920" cy="4608512"/>
          </a:xfrm>
        </p:spPr>
        <p:txBody>
          <a:bodyPr>
            <a:normAutofit/>
          </a:bodyPr>
          <a:lstStyle/>
          <a:p>
            <a:pPr marL="68580" indent="0">
              <a:buNone/>
            </a:pPr>
            <a:r>
              <a:rPr lang="tr-TR" sz="2400" dirty="0" smtClean="0"/>
              <a:t>Mehmet Ali Paşa’nın bu gazetelerinden </a:t>
            </a:r>
            <a:r>
              <a:rPr lang="tr-TR" sz="2400" dirty="0"/>
              <a:t>farklı olarak </a:t>
            </a:r>
            <a:r>
              <a:rPr lang="tr-TR" sz="2400" b="1" dirty="0">
                <a:solidFill>
                  <a:srgbClr val="C00000"/>
                </a:solidFill>
              </a:rPr>
              <a:t>Takvim-i </a:t>
            </a:r>
            <a:r>
              <a:rPr lang="tr-TR" sz="2400" b="1" dirty="0" err="1">
                <a:solidFill>
                  <a:srgbClr val="C00000"/>
                </a:solidFill>
              </a:rPr>
              <a:t>Vakayi</a:t>
            </a:r>
            <a:r>
              <a:rPr lang="tr-TR" sz="2400" dirty="0"/>
              <a:t>, </a:t>
            </a:r>
            <a:r>
              <a:rPr lang="tr-TR" sz="2400" u="sng" dirty="0"/>
              <a:t>devlet politikasının duyurulmasında</a:t>
            </a:r>
            <a:r>
              <a:rPr lang="tr-TR" sz="2400" dirty="0"/>
              <a:t> </a:t>
            </a:r>
            <a:r>
              <a:rPr lang="tr-TR" sz="2400" b="1" dirty="0"/>
              <a:t>kapsamlı bir araç </a:t>
            </a:r>
            <a:r>
              <a:rPr lang="tr-TR" sz="2400" dirty="0"/>
              <a:t>olarak </a:t>
            </a:r>
            <a:r>
              <a:rPr lang="tr-TR" sz="2400" dirty="0" smtClean="0"/>
              <a:t>tasarlanmıştır </a:t>
            </a:r>
            <a:r>
              <a:rPr lang="tr-TR" sz="2400" dirty="0"/>
              <a:t>ve bunun sonucu olarak </a:t>
            </a:r>
            <a:r>
              <a:rPr lang="tr-TR" sz="2400" u="sng" dirty="0"/>
              <a:t>tebaayı oluşturan pek çok topluluğun dilinde</a:t>
            </a:r>
            <a:r>
              <a:rPr lang="tr-TR" sz="2400" dirty="0"/>
              <a:t>; örneğin Arapça, Farsça, Rumca, Ermenice, Bulgarca ve Fransızca </a:t>
            </a:r>
            <a:r>
              <a:rPr lang="tr-TR" sz="2400" dirty="0" smtClean="0"/>
              <a:t>olarak </a:t>
            </a:r>
            <a:r>
              <a:rPr lang="tr-TR" sz="2400" dirty="0"/>
              <a:t>yayınlanması nedeniyle </a:t>
            </a:r>
            <a:r>
              <a:rPr lang="tr-TR" sz="2400" b="1" dirty="0"/>
              <a:t>basının kurumsallaşması</a:t>
            </a:r>
            <a:r>
              <a:rPr lang="tr-TR" sz="2400" dirty="0"/>
              <a:t> bakımından bir dönemeci temsil </a:t>
            </a:r>
            <a:r>
              <a:rPr lang="tr-TR" sz="2400" dirty="0" smtClean="0"/>
              <a:t>etmiştir</a:t>
            </a:r>
            <a:r>
              <a:rPr lang="tr-TR" sz="2400" dirty="0"/>
              <a:t> </a:t>
            </a:r>
            <a:r>
              <a:rPr lang="tr-TR" sz="2400" dirty="0" smtClean="0"/>
              <a:t>(</a:t>
            </a:r>
            <a:r>
              <a:rPr lang="tr-TR" sz="2400" dirty="0"/>
              <a:t>Adaklı, 2006: </a:t>
            </a:r>
            <a:r>
              <a:rPr lang="tr-TR" sz="2400" dirty="0" smtClean="0"/>
              <a:t>96).</a:t>
            </a:r>
          </a:p>
          <a:p>
            <a:pPr marL="68580" indent="0">
              <a:buNone/>
            </a:pPr>
            <a:endParaRPr lang="tr-TR" sz="1200" dirty="0"/>
          </a:p>
          <a:p>
            <a:pPr marL="68580" indent="0">
              <a:buNone/>
            </a:pPr>
            <a:r>
              <a:rPr lang="tr-TR" sz="2400" u="sng" dirty="0"/>
              <a:t>Devlet görevlilerine bilgi aktarmak </a:t>
            </a:r>
            <a:r>
              <a:rPr lang="tr-TR" sz="2400" dirty="0"/>
              <a:t>amacıyla yayımlanmaya başlayan Takvim-i </a:t>
            </a:r>
            <a:r>
              <a:rPr lang="tr-TR" sz="2400" dirty="0" err="1"/>
              <a:t>Vakayi</a:t>
            </a:r>
            <a:r>
              <a:rPr lang="tr-TR" sz="2400" dirty="0"/>
              <a:t>, iç ve dış haberlere, askerlik, bilim, ticaret gibi konulara yer vermiştir.</a:t>
            </a:r>
          </a:p>
          <a:p>
            <a:pPr marL="68580" indent="0">
              <a:buNone/>
            </a:pPr>
            <a:endParaRPr lang="tr-TR" sz="2400" dirty="0"/>
          </a:p>
        </p:txBody>
      </p:sp>
    </p:spTree>
    <p:extLst>
      <p:ext uri="{BB962C8B-B14F-4D97-AF65-F5344CB8AC3E}">
        <p14:creationId xmlns:p14="http://schemas.microsoft.com/office/powerpoint/2010/main" val="7548527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1124744"/>
            <a:ext cx="8208912" cy="4248472"/>
          </a:xfrm>
        </p:spPr>
        <p:txBody>
          <a:bodyPr>
            <a:normAutofit/>
          </a:bodyPr>
          <a:lstStyle/>
          <a:p>
            <a:pPr marL="68580" indent="0">
              <a:buNone/>
            </a:pPr>
            <a:r>
              <a:rPr lang="tr-TR" sz="2400" dirty="0" smtClean="0"/>
              <a:t>Takvim-i </a:t>
            </a:r>
            <a:r>
              <a:rPr lang="tr-TR" sz="2400" dirty="0" err="1"/>
              <a:t>Vakayi’nin</a:t>
            </a:r>
            <a:r>
              <a:rPr lang="tr-TR" sz="2400" dirty="0"/>
              <a:t> ardından çıkarılan ikinci Türkçe </a:t>
            </a:r>
            <a:r>
              <a:rPr lang="tr-TR" sz="2400" dirty="0" smtClean="0"/>
              <a:t>gazete ise </a:t>
            </a:r>
            <a:r>
              <a:rPr lang="tr-TR" sz="2400" dirty="0"/>
              <a:t>“</a:t>
            </a:r>
            <a:r>
              <a:rPr lang="tr-TR" sz="2400" b="1" dirty="0">
                <a:solidFill>
                  <a:srgbClr val="C00000"/>
                </a:solidFill>
              </a:rPr>
              <a:t>Ceride-i </a:t>
            </a:r>
            <a:r>
              <a:rPr lang="tr-TR" sz="2400" b="1" dirty="0" err="1" smtClean="0">
                <a:solidFill>
                  <a:srgbClr val="C00000"/>
                </a:solidFill>
              </a:rPr>
              <a:t>Havadis</a:t>
            </a:r>
            <a:r>
              <a:rPr lang="tr-TR" sz="2400" dirty="0" err="1" smtClean="0"/>
              <a:t>”tir</a:t>
            </a:r>
            <a:r>
              <a:rPr lang="tr-TR" sz="2400" dirty="0" smtClean="0"/>
              <a:t>. </a:t>
            </a:r>
          </a:p>
          <a:p>
            <a:pPr marL="68580" indent="0">
              <a:buNone/>
            </a:pPr>
            <a:endParaRPr lang="tr-TR" sz="1300" dirty="0" smtClean="0"/>
          </a:p>
          <a:p>
            <a:pPr marL="68580" indent="0">
              <a:buNone/>
            </a:pPr>
            <a:r>
              <a:rPr lang="tr-TR" sz="2400" dirty="0"/>
              <a:t>«</a:t>
            </a:r>
            <a:r>
              <a:rPr lang="tr-TR" sz="2400" dirty="0" err="1"/>
              <a:t>Morning</a:t>
            </a:r>
            <a:r>
              <a:rPr lang="tr-TR" sz="2400" dirty="0"/>
              <a:t> </a:t>
            </a:r>
            <a:r>
              <a:rPr lang="tr-TR" sz="2400" dirty="0" err="1"/>
              <a:t>Herald</a:t>
            </a:r>
            <a:r>
              <a:rPr lang="tr-TR" sz="2400" dirty="0"/>
              <a:t>» gazetesinin İstanbul muhabirliğini de yapmakta olan </a:t>
            </a:r>
            <a:r>
              <a:rPr lang="tr-TR" sz="2400" b="1" dirty="0"/>
              <a:t>William Churchill</a:t>
            </a:r>
            <a:r>
              <a:rPr lang="tr-TR" sz="2400" dirty="0"/>
              <a:t> isimli bir İngiliz tüccar tarafından </a:t>
            </a:r>
            <a:r>
              <a:rPr lang="tr-TR" sz="2400" b="1" dirty="0">
                <a:solidFill>
                  <a:srgbClr val="C00000"/>
                </a:solidFill>
              </a:rPr>
              <a:t>1840</a:t>
            </a:r>
            <a:r>
              <a:rPr lang="tr-TR" sz="2400" dirty="0">
                <a:solidFill>
                  <a:srgbClr val="FF0000"/>
                </a:solidFill>
              </a:rPr>
              <a:t> </a:t>
            </a:r>
            <a:r>
              <a:rPr lang="tr-TR" sz="2400" dirty="0"/>
              <a:t>yılında çıkarılan bu gazete, </a:t>
            </a:r>
            <a:r>
              <a:rPr lang="tr-TR" sz="2400" u="sng" dirty="0"/>
              <a:t>her ne kadar özel sermaye tarafından kurulmuş olsa da kısa süre sonra ekonomik sıkıntıya girdiği için Osmanlı Sarayı’ndan aylık almaya başlamış</a:t>
            </a:r>
            <a:r>
              <a:rPr lang="tr-TR" sz="2400" dirty="0"/>
              <a:t> ve böylece “</a:t>
            </a:r>
            <a:r>
              <a:rPr lang="tr-TR" sz="2400" i="1" dirty="0">
                <a:solidFill>
                  <a:srgbClr val="C00000"/>
                </a:solidFill>
              </a:rPr>
              <a:t>yarı resmi</a:t>
            </a:r>
            <a:r>
              <a:rPr lang="tr-TR" sz="2400" dirty="0"/>
              <a:t>” bir niteliğe </a:t>
            </a:r>
            <a:r>
              <a:rPr lang="tr-TR" sz="2400" dirty="0" smtClean="0"/>
              <a:t>bürünmüştür</a:t>
            </a:r>
            <a:r>
              <a:rPr lang="tr-TR" sz="2400" dirty="0"/>
              <a:t> </a:t>
            </a:r>
            <a:r>
              <a:rPr lang="tr-TR" sz="2400" dirty="0" smtClean="0"/>
              <a:t>(Özgen, 2004: 8-9).</a:t>
            </a:r>
            <a:endParaRPr lang="tr-TR" sz="2400" dirty="0"/>
          </a:p>
          <a:p>
            <a:pPr marL="68580" indent="0">
              <a:buNone/>
            </a:pPr>
            <a:endParaRPr lang="tr-TR" sz="2400" dirty="0" smtClean="0"/>
          </a:p>
          <a:p>
            <a:pPr marL="68580" indent="0">
              <a:buNone/>
            </a:pPr>
            <a:endParaRPr lang="tr-TR" sz="2400" dirty="0"/>
          </a:p>
        </p:txBody>
      </p:sp>
    </p:spTree>
    <p:extLst>
      <p:ext uri="{BB962C8B-B14F-4D97-AF65-F5344CB8AC3E}">
        <p14:creationId xmlns:p14="http://schemas.microsoft.com/office/powerpoint/2010/main" val="14056645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39552" y="1052736"/>
            <a:ext cx="8064896" cy="4608511"/>
          </a:xfrm>
        </p:spPr>
        <p:txBody>
          <a:bodyPr>
            <a:normAutofit/>
          </a:bodyPr>
          <a:lstStyle/>
          <a:p>
            <a:pPr marL="68580" indent="0">
              <a:buNone/>
            </a:pPr>
            <a:r>
              <a:rPr lang="tr-TR" sz="2400" b="1" dirty="0" smtClean="0"/>
              <a:t>Ceride-i </a:t>
            </a:r>
            <a:r>
              <a:rPr lang="tr-TR" sz="2400" b="1" dirty="0" err="1" smtClean="0"/>
              <a:t>Havadis’in</a:t>
            </a:r>
            <a:r>
              <a:rPr lang="tr-TR" sz="2400" b="1" dirty="0" smtClean="0"/>
              <a:t> çıkarılma öyküsü ise şöyledir</a:t>
            </a:r>
            <a:r>
              <a:rPr lang="tr-TR" sz="2400" dirty="0" smtClean="0"/>
              <a:t>: </a:t>
            </a:r>
          </a:p>
          <a:p>
            <a:pPr marL="68580" indent="0">
              <a:buNone/>
            </a:pPr>
            <a:endParaRPr lang="tr-TR" sz="1200" dirty="0" smtClean="0"/>
          </a:p>
          <a:p>
            <a:pPr marL="68580" indent="0">
              <a:buNone/>
            </a:pPr>
            <a:r>
              <a:rPr lang="tr-TR" sz="2400" dirty="0" smtClean="0"/>
              <a:t>William Churchill, 1836’da bir gün Kadıköy’de avlanırken bir çocuğu yaralar. Bunun üzerine yakalanıp tutuklanır. Ancak o dönemde kapitülasyonlarla yabancılara geniş hak, yetki ve dokunulmazlıklar tanındığı için İngiliz Elçiliği işe el koyar ve Churchill salıverilir. Ancak konu bununla da bitmez. Zamanın dış işleri bakanı azledilir ve Churchill’e pırlantalı bir nişan ile ortalama 10.000 </a:t>
            </a:r>
            <a:r>
              <a:rPr lang="tr-TR" sz="2400" dirty="0" err="1" smtClean="0"/>
              <a:t>kantarlık</a:t>
            </a:r>
            <a:r>
              <a:rPr lang="tr-TR" sz="2400" dirty="0" smtClean="0"/>
              <a:t> zeytinyağı ihracatı için ferman ve gazete çıkarma yetkisi verilir. (Topuz, 2003: 17).</a:t>
            </a:r>
            <a:endParaRPr lang="tr-TR" sz="2400" dirty="0"/>
          </a:p>
        </p:txBody>
      </p:sp>
    </p:spTree>
    <p:extLst>
      <p:ext uri="{BB962C8B-B14F-4D97-AF65-F5344CB8AC3E}">
        <p14:creationId xmlns:p14="http://schemas.microsoft.com/office/powerpoint/2010/main" val="36170892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39552" y="1196752"/>
            <a:ext cx="7812926" cy="4176464"/>
          </a:xfrm>
        </p:spPr>
        <p:txBody>
          <a:bodyPr>
            <a:normAutofit/>
          </a:bodyPr>
          <a:lstStyle/>
          <a:p>
            <a:pPr marL="68580" indent="0">
              <a:buNone/>
            </a:pPr>
            <a:r>
              <a:rPr lang="tr-TR" sz="2400" dirty="0"/>
              <a:t>William Churchill’in ölümünden sonra gazete oğlu </a:t>
            </a:r>
            <a:r>
              <a:rPr lang="tr-TR" sz="2400" dirty="0" err="1"/>
              <a:t>Alfred</a:t>
            </a:r>
            <a:r>
              <a:rPr lang="tr-TR" sz="2400" dirty="0"/>
              <a:t> Churchill’e miras </a:t>
            </a:r>
            <a:r>
              <a:rPr lang="tr-TR" sz="2400" dirty="0" smtClean="0"/>
              <a:t>kalır. </a:t>
            </a:r>
            <a:r>
              <a:rPr lang="tr-TR" sz="2400" dirty="0" err="1" smtClean="0"/>
              <a:t>Alfred</a:t>
            </a:r>
            <a:r>
              <a:rPr lang="tr-TR" sz="2400" dirty="0" smtClean="0"/>
              <a:t> </a:t>
            </a:r>
            <a:r>
              <a:rPr lang="tr-TR" sz="2400" dirty="0"/>
              <a:t>Churchill, Ceride-i </a:t>
            </a:r>
            <a:r>
              <a:rPr lang="tr-TR" sz="2400" dirty="0" err="1"/>
              <a:t>Havadis’i</a:t>
            </a:r>
            <a:r>
              <a:rPr lang="tr-TR" sz="2400" dirty="0"/>
              <a:t> kapatarak </a:t>
            </a:r>
            <a:r>
              <a:rPr lang="tr-TR" sz="2400" b="1" dirty="0">
                <a:solidFill>
                  <a:srgbClr val="C00000"/>
                </a:solidFill>
              </a:rPr>
              <a:t>Ruzname-i Ceride-i </a:t>
            </a:r>
            <a:r>
              <a:rPr lang="tr-TR" sz="2400" b="1" dirty="0" err="1" smtClean="0">
                <a:solidFill>
                  <a:srgbClr val="C00000"/>
                </a:solidFill>
              </a:rPr>
              <a:t>Havadis</a:t>
            </a:r>
            <a:r>
              <a:rPr lang="tr-TR" sz="2400" dirty="0" err="1" smtClean="0"/>
              <a:t>’i</a:t>
            </a:r>
            <a:r>
              <a:rPr lang="tr-TR" sz="2400" dirty="0" smtClean="0"/>
              <a:t> yayınlar. </a:t>
            </a:r>
          </a:p>
          <a:p>
            <a:pPr marL="68580" indent="0">
              <a:buNone/>
            </a:pPr>
            <a:endParaRPr lang="tr-TR" sz="1200" dirty="0"/>
          </a:p>
          <a:p>
            <a:pPr marL="68580" indent="0">
              <a:buNone/>
            </a:pPr>
            <a:r>
              <a:rPr lang="tr-TR" sz="2400" dirty="0" smtClean="0"/>
              <a:t>Bu </a:t>
            </a:r>
            <a:r>
              <a:rPr lang="tr-TR" sz="2400" dirty="0"/>
              <a:t>sırada </a:t>
            </a:r>
            <a:r>
              <a:rPr lang="tr-TR" sz="2400" b="1" dirty="0">
                <a:solidFill>
                  <a:srgbClr val="C00000"/>
                </a:solidFill>
              </a:rPr>
              <a:t>Tercüman-ı </a:t>
            </a:r>
            <a:r>
              <a:rPr lang="tr-TR" sz="2400" b="1" dirty="0" err="1">
                <a:solidFill>
                  <a:srgbClr val="C00000"/>
                </a:solidFill>
              </a:rPr>
              <a:t>Ahval</a:t>
            </a:r>
            <a:r>
              <a:rPr lang="tr-TR" sz="2400" dirty="0" err="1"/>
              <a:t>’in</a:t>
            </a:r>
            <a:r>
              <a:rPr lang="tr-TR" sz="2400" dirty="0"/>
              <a:t> yayın hayatına başlamasıyla </a:t>
            </a:r>
            <a:r>
              <a:rPr lang="tr-TR" sz="2400" b="1" u="sng" dirty="0"/>
              <a:t>basın </a:t>
            </a:r>
            <a:r>
              <a:rPr lang="tr-TR" sz="2400" b="1" u="sng" dirty="0" smtClean="0"/>
              <a:t>tarihimizin ilk </a:t>
            </a:r>
            <a:r>
              <a:rPr lang="tr-TR" sz="2400" b="1" u="sng" dirty="0"/>
              <a:t>rekabeti </a:t>
            </a:r>
            <a:r>
              <a:rPr lang="tr-TR" sz="2400" dirty="0" smtClean="0"/>
              <a:t>yaşanır (Koloğlu, 1994: 31-32). Güçlü </a:t>
            </a:r>
            <a:r>
              <a:rPr lang="tr-TR" sz="2400" dirty="0"/>
              <a:t>bir gazeteci-yazar kadrosuna sahip olan Tercüman-ı </a:t>
            </a:r>
            <a:r>
              <a:rPr lang="tr-TR" sz="2400" dirty="0" smtClean="0"/>
              <a:t>Ahval, Ceride-i </a:t>
            </a:r>
            <a:r>
              <a:rPr lang="tr-TR" sz="2400" dirty="0" err="1"/>
              <a:t>Havadis’i</a:t>
            </a:r>
            <a:r>
              <a:rPr lang="tr-TR" sz="2400" dirty="0"/>
              <a:t> gölgede bırakır. Ceride-i Havadis ise zamanla kendiliğinden kapanır.</a:t>
            </a:r>
          </a:p>
        </p:txBody>
      </p:sp>
    </p:spTree>
    <p:extLst>
      <p:ext uri="{BB962C8B-B14F-4D97-AF65-F5344CB8AC3E}">
        <p14:creationId xmlns:p14="http://schemas.microsoft.com/office/powerpoint/2010/main" val="40976061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11560" y="1412776"/>
            <a:ext cx="7776864" cy="3508977"/>
          </a:xfrm>
        </p:spPr>
        <p:txBody>
          <a:bodyPr/>
          <a:lstStyle/>
          <a:p>
            <a:pPr marL="68580" indent="0">
              <a:buNone/>
            </a:pPr>
            <a:r>
              <a:rPr lang="tr-TR" sz="2400" dirty="0"/>
              <a:t>Mehmet Ali Paşa’nın gazeteleri dâhil olmak üzere devletin öncülüğündeki ve denetimindeki bütün bu gazetelere karşılık, Osmanlı’da gerçek anlamda </a:t>
            </a:r>
            <a:r>
              <a:rPr lang="tr-TR" sz="2400" b="1" u="sng" dirty="0"/>
              <a:t>ilk</a:t>
            </a:r>
            <a:r>
              <a:rPr lang="tr-TR" sz="2400" u="sng" dirty="0"/>
              <a:t> </a:t>
            </a:r>
            <a:r>
              <a:rPr lang="tr-TR" sz="2400" b="1" u="sng" dirty="0"/>
              <a:t>kişisel gazeteler</a:t>
            </a:r>
            <a:r>
              <a:rPr lang="tr-TR" sz="2400" i="1" dirty="0"/>
              <a:t> </a:t>
            </a:r>
            <a:r>
              <a:rPr lang="tr-TR" sz="2400" dirty="0"/>
              <a:t>19. yüzyılın ikinci yarısında ortaya çıkmıştır. </a:t>
            </a:r>
            <a:r>
              <a:rPr lang="tr-TR" sz="2400" b="1" dirty="0" smtClean="0">
                <a:solidFill>
                  <a:srgbClr val="C00000"/>
                </a:solidFill>
              </a:rPr>
              <a:t>1860</a:t>
            </a:r>
            <a:r>
              <a:rPr lang="tr-TR" sz="2400" dirty="0" smtClean="0"/>
              <a:t>’ta </a:t>
            </a:r>
            <a:r>
              <a:rPr lang="tr-TR" sz="2400" dirty="0"/>
              <a:t>Agâh Efendi’nin “</a:t>
            </a:r>
            <a:r>
              <a:rPr lang="tr-TR" sz="2400" b="1" dirty="0">
                <a:solidFill>
                  <a:srgbClr val="C00000"/>
                </a:solidFill>
              </a:rPr>
              <a:t>Tercüman-ı </a:t>
            </a:r>
            <a:r>
              <a:rPr lang="tr-TR" sz="2400" b="1" dirty="0" err="1">
                <a:solidFill>
                  <a:srgbClr val="C00000"/>
                </a:solidFill>
              </a:rPr>
              <a:t>Ahval</a:t>
            </a:r>
            <a:r>
              <a:rPr lang="tr-TR" sz="2400" dirty="0" err="1"/>
              <a:t>”i</a:t>
            </a:r>
            <a:r>
              <a:rPr lang="tr-TR" sz="2400" dirty="0"/>
              <a:t> ve </a:t>
            </a:r>
            <a:r>
              <a:rPr lang="tr-TR" sz="2400" b="1" dirty="0">
                <a:solidFill>
                  <a:srgbClr val="C00000"/>
                </a:solidFill>
              </a:rPr>
              <a:t>1862</a:t>
            </a:r>
            <a:r>
              <a:rPr lang="tr-TR" sz="2400" dirty="0"/>
              <a:t>’de Şinasi’nin “</a:t>
            </a:r>
            <a:r>
              <a:rPr lang="tr-TR" sz="2400" b="1" dirty="0">
                <a:solidFill>
                  <a:srgbClr val="C00000"/>
                </a:solidFill>
              </a:rPr>
              <a:t>Tasvir-i </a:t>
            </a:r>
            <a:r>
              <a:rPr lang="tr-TR" sz="2400" b="1" dirty="0" err="1">
                <a:solidFill>
                  <a:srgbClr val="C00000"/>
                </a:solidFill>
              </a:rPr>
              <a:t>Efkâr</a:t>
            </a:r>
            <a:r>
              <a:rPr lang="tr-TR" sz="2400" dirty="0" err="1"/>
              <a:t>”ı</a:t>
            </a:r>
            <a:r>
              <a:rPr lang="tr-TR" sz="2400" dirty="0"/>
              <a:t> </a:t>
            </a:r>
            <a:r>
              <a:rPr lang="tr-TR" sz="2400" u="sng" dirty="0"/>
              <a:t>şahıs gazeteleri geleneğinin ilk örnekleri</a:t>
            </a:r>
            <a:r>
              <a:rPr lang="tr-TR" sz="2400" dirty="0"/>
              <a:t> olmuşlardır. </a:t>
            </a:r>
            <a:r>
              <a:rPr lang="tr-TR" sz="2400" dirty="0" smtClean="0"/>
              <a:t>(Bulut, 2009: 64). </a:t>
            </a:r>
            <a:endParaRPr lang="tr-TR" sz="2400" dirty="0"/>
          </a:p>
          <a:p>
            <a:pPr marL="68580" indent="0">
              <a:buNone/>
            </a:pPr>
            <a:endParaRPr lang="tr-TR" sz="2400" dirty="0"/>
          </a:p>
          <a:p>
            <a:pPr marL="68580" indent="0">
              <a:buNone/>
            </a:pPr>
            <a:endParaRPr lang="tr-TR" dirty="0"/>
          </a:p>
        </p:txBody>
      </p:sp>
    </p:spTree>
    <p:extLst>
      <p:ext uri="{BB962C8B-B14F-4D97-AF65-F5344CB8AC3E}">
        <p14:creationId xmlns:p14="http://schemas.microsoft.com/office/powerpoint/2010/main" val="28445589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83568" y="1412775"/>
            <a:ext cx="7704856" cy="4186835"/>
          </a:xfrm>
        </p:spPr>
        <p:txBody>
          <a:bodyPr>
            <a:normAutofit/>
          </a:bodyPr>
          <a:lstStyle/>
          <a:p>
            <a:pPr marL="68580" indent="0">
              <a:buNone/>
            </a:pPr>
            <a:endParaRPr lang="tr-TR" sz="1200" dirty="0"/>
          </a:p>
          <a:p>
            <a:pPr marL="68580" indent="0">
              <a:buNone/>
            </a:pPr>
            <a:r>
              <a:rPr lang="tr-TR" sz="2400" dirty="0" err="1" smtClean="0"/>
              <a:t>İçeriksel</a:t>
            </a:r>
            <a:r>
              <a:rPr lang="tr-TR" sz="2400" dirty="0" smtClean="0"/>
              <a:t> </a:t>
            </a:r>
            <a:r>
              <a:rPr lang="tr-TR" sz="2400" dirty="0"/>
              <a:t>olarak farklılıkları ve ilkleri barındırmasının yanı sıra bu gazeteler, </a:t>
            </a:r>
            <a:r>
              <a:rPr lang="tr-TR" sz="2400" b="1" dirty="0"/>
              <a:t>Namık Kemal</a:t>
            </a:r>
            <a:r>
              <a:rPr lang="tr-TR" sz="2400" dirty="0"/>
              <a:t>, </a:t>
            </a:r>
            <a:r>
              <a:rPr lang="tr-TR" sz="2400" b="1" dirty="0" err="1"/>
              <a:t>Recaizade</a:t>
            </a:r>
            <a:r>
              <a:rPr lang="tr-TR" sz="2400" b="1" dirty="0"/>
              <a:t> Mahmut Ekrem</a:t>
            </a:r>
            <a:r>
              <a:rPr lang="tr-TR" sz="2400" dirty="0"/>
              <a:t>, </a:t>
            </a:r>
            <a:r>
              <a:rPr lang="tr-TR" sz="2400" b="1" dirty="0"/>
              <a:t>Ali Suavi</a:t>
            </a:r>
            <a:r>
              <a:rPr lang="tr-TR" sz="2400" dirty="0"/>
              <a:t>, </a:t>
            </a:r>
            <a:r>
              <a:rPr lang="tr-TR" sz="2400" b="1" dirty="0"/>
              <a:t>Ziya Bey </a:t>
            </a:r>
            <a:r>
              <a:rPr lang="tr-TR" sz="2400" dirty="0"/>
              <a:t>gibi </a:t>
            </a:r>
            <a:r>
              <a:rPr lang="tr-TR" sz="2400" dirty="0" smtClean="0"/>
              <a:t>isimlerin de </a:t>
            </a:r>
            <a:r>
              <a:rPr lang="tr-TR" sz="2400" dirty="0"/>
              <a:t>katkılarıyla dönemin siyasal muhalefetinin sözcüsü haline gelmişlerdir. </a:t>
            </a:r>
            <a:r>
              <a:rPr lang="tr-TR" sz="2400" dirty="0" smtClean="0"/>
              <a:t>(</a:t>
            </a:r>
            <a:r>
              <a:rPr lang="tr-TR" sz="2400" dirty="0" err="1" smtClean="0"/>
              <a:t>bkz</a:t>
            </a:r>
            <a:r>
              <a:rPr lang="tr-TR" sz="2400" dirty="0" smtClean="0"/>
              <a:t>: Topuz, 2003; Adaklı, 2006). </a:t>
            </a:r>
            <a:endParaRPr lang="tr-TR" sz="2400" dirty="0"/>
          </a:p>
          <a:p>
            <a:pPr marL="68580" indent="0">
              <a:buNone/>
            </a:pPr>
            <a:endParaRPr lang="tr-TR" dirty="0"/>
          </a:p>
          <a:p>
            <a:endParaRPr lang="tr-TR" dirty="0"/>
          </a:p>
        </p:txBody>
      </p:sp>
    </p:spTree>
    <p:extLst>
      <p:ext uri="{BB962C8B-B14F-4D97-AF65-F5344CB8AC3E}">
        <p14:creationId xmlns:p14="http://schemas.microsoft.com/office/powerpoint/2010/main" val="84446718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99592" y="548680"/>
            <a:ext cx="7992888" cy="5283949"/>
          </a:xfrm>
        </p:spPr>
        <p:txBody>
          <a:bodyPr>
            <a:normAutofit fontScale="92500" lnSpcReduction="20000"/>
          </a:bodyPr>
          <a:lstStyle/>
          <a:p>
            <a:pPr marL="68580" indent="0">
              <a:buNone/>
            </a:pPr>
            <a:r>
              <a:rPr lang="tr-TR" sz="2600" dirty="0"/>
              <a:t>Türkiye’de özel sermayeyle çıkan ilk gazete olan </a:t>
            </a:r>
            <a:r>
              <a:rPr lang="tr-TR" sz="2600" b="1" dirty="0">
                <a:solidFill>
                  <a:schemeClr val="tx1"/>
                </a:solidFill>
              </a:rPr>
              <a:t>Tercüman-ı </a:t>
            </a:r>
            <a:r>
              <a:rPr lang="tr-TR" sz="2600" b="1" dirty="0" err="1" smtClean="0">
                <a:solidFill>
                  <a:schemeClr val="tx1"/>
                </a:solidFill>
              </a:rPr>
              <a:t>Ahval</a:t>
            </a:r>
            <a:r>
              <a:rPr lang="tr-TR" sz="2600" dirty="0" err="1" smtClean="0">
                <a:solidFill>
                  <a:schemeClr val="tx1"/>
                </a:solidFill>
              </a:rPr>
              <a:t>’de</a:t>
            </a:r>
            <a:r>
              <a:rPr lang="tr-TR" sz="2600" dirty="0" smtClean="0"/>
              <a:t>;</a:t>
            </a:r>
          </a:p>
          <a:p>
            <a:pPr marL="68580" indent="0">
              <a:buNone/>
            </a:pPr>
            <a:endParaRPr lang="tr-TR" sz="1100" dirty="0" smtClean="0"/>
          </a:p>
          <a:p>
            <a:pPr marL="68580" indent="0">
              <a:buNone/>
            </a:pPr>
            <a:r>
              <a:rPr lang="tr-TR" b="1" dirty="0" smtClean="0">
                <a:solidFill>
                  <a:srgbClr val="C00000"/>
                </a:solidFill>
              </a:rPr>
              <a:t>	~</a:t>
            </a:r>
            <a:r>
              <a:rPr lang="tr-TR" dirty="0" smtClean="0"/>
              <a:t> </a:t>
            </a:r>
            <a:r>
              <a:rPr lang="tr-TR" sz="2600" dirty="0" smtClean="0"/>
              <a:t>iç </a:t>
            </a:r>
            <a:r>
              <a:rPr lang="tr-TR" sz="2600" dirty="0"/>
              <a:t>ve dış </a:t>
            </a:r>
            <a:r>
              <a:rPr lang="tr-TR" sz="2600" dirty="0" smtClean="0"/>
              <a:t>haberlere,</a:t>
            </a:r>
          </a:p>
          <a:p>
            <a:pPr marL="68580" indent="0">
              <a:buNone/>
            </a:pPr>
            <a:r>
              <a:rPr lang="tr-TR" sz="2600" b="1" dirty="0" smtClean="0">
                <a:solidFill>
                  <a:srgbClr val="C00000"/>
                </a:solidFill>
              </a:rPr>
              <a:t>	~</a:t>
            </a:r>
            <a:r>
              <a:rPr lang="tr-TR" sz="2600" dirty="0" smtClean="0"/>
              <a:t> resmi </a:t>
            </a:r>
            <a:r>
              <a:rPr lang="tr-TR" sz="2600" dirty="0"/>
              <a:t>haberlere</a:t>
            </a:r>
            <a:r>
              <a:rPr lang="tr-TR" sz="2600" dirty="0" smtClean="0"/>
              <a:t>, </a:t>
            </a:r>
            <a:r>
              <a:rPr lang="tr-TR" sz="2600" dirty="0"/>
              <a:t>bildirilere, tüzüklere,  </a:t>
            </a:r>
            <a:r>
              <a:rPr lang="tr-TR" sz="2600" dirty="0" smtClean="0"/>
              <a:t>        	   	anlaşmalara, </a:t>
            </a:r>
          </a:p>
          <a:p>
            <a:pPr marL="68580" indent="0">
              <a:buNone/>
            </a:pPr>
            <a:r>
              <a:rPr lang="tr-TR" sz="2600" b="1" dirty="0" smtClean="0">
                <a:solidFill>
                  <a:srgbClr val="C00000"/>
                </a:solidFill>
              </a:rPr>
              <a:t>	~</a:t>
            </a:r>
            <a:r>
              <a:rPr lang="tr-TR" sz="2600" dirty="0" smtClean="0"/>
              <a:t> piyasa </a:t>
            </a:r>
            <a:r>
              <a:rPr lang="tr-TR" sz="2600" dirty="0"/>
              <a:t>ve borsa </a:t>
            </a:r>
            <a:r>
              <a:rPr lang="tr-TR" sz="2600" dirty="0" smtClean="0"/>
              <a:t>haberlerine,</a:t>
            </a:r>
          </a:p>
          <a:p>
            <a:pPr marL="68580" indent="0">
              <a:buNone/>
            </a:pPr>
            <a:r>
              <a:rPr lang="tr-TR" sz="2600" b="1" dirty="0" smtClean="0">
                <a:solidFill>
                  <a:srgbClr val="C00000"/>
                </a:solidFill>
              </a:rPr>
              <a:t>	~</a:t>
            </a:r>
            <a:r>
              <a:rPr lang="tr-TR" sz="2600" dirty="0" smtClean="0"/>
              <a:t> </a:t>
            </a:r>
            <a:r>
              <a:rPr lang="tr-TR" sz="2600" dirty="0"/>
              <a:t>fiyat </a:t>
            </a:r>
            <a:r>
              <a:rPr lang="tr-TR" sz="2600" dirty="0" smtClean="0"/>
              <a:t>listelerine, </a:t>
            </a:r>
          </a:p>
          <a:p>
            <a:pPr marL="68580" indent="0">
              <a:buNone/>
            </a:pPr>
            <a:r>
              <a:rPr lang="tr-TR" sz="2600" b="1" dirty="0" smtClean="0">
                <a:solidFill>
                  <a:srgbClr val="C00000"/>
                </a:solidFill>
              </a:rPr>
              <a:t>	~</a:t>
            </a:r>
            <a:r>
              <a:rPr lang="tr-TR" sz="2600" dirty="0" smtClean="0"/>
              <a:t> çeşitli çevirilere, </a:t>
            </a:r>
          </a:p>
          <a:p>
            <a:pPr marL="68580" indent="0">
              <a:buNone/>
            </a:pPr>
            <a:r>
              <a:rPr lang="tr-TR" sz="2600" b="1" dirty="0" smtClean="0">
                <a:solidFill>
                  <a:srgbClr val="C00000"/>
                </a:solidFill>
              </a:rPr>
              <a:t>	~</a:t>
            </a:r>
            <a:r>
              <a:rPr lang="tr-TR" sz="2600" dirty="0" smtClean="0"/>
              <a:t> ekonomik </a:t>
            </a:r>
            <a:r>
              <a:rPr lang="tr-TR" sz="2600" dirty="0"/>
              <a:t>konularla ilgili inceleme </a:t>
            </a:r>
            <a:r>
              <a:rPr lang="tr-TR" sz="2600" dirty="0" smtClean="0"/>
              <a:t>	   	   	yazılarına,</a:t>
            </a:r>
          </a:p>
          <a:p>
            <a:pPr marL="68580" indent="0">
              <a:buNone/>
            </a:pPr>
            <a:r>
              <a:rPr lang="tr-TR" sz="2600" b="1" dirty="0" smtClean="0">
                <a:solidFill>
                  <a:srgbClr val="C00000"/>
                </a:solidFill>
              </a:rPr>
              <a:t>	~</a:t>
            </a:r>
            <a:r>
              <a:rPr lang="tr-TR" sz="2600" dirty="0" smtClean="0"/>
              <a:t>  resmi </a:t>
            </a:r>
            <a:r>
              <a:rPr lang="tr-TR" sz="2600" dirty="0"/>
              <a:t>ve özel </a:t>
            </a:r>
            <a:r>
              <a:rPr lang="tr-TR" sz="2600" dirty="0" smtClean="0"/>
              <a:t>ilanlara yer verilmiştir.</a:t>
            </a:r>
          </a:p>
          <a:p>
            <a:pPr marL="68580" indent="0">
              <a:buNone/>
            </a:pPr>
            <a:endParaRPr lang="tr-TR" sz="1100" dirty="0" smtClean="0"/>
          </a:p>
          <a:p>
            <a:pPr marL="68580" indent="0">
              <a:buNone/>
            </a:pPr>
            <a:r>
              <a:rPr lang="tr-TR" sz="2600" dirty="0" smtClean="0"/>
              <a:t>Ayrıca basın </a:t>
            </a:r>
            <a:r>
              <a:rPr lang="tr-TR" sz="2600" dirty="0"/>
              <a:t>tarihimizde </a:t>
            </a:r>
            <a:r>
              <a:rPr lang="tr-TR" sz="2600" b="1" dirty="0"/>
              <a:t>ilk tefrika </a:t>
            </a:r>
            <a:r>
              <a:rPr lang="tr-TR" sz="2600" dirty="0"/>
              <a:t>(Şinasi’nin</a:t>
            </a:r>
            <a:r>
              <a:rPr lang="tr-TR" sz="2600" b="1" dirty="0"/>
              <a:t> </a:t>
            </a:r>
            <a:r>
              <a:rPr lang="tr-TR" sz="2600" b="1" dirty="0">
                <a:solidFill>
                  <a:srgbClr val="C00000"/>
                </a:solidFill>
              </a:rPr>
              <a:t>Şair Evlenmesi</a:t>
            </a:r>
            <a:r>
              <a:rPr lang="tr-TR" sz="2600" dirty="0"/>
              <a:t>) da Tercüman-ı </a:t>
            </a:r>
            <a:r>
              <a:rPr lang="tr-TR" sz="2600" dirty="0" err="1"/>
              <a:t>Ahval’de</a:t>
            </a:r>
            <a:r>
              <a:rPr lang="tr-TR" sz="2600" dirty="0"/>
              <a:t> </a:t>
            </a:r>
            <a:r>
              <a:rPr lang="tr-TR" sz="2600" dirty="0" smtClean="0"/>
              <a:t>yayımlanmıştır (bkz.: Topuz, 2003). </a:t>
            </a:r>
            <a:endParaRPr lang="tr-TR" sz="2600" dirty="0"/>
          </a:p>
        </p:txBody>
      </p:sp>
    </p:spTree>
    <p:extLst>
      <p:ext uri="{BB962C8B-B14F-4D97-AF65-F5344CB8AC3E}">
        <p14:creationId xmlns:p14="http://schemas.microsoft.com/office/powerpoint/2010/main" val="7178801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11560" y="1412776"/>
            <a:ext cx="7632848" cy="3240360"/>
          </a:xfrm>
        </p:spPr>
        <p:txBody>
          <a:bodyPr>
            <a:normAutofit/>
          </a:bodyPr>
          <a:lstStyle/>
          <a:p>
            <a:pPr marL="68580" indent="0">
              <a:buNone/>
            </a:pPr>
            <a:r>
              <a:rPr lang="tr-TR" sz="2400" b="1" dirty="0"/>
              <a:t>11 Mart 1866</a:t>
            </a:r>
            <a:r>
              <a:rPr lang="tr-TR" sz="2400" dirty="0"/>
              <a:t>’ya kadar yayın hayatını sürdüren Tercüman-ı </a:t>
            </a:r>
            <a:r>
              <a:rPr lang="tr-TR" sz="2400" dirty="0" err="1"/>
              <a:t>Ahval’in</a:t>
            </a:r>
            <a:r>
              <a:rPr lang="tr-TR" sz="2400" dirty="0"/>
              <a:t> kuruluşunda yer alan </a:t>
            </a:r>
            <a:r>
              <a:rPr lang="tr-TR" sz="2400" b="1" dirty="0"/>
              <a:t>Şinasi</a:t>
            </a:r>
            <a:r>
              <a:rPr lang="tr-TR" sz="2400" dirty="0"/>
              <a:t>, kısa bir süre sonra bu gazeteyi bırakarak </a:t>
            </a:r>
            <a:r>
              <a:rPr lang="tr-TR" sz="2400" b="1" dirty="0">
                <a:solidFill>
                  <a:srgbClr val="C00000"/>
                </a:solidFill>
              </a:rPr>
              <a:t>Tasvir-i </a:t>
            </a:r>
            <a:r>
              <a:rPr lang="tr-TR" sz="2400" b="1" dirty="0" err="1" smtClean="0">
                <a:solidFill>
                  <a:srgbClr val="C00000"/>
                </a:solidFill>
              </a:rPr>
              <a:t>Efkâr</a:t>
            </a:r>
            <a:r>
              <a:rPr lang="tr-TR" sz="2400" dirty="0" err="1" smtClean="0"/>
              <a:t>’ı</a:t>
            </a:r>
            <a:r>
              <a:rPr lang="tr-TR" sz="2400" dirty="0" smtClean="0"/>
              <a:t> (Düşüncelerin Anlatımı) çıkarmaya başlamıştır</a:t>
            </a:r>
            <a:r>
              <a:rPr lang="tr-TR" sz="2400" dirty="0"/>
              <a:t> </a:t>
            </a:r>
            <a:r>
              <a:rPr lang="tr-TR" sz="2400" dirty="0" smtClean="0"/>
              <a:t>(</a:t>
            </a:r>
            <a:r>
              <a:rPr lang="tr-TR" sz="2400" b="1" dirty="0" smtClean="0"/>
              <a:t>1862</a:t>
            </a:r>
            <a:r>
              <a:rPr lang="tr-TR" sz="2400" dirty="0" smtClean="0"/>
              <a:t>).  </a:t>
            </a:r>
          </a:p>
          <a:p>
            <a:pPr marL="68580" indent="0">
              <a:buNone/>
            </a:pPr>
            <a:endParaRPr lang="tr-TR" sz="1200" dirty="0"/>
          </a:p>
          <a:p>
            <a:pPr marL="68580" indent="0">
              <a:buNone/>
            </a:pPr>
            <a:r>
              <a:rPr lang="tr-TR" sz="2400" dirty="0" smtClean="0"/>
              <a:t>Yine bu dönem </a:t>
            </a:r>
            <a:r>
              <a:rPr lang="tr-TR" sz="2400" b="1" dirty="0" smtClean="0"/>
              <a:t>1866</a:t>
            </a:r>
            <a:r>
              <a:rPr lang="tr-TR" sz="2400" dirty="0" smtClean="0"/>
              <a:t>’da </a:t>
            </a:r>
            <a:r>
              <a:rPr lang="tr-TR" sz="2400" b="1" dirty="0" smtClean="0"/>
              <a:t>Ali Suavi </a:t>
            </a:r>
            <a:r>
              <a:rPr lang="tr-TR" sz="2400" dirty="0" smtClean="0"/>
              <a:t>tarafından </a:t>
            </a:r>
            <a:r>
              <a:rPr lang="tr-TR" sz="2400" b="1" dirty="0" smtClean="0">
                <a:solidFill>
                  <a:srgbClr val="C00000"/>
                </a:solidFill>
              </a:rPr>
              <a:t>Muhbir</a:t>
            </a:r>
            <a:r>
              <a:rPr lang="tr-TR" sz="2400" dirty="0" smtClean="0"/>
              <a:t> (Haber veren, ihbar eden) gazetesi yayınlanır. </a:t>
            </a:r>
          </a:p>
          <a:p>
            <a:pPr marL="68580" indent="0">
              <a:buNone/>
            </a:pPr>
            <a:endParaRPr lang="tr-TR" sz="2400" dirty="0" smtClean="0"/>
          </a:p>
          <a:p>
            <a:pPr marL="68580" indent="0">
              <a:buNone/>
            </a:pPr>
            <a:endParaRPr lang="tr-TR" sz="2400" dirty="0" smtClean="0"/>
          </a:p>
        </p:txBody>
      </p:sp>
    </p:spTree>
    <p:extLst>
      <p:ext uri="{BB962C8B-B14F-4D97-AF65-F5344CB8AC3E}">
        <p14:creationId xmlns:p14="http://schemas.microsoft.com/office/powerpoint/2010/main" val="9670666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39552" y="1052736"/>
            <a:ext cx="8136904" cy="4347845"/>
          </a:xfrm>
        </p:spPr>
        <p:txBody>
          <a:bodyPr>
            <a:noAutofit/>
          </a:bodyPr>
          <a:lstStyle/>
          <a:p>
            <a:pPr marL="68580" indent="0">
              <a:buNone/>
            </a:pPr>
            <a:r>
              <a:rPr lang="tr-TR" sz="2400" b="1" dirty="0">
                <a:solidFill>
                  <a:srgbClr val="C00000"/>
                </a:solidFill>
              </a:rPr>
              <a:t>Tasvir-i Efkâr</a:t>
            </a:r>
            <a:r>
              <a:rPr lang="tr-TR" sz="2400" dirty="0"/>
              <a:t>, Şinasi’nin yarattığı bir gazetedir. Gazetenin çıkışını takdirle karşılayan dönemin padişahı </a:t>
            </a:r>
            <a:r>
              <a:rPr lang="tr-TR" sz="2400" b="1" dirty="0"/>
              <a:t>Abdülaziz</a:t>
            </a:r>
            <a:r>
              <a:rPr lang="tr-TR" sz="2400" dirty="0"/>
              <a:t>, Şinasi’ye yardım amaçlı 500 altın göndermiştir. </a:t>
            </a:r>
            <a:r>
              <a:rPr lang="tr-TR" sz="2400" dirty="0" smtClean="0"/>
              <a:t>Fakat </a:t>
            </a:r>
            <a:r>
              <a:rPr lang="tr-TR" sz="2400" dirty="0"/>
              <a:t>Şinasi’nin bu yardımı kabul etmediği belirtilmektedir. </a:t>
            </a:r>
            <a:endParaRPr lang="tr-TR" sz="2400" dirty="0" smtClean="0"/>
          </a:p>
          <a:p>
            <a:pPr marL="68580" indent="0">
              <a:buNone/>
            </a:pPr>
            <a:endParaRPr lang="tr-TR" sz="1200" dirty="0"/>
          </a:p>
          <a:p>
            <a:pPr marL="68580" indent="0">
              <a:buNone/>
            </a:pPr>
            <a:r>
              <a:rPr lang="tr-TR" sz="2400" dirty="0" smtClean="0"/>
              <a:t>Diğer </a:t>
            </a:r>
            <a:r>
              <a:rPr lang="tr-TR" sz="2400" dirty="0"/>
              <a:t>bir deyişle Tasvir-i Efkâr, </a:t>
            </a:r>
            <a:r>
              <a:rPr lang="tr-TR" sz="2400" u="sng" dirty="0"/>
              <a:t>devlet yardımı olmadan çıkan Türkçe fikir gazetesi </a:t>
            </a:r>
            <a:r>
              <a:rPr lang="tr-TR" sz="2400" dirty="0"/>
              <a:t>olarak basın tarihimizdeki yerini almıştır. </a:t>
            </a:r>
          </a:p>
          <a:p>
            <a:endParaRPr lang="tr-TR" sz="2400" dirty="0"/>
          </a:p>
        </p:txBody>
      </p:sp>
    </p:spTree>
    <p:extLst>
      <p:ext uri="{BB962C8B-B14F-4D97-AF65-F5344CB8AC3E}">
        <p14:creationId xmlns:p14="http://schemas.microsoft.com/office/powerpoint/2010/main" val="28214091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836712"/>
            <a:ext cx="8208912" cy="4896543"/>
          </a:xfrm>
        </p:spPr>
        <p:txBody>
          <a:bodyPr/>
          <a:lstStyle/>
          <a:p>
            <a:pPr marL="68580" indent="0">
              <a:buNone/>
            </a:pPr>
            <a:r>
              <a:rPr lang="tr-TR" sz="2400" dirty="0" smtClean="0"/>
              <a:t>Şinasi, gazetenin çıkarılması için hükümete verdiği dilekçesinde «</a:t>
            </a:r>
            <a:r>
              <a:rPr lang="tr-TR" sz="2400" b="1" i="1" dirty="0" smtClean="0"/>
              <a:t>Maarif ve havadise dair mümkün olduğu kadar Türkçe gazete çıkarmak emeli</a:t>
            </a:r>
            <a:r>
              <a:rPr lang="tr-TR" sz="2400" dirty="0" smtClean="0"/>
              <a:t>» olduğunu özellikle belirtir. </a:t>
            </a:r>
          </a:p>
          <a:p>
            <a:pPr marL="68580" indent="0">
              <a:buNone/>
            </a:pPr>
            <a:endParaRPr lang="tr-TR" sz="1200" dirty="0"/>
          </a:p>
          <a:p>
            <a:pPr marL="68580" indent="0">
              <a:buNone/>
            </a:pPr>
            <a:r>
              <a:rPr lang="tr-TR" sz="2400" dirty="0" smtClean="0"/>
              <a:t>Nitekim Tasvir-i Efkâr, Türkçe’nin itibarının artmasında önemli bir rol oynamıştır. </a:t>
            </a:r>
          </a:p>
          <a:p>
            <a:pPr marL="68580" indent="0">
              <a:buNone/>
            </a:pPr>
            <a:endParaRPr lang="tr-TR" sz="1200" dirty="0"/>
          </a:p>
          <a:p>
            <a:pPr marL="68580" indent="0">
              <a:buNone/>
            </a:pPr>
            <a:r>
              <a:rPr lang="tr-TR" sz="2400" u="sng" dirty="0" smtClean="0"/>
              <a:t>Halkın anlayabileceği sade bir dil ve anlatım </a:t>
            </a:r>
            <a:r>
              <a:rPr lang="tr-TR" sz="2400" dirty="0" smtClean="0"/>
              <a:t>ile </a:t>
            </a:r>
            <a:r>
              <a:rPr lang="tr-TR" sz="2400" u="sng" dirty="0" smtClean="0"/>
              <a:t>keskin fikirli yayın politikası</a:t>
            </a:r>
            <a:r>
              <a:rPr lang="tr-TR" sz="2400" dirty="0" smtClean="0"/>
              <a:t> gazetenin en temel özelliklerindendir. </a:t>
            </a:r>
          </a:p>
          <a:p>
            <a:pPr marL="68580" indent="0">
              <a:buNone/>
            </a:pPr>
            <a:endParaRPr lang="tr-TR" sz="2400" dirty="0" smtClean="0"/>
          </a:p>
        </p:txBody>
      </p:sp>
    </p:spTree>
    <p:extLst>
      <p:ext uri="{BB962C8B-B14F-4D97-AF65-F5344CB8AC3E}">
        <p14:creationId xmlns:p14="http://schemas.microsoft.com/office/powerpoint/2010/main" val="30096292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39552" y="836712"/>
            <a:ext cx="7632966" cy="4896544"/>
          </a:xfrm>
        </p:spPr>
        <p:txBody>
          <a:bodyPr>
            <a:noAutofit/>
          </a:bodyPr>
          <a:lstStyle/>
          <a:p>
            <a:pPr marL="68580" indent="0">
              <a:buNone/>
            </a:pPr>
            <a:r>
              <a:rPr lang="tr-TR" sz="2400" dirty="0" smtClean="0"/>
              <a:t>Gazete haftada </a:t>
            </a:r>
            <a:r>
              <a:rPr lang="tr-TR" sz="2400" dirty="0"/>
              <a:t>iki kez </a:t>
            </a:r>
            <a:r>
              <a:rPr lang="tr-TR" sz="2400" dirty="0" smtClean="0"/>
              <a:t>çıkar. Eğitim</a:t>
            </a:r>
            <a:r>
              <a:rPr lang="tr-TR" sz="2400" dirty="0"/>
              <a:t>, bilim </a:t>
            </a:r>
            <a:r>
              <a:rPr lang="tr-TR" sz="2400" dirty="0" smtClean="0"/>
              <a:t>ve yararlı işlerle ilgili duyurular parasız basılır. İç ve dış haberler için ayrı sütunlar ayrılır ve bunlar «</a:t>
            </a:r>
            <a:r>
              <a:rPr lang="tr-TR" sz="2400" b="1" dirty="0" smtClean="0"/>
              <a:t>Havadis-i </a:t>
            </a:r>
            <a:r>
              <a:rPr lang="tr-TR" sz="2400" b="1" dirty="0" err="1" smtClean="0"/>
              <a:t>Hariciyye</a:t>
            </a:r>
            <a:r>
              <a:rPr lang="tr-TR" sz="2400" dirty="0" smtClean="0"/>
              <a:t>» ile «</a:t>
            </a:r>
            <a:r>
              <a:rPr lang="tr-TR" sz="2400" b="1" dirty="0" smtClean="0"/>
              <a:t>Havadis-i </a:t>
            </a:r>
            <a:r>
              <a:rPr lang="tr-TR" sz="2400" b="1" dirty="0" err="1" smtClean="0"/>
              <a:t>Dahiliyye</a:t>
            </a:r>
            <a:r>
              <a:rPr lang="tr-TR" sz="2400" dirty="0" smtClean="0"/>
              <a:t>» diye süslü başlıklarla verilir. </a:t>
            </a:r>
          </a:p>
          <a:p>
            <a:pPr marL="68580" indent="0">
              <a:buNone/>
            </a:pPr>
            <a:endParaRPr lang="tr-TR" sz="1200" dirty="0"/>
          </a:p>
          <a:p>
            <a:pPr marL="68580" indent="0">
              <a:buNone/>
            </a:pPr>
            <a:r>
              <a:rPr lang="tr-TR" sz="2400" dirty="0"/>
              <a:t>Şinasi </a:t>
            </a:r>
            <a:r>
              <a:rPr lang="tr-TR" sz="2400" dirty="0" smtClean="0"/>
              <a:t>ise gazetenin </a:t>
            </a:r>
            <a:r>
              <a:rPr lang="tr-TR" sz="2400" dirty="0"/>
              <a:t>özelliklerini şöyle ortaya </a:t>
            </a:r>
            <a:r>
              <a:rPr lang="tr-TR" sz="2400" dirty="0" smtClean="0"/>
              <a:t>koyar:</a:t>
            </a:r>
          </a:p>
          <a:p>
            <a:pPr marL="68580" indent="0">
              <a:buNone/>
            </a:pPr>
            <a:endParaRPr lang="tr-TR" sz="1200" dirty="0" smtClean="0"/>
          </a:p>
          <a:p>
            <a:pPr marL="525780" lvl="1" indent="0">
              <a:buNone/>
            </a:pPr>
            <a:r>
              <a:rPr lang="tr-TR" sz="2000" dirty="0" smtClean="0"/>
              <a:t>«</a:t>
            </a:r>
            <a:r>
              <a:rPr lang="tr-TR" sz="2000" i="1" dirty="0" smtClean="0"/>
              <a:t>Tasvir-i Efkâr gazetesi </a:t>
            </a:r>
            <a:r>
              <a:rPr lang="tr-TR" sz="2000" i="1" u="sng" dirty="0" smtClean="0"/>
              <a:t>iki bölümden</a:t>
            </a:r>
            <a:r>
              <a:rPr lang="tr-TR" sz="2000" i="1" dirty="0" smtClean="0"/>
              <a:t> oluşmuş olup, </a:t>
            </a:r>
            <a:r>
              <a:rPr lang="tr-TR" sz="2000" i="1" u="sng" dirty="0" smtClean="0"/>
              <a:t>birinci bölümü</a:t>
            </a:r>
            <a:r>
              <a:rPr lang="tr-TR" sz="2000" i="1" dirty="0" smtClean="0"/>
              <a:t> genel olarak iç ve dış haberlere, seçilmiş haberlerin duyurulmasına, </a:t>
            </a:r>
            <a:r>
              <a:rPr lang="tr-TR" sz="2000" i="1" u="sng" dirty="0" smtClean="0"/>
              <a:t>ikinci bölüm</a:t>
            </a:r>
            <a:r>
              <a:rPr lang="tr-TR" sz="2000" i="1" dirty="0" smtClean="0"/>
              <a:t> ise bilgice birbirinden ayrı olan yapıtların yayınlanması için ayrılmış bölümdür ki, gereğine göre yapıt ya da tüm olarak ya da özetlenerek verilecektir</a:t>
            </a:r>
            <a:r>
              <a:rPr lang="tr-TR" sz="2000" dirty="0" smtClean="0"/>
              <a:t>.»</a:t>
            </a:r>
            <a:endParaRPr lang="tr-TR" sz="2000" dirty="0"/>
          </a:p>
          <a:p>
            <a:endParaRPr lang="tr-TR" sz="2400" dirty="0"/>
          </a:p>
        </p:txBody>
      </p:sp>
    </p:spTree>
    <p:extLst>
      <p:ext uri="{BB962C8B-B14F-4D97-AF65-F5344CB8AC3E}">
        <p14:creationId xmlns:p14="http://schemas.microsoft.com/office/powerpoint/2010/main" val="197221133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39552" y="1196752"/>
            <a:ext cx="8064896" cy="4491861"/>
          </a:xfrm>
        </p:spPr>
        <p:txBody>
          <a:bodyPr/>
          <a:lstStyle/>
          <a:p>
            <a:pPr marL="68580" indent="0">
              <a:buNone/>
            </a:pPr>
            <a:r>
              <a:rPr lang="tr-TR" sz="2400" dirty="0"/>
              <a:t>Şinasi’nin düşünce özgürlüğüne ilişkin yazılar da yazdığı gazete, 3 yıla yakın bir süre Şinasi tarafından çıkarılmaya devam eder. </a:t>
            </a:r>
            <a:endParaRPr lang="tr-TR" sz="2400" dirty="0" smtClean="0"/>
          </a:p>
          <a:p>
            <a:pPr marL="68580" indent="0">
              <a:buNone/>
            </a:pPr>
            <a:endParaRPr lang="tr-TR" sz="1200" dirty="0"/>
          </a:p>
          <a:p>
            <a:pPr marL="68580" indent="0">
              <a:buNone/>
            </a:pPr>
            <a:r>
              <a:rPr lang="tr-TR" sz="2400" dirty="0" smtClean="0"/>
              <a:t>O </a:t>
            </a:r>
            <a:r>
              <a:rPr lang="tr-TR" sz="2400" dirty="0"/>
              <a:t>sıralarda bir arkadaşının tutuklanmasından tedirgin olan Şinasi </a:t>
            </a:r>
            <a:r>
              <a:rPr lang="tr-TR" sz="2400" b="1" dirty="0"/>
              <a:t>1865</a:t>
            </a:r>
            <a:r>
              <a:rPr lang="tr-TR" sz="2400" dirty="0"/>
              <a:t> ilkbaharında Paris’e kaçar ve gazetenin yönetimine Şinasi gibi özgürlük konularına değinen </a:t>
            </a:r>
            <a:r>
              <a:rPr lang="tr-TR" sz="2400" b="1" dirty="0"/>
              <a:t>Namık Kemal </a:t>
            </a:r>
            <a:r>
              <a:rPr lang="tr-TR" sz="2400" dirty="0"/>
              <a:t>geçer.</a:t>
            </a:r>
          </a:p>
          <a:p>
            <a:endParaRPr lang="tr-TR" sz="2400" dirty="0"/>
          </a:p>
        </p:txBody>
      </p:sp>
    </p:spTree>
    <p:extLst>
      <p:ext uri="{BB962C8B-B14F-4D97-AF65-F5344CB8AC3E}">
        <p14:creationId xmlns:p14="http://schemas.microsoft.com/office/powerpoint/2010/main" val="12214969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836712"/>
            <a:ext cx="8136904" cy="5256584"/>
          </a:xfrm>
        </p:spPr>
        <p:txBody>
          <a:bodyPr>
            <a:noAutofit/>
          </a:bodyPr>
          <a:lstStyle/>
          <a:p>
            <a:pPr marL="68580" indent="0">
              <a:buNone/>
            </a:pPr>
            <a:r>
              <a:rPr lang="tr-TR" sz="2400" b="1" dirty="0" smtClean="0"/>
              <a:t>1867</a:t>
            </a:r>
            <a:r>
              <a:rPr lang="tr-TR" sz="2400" dirty="0" smtClean="0"/>
              <a:t>’de çıkan «</a:t>
            </a:r>
            <a:r>
              <a:rPr lang="tr-TR" sz="2400" b="1" dirty="0" smtClean="0">
                <a:solidFill>
                  <a:srgbClr val="C00000"/>
                </a:solidFill>
              </a:rPr>
              <a:t>Şark Meselesi</a:t>
            </a:r>
            <a:r>
              <a:rPr lang="tr-TR" sz="2400" dirty="0" smtClean="0"/>
              <a:t>» başlıklı bir yazı dizisi üzerine Namık Kemal’in gazetecilik yapması yasaklanır. Bunun üzerine Namık Kemal de Avrupa’ya kaçar ve gazetenin yönetimi </a:t>
            </a:r>
            <a:r>
              <a:rPr lang="tr-TR" sz="2400" b="1" dirty="0" err="1" smtClean="0"/>
              <a:t>Recaizade</a:t>
            </a:r>
            <a:r>
              <a:rPr lang="tr-TR" sz="2400" dirty="0" smtClean="0"/>
              <a:t> </a:t>
            </a:r>
            <a:r>
              <a:rPr lang="tr-TR" sz="2400" b="1" dirty="0" smtClean="0"/>
              <a:t>Ekrem</a:t>
            </a:r>
            <a:r>
              <a:rPr lang="tr-TR" sz="2400" dirty="0" smtClean="0"/>
              <a:t>’e kalır. </a:t>
            </a:r>
          </a:p>
          <a:p>
            <a:pPr marL="68580" indent="0">
              <a:buNone/>
            </a:pPr>
            <a:endParaRPr lang="tr-TR" sz="1200" dirty="0"/>
          </a:p>
          <a:p>
            <a:pPr marL="68580" indent="0">
              <a:buNone/>
            </a:pPr>
            <a:r>
              <a:rPr lang="tr-TR" sz="2400" dirty="0" smtClean="0"/>
              <a:t>Gazete, </a:t>
            </a:r>
            <a:r>
              <a:rPr lang="tr-TR" sz="2400" b="1" dirty="0" smtClean="0"/>
              <a:t>1910</a:t>
            </a:r>
            <a:r>
              <a:rPr lang="tr-TR" sz="2400" dirty="0" smtClean="0"/>
              <a:t>’dan sonra «</a:t>
            </a:r>
            <a:r>
              <a:rPr lang="tr-TR" sz="2400" b="1" dirty="0" smtClean="0"/>
              <a:t>Yeni Tasvir-i Efkâr</a:t>
            </a:r>
            <a:r>
              <a:rPr lang="tr-TR" sz="2400" dirty="0" smtClean="0"/>
              <a:t>» adıyla </a:t>
            </a:r>
            <a:r>
              <a:rPr lang="tr-TR" sz="2400" b="1" dirty="0" err="1" smtClean="0"/>
              <a:t>Ebüzziya</a:t>
            </a:r>
            <a:r>
              <a:rPr lang="tr-TR" sz="2400" b="1" dirty="0" smtClean="0"/>
              <a:t> Tevfik </a:t>
            </a:r>
            <a:r>
              <a:rPr lang="tr-TR" sz="2400" dirty="0" smtClean="0"/>
              <a:t>tarafından çıkarılmaya devam eder. </a:t>
            </a:r>
            <a:r>
              <a:rPr lang="tr-TR" sz="2400" dirty="0"/>
              <a:t>Her </a:t>
            </a:r>
            <a:r>
              <a:rPr lang="tr-TR" sz="2400" dirty="0" smtClean="0"/>
              <a:t>kapatılmasında ad değişir:</a:t>
            </a:r>
          </a:p>
          <a:p>
            <a:pPr marL="68580" indent="0">
              <a:buNone/>
            </a:pPr>
            <a:endParaRPr lang="tr-TR" sz="1200" dirty="0" smtClean="0"/>
          </a:p>
          <a:p>
            <a:pPr marL="811530" lvl="1"/>
            <a:r>
              <a:rPr lang="tr-TR" sz="2400" dirty="0" err="1" smtClean="0"/>
              <a:t>Tevhid</a:t>
            </a:r>
            <a:r>
              <a:rPr lang="tr-TR" sz="2400" dirty="0" smtClean="0"/>
              <a:t>-i Efkâr, </a:t>
            </a:r>
            <a:endParaRPr lang="tr-TR" sz="2400" dirty="0"/>
          </a:p>
          <a:p>
            <a:pPr marL="811530" lvl="1"/>
            <a:r>
              <a:rPr lang="tr-TR" sz="2400" dirty="0" smtClean="0"/>
              <a:t>Tenvir-i Efkâr,</a:t>
            </a:r>
          </a:p>
          <a:p>
            <a:pPr marL="811530" lvl="1"/>
            <a:r>
              <a:rPr lang="tr-TR" sz="2400" dirty="0" err="1" smtClean="0"/>
              <a:t>İntihâb</a:t>
            </a:r>
            <a:r>
              <a:rPr lang="tr-TR" sz="2400" dirty="0" smtClean="0"/>
              <a:t>-ı Efkâr,</a:t>
            </a:r>
          </a:p>
          <a:p>
            <a:pPr marL="811530" lvl="1"/>
            <a:r>
              <a:rPr lang="tr-TR" sz="2400" dirty="0" smtClean="0"/>
              <a:t>Tefsir-i Efkâr. </a:t>
            </a:r>
            <a:endParaRPr lang="tr-TR" sz="2400" dirty="0"/>
          </a:p>
        </p:txBody>
      </p:sp>
    </p:spTree>
    <p:extLst>
      <p:ext uri="{BB962C8B-B14F-4D97-AF65-F5344CB8AC3E}">
        <p14:creationId xmlns:p14="http://schemas.microsoft.com/office/powerpoint/2010/main" val="280173351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11560" y="1340768"/>
            <a:ext cx="7776864" cy="3168351"/>
          </a:xfrm>
        </p:spPr>
        <p:txBody>
          <a:bodyPr>
            <a:normAutofit/>
          </a:bodyPr>
          <a:lstStyle/>
          <a:p>
            <a:pPr marL="68580" indent="0">
              <a:buNone/>
            </a:pPr>
            <a:r>
              <a:rPr lang="tr-TR" sz="2400" dirty="0"/>
              <a:t>1920 yılında </a:t>
            </a:r>
            <a:r>
              <a:rPr lang="tr-TR" sz="2400" dirty="0" smtClean="0"/>
              <a:t>gazete </a:t>
            </a:r>
            <a:r>
              <a:rPr lang="tr-TR" sz="2400" dirty="0"/>
              <a:t>kapanır. 1921’de yeniden çıkmaya başlar. 1925 yılında İstiklâl Mahkemesi’nce yeniden kapatılır. </a:t>
            </a:r>
            <a:endParaRPr lang="tr-TR" sz="2400" dirty="0" smtClean="0"/>
          </a:p>
          <a:p>
            <a:pPr marL="68580" indent="0">
              <a:buNone/>
            </a:pPr>
            <a:endParaRPr lang="tr-TR" sz="1200" b="1" dirty="0"/>
          </a:p>
          <a:p>
            <a:pPr marL="68580" indent="0">
              <a:buNone/>
            </a:pPr>
            <a:r>
              <a:rPr lang="tr-TR" sz="2400" b="1" dirty="0" err="1" smtClean="0"/>
              <a:t>Ziyad</a:t>
            </a:r>
            <a:r>
              <a:rPr lang="tr-TR" sz="2400" b="1" dirty="0" smtClean="0"/>
              <a:t> </a:t>
            </a:r>
            <a:r>
              <a:rPr lang="tr-TR" sz="2400" b="1" dirty="0" err="1"/>
              <a:t>Ebüzziya</a:t>
            </a:r>
            <a:r>
              <a:rPr lang="tr-TR" sz="2400" b="1" dirty="0"/>
              <a:t> </a:t>
            </a:r>
            <a:r>
              <a:rPr lang="tr-TR" sz="2400" dirty="0"/>
              <a:t>1940 yılında gazeteyi tekrar yayınlar. </a:t>
            </a:r>
            <a:r>
              <a:rPr lang="tr-TR" sz="2400" u="sng" dirty="0"/>
              <a:t>1945</a:t>
            </a:r>
            <a:r>
              <a:rPr lang="tr-TR" sz="2400" dirty="0"/>
              <a:t> yılında gazete «</a:t>
            </a:r>
            <a:r>
              <a:rPr lang="tr-TR" sz="2400" b="1" dirty="0">
                <a:solidFill>
                  <a:srgbClr val="C00000"/>
                </a:solidFill>
              </a:rPr>
              <a:t>Tasvir</a:t>
            </a:r>
            <a:r>
              <a:rPr lang="tr-TR" sz="2400" dirty="0"/>
              <a:t>» adıyla </a:t>
            </a:r>
            <a:r>
              <a:rPr lang="tr-TR" sz="2400" b="1" dirty="0"/>
              <a:t>Cihan Baban </a:t>
            </a:r>
            <a:r>
              <a:rPr lang="tr-TR" sz="2400" dirty="0"/>
              <a:t>yönetiminde </a:t>
            </a:r>
            <a:r>
              <a:rPr lang="tr-TR" sz="2400" u="sng" dirty="0"/>
              <a:t>1949</a:t>
            </a:r>
            <a:r>
              <a:rPr lang="tr-TR" sz="2400" dirty="0"/>
              <a:t>’a kadar </a:t>
            </a:r>
            <a:r>
              <a:rPr lang="tr-TR" sz="2400" dirty="0" smtClean="0"/>
              <a:t>çıkar. </a:t>
            </a:r>
            <a:endParaRPr lang="tr-TR" sz="2400" dirty="0"/>
          </a:p>
          <a:p>
            <a:endParaRPr lang="tr-TR" sz="2400" dirty="0"/>
          </a:p>
        </p:txBody>
      </p:sp>
    </p:spTree>
    <p:extLst>
      <p:ext uri="{BB962C8B-B14F-4D97-AF65-F5344CB8AC3E}">
        <p14:creationId xmlns:p14="http://schemas.microsoft.com/office/powerpoint/2010/main" val="36398075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0"/>
            <a:ext cx="8712968" cy="6525344"/>
          </a:xfrm>
        </p:spPr>
        <p:txBody>
          <a:bodyPr/>
          <a:lstStyle/>
          <a:p>
            <a:pPr marL="0" indent="0">
              <a:buNone/>
            </a:pPr>
            <a:r>
              <a:rPr lang="tr-TR" sz="1700" b="1" dirty="0" smtClean="0"/>
              <a:t>Kaynakça</a:t>
            </a:r>
          </a:p>
          <a:p>
            <a:r>
              <a:rPr lang="tr-TR" sz="1700" dirty="0" smtClean="0"/>
              <a:t>Adaklı</a:t>
            </a:r>
            <a:r>
              <a:rPr lang="tr-TR" sz="1700" dirty="0"/>
              <a:t>, </a:t>
            </a:r>
            <a:r>
              <a:rPr lang="tr-TR" sz="1700" dirty="0" smtClean="0"/>
              <a:t>G. (2006). </a:t>
            </a:r>
            <a:r>
              <a:rPr lang="tr-TR" sz="1700" i="1" dirty="0" smtClean="0"/>
              <a:t>Türkiye’de </a:t>
            </a:r>
            <a:r>
              <a:rPr lang="tr-TR" sz="1700" i="1" dirty="0"/>
              <a:t>Medya Endüstri: </a:t>
            </a:r>
            <a:r>
              <a:rPr lang="tr-TR" sz="1700" i="1" dirty="0" err="1" smtClean="0"/>
              <a:t>Neoliberalizm</a:t>
            </a:r>
            <a:r>
              <a:rPr lang="tr-TR" sz="1700" i="1" dirty="0" smtClean="0"/>
              <a:t> Çağında </a:t>
            </a:r>
            <a:r>
              <a:rPr lang="tr-TR" sz="1700" i="1" dirty="0"/>
              <a:t>Mülkiyet ve Kontrol </a:t>
            </a:r>
            <a:r>
              <a:rPr lang="tr-TR" sz="1700" i="1" dirty="0" smtClean="0"/>
              <a:t>İlişkileri</a:t>
            </a:r>
            <a:r>
              <a:rPr lang="tr-TR" sz="1700" dirty="0" smtClean="0"/>
              <a:t>. Ankara: Ütopya Yayınevi.</a:t>
            </a:r>
          </a:p>
          <a:p>
            <a:r>
              <a:rPr lang="tr-TR" sz="1700" dirty="0"/>
              <a:t>Akkaya, </a:t>
            </a:r>
            <a:r>
              <a:rPr lang="tr-TR" sz="1700" dirty="0" smtClean="0"/>
              <a:t>Y. (2009).Osmanlı </a:t>
            </a:r>
            <a:r>
              <a:rPr lang="tr-TR" sz="1700" dirty="0"/>
              <a:t>İmparatorluğu Döneminde </a:t>
            </a:r>
            <a:r>
              <a:rPr lang="tr-TR" sz="1700" dirty="0" smtClean="0"/>
              <a:t>Matbuatta Amele Hareketleri. İçinde </a:t>
            </a:r>
            <a:r>
              <a:rPr lang="tr-TR" sz="1700" i="1" dirty="0" smtClean="0"/>
              <a:t>Sermayenin Medyası Medyanın </a:t>
            </a:r>
            <a:r>
              <a:rPr lang="tr-TR" sz="1700" i="1" dirty="0"/>
              <a:t>Sermayesi: Ekonomi </a:t>
            </a:r>
            <a:r>
              <a:rPr lang="tr-TR" sz="1700" i="1" dirty="0" smtClean="0"/>
              <a:t>Politik </a:t>
            </a:r>
            <a:r>
              <a:rPr lang="nn-NO" sz="1700" i="1" dirty="0" smtClean="0"/>
              <a:t>Yaklaşımlar</a:t>
            </a:r>
            <a:r>
              <a:rPr lang="tr-TR" sz="1700" i="1" dirty="0" smtClean="0"/>
              <a:t> (</a:t>
            </a:r>
            <a:r>
              <a:rPr lang="fi-FI" sz="1700" dirty="0" smtClean="0"/>
              <a:t>46-60</a:t>
            </a:r>
            <a:r>
              <a:rPr lang="tr-TR" sz="1700" dirty="0" smtClean="0"/>
              <a:t>)</a:t>
            </a:r>
            <a:r>
              <a:rPr lang="nn-NO" sz="1700" dirty="0" smtClean="0"/>
              <a:t>, </a:t>
            </a:r>
            <a:r>
              <a:rPr lang="nn-NO" sz="1700" dirty="0"/>
              <a:t>Der. </a:t>
            </a:r>
            <a:r>
              <a:rPr lang="nn-NO" sz="1700" dirty="0" smtClean="0"/>
              <a:t>S</a:t>
            </a:r>
            <a:r>
              <a:rPr lang="tr-TR" sz="1700" dirty="0" smtClean="0"/>
              <a:t>.</a:t>
            </a:r>
            <a:r>
              <a:rPr lang="nn-NO" sz="1700" dirty="0" smtClean="0"/>
              <a:t> </a:t>
            </a:r>
            <a:r>
              <a:rPr lang="nn-NO" sz="1700" dirty="0"/>
              <a:t>Bulut, </a:t>
            </a:r>
            <a:r>
              <a:rPr lang="tr-TR" sz="1700" dirty="0"/>
              <a:t>Ankara: Ütopya </a:t>
            </a:r>
            <a:r>
              <a:rPr lang="tr-TR" sz="1700" dirty="0" smtClean="0"/>
              <a:t>Yayınevi</a:t>
            </a:r>
            <a:r>
              <a:rPr lang="fi-FI" sz="1700" dirty="0" smtClean="0"/>
              <a:t>.</a:t>
            </a:r>
            <a:endParaRPr lang="tr-TR" sz="1700" dirty="0" smtClean="0"/>
          </a:p>
          <a:p>
            <a:r>
              <a:rPr lang="tr-TR" sz="1700" dirty="0"/>
              <a:t>Bulut, </a:t>
            </a:r>
            <a:r>
              <a:rPr lang="tr-TR" sz="1700" dirty="0" smtClean="0"/>
              <a:t>S. (2009). Osmanlı’dan </a:t>
            </a:r>
            <a:r>
              <a:rPr lang="tr-TR" sz="1700" dirty="0"/>
              <a:t>1980’li Yıllara Basının </a:t>
            </a:r>
            <a:r>
              <a:rPr lang="tr-TR" sz="1700" dirty="0" smtClean="0"/>
              <a:t>Mülkiyet Yapısı. İçinde </a:t>
            </a:r>
            <a:r>
              <a:rPr lang="tr-TR" sz="1700" i="1" dirty="0"/>
              <a:t>Sermayenin Medyası </a:t>
            </a:r>
            <a:r>
              <a:rPr lang="tr-TR" sz="1700" i="1" dirty="0" smtClean="0"/>
              <a:t>Medyanın Sermayesi (</a:t>
            </a:r>
            <a:r>
              <a:rPr lang="fi-FI" sz="1700" dirty="0" smtClean="0"/>
              <a:t>61-74</a:t>
            </a:r>
            <a:r>
              <a:rPr lang="tr-TR" sz="1700" dirty="0"/>
              <a:t>)</a:t>
            </a:r>
            <a:r>
              <a:rPr lang="tr-TR" sz="1700" dirty="0" smtClean="0"/>
              <a:t>, </a:t>
            </a:r>
            <a:r>
              <a:rPr lang="tr-TR" sz="1700" dirty="0"/>
              <a:t>Der. </a:t>
            </a:r>
            <a:r>
              <a:rPr lang="tr-TR" sz="1700" dirty="0" smtClean="0"/>
              <a:t>S. </a:t>
            </a:r>
            <a:r>
              <a:rPr lang="tr-TR" sz="1700" dirty="0"/>
              <a:t>Bulut, Ankara: Ütopya </a:t>
            </a:r>
            <a:r>
              <a:rPr lang="tr-TR" sz="1700" dirty="0" smtClean="0"/>
              <a:t>Yayınevi</a:t>
            </a:r>
            <a:r>
              <a:rPr lang="tr-TR" sz="1700" dirty="0" smtClean="0"/>
              <a:t>.</a:t>
            </a:r>
          </a:p>
          <a:p>
            <a:r>
              <a:rPr lang="tr-TR" sz="1700" dirty="0"/>
              <a:t>Erdem, B. N. (2011). Soğuk Savaş Düzeninde Milliyet Gazetesi ve Abdi İpekçi’nin Gazetecilik Anlayışının Değerlendirilmesi. </a:t>
            </a:r>
            <a:r>
              <a:rPr lang="tr-TR" sz="1700" i="1" dirty="0"/>
              <a:t>Yayınlanmamış Doktora Tezi</a:t>
            </a:r>
            <a:r>
              <a:rPr lang="tr-TR" sz="1700" dirty="0"/>
              <a:t>. İstanbul Üniversitesi Sosyal Bilimler Enstitüsü Uluslararası İlişkiler, İstanbul.</a:t>
            </a:r>
          </a:p>
          <a:p>
            <a:r>
              <a:rPr lang="tr-TR" sz="1700" dirty="0" smtClean="0"/>
              <a:t>Ertuğ</a:t>
            </a:r>
            <a:r>
              <a:rPr lang="tr-TR" sz="1700" dirty="0"/>
              <a:t>, H. R. (1970). </a:t>
            </a:r>
            <a:r>
              <a:rPr lang="tr-TR" sz="1700" i="1" dirty="0"/>
              <a:t>Basın ve Yayın Hareketleri Tarihi</a:t>
            </a:r>
            <a:r>
              <a:rPr lang="tr-TR" sz="1700" dirty="0"/>
              <a:t>. Cilt.1, İstanbul: Yenilik Basımevi. </a:t>
            </a:r>
          </a:p>
          <a:p>
            <a:r>
              <a:rPr lang="tr-TR" sz="1700" dirty="0"/>
              <a:t>Kabacalı, </a:t>
            </a:r>
            <a:r>
              <a:rPr lang="tr-TR" sz="1700" dirty="0" smtClean="0"/>
              <a:t>A. (1990). </a:t>
            </a:r>
            <a:r>
              <a:rPr lang="tr-TR" sz="1700" i="1" dirty="0" smtClean="0"/>
              <a:t>Başlangıcından </a:t>
            </a:r>
            <a:r>
              <a:rPr lang="tr-TR" sz="1700" i="1" dirty="0"/>
              <a:t>Günümüze Türkiye’de Basın </a:t>
            </a:r>
            <a:r>
              <a:rPr lang="tr-TR" sz="1700" i="1" dirty="0" smtClean="0"/>
              <a:t>Sansürü</a:t>
            </a:r>
            <a:r>
              <a:rPr lang="tr-TR" sz="1700" dirty="0" smtClean="0"/>
              <a:t>. İstanbul: </a:t>
            </a:r>
            <a:r>
              <a:rPr lang="tr-TR" sz="1700" dirty="0"/>
              <a:t>Gazeteciler Cemiyeti </a:t>
            </a:r>
            <a:r>
              <a:rPr lang="tr-TR" sz="1700" dirty="0" smtClean="0"/>
              <a:t>Yayınları.</a:t>
            </a:r>
          </a:p>
          <a:p>
            <a:r>
              <a:rPr lang="tr-TR" sz="1700" dirty="0" smtClean="0"/>
              <a:t>Topuz</a:t>
            </a:r>
            <a:r>
              <a:rPr lang="tr-TR" sz="1700" dirty="0"/>
              <a:t>, </a:t>
            </a:r>
            <a:r>
              <a:rPr lang="tr-TR" sz="1700" dirty="0" smtClean="0"/>
              <a:t>H. (2003). </a:t>
            </a:r>
            <a:r>
              <a:rPr lang="tr-TR" sz="1700" i="1" dirty="0"/>
              <a:t>II. Mahmut’tan Holdinglere Türk Basın </a:t>
            </a:r>
            <a:r>
              <a:rPr lang="tr-TR" sz="1700" i="1" dirty="0" smtClean="0"/>
              <a:t>Tarihi</a:t>
            </a:r>
            <a:r>
              <a:rPr lang="tr-TR" sz="1700" dirty="0" smtClean="0"/>
              <a:t>. İstanbul: Remzi Kitabevi.</a:t>
            </a:r>
          </a:p>
          <a:p>
            <a:r>
              <a:rPr lang="tr-TR" sz="1700" dirty="0"/>
              <a:t>Koloğlu, </a:t>
            </a:r>
            <a:r>
              <a:rPr lang="tr-TR" sz="1700" dirty="0" smtClean="0"/>
              <a:t>O. (1994). </a:t>
            </a:r>
            <a:r>
              <a:rPr lang="tr-TR" sz="1700" i="1" dirty="0" smtClean="0"/>
              <a:t>Osmanlı’dan </a:t>
            </a:r>
            <a:r>
              <a:rPr lang="tr-TR" sz="1700" i="1" dirty="0"/>
              <a:t>Günümüze Türkiye’de </a:t>
            </a:r>
            <a:r>
              <a:rPr lang="tr-TR" sz="1700" i="1" dirty="0" smtClean="0"/>
              <a:t>Basın</a:t>
            </a:r>
            <a:r>
              <a:rPr lang="tr-TR" sz="1700" dirty="0" smtClean="0"/>
              <a:t>. İstanbul: İletişim Yayınları.</a:t>
            </a:r>
          </a:p>
          <a:p>
            <a:r>
              <a:rPr lang="tr-TR" sz="1700" dirty="0"/>
              <a:t>Özgen, </a:t>
            </a:r>
            <a:r>
              <a:rPr lang="tr-TR" sz="1700" dirty="0" smtClean="0"/>
              <a:t>M. (2004). </a:t>
            </a:r>
            <a:r>
              <a:rPr lang="tr-TR" sz="1700" i="1" dirty="0" smtClean="0"/>
              <a:t>Türkiye’de </a:t>
            </a:r>
            <a:r>
              <a:rPr lang="tr-TR" sz="1700" i="1" dirty="0"/>
              <a:t>Basının Gelişimi ve </a:t>
            </a:r>
            <a:r>
              <a:rPr lang="tr-TR" sz="1700" i="1" dirty="0" smtClean="0"/>
              <a:t>Sorunları</a:t>
            </a:r>
            <a:r>
              <a:rPr lang="tr-TR" sz="1700" dirty="0" smtClean="0"/>
              <a:t>. İstanbul: İstanbul </a:t>
            </a:r>
            <a:r>
              <a:rPr lang="tr-TR" sz="1700" dirty="0"/>
              <a:t>Üniversitesi İletişim Fakültesi </a:t>
            </a:r>
            <a:r>
              <a:rPr lang="tr-TR" sz="1700" dirty="0" smtClean="0"/>
              <a:t>Yayınları.</a:t>
            </a:r>
          </a:p>
          <a:p>
            <a:endParaRPr lang="tr-TR" sz="1700" dirty="0"/>
          </a:p>
        </p:txBody>
      </p:sp>
    </p:spTree>
    <p:extLst>
      <p:ext uri="{BB962C8B-B14F-4D97-AF65-F5344CB8AC3E}">
        <p14:creationId xmlns:p14="http://schemas.microsoft.com/office/powerpoint/2010/main" val="2504046394"/>
      </p:ext>
    </p:extLst>
  </p:cSld>
  <p:clrMapOvr>
    <a:masterClrMapping/>
  </p:clrMapOvr>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317</TotalTime>
  <Words>2286</Words>
  <Application>Microsoft Office PowerPoint</Application>
  <PresentationFormat>Ekran Gösterisi (4:3)</PresentationFormat>
  <Paragraphs>146</Paragraphs>
  <Slides>35</Slides>
  <Notes>0</Notes>
  <HiddenSlides>0</HiddenSlides>
  <MMClips>0</MMClips>
  <ScaleCrop>false</ScaleCrop>
  <HeadingPairs>
    <vt:vector size="6" baseType="variant">
      <vt:variant>
        <vt:lpstr>Kullanılan Yazı Tipleri</vt:lpstr>
      </vt:variant>
      <vt:variant>
        <vt:i4>1</vt:i4>
      </vt:variant>
      <vt:variant>
        <vt:lpstr>Tema</vt:lpstr>
      </vt:variant>
      <vt:variant>
        <vt:i4>1</vt:i4>
      </vt:variant>
      <vt:variant>
        <vt:lpstr>Slayt Başlıkları</vt:lpstr>
      </vt:variant>
      <vt:variant>
        <vt:i4>35</vt:i4>
      </vt:variant>
    </vt:vector>
  </HeadingPairs>
  <TitlesOfParts>
    <vt:vector size="37" baseType="lpstr">
      <vt:lpstr>Arial</vt:lpstr>
      <vt:lpstr>Varsayılan Tasarım</vt:lpstr>
      <vt:lpstr>PowerPoint Sunusu</vt:lpstr>
      <vt:lpstr>Osmanlı'da Matbaacılık ve Gazetecilik Uygulamalarının Doğuşu ve Gelişimi</vt:lpstr>
      <vt:lpstr>Matbaacılık Faaliyetleri</vt:lpstr>
      <vt:lpstr>PowerPoint Sunusu</vt:lpstr>
      <vt:lpstr>PowerPoint Sunusu</vt:lpstr>
      <vt:lpstr>PowerPoint Sunusu</vt:lpstr>
      <vt:lpstr>PowerPoint Sunusu</vt:lpstr>
      <vt:lpstr>PowerPoint Sunusu</vt:lpstr>
      <vt:lpstr>PowerPoint Sunusu</vt:lpstr>
      <vt:lpstr>PowerPoint Sunusu</vt:lpstr>
      <vt:lpstr>PowerPoint Sunusu</vt:lpstr>
      <vt:lpstr>Gazetecilik Faaliyetleri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BST</dc:creator>
  <cp:lastModifiedBy>BST</cp:lastModifiedBy>
  <cp:revision>42</cp:revision>
  <cp:lastPrinted>1601-01-01T00:00:00Z</cp:lastPrinted>
  <dcterms:created xsi:type="dcterms:W3CDTF">2020-03-20T15:31:20Z</dcterms:created>
  <dcterms:modified xsi:type="dcterms:W3CDTF">2020-03-27T09:08:01Z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