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70" d="100"/>
          <a:sy n="70" d="100"/>
        </p:scale>
        <p:origin x="-2778" y="-11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17.3.2020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55031E-26AE-4557-BB79-4FAA99FDC3F6}" type="datetimeFigureOut">
              <a:rPr lang="tr-TR" smtClean="0"/>
              <a:t>17.3.2020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6BEACF-CDB0-4928-8BB2-46E830082B2F}" type="slidenum">
              <a:rPr lang="tr-TR" smtClean="0"/>
              <a:t>‹#›</a:t>
            </a:fld>
            <a:endParaRPr lang="tr-TR"/>
          </a:p>
        </p:txBody>
      </p:sp>
    </p:spTree>
    <p:extLst>
      <p:ext uri="{BB962C8B-B14F-4D97-AF65-F5344CB8AC3E}">
        <p14:creationId xmlns:p14="http://schemas.microsoft.com/office/powerpoint/2010/main" val="1574538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7999" y="3162300"/>
            <a:ext cx="6344575" cy="533400"/>
          </a:xfrm>
        </p:spPr>
        <p:txBody>
          <a:bodyPr/>
          <a:lstStyle/>
          <a:p>
            <a:pPr>
              <a:lnSpc>
                <a:spcPct val="90000"/>
              </a:lnSpc>
            </a:pPr>
            <a:r>
              <a:rPr lang="tr-TR" altLang="tr-TR" sz="3200" b="1" dirty="0" smtClean="0"/>
              <a:t>BEDEN EĞİTİMİ VE SPOR ABD</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195736" y="1143000"/>
            <a:ext cx="7056784" cy="91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u="sng" dirty="0" smtClean="0">
                <a:solidFill>
                  <a:schemeClr val="tx1">
                    <a:lumMod val="95000"/>
                    <a:lumOff val="5000"/>
                  </a:schemeClr>
                </a:solidFill>
              </a:rPr>
              <a:t>BES610, BİLİMSEL ARAŞTIRMA VE ETİK</a:t>
            </a:r>
            <a:endParaRPr lang="tr-TR" altLang="tr-TR" b="1" i="1" u="sng"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Doç.Dr.Özgür</a:t>
            </a:r>
            <a:r>
              <a:rPr lang="tr-TR" altLang="tr-TR" sz="2000" b="1" i="1" dirty="0" smtClean="0">
                <a:solidFill>
                  <a:schemeClr val="bg1">
                    <a:lumMod val="50000"/>
                  </a:schemeClr>
                </a:solidFill>
              </a:rPr>
              <a:t> BOSTANCI</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Bilimsel Yanıltma Türleri</a:t>
            </a:r>
            <a:endParaRPr 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Hafta-12</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p:cNvSpPr>
            <a:spLocks noChangeArrowheads="1"/>
          </p:cNvSpPr>
          <p:nvPr/>
        </p:nvSpPr>
        <p:spPr bwMode="auto">
          <a:xfrm>
            <a:off x="457200" y="367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pitchFamily="34" charset="0"/>
                <a:cs typeface="Arial" pitchFamily="34" charset="0"/>
              </a:rPr>
              <a:t/>
            </a:r>
            <a:br>
              <a:rPr kumimoji="0" lang="tr-TR" sz="1800" b="0" i="0" u="none" strike="noStrike" cap="none" normalizeH="0" baseline="0" smtClean="0">
                <a:ln>
                  <a:noFill/>
                </a:ln>
                <a:solidFill>
                  <a:schemeClr val="tx1"/>
                </a:solidFill>
                <a:effectLst/>
                <a:latin typeface="Arial" pitchFamily="34" charset="0"/>
                <a:cs typeface="Arial" pitchFamily="34" charset="0"/>
              </a:rPr>
            </a:b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4" name="Tablo 3"/>
          <p:cNvGraphicFramePr>
            <a:graphicFrameLocks noGrp="1"/>
          </p:cNvGraphicFramePr>
          <p:nvPr/>
        </p:nvGraphicFramePr>
        <p:xfrm>
          <a:off x="457200" y="3360261"/>
          <a:ext cx="8229600" cy="1005840"/>
        </p:xfrm>
        <a:graphic>
          <a:graphicData uri="http://schemas.openxmlformats.org/drawingml/2006/table">
            <a:tbl>
              <a:tblPr/>
              <a:tblGrid>
                <a:gridCol w="8229600"/>
              </a:tblGrid>
              <a:tr h="0">
                <a:tc>
                  <a:txBody>
                    <a:bodyPr/>
                    <a:lstStyle/>
                    <a:p>
                      <a:r>
                        <a:rPr lang="tr-TR">
                          <a:effectLst/>
                        </a:rPr>
                        <a:t/>
                      </a:r>
                      <a:br>
                        <a:rPr lang="tr-TR">
                          <a:effectLst/>
                        </a:rPr>
                      </a:br>
                      <a:endParaRPr lang="tr-TR"/>
                    </a:p>
                  </a:txBody>
                  <a:tcPr anchor="ctr">
                    <a:lnL>
                      <a:noFill/>
                    </a:lnL>
                    <a:lnR>
                      <a:noFill/>
                    </a:lnR>
                    <a:lnT>
                      <a:noFill/>
                    </a:lnT>
                    <a:lnB>
                      <a:noFill/>
                    </a:lnB>
                  </a:tcPr>
                </a:tc>
              </a:tr>
              <a:tr h="0">
                <a:tc>
                  <a:txBody>
                    <a:bodyPr/>
                    <a:lstStyle/>
                    <a:p>
                      <a:endParaRPr lang="tr-TR" dirty="0">
                        <a:effectLst/>
                      </a:endParaRPr>
                    </a:p>
                  </a:txBody>
                  <a:tcPr anchor="ctr">
                    <a:lnL>
                      <a:noFill/>
                    </a:lnL>
                    <a:lnR>
                      <a:noFill/>
                    </a:lnR>
                    <a:lnT>
                      <a:noFill/>
                    </a:lnT>
                    <a:lnB>
                      <a:noFill/>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u="sng" dirty="0" smtClean="0">
                <a:solidFill>
                  <a:schemeClr val="accent1"/>
                </a:solidFill>
                <a:ea typeface="+mj-ea"/>
              </a:rPr>
              <a:t>1)YAZARLIK HAKKI SORUNLARI(Sorumsuz Yazarlık)</a:t>
            </a:r>
            <a:endParaRPr lang="tr-TR" u="sng" dirty="0">
              <a:solidFill>
                <a:schemeClr val="accent1"/>
              </a:solidFill>
              <a:ea typeface="+mj-ea"/>
            </a:endParaRPr>
          </a:p>
        </p:txBody>
      </p:sp>
      <p:sp>
        <p:nvSpPr>
          <p:cNvPr id="86019" name="2 İçerik Yer Tutucusu"/>
          <p:cNvSpPr>
            <a:spLocks noGrp="1"/>
          </p:cNvSpPr>
          <p:nvPr>
            <p:ph idx="1"/>
          </p:nvPr>
        </p:nvSpPr>
        <p:spPr/>
        <p:txBody>
          <a:bodyPr/>
          <a:lstStyle/>
          <a:p>
            <a:pPr eaLnBrk="1" hangingPunct="1"/>
            <a:r>
              <a:rPr lang="tr-TR" altLang="tr-TR" i="1" smtClean="0"/>
              <a:t>Ülkemizde en sık görülen bilimsel yanıltma biçimlerinde biri budur.Bilimsel bir yayında yazarlık hakkı olmayanların isimlerinin yazar olarak gösterilmesi,</a:t>
            </a:r>
          </a:p>
          <a:p>
            <a:pPr eaLnBrk="1" hangingPunct="1"/>
            <a:endParaRPr lang="tr-TR" altLang="tr-TR" i="1" smtClean="0"/>
          </a:p>
          <a:p>
            <a:pPr eaLnBrk="1" hangingPunct="1"/>
            <a:r>
              <a:rPr lang="tr-TR" altLang="tr-TR" i="1" smtClean="0"/>
              <a:t>Hakkı olanların yazarlar listesine alınmaması durumlarıdır.</a:t>
            </a:r>
          </a:p>
        </p:txBody>
      </p:sp>
    </p:spTree>
    <p:extLst>
      <p:ext uri="{BB962C8B-B14F-4D97-AF65-F5344CB8AC3E}">
        <p14:creationId xmlns:p14="http://schemas.microsoft.com/office/powerpoint/2010/main" val="240029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Başlık"/>
          <p:cNvSpPr>
            <a:spLocks noGrp="1"/>
          </p:cNvSpPr>
          <p:nvPr>
            <p:ph type="title"/>
          </p:nvPr>
        </p:nvSpPr>
        <p:spPr/>
        <p:txBody>
          <a:bodyPr/>
          <a:lstStyle/>
          <a:p>
            <a:pPr eaLnBrk="1" hangingPunct="1"/>
            <a:r>
              <a:rPr lang="tr-TR" altLang="tr-TR" u="sng" smtClean="0">
                <a:solidFill>
                  <a:schemeClr val="accent1"/>
                </a:solidFill>
              </a:rPr>
              <a:t>2)KORSANLIK(Plajerizm) </a:t>
            </a:r>
          </a:p>
        </p:txBody>
      </p:sp>
      <p:sp>
        <p:nvSpPr>
          <p:cNvPr id="87043" name="2 İçerik Yer Tutucusu"/>
          <p:cNvSpPr>
            <a:spLocks noGrp="1"/>
          </p:cNvSpPr>
          <p:nvPr>
            <p:ph idx="1"/>
          </p:nvPr>
        </p:nvSpPr>
        <p:spPr/>
        <p:txBody>
          <a:bodyPr/>
          <a:lstStyle/>
          <a:p>
            <a:pPr eaLnBrk="1" hangingPunct="1"/>
            <a:r>
              <a:rPr lang="tr-TR" altLang="tr-TR" i="1" smtClean="0"/>
              <a:t>Daha önce yayınlanmış bir yayının tümünün veya bir kısmının kaynak göstermeden alarak kendi yayını gibi yeniden yayınlamaktır.</a:t>
            </a:r>
          </a:p>
          <a:p>
            <a:pPr eaLnBrk="1" hangingPunct="1"/>
            <a:endParaRPr lang="tr-TR" altLang="tr-TR" i="1" smtClean="0"/>
          </a:p>
          <a:p>
            <a:pPr eaLnBrk="1" hangingPunct="1"/>
            <a:r>
              <a:rPr lang="tr-TR" altLang="tr-TR" i="1" smtClean="0"/>
              <a:t>Geçmişte kaynaklara ulaşmanın zor olduğu dönemlerde daha yaygın olan bu uygulama artık elektronik uygulamalarla azalmıştır.</a:t>
            </a:r>
          </a:p>
        </p:txBody>
      </p:sp>
    </p:spTree>
    <p:extLst>
      <p:ext uri="{BB962C8B-B14F-4D97-AF65-F5344CB8AC3E}">
        <p14:creationId xmlns:p14="http://schemas.microsoft.com/office/powerpoint/2010/main" val="198358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u="sng" dirty="0" smtClean="0">
                <a:solidFill>
                  <a:schemeClr val="accent1"/>
                </a:solidFill>
                <a:ea typeface="+mj-ea"/>
              </a:rPr>
              <a:t>KORSANLIĞA(</a:t>
            </a:r>
            <a:r>
              <a:rPr lang="tr-TR" u="sng" dirty="0" err="1" smtClean="0">
                <a:solidFill>
                  <a:schemeClr val="accent1"/>
                </a:solidFill>
                <a:ea typeface="+mj-ea"/>
              </a:rPr>
              <a:t>Plajerizme</a:t>
            </a:r>
            <a:r>
              <a:rPr lang="tr-TR" u="sng" dirty="0" smtClean="0">
                <a:solidFill>
                  <a:schemeClr val="accent1"/>
                </a:solidFill>
                <a:ea typeface="+mj-ea"/>
              </a:rPr>
              <a:t>)</a:t>
            </a:r>
            <a:br>
              <a:rPr lang="tr-TR" u="sng" dirty="0" smtClean="0">
                <a:solidFill>
                  <a:schemeClr val="accent1"/>
                </a:solidFill>
                <a:ea typeface="+mj-ea"/>
              </a:rPr>
            </a:br>
            <a:r>
              <a:rPr lang="tr-TR" u="sng" dirty="0" smtClean="0">
                <a:solidFill>
                  <a:schemeClr val="accent1"/>
                </a:solidFill>
                <a:ea typeface="+mj-ea"/>
              </a:rPr>
              <a:t>ÖRNEK OLAY</a:t>
            </a:r>
            <a:endParaRPr lang="tr-TR" u="sng" dirty="0">
              <a:solidFill>
                <a:schemeClr val="accent1"/>
              </a:solidFill>
              <a:ea typeface="+mj-ea"/>
            </a:endParaRPr>
          </a:p>
        </p:txBody>
      </p:sp>
      <p:sp>
        <p:nvSpPr>
          <p:cNvPr id="88067" name="2 İçerik Yer Tutucusu"/>
          <p:cNvSpPr>
            <a:spLocks noGrp="1"/>
          </p:cNvSpPr>
          <p:nvPr>
            <p:ph idx="1"/>
          </p:nvPr>
        </p:nvSpPr>
        <p:spPr/>
        <p:txBody>
          <a:bodyPr/>
          <a:lstStyle/>
          <a:p>
            <a:pPr eaLnBrk="1" hangingPunct="1"/>
            <a:r>
              <a:rPr lang="tr-TR" altLang="tr-TR" sz="2400" i="1" smtClean="0"/>
              <a:t>Poloya’da Silezya Tıp Üniversitesi’nde Dr. Jendryezko,Jan Fallingborg’un ülseratif kolitli hastalarda selenyum konsantrasyonu konulu makalesini ve konuyla ilgili başka makaleleri derleyerek  Przeglad Lekarski adlı dergide kendi makalesi gibi yayınlamakla suçlanmıştır.Görevinden istifa etmiştir.</a:t>
            </a:r>
          </a:p>
          <a:p>
            <a:pPr eaLnBrk="1" hangingPunct="1"/>
            <a:r>
              <a:rPr lang="tr-TR" altLang="tr-TR" sz="2400" i="1" smtClean="0"/>
              <a:t>TÜRKİYE’de ise rektör iken aşırma olayı ortaya çıkan Rektör kendi kendisini soruşturmuştur.Oysa Yükseköğretim Disiplin Yönetmeliği gereği rektör hakkındaki soruşturmayı YÖK’ün yapması gerekirdi.Soruşturma sonucunda rektörün haberi olmadan isminin yayına konduğuna karar verildi.</a:t>
            </a:r>
          </a:p>
          <a:p>
            <a:pPr eaLnBrk="1" hangingPunct="1"/>
            <a:r>
              <a:rPr lang="tr-TR" altLang="tr-TR" sz="2400" i="1" smtClean="0"/>
              <a:t>2008 yılındaki rektörlük atamasında tekrardan rektör olarak atandı.</a:t>
            </a:r>
          </a:p>
        </p:txBody>
      </p:sp>
    </p:spTree>
    <p:extLst>
      <p:ext uri="{BB962C8B-B14F-4D97-AF65-F5344CB8AC3E}">
        <p14:creationId xmlns:p14="http://schemas.microsoft.com/office/powerpoint/2010/main" val="3087602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Başlık"/>
          <p:cNvSpPr>
            <a:spLocks noGrp="1"/>
          </p:cNvSpPr>
          <p:nvPr>
            <p:ph type="title"/>
          </p:nvPr>
        </p:nvSpPr>
        <p:spPr/>
        <p:txBody>
          <a:bodyPr/>
          <a:lstStyle/>
          <a:p>
            <a:pPr eaLnBrk="1" hangingPunct="1"/>
            <a:r>
              <a:rPr lang="tr-TR" altLang="tr-TR" u="sng" smtClean="0">
                <a:solidFill>
                  <a:schemeClr val="accent1"/>
                </a:solidFill>
              </a:rPr>
              <a:t>3)UYDURMACILIK(Fabrikasyon)</a:t>
            </a:r>
          </a:p>
        </p:txBody>
      </p:sp>
      <p:sp>
        <p:nvSpPr>
          <p:cNvPr id="3" name="2 İçerik Yer Tutucusu"/>
          <p:cNvSpPr>
            <a:spLocks noGrp="1"/>
          </p:cNvSpPr>
          <p:nvPr>
            <p:ph idx="1"/>
          </p:nvPr>
        </p:nvSpPr>
        <p:spPr/>
        <p:txBody>
          <a:bodyPr rtlCol="0">
            <a:normAutofit fontScale="92500" lnSpcReduction="20000"/>
          </a:bodyPr>
          <a:lstStyle/>
          <a:p>
            <a:pPr eaLnBrk="1" fontAlgn="auto" hangingPunct="1">
              <a:spcAft>
                <a:spcPts val="0"/>
              </a:spcAft>
              <a:defRPr/>
            </a:pPr>
            <a:r>
              <a:rPr lang="tr-TR" i="1" dirty="0" smtClean="0">
                <a:ea typeface="+mn-ea"/>
              </a:rPr>
              <a:t>En ciddi bilimsel yanıltma türlerinden birisidir.</a:t>
            </a:r>
          </a:p>
          <a:p>
            <a:pPr eaLnBrk="1" fontAlgn="auto" hangingPunct="1">
              <a:spcAft>
                <a:spcPts val="0"/>
              </a:spcAft>
              <a:defRPr/>
            </a:pPr>
            <a:r>
              <a:rPr lang="tr-TR" i="1" dirty="0" smtClean="0">
                <a:ea typeface="+mn-ea"/>
              </a:rPr>
              <a:t>Gerçekte olmayan verileri ve sonuçları yayınlamak olarak tanımlanabilir.</a:t>
            </a:r>
          </a:p>
          <a:p>
            <a:pPr eaLnBrk="1" fontAlgn="auto" hangingPunct="1">
              <a:spcAft>
                <a:spcPts val="0"/>
              </a:spcAft>
              <a:defRPr/>
            </a:pPr>
            <a:r>
              <a:rPr lang="tr-TR" i="1" dirty="0" smtClean="0">
                <a:ea typeface="+mn-ea"/>
              </a:rPr>
              <a:t>Kişilerin yalan ve uyduruk yayınlara yapmaya zorlayan koşulların akademik ortamdaki ‘’yayın yapma baskısı’’ olduğu açıktır.</a:t>
            </a:r>
          </a:p>
          <a:p>
            <a:pPr eaLnBrk="1" fontAlgn="auto" hangingPunct="1">
              <a:spcAft>
                <a:spcPts val="0"/>
              </a:spcAft>
              <a:defRPr/>
            </a:pPr>
            <a:r>
              <a:rPr lang="tr-TR" i="1" dirty="0" smtClean="0">
                <a:ea typeface="+mn-ea"/>
              </a:rPr>
              <a:t>Yeterli araştırma olanakları bulamayan, akademik rekabet sürecinde geri kalmak istemeyen ve üstlerince yeterli araştırma eğitimi verilerek denetlenmeyen bazı kişilerin bu yola sapma olanağı artmaktadır.</a:t>
            </a:r>
            <a:endParaRPr lang="tr-TR" i="1" dirty="0">
              <a:ea typeface="+mn-ea"/>
            </a:endParaRPr>
          </a:p>
        </p:txBody>
      </p:sp>
    </p:spTree>
    <p:extLst>
      <p:ext uri="{BB962C8B-B14F-4D97-AF65-F5344CB8AC3E}">
        <p14:creationId xmlns:p14="http://schemas.microsoft.com/office/powerpoint/2010/main" val="4283780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solidFill>
                  <a:schemeClr val="accent1"/>
                </a:solidFill>
                <a:ea typeface="+mj-ea"/>
              </a:rPr>
              <a:t>     </a:t>
            </a:r>
            <a:r>
              <a:rPr lang="tr-TR" u="sng" dirty="0" smtClean="0">
                <a:solidFill>
                  <a:schemeClr val="accent1"/>
                </a:solidFill>
                <a:ea typeface="+mj-ea"/>
              </a:rPr>
              <a:t>UYDURMACILIĞA(Fabrikasyon)</a:t>
            </a:r>
            <a:br>
              <a:rPr lang="tr-TR" u="sng" dirty="0" smtClean="0">
                <a:solidFill>
                  <a:schemeClr val="accent1"/>
                </a:solidFill>
                <a:ea typeface="+mj-ea"/>
              </a:rPr>
            </a:br>
            <a:r>
              <a:rPr lang="tr-TR" u="sng" dirty="0" smtClean="0">
                <a:solidFill>
                  <a:schemeClr val="accent1"/>
                </a:solidFill>
                <a:ea typeface="+mj-ea"/>
              </a:rPr>
              <a:t>ÖRNEK OLAY</a:t>
            </a:r>
            <a:endParaRPr lang="tr-TR" u="sng" dirty="0">
              <a:solidFill>
                <a:schemeClr val="accent1"/>
              </a:solidFill>
              <a:ea typeface="+mj-ea"/>
            </a:endParaRPr>
          </a:p>
        </p:txBody>
      </p:sp>
      <p:sp>
        <p:nvSpPr>
          <p:cNvPr id="90115" name="2 İçerik Yer Tutucusu"/>
          <p:cNvSpPr>
            <a:spLocks noGrp="1"/>
          </p:cNvSpPr>
          <p:nvPr>
            <p:ph idx="1"/>
          </p:nvPr>
        </p:nvSpPr>
        <p:spPr/>
        <p:txBody>
          <a:bodyPr/>
          <a:lstStyle/>
          <a:p>
            <a:pPr eaLnBrk="1" hangingPunct="1"/>
            <a:r>
              <a:rPr lang="tr-TR" altLang="tr-TR" sz="2800" i="1" smtClean="0"/>
              <a:t>Kanada Montreal Üniversitesi’nde obezite üzerinde özelleşmiş araştırmacı Eric Poehlmann,ABD Ulusal Sağlık Enstitüsü (NIH)’ne yapmış olduğu 17 proje başvurusunda ve 11 yayında bulguları değiştirip çarpıtarak ,bilimsel yanıltma ve yalancılıktan 17 Mart 2005 tarihinde suçlu bulunmuştur.Amerikan hükümeti para cezasına çarptırmıştır.</a:t>
            </a:r>
          </a:p>
        </p:txBody>
      </p:sp>
    </p:spTree>
    <p:extLst>
      <p:ext uri="{BB962C8B-B14F-4D97-AF65-F5344CB8AC3E}">
        <p14:creationId xmlns:p14="http://schemas.microsoft.com/office/powerpoint/2010/main" val="1776964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Başlık"/>
          <p:cNvSpPr>
            <a:spLocks noGrp="1"/>
          </p:cNvSpPr>
          <p:nvPr>
            <p:ph type="title"/>
          </p:nvPr>
        </p:nvSpPr>
        <p:spPr/>
        <p:txBody>
          <a:bodyPr/>
          <a:lstStyle/>
          <a:p>
            <a:pPr eaLnBrk="1" hangingPunct="1"/>
            <a:r>
              <a:rPr lang="tr-TR" altLang="tr-TR" u="sng" smtClean="0">
                <a:solidFill>
                  <a:schemeClr val="accent1"/>
                </a:solidFill>
              </a:rPr>
              <a:t>4)ÇOKLU YAYIN(Duplikasyon)</a:t>
            </a:r>
          </a:p>
        </p:txBody>
      </p:sp>
      <p:sp>
        <p:nvSpPr>
          <p:cNvPr id="3" name="2 İçerik Yer Tutucusu"/>
          <p:cNvSpPr>
            <a:spLocks noGrp="1"/>
          </p:cNvSpPr>
          <p:nvPr>
            <p:ph idx="1"/>
          </p:nvPr>
        </p:nvSpPr>
        <p:spPr>
          <a:xfrm>
            <a:off x="457200" y="1643063"/>
            <a:ext cx="8229600" cy="4786312"/>
          </a:xfrm>
        </p:spPr>
        <p:txBody>
          <a:bodyPr rtlCol="0">
            <a:normAutofit fontScale="92500"/>
          </a:bodyPr>
          <a:lstStyle/>
          <a:p>
            <a:pPr eaLnBrk="1" fontAlgn="auto" hangingPunct="1">
              <a:spcAft>
                <a:spcPts val="0"/>
              </a:spcAft>
              <a:defRPr/>
            </a:pPr>
            <a:r>
              <a:rPr lang="tr-TR" sz="2800" i="1" dirty="0" smtClean="0">
                <a:ea typeface="+mn-ea"/>
              </a:rPr>
              <a:t>Aynı verilerin ve sonuçların birden fazla yayında verilmesi anlamına gelir.</a:t>
            </a:r>
          </a:p>
          <a:p>
            <a:pPr eaLnBrk="1" fontAlgn="auto" hangingPunct="1">
              <a:spcAft>
                <a:spcPts val="0"/>
              </a:spcAft>
              <a:defRPr/>
            </a:pPr>
            <a:r>
              <a:rPr lang="tr-TR" sz="2800" i="1" dirty="0" smtClean="0">
                <a:ea typeface="+mn-ea"/>
              </a:rPr>
              <a:t>Aynı makaleyi farklı dillerde yayınlamakta bu anlama gelir.</a:t>
            </a:r>
          </a:p>
          <a:p>
            <a:pPr eaLnBrk="1" fontAlgn="auto" hangingPunct="1">
              <a:spcAft>
                <a:spcPts val="0"/>
              </a:spcAft>
              <a:defRPr/>
            </a:pPr>
            <a:r>
              <a:rPr lang="tr-TR" sz="2800" i="1" dirty="0" smtClean="0">
                <a:ea typeface="+mn-ea"/>
              </a:rPr>
              <a:t>Aslında birçok dergi yayınladıkları makaleler için yazarlardan imzalı belgeler aldıklarından,bu uygulama ‘’telif hakkı ihlali’’ olarak yasal sorumluluklarda getirmektedir.</a:t>
            </a:r>
          </a:p>
          <a:p>
            <a:pPr eaLnBrk="1" fontAlgn="auto" hangingPunct="1">
              <a:spcAft>
                <a:spcPts val="0"/>
              </a:spcAft>
              <a:defRPr/>
            </a:pPr>
            <a:r>
              <a:rPr lang="tr-TR" sz="2800" i="1" dirty="0" smtClean="0">
                <a:ea typeface="+mn-ea"/>
              </a:rPr>
              <a:t>Orijinal bir makalenin kısa özetinin,ilk makaleyi basan derginin editöründen izin alınarak,başka bir kaynakta veya dilde yayınlanması mümkün olabilir.</a:t>
            </a:r>
          </a:p>
          <a:p>
            <a:pPr eaLnBrk="1" fontAlgn="auto" hangingPunct="1">
              <a:spcAft>
                <a:spcPts val="0"/>
              </a:spcAft>
              <a:defRPr/>
            </a:pPr>
            <a:endParaRPr lang="tr-TR" sz="2400" dirty="0">
              <a:ea typeface="+mn-ea"/>
            </a:endParaRPr>
          </a:p>
        </p:txBody>
      </p:sp>
    </p:spTree>
    <p:extLst>
      <p:ext uri="{BB962C8B-B14F-4D97-AF65-F5344CB8AC3E}">
        <p14:creationId xmlns:p14="http://schemas.microsoft.com/office/powerpoint/2010/main" val="1278434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ea typeface="+mj-ea"/>
              </a:rPr>
              <a:t>        </a:t>
            </a:r>
            <a:r>
              <a:rPr lang="tr-TR" u="sng" dirty="0" smtClean="0">
                <a:solidFill>
                  <a:schemeClr val="accent1"/>
                </a:solidFill>
                <a:ea typeface="+mj-ea"/>
              </a:rPr>
              <a:t>ÇOKLU YAYINA(</a:t>
            </a:r>
            <a:r>
              <a:rPr lang="tr-TR" u="sng" dirty="0" err="1" smtClean="0">
                <a:solidFill>
                  <a:schemeClr val="accent1"/>
                </a:solidFill>
                <a:ea typeface="+mj-ea"/>
              </a:rPr>
              <a:t>Duplikasyon</a:t>
            </a:r>
            <a:r>
              <a:rPr lang="tr-TR" u="sng" dirty="0" smtClean="0">
                <a:solidFill>
                  <a:schemeClr val="accent1"/>
                </a:solidFill>
                <a:ea typeface="+mj-ea"/>
              </a:rPr>
              <a:t>)</a:t>
            </a:r>
            <a:br>
              <a:rPr lang="tr-TR" u="sng" dirty="0" smtClean="0">
                <a:solidFill>
                  <a:schemeClr val="accent1"/>
                </a:solidFill>
                <a:ea typeface="+mj-ea"/>
              </a:rPr>
            </a:br>
            <a:r>
              <a:rPr lang="tr-TR" u="sng" dirty="0" smtClean="0">
                <a:solidFill>
                  <a:schemeClr val="accent1"/>
                </a:solidFill>
                <a:ea typeface="+mj-ea"/>
              </a:rPr>
              <a:t>ÖRNEK OLAY</a:t>
            </a:r>
            <a:endParaRPr lang="tr-TR" u="sng" dirty="0">
              <a:solidFill>
                <a:schemeClr val="accent1"/>
              </a:solidFill>
              <a:ea typeface="+mj-ea"/>
            </a:endParaRPr>
          </a:p>
        </p:txBody>
      </p:sp>
      <p:sp>
        <p:nvSpPr>
          <p:cNvPr id="92163" name="2 İçerik Yer Tutucusu"/>
          <p:cNvSpPr>
            <a:spLocks noGrp="1"/>
          </p:cNvSpPr>
          <p:nvPr>
            <p:ph idx="1"/>
          </p:nvPr>
        </p:nvSpPr>
        <p:spPr/>
        <p:txBody>
          <a:bodyPr/>
          <a:lstStyle/>
          <a:p>
            <a:pPr eaLnBrk="1" hangingPunct="1"/>
            <a:endParaRPr lang="tr-TR" altLang="tr-TR" sz="2800" i="1" smtClean="0"/>
          </a:p>
          <a:p>
            <a:pPr eaLnBrk="1" hangingPunct="1"/>
            <a:r>
              <a:rPr lang="tr-TR" altLang="tr-TR" sz="2800" i="1" smtClean="0"/>
              <a:t>Cambridge Üniversitesi’nde misafir araştırmacı Yung Park’ın 1997-2001 arasında 8 tane makalede bilgi hırsızlığı yaptığı ortaya çıkmış,bunlardan dördü literatürden çıkarılmıştır.</a:t>
            </a:r>
          </a:p>
        </p:txBody>
      </p:sp>
    </p:spTree>
    <p:extLst>
      <p:ext uri="{BB962C8B-B14F-4D97-AF65-F5344CB8AC3E}">
        <p14:creationId xmlns:p14="http://schemas.microsoft.com/office/powerpoint/2010/main" val="3589496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u="sng" dirty="0" smtClean="0">
                <a:solidFill>
                  <a:schemeClr val="accent1"/>
                </a:solidFill>
                <a:ea typeface="+mj-ea"/>
              </a:rPr>
              <a:t>Yayınların Çoklu Yayın  Tanımına Girmemesi için </a:t>
            </a:r>
            <a:endParaRPr lang="tr-TR" u="sng" dirty="0">
              <a:solidFill>
                <a:schemeClr val="accent1"/>
              </a:solidFill>
              <a:ea typeface="+mj-ea"/>
            </a:endParaRPr>
          </a:p>
        </p:txBody>
      </p:sp>
      <p:sp>
        <p:nvSpPr>
          <p:cNvPr id="3" name="2 İçerik Yer Tutucusu"/>
          <p:cNvSpPr>
            <a:spLocks noGrp="1"/>
          </p:cNvSpPr>
          <p:nvPr>
            <p:ph idx="1"/>
          </p:nvPr>
        </p:nvSpPr>
        <p:spPr/>
        <p:txBody>
          <a:bodyPr rtlCol="0">
            <a:normAutofit fontScale="92500" lnSpcReduction="20000"/>
          </a:bodyPr>
          <a:lstStyle/>
          <a:p>
            <a:pPr eaLnBrk="1" fontAlgn="auto" hangingPunct="1">
              <a:spcAft>
                <a:spcPts val="0"/>
              </a:spcAft>
              <a:defRPr/>
            </a:pPr>
            <a:r>
              <a:rPr lang="tr-TR" sz="2400" i="1" dirty="0" smtClean="0">
                <a:ea typeface="+mn-ea"/>
              </a:rPr>
              <a:t>A) Bir makalenin  ikinci kez yayınlanması ancak yeni bir okuyucu kitlesine hitap etmek için farklı dilde veya özet olarak sunulması koşuluyla uygun görülebilir.</a:t>
            </a:r>
          </a:p>
          <a:p>
            <a:pPr eaLnBrk="1" fontAlgn="auto" hangingPunct="1">
              <a:spcAft>
                <a:spcPts val="0"/>
              </a:spcAft>
              <a:defRPr/>
            </a:pPr>
            <a:endParaRPr lang="tr-TR" sz="2400" i="1" dirty="0" smtClean="0">
              <a:ea typeface="+mn-ea"/>
            </a:endParaRPr>
          </a:p>
          <a:p>
            <a:pPr eaLnBrk="1" fontAlgn="auto" hangingPunct="1">
              <a:spcAft>
                <a:spcPts val="0"/>
              </a:spcAft>
              <a:defRPr/>
            </a:pPr>
            <a:r>
              <a:rPr lang="tr-TR" sz="2400" i="1" dirty="0" smtClean="0">
                <a:ea typeface="+mn-ea"/>
              </a:rPr>
              <a:t>B) Her durumda yayının ilk çıktığı dergi veya kitabın editöründen ve yayıncısından yazılı olarak izin alınmalıdır.</a:t>
            </a:r>
          </a:p>
          <a:p>
            <a:pPr eaLnBrk="1" fontAlgn="auto" hangingPunct="1">
              <a:spcAft>
                <a:spcPts val="0"/>
              </a:spcAft>
              <a:defRPr/>
            </a:pPr>
            <a:endParaRPr lang="tr-TR" sz="2400" i="1" dirty="0" smtClean="0">
              <a:ea typeface="+mn-ea"/>
            </a:endParaRPr>
          </a:p>
          <a:p>
            <a:pPr eaLnBrk="1" fontAlgn="auto" hangingPunct="1">
              <a:spcAft>
                <a:spcPts val="0"/>
              </a:spcAft>
              <a:defRPr/>
            </a:pPr>
            <a:r>
              <a:rPr lang="tr-TR" sz="2400" i="1" dirty="0" smtClean="0">
                <a:ea typeface="+mn-ea"/>
              </a:rPr>
              <a:t>C) Sonradan yayınlanan makalede ilk yayına ait kaynak gösterilmeli ve yayın evlerinden izin alındığı açıkça belirtilmelidir.</a:t>
            </a:r>
          </a:p>
          <a:p>
            <a:pPr eaLnBrk="1" fontAlgn="auto" hangingPunct="1">
              <a:spcAft>
                <a:spcPts val="0"/>
              </a:spcAft>
              <a:defRPr/>
            </a:pPr>
            <a:endParaRPr lang="tr-TR" sz="2400" i="1" dirty="0" smtClean="0">
              <a:ea typeface="+mn-ea"/>
            </a:endParaRPr>
          </a:p>
          <a:p>
            <a:pPr eaLnBrk="1" fontAlgn="auto" hangingPunct="1">
              <a:spcAft>
                <a:spcPts val="0"/>
              </a:spcAft>
              <a:defRPr/>
            </a:pPr>
            <a:r>
              <a:rPr lang="tr-TR" sz="2400" i="1" dirty="0" smtClean="0">
                <a:ea typeface="+mn-ea"/>
              </a:rPr>
              <a:t>D) Bir çalışmanın sonuçlarının bir kongrede  sözel veya başka biçimde sunulmuş olması daha sonra tam bir makale olarak yayınlanmasını engellemez.Ancak bu bildirinin yapılmış olduğu,makalede belirtilmelidir.</a:t>
            </a:r>
            <a:endParaRPr lang="tr-TR" sz="2400" i="1" dirty="0">
              <a:ea typeface="+mn-ea"/>
            </a:endParaRPr>
          </a:p>
        </p:txBody>
      </p:sp>
    </p:spTree>
    <p:extLst>
      <p:ext uri="{BB962C8B-B14F-4D97-AF65-F5344CB8AC3E}">
        <p14:creationId xmlns:p14="http://schemas.microsoft.com/office/powerpoint/2010/main" val="314501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Başlık"/>
          <p:cNvSpPr>
            <a:spLocks noGrp="1"/>
          </p:cNvSpPr>
          <p:nvPr>
            <p:ph type="title"/>
          </p:nvPr>
        </p:nvSpPr>
        <p:spPr/>
        <p:txBody>
          <a:bodyPr/>
          <a:lstStyle/>
          <a:p>
            <a:pPr eaLnBrk="1" hangingPunct="1"/>
            <a:r>
              <a:rPr lang="tr-TR" altLang="tr-TR" u="sng" smtClean="0">
                <a:solidFill>
                  <a:schemeClr val="accent1"/>
                </a:solidFill>
              </a:rPr>
              <a:t>5)BÖLEREK YAYINLAMA</a:t>
            </a:r>
          </a:p>
        </p:txBody>
      </p:sp>
      <p:sp>
        <p:nvSpPr>
          <p:cNvPr id="94211" name="2 İçerik Yer Tutucusu"/>
          <p:cNvSpPr>
            <a:spLocks noGrp="1"/>
          </p:cNvSpPr>
          <p:nvPr>
            <p:ph idx="1"/>
          </p:nvPr>
        </p:nvSpPr>
        <p:spPr/>
        <p:txBody>
          <a:bodyPr/>
          <a:lstStyle/>
          <a:p>
            <a:pPr eaLnBrk="1" hangingPunct="1"/>
            <a:r>
              <a:rPr lang="tr-TR" altLang="tr-TR" sz="2800" i="1" smtClean="0"/>
              <a:t>Yazarlar tek bir çalışmadan çıkan sonuçları yapay olarak bölerek birden fazla yayın çıkarma çabasına girmesidir.</a:t>
            </a:r>
          </a:p>
          <a:p>
            <a:pPr eaLnBrk="1" hangingPunct="1"/>
            <a:r>
              <a:rPr lang="tr-TR" altLang="tr-TR" sz="2800" i="1" smtClean="0"/>
              <a:t> Elektronik indeksler aracılığı ile kolayca saptanabilmektedir.</a:t>
            </a:r>
          </a:p>
          <a:p>
            <a:pPr eaLnBrk="1" hangingPunct="1"/>
            <a:r>
              <a:rPr lang="tr-TR" altLang="tr-TR" sz="2800" i="1" smtClean="0"/>
              <a:t>Bazı araştırmalarda sonuçlar birden fazla makalede </a:t>
            </a:r>
          </a:p>
          <a:p>
            <a:pPr eaLnBrk="1" hangingPunct="1">
              <a:buFont typeface="Arial" pitchFamily="34" charset="0"/>
              <a:buNone/>
            </a:pPr>
            <a:r>
              <a:rPr lang="tr-TR" altLang="tr-TR" sz="2800" i="1" smtClean="0"/>
              <a:t>    yayınlanabilir.bu durumlarda makalelerin birbiri ile bağlantısı makale içi ve kaynakta verilmelidir.</a:t>
            </a:r>
          </a:p>
        </p:txBody>
      </p:sp>
    </p:spTree>
    <p:extLst>
      <p:ext uri="{BB962C8B-B14F-4D97-AF65-F5344CB8AC3E}">
        <p14:creationId xmlns:p14="http://schemas.microsoft.com/office/powerpoint/2010/main" val="557587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313"/>
            <a:ext cx="8229600" cy="500062"/>
          </a:xfrm>
        </p:spPr>
        <p:txBody>
          <a:bodyPr rtlCol="0">
            <a:normAutofit fontScale="90000"/>
          </a:bodyPr>
          <a:lstStyle/>
          <a:p>
            <a:pPr eaLnBrk="1" fontAlgn="auto" hangingPunct="1">
              <a:spcAft>
                <a:spcPts val="0"/>
              </a:spcAft>
              <a:defRPr/>
            </a:pPr>
            <a:r>
              <a:rPr lang="tr-TR" u="sng" dirty="0" smtClean="0">
                <a:solidFill>
                  <a:schemeClr val="accent1"/>
                </a:solidFill>
                <a:ea typeface="+mj-ea"/>
              </a:rPr>
              <a:t>6)İNSAN-HAYVAN ETİĞİNE SAYGISIZLIK</a:t>
            </a:r>
            <a:endParaRPr lang="tr-TR" u="sng" dirty="0">
              <a:solidFill>
                <a:schemeClr val="accent1"/>
              </a:solidFill>
              <a:ea typeface="+mj-ea"/>
            </a:endParaRPr>
          </a:p>
        </p:txBody>
      </p:sp>
      <p:sp>
        <p:nvSpPr>
          <p:cNvPr id="3" name="2 İçerik Yer Tutucusu"/>
          <p:cNvSpPr>
            <a:spLocks noGrp="1"/>
          </p:cNvSpPr>
          <p:nvPr>
            <p:ph idx="1"/>
          </p:nvPr>
        </p:nvSpPr>
        <p:spPr>
          <a:xfrm>
            <a:off x="457200" y="928688"/>
            <a:ext cx="8229600" cy="5643562"/>
          </a:xfrm>
        </p:spPr>
        <p:txBody>
          <a:bodyPr rtlCol="0">
            <a:normAutofit fontScale="70000" lnSpcReduction="20000"/>
          </a:bodyPr>
          <a:lstStyle/>
          <a:p>
            <a:pPr eaLnBrk="1" fontAlgn="auto" hangingPunct="1">
              <a:spcAft>
                <a:spcPts val="0"/>
              </a:spcAft>
              <a:defRPr/>
            </a:pPr>
            <a:r>
              <a:rPr lang="tr-TR" sz="2900" i="1" dirty="0" smtClean="0">
                <a:ea typeface="+mn-ea"/>
              </a:rPr>
              <a:t>Günümüzde gerek insanlar gerekse de hayvanlar üzerinde yapılacak araştırmalar etik kurulların izni ve denetimine bağlıdır.</a:t>
            </a:r>
          </a:p>
          <a:p>
            <a:pPr eaLnBrk="1" fontAlgn="auto" hangingPunct="1">
              <a:spcAft>
                <a:spcPts val="0"/>
              </a:spcAft>
              <a:defRPr/>
            </a:pPr>
            <a:endParaRPr lang="tr-TR" sz="2900" i="1" dirty="0" smtClean="0">
              <a:ea typeface="+mn-ea"/>
            </a:endParaRPr>
          </a:p>
          <a:p>
            <a:pPr eaLnBrk="1" fontAlgn="auto" hangingPunct="1">
              <a:spcAft>
                <a:spcPts val="0"/>
              </a:spcAft>
              <a:defRPr/>
            </a:pPr>
            <a:r>
              <a:rPr lang="tr-TR" sz="2900" i="1" dirty="0" smtClean="0">
                <a:ea typeface="+mn-ea"/>
              </a:rPr>
              <a:t>Ülkemizde ilk etik kurul 1988 yılında Hacettepe Üniversitesinde kurulmuştur.</a:t>
            </a:r>
          </a:p>
          <a:p>
            <a:pPr eaLnBrk="1" fontAlgn="auto" hangingPunct="1">
              <a:spcAft>
                <a:spcPts val="0"/>
              </a:spcAft>
              <a:defRPr/>
            </a:pPr>
            <a:endParaRPr lang="tr-TR" sz="2900" i="1" dirty="0" smtClean="0">
              <a:ea typeface="+mn-ea"/>
            </a:endParaRPr>
          </a:p>
          <a:p>
            <a:pPr eaLnBrk="1" fontAlgn="auto" hangingPunct="1">
              <a:spcAft>
                <a:spcPts val="0"/>
              </a:spcAft>
              <a:defRPr/>
            </a:pPr>
            <a:r>
              <a:rPr lang="tr-TR" sz="2900" i="1" dirty="0" smtClean="0">
                <a:ea typeface="+mn-ea"/>
              </a:rPr>
              <a:t>1993 yılında Sağlık Bakanlığı tarafından çıkarılan İlaç Araştırmaları Yönetmeliği ile her araştırma kuruluşunda yerel etik kurullar kurulması zorunluluğu getirilmiştir.</a:t>
            </a:r>
          </a:p>
          <a:p>
            <a:pPr eaLnBrk="1" fontAlgn="auto" hangingPunct="1">
              <a:spcAft>
                <a:spcPts val="0"/>
              </a:spcAft>
              <a:defRPr/>
            </a:pPr>
            <a:endParaRPr lang="tr-TR" sz="2900" i="1" dirty="0" smtClean="0">
              <a:ea typeface="+mn-ea"/>
            </a:endParaRPr>
          </a:p>
          <a:p>
            <a:pPr eaLnBrk="1" fontAlgn="auto" hangingPunct="1">
              <a:spcAft>
                <a:spcPts val="0"/>
              </a:spcAft>
              <a:defRPr/>
            </a:pPr>
            <a:r>
              <a:rPr lang="tr-TR" sz="2900" i="1" dirty="0" smtClean="0">
                <a:ea typeface="+mn-ea"/>
              </a:rPr>
              <a:t>Sağlık Bakanlığında da merkezi etik kurul oluşturulmuştur.</a:t>
            </a:r>
          </a:p>
          <a:p>
            <a:pPr eaLnBrk="1" fontAlgn="auto" hangingPunct="1">
              <a:spcAft>
                <a:spcPts val="0"/>
              </a:spcAft>
              <a:defRPr/>
            </a:pPr>
            <a:endParaRPr lang="tr-TR" sz="2900" i="1" dirty="0" smtClean="0">
              <a:ea typeface="+mn-ea"/>
            </a:endParaRPr>
          </a:p>
          <a:p>
            <a:pPr eaLnBrk="1" fontAlgn="auto" hangingPunct="1">
              <a:spcAft>
                <a:spcPts val="0"/>
              </a:spcAft>
              <a:defRPr/>
            </a:pPr>
            <a:r>
              <a:rPr lang="tr-TR" sz="2900" i="1" dirty="0" smtClean="0">
                <a:ea typeface="+mn-ea"/>
              </a:rPr>
              <a:t>Etik kurullar insanlar üzerinde yapılacak her türlü araştırmanın protokolünü ve belgelerini inceleyerek çalışmanın yapılabilmesi iznini vermekte çalışmanın gidişini  izlemekte ve sonuç raporlarını incelemektedir. </a:t>
            </a:r>
          </a:p>
          <a:p>
            <a:pPr eaLnBrk="1" fontAlgn="auto" hangingPunct="1">
              <a:spcAft>
                <a:spcPts val="0"/>
              </a:spcAft>
              <a:defRPr/>
            </a:pPr>
            <a:endParaRPr lang="tr-TR" sz="2900" i="1" dirty="0" smtClean="0">
              <a:ea typeface="+mn-ea"/>
            </a:endParaRPr>
          </a:p>
          <a:p>
            <a:pPr eaLnBrk="1" fontAlgn="auto" hangingPunct="1">
              <a:spcAft>
                <a:spcPts val="0"/>
              </a:spcAft>
              <a:defRPr/>
            </a:pPr>
            <a:r>
              <a:rPr lang="tr-TR" sz="2900" i="1" dirty="0" smtClean="0">
                <a:ea typeface="+mn-ea"/>
              </a:rPr>
              <a:t>Benzer şekilde Hayvan Etik Kurulu da hayvanlar üzerinde yaptıkları araştırmaları denetlemektedir.</a:t>
            </a:r>
          </a:p>
          <a:p>
            <a:pPr eaLnBrk="1" fontAlgn="auto" hangingPunct="1">
              <a:spcAft>
                <a:spcPts val="0"/>
              </a:spcAft>
              <a:defRPr/>
            </a:pPr>
            <a:endParaRPr lang="tr-TR" dirty="0" smtClean="0">
              <a:ea typeface="+mn-ea"/>
            </a:endParaRPr>
          </a:p>
          <a:p>
            <a:pPr eaLnBrk="1" fontAlgn="auto" hangingPunct="1">
              <a:spcAft>
                <a:spcPts val="0"/>
              </a:spcAft>
              <a:defRPr/>
            </a:pPr>
            <a:endParaRPr lang="tr-TR" dirty="0">
              <a:ea typeface="+mn-ea"/>
            </a:endParaRPr>
          </a:p>
        </p:txBody>
      </p:sp>
    </p:spTree>
    <p:extLst>
      <p:ext uri="{BB962C8B-B14F-4D97-AF65-F5344CB8AC3E}">
        <p14:creationId xmlns:p14="http://schemas.microsoft.com/office/powerpoint/2010/main" val="3804464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İçerik Yer Tutucusu"/>
          <p:cNvSpPr>
            <a:spLocks noGrp="1"/>
          </p:cNvSpPr>
          <p:nvPr>
            <p:ph idx="1"/>
          </p:nvPr>
        </p:nvSpPr>
        <p:spPr>
          <a:xfrm>
            <a:off x="457200" y="428625"/>
            <a:ext cx="8229600" cy="5697538"/>
          </a:xfrm>
        </p:spPr>
        <p:txBody>
          <a:bodyPr/>
          <a:lstStyle/>
          <a:p>
            <a:pPr eaLnBrk="1" hangingPunct="1"/>
            <a:r>
              <a:rPr lang="tr-TR" altLang="tr-TR" i="1" smtClean="0">
                <a:solidFill>
                  <a:schemeClr val="accent1"/>
                </a:solidFill>
              </a:rPr>
              <a:t>Etik kurulların temel amaçları:</a:t>
            </a:r>
          </a:p>
          <a:p>
            <a:pPr eaLnBrk="1" hangingPunct="1">
              <a:buFont typeface="Arial" pitchFamily="34" charset="0"/>
              <a:buNone/>
            </a:pPr>
            <a:r>
              <a:rPr lang="tr-TR" altLang="tr-TR" smtClean="0"/>
              <a:t>-</a:t>
            </a:r>
            <a:r>
              <a:rPr lang="tr-TR" altLang="tr-TR" i="1" smtClean="0"/>
              <a:t>Deneklerin haklarını korumak </a:t>
            </a:r>
          </a:p>
          <a:p>
            <a:pPr eaLnBrk="1" hangingPunct="1">
              <a:buFont typeface="Arial" pitchFamily="34" charset="0"/>
              <a:buNone/>
            </a:pPr>
            <a:r>
              <a:rPr lang="tr-TR" altLang="tr-TR" i="1" smtClean="0"/>
              <a:t>-Zarar görmemelerini sağlamak</a:t>
            </a:r>
          </a:p>
          <a:p>
            <a:pPr eaLnBrk="1" hangingPunct="1">
              <a:buFont typeface="Arial" pitchFamily="34" charset="0"/>
              <a:buNone/>
            </a:pPr>
            <a:r>
              <a:rPr lang="tr-TR" altLang="tr-TR" i="1" smtClean="0"/>
              <a:t>-Zarar görürlerse tedavisi ve karşılanmasını garantiye almak</a:t>
            </a:r>
          </a:p>
          <a:p>
            <a:pPr eaLnBrk="1" hangingPunct="1">
              <a:buFont typeface="Arial" pitchFamily="34" charset="0"/>
              <a:buNone/>
            </a:pPr>
            <a:r>
              <a:rPr lang="tr-TR" altLang="tr-TR" i="1" smtClean="0"/>
              <a:t>-Yapılacak araştırma hakkında bilgilendirildiklerinden emin olmak.</a:t>
            </a:r>
          </a:p>
          <a:p>
            <a:pPr eaLnBrk="1" hangingPunct="1">
              <a:buFont typeface="Arial" pitchFamily="34" charset="0"/>
              <a:buNone/>
            </a:pPr>
            <a:r>
              <a:rPr lang="tr-TR" altLang="tr-TR" i="1" smtClean="0"/>
              <a:t>‘’ Tüm saygın dergilerin yayın için gönderilen makalelerde kabul şarttı olarak etik kurul onayını aramaları önemli bir ayrıntıdır.’’</a:t>
            </a:r>
          </a:p>
          <a:p>
            <a:pPr eaLnBrk="1" hangingPunct="1"/>
            <a:endParaRPr lang="tr-TR" altLang="tr-TR" smtClean="0"/>
          </a:p>
        </p:txBody>
      </p:sp>
    </p:spTree>
    <p:extLst>
      <p:ext uri="{BB962C8B-B14F-4D97-AF65-F5344CB8AC3E}">
        <p14:creationId xmlns:p14="http://schemas.microsoft.com/office/powerpoint/2010/main" val="199026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u="sng" dirty="0" smtClean="0">
                <a:solidFill>
                  <a:schemeClr val="accent1"/>
                </a:solidFill>
                <a:ea typeface="+mj-ea"/>
              </a:rPr>
              <a:t>7)KAYNAKLARIN TARAFLI SEÇİLMESİ</a:t>
            </a:r>
            <a:endParaRPr lang="tr-TR" u="sng" dirty="0">
              <a:solidFill>
                <a:schemeClr val="accent1"/>
              </a:solidFill>
              <a:ea typeface="+mj-ea"/>
            </a:endParaRPr>
          </a:p>
        </p:txBody>
      </p:sp>
      <p:sp>
        <p:nvSpPr>
          <p:cNvPr id="97283" name="2 İçerik Yer Tutucusu"/>
          <p:cNvSpPr>
            <a:spLocks noGrp="1"/>
          </p:cNvSpPr>
          <p:nvPr>
            <p:ph idx="1"/>
          </p:nvPr>
        </p:nvSpPr>
        <p:spPr/>
        <p:txBody>
          <a:bodyPr/>
          <a:lstStyle/>
          <a:p>
            <a:pPr eaLnBrk="1" hangingPunct="1"/>
            <a:r>
              <a:rPr lang="tr-TR" altLang="tr-TR" i="1" smtClean="0"/>
              <a:t>‘’KAYNAKLAR’’bölümlerinde makalenin konusu ile ilgili destekleyici veya aksi yöndeki makaleler kaynak olarak verilmelidir.</a:t>
            </a:r>
          </a:p>
          <a:p>
            <a:pPr eaLnBrk="1" hangingPunct="1"/>
            <a:r>
              <a:rPr lang="tr-TR" altLang="tr-TR" i="1" smtClean="0"/>
              <a:t>Eğer yazarlar </a:t>
            </a:r>
            <a:r>
              <a:rPr lang="tr-TR" altLang="tr-TR" i="1" u="sng" smtClean="0"/>
              <a:t>sadece kendi sonuçlarını destekleyen </a:t>
            </a:r>
            <a:r>
              <a:rPr lang="tr-TR" altLang="tr-TR" i="1" smtClean="0"/>
              <a:t>kaynakları gösterip ters yöndeki makaleleri kaynak olarak vermezlerse bu taraflı bir sunuş olur.</a:t>
            </a:r>
          </a:p>
          <a:p>
            <a:pPr eaLnBrk="1" hangingPunct="1"/>
            <a:r>
              <a:rPr lang="tr-TR" altLang="tr-TR" i="1" smtClean="0"/>
              <a:t>Bu taraflılığı saptayacak olan hakemlerdir.</a:t>
            </a:r>
          </a:p>
        </p:txBody>
      </p:sp>
    </p:spTree>
    <p:extLst>
      <p:ext uri="{BB962C8B-B14F-4D97-AF65-F5344CB8AC3E}">
        <p14:creationId xmlns:p14="http://schemas.microsoft.com/office/powerpoint/2010/main" val="774259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Başlık"/>
          <p:cNvSpPr>
            <a:spLocks noGrp="1"/>
          </p:cNvSpPr>
          <p:nvPr>
            <p:ph type="title"/>
          </p:nvPr>
        </p:nvSpPr>
        <p:spPr/>
        <p:txBody>
          <a:bodyPr/>
          <a:lstStyle/>
          <a:p>
            <a:pPr eaLnBrk="1" hangingPunct="1"/>
            <a:r>
              <a:rPr lang="tr-TR" altLang="tr-TR" u="sng" smtClean="0">
                <a:solidFill>
                  <a:schemeClr val="accent1"/>
                </a:solidFill>
              </a:rPr>
              <a:t>8)TARAFLI YAYIN(ÇIKAR ÇATIŞMASI)</a:t>
            </a:r>
          </a:p>
        </p:txBody>
      </p:sp>
      <p:sp>
        <p:nvSpPr>
          <p:cNvPr id="3" name="2 İçerik Yer Tutucusu"/>
          <p:cNvSpPr>
            <a:spLocks noGrp="1"/>
          </p:cNvSpPr>
          <p:nvPr>
            <p:ph idx="1"/>
          </p:nvPr>
        </p:nvSpPr>
        <p:spPr/>
        <p:txBody>
          <a:bodyPr rtlCol="0">
            <a:normAutofit fontScale="85000" lnSpcReduction="10000"/>
          </a:bodyPr>
          <a:lstStyle/>
          <a:p>
            <a:pPr eaLnBrk="1" fontAlgn="auto" hangingPunct="1">
              <a:spcAft>
                <a:spcPts val="0"/>
              </a:spcAft>
              <a:defRPr/>
            </a:pPr>
            <a:r>
              <a:rPr lang="tr-TR" i="1" dirty="0" smtClean="0">
                <a:ea typeface="+mn-ea"/>
              </a:rPr>
              <a:t>Bilimsel çalışmalar için büyük mali kaynaklar gerekmektedir.Giderek araştırmaların ticari şirketler tarafından desteklendiği görülmektedir.</a:t>
            </a:r>
          </a:p>
          <a:p>
            <a:pPr eaLnBrk="1" fontAlgn="auto" hangingPunct="1">
              <a:spcAft>
                <a:spcPts val="0"/>
              </a:spcAft>
              <a:defRPr/>
            </a:pPr>
            <a:r>
              <a:rPr lang="tr-TR" i="1" dirty="0" smtClean="0">
                <a:ea typeface="+mn-ea"/>
              </a:rPr>
              <a:t>Böyle bir destekle gerçekleştirilen çalışmaların bilimsel tarafsızlık içinde yürütüldüğü ve sonlandırıldığı araştırmacılara herhangi bir çıkar sağlamadığı konusu açıklığa kavuşturulmalıdır.</a:t>
            </a:r>
          </a:p>
          <a:p>
            <a:pPr eaLnBrk="1" fontAlgn="auto" hangingPunct="1">
              <a:spcAft>
                <a:spcPts val="0"/>
              </a:spcAft>
              <a:defRPr/>
            </a:pPr>
            <a:r>
              <a:rPr lang="tr-TR" i="1" dirty="0" smtClean="0">
                <a:ea typeface="+mn-ea"/>
              </a:rPr>
              <a:t>Saygın dergiler;yazarlardan araştırmayı destekleyen ticari kuruluşlar ile aralarında ticari ilişkiler olmadığını belirten yazılı belgeler isterler.</a:t>
            </a:r>
          </a:p>
          <a:p>
            <a:pPr eaLnBrk="1" fontAlgn="auto" hangingPunct="1">
              <a:spcAft>
                <a:spcPts val="0"/>
              </a:spcAft>
              <a:defRPr/>
            </a:pPr>
            <a:endParaRPr lang="tr-TR" dirty="0">
              <a:ea typeface="+mn-ea"/>
            </a:endParaRPr>
          </a:p>
        </p:txBody>
      </p:sp>
    </p:spTree>
    <p:extLst>
      <p:ext uri="{BB962C8B-B14F-4D97-AF65-F5344CB8AC3E}">
        <p14:creationId xmlns:p14="http://schemas.microsoft.com/office/powerpoint/2010/main" val="173917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Başlık"/>
          <p:cNvSpPr>
            <a:spLocks noGrp="1"/>
          </p:cNvSpPr>
          <p:nvPr>
            <p:ph type="title"/>
          </p:nvPr>
        </p:nvSpPr>
        <p:spPr/>
        <p:txBody>
          <a:bodyPr/>
          <a:lstStyle/>
          <a:p>
            <a:pPr eaLnBrk="1" hangingPunct="1"/>
            <a:r>
              <a:rPr lang="tr-TR" altLang="tr-TR" u="sng" smtClean="0">
                <a:solidFill>
                  <a:schemeClr val="accent1"/>
                </a:solidFill>
              </a:rPr>
              <a:t>9)ÇARPITMA(Falsification)</a:t>
            </a:r>
          </a:p>
        </p:txBody>
      </p:sp>
      <p:sp>
        <p:nvSpPr>
          <p:cNvPr id="3" name="2 İçerik Yer Tutucusu"/>
          <p:cNvSpPr>
            <a:spLocks noGrp="1"/>
          </p:cNvSpPr>
          <p:nvPr>
            <p:ph idx="1"/>
          </p:nvPr>
        </p:nvSpPr>
        <p:spPr/>
        <p:txBody>
          <a:bodyPr rtlCol="0">
            <a:normAutofit fontScale="92500" lnSpcReduction="10000"/>
          </a:bodyPr>
          <a:lstStyle/>
          <a:p>
            <a:pPr eaLnBrk="1" fontAlgn="auto" hangingPunct="1">
              <a:spcAft>
                <a:spcPts val="0"/>
              </a:spcAft>
              <a:defRPr/>
            </a:pPr>
            <a:r>
              <a:rPr lang="tr-TR" sz="3000" i="1" dirty="0" smtClean="0">
                <a:ea typeface="+mn-ea"/>
              </a:rPr>
              <a:t>A)Araştırma kayıtlarını ve elde edilen verilerin değiştirilmesi,</a:t>
            </a:r>
          </a:p>
          <a:p>
            <a:pPr eaLnBrk="1" fontAlgn="auto" hangingPunct="1">
              <a:spcAft>
                <a:spcPts val="0"/>
              </a:spcAft>
              <a:defRPr/>
            </a:pPr>
            <a:r>
              <a:rPr lang="tr-TR" sz="3000" i="1" dirty="0" smtClean="0">
                <a:ea typeface="+mn-ea"/>
              </a:rPr>
              <a:t>B)Kullanılmayan gereçleri,yöntemleri kullanılmış gibi göstermek,</a:t>
            </a:r>
          </a:p>
          <a:p>
            <a:pPr eaLnBrk="1" fontAlgn="auto" hangingPunct="1">
              <a:spcAft>
                <a:spcPts val="0"/>
              </a:spcAft>
              <a:defRPr/>
            </a:pPr>
            <a:r>
              <a:rPr lang="tr-TR" sz="3000" i="1" dirty="0" smtClean="0">
                <a:ea typeface="+mn-ea"/>
              </a:rPr>
              <a:t>C)Araştırmanın yöntem ve sonuçlarını kasıtlı olarak değiştirmek,</a:t>
            </a:r>
          </a:p>
          <a:p>
            <a:pPr eaLnBrk="1" fontAlgn="auto" hangingPunct="1">
              <a:spcAft>
                <a:spcPts val="0"/>
              </a:spcAft>
              <a:defRPr/>
            </a:pPr>
            <a:r>
              <a:rPr lang="tr-TR" sz="3000" i="1" dirty="0" smtClean="0">
                <a:ea typeface="+mn-ea"/>
              </a:rPr>
              <a:t>D)Araştırma hipotezine uymayan verileri değerlendirme dışında tutmak,</a:t>
            </a:r>
          </a:p>
          <a:p>
            <a:pPr eaLnBrk="1" fontAlgn="auto" hangingPunct="1">
              <a:spcAft>
                <a:spcPts val="0"/>
              </a:spcAft>
              <a:defRPr/>
            </a:pPr>
            <a:r>
              <a:rPr lang="tr-TR" sz="3000" i="1" dirty="0" smtClean="0">
                <a:ea typeface="+mn-ea"/>
              </a:rPr>
              <a:t>E)Araştırma ve uygulamaların niteliğini bozacak şekilde olduğundan farklı sunmak.</a:t>
            </a:r>
          </a:p>
          <a:p>
            <a:pPr eaLnBrk="1" fontAlgn="auto" hangingPunct="1">
              <a:spcAft>
                <a:spcPts val="0"/>
              </a:spcAft>
              <a:defRPr/>
            </a:pPr>
            <a:endParaRPr lang="tr-TR" dirty="0">
              <a:ea typeface="+mn-ea"/>
            </a:endParaRPr>
          </a:p>
        </p:txBody>
      </p:sp>
    </p:spTree>
    <p:extLst>
      <p:ext uri="{BB962C8B-B14F-4D97-AF65-F5344CB8AC3E}">
        <p14:creationId xmlns:p14="http://schemas.microsoft.com/office/powerpoint/2010/main" val="397246549"/>
      </p:ext>
    </p:extLst>
  </p:cSld>
  <p:clrMapOvr>
    <a:masterClrMapping/>
  </p:clrMapOvr>
</p:sld>
</file>

<file path=ppt/theme/theme1.xml><?xml version="1.0" encoding="utf-8"?>
<a:theme xmlns:a="http://schemas.openxmlformats.org/drawingml/2006/main" name="sunum_sablon (6)">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(6)</Template>
  <TotalTime>174</TotalTime>
  <Words>782</Words>
  <Application>Microsoft Office PowerPoint</Application>
  <PresentationFormat>Ekran Gösterisi (4:3)</PresentationFormat>
  <Paragraphs>80</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sunum_sablon (6)</vt:lpstr>
      <vt:lpstr>PowerPoint Sunusu</vt:lpstr>
      <vt:lpstr>Bilimsel Yanıltma Türleri</vt:lpstr>
      <vt:lpstr>1)YAZARLIK HAKKI SORUNLARI(Sorumsuz Yazarlık)</vt:lpstr>
      <vt:lpstr>2)KORSANLIK(Plajerizm) </vt:lpstr>
      <vt:lpstr>KORSANLIĞA(Plajerizme) ÖRNEK OLAY</vt:lpstr>
      <vt:lpstr>3)UYDURMACILIK(Fabrikasyon)</vt:lpstr>
      <vt:lpstr>     UYDURMACILIĞA(Fabrikasyon) ÖRNEK OLAY</vt:lpstr>
      <vt:lpstr>4)ÇOKLU YAYIN(Duplikasyon)</vt:lpstr>
      <vt:lpstr>        ÇOKLU YAYINA(Duplikasyon) ÖRNEK OLAY</vt:lpstr>
      <vt:lpstr>Yayınların Çoklu Yayın  Tanımına Girmemesi için </vt:lpstr>
      <vt:lpstr>5)BÖLEREK YAYINLAMA</vt:lpstr>
      <vt:lpstr>6)İNSAN-HAYVAN ETİĞİNE SAYGISIZLIK</vt:lpstr>
      <vt:lpstr>PowerPoint Sunusu</vt:lpstr>
      <vt:lpstr>7)KAYNAKLARIN TARAFLI SEÇİLMESİ</vt:lpstr>
      <vt:lpstr>8)TARAFLI YAYIN(ÇIKAR ÇATIŞMASI)</vt:lpstr>
      <vt:lpstr>9)ÇARPITMA(Falsification)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Pro2000</dc:creator>
  <cp:lastModifiedBy>Pro2000</cp:lastModifiedBy>
  <cp:revision>16</cp:revision>
  <cp:lastPrinted>1601-01-01T00:00:00Z</cp:lastPrinted>
  <dcterms:created xsi:type="dcterms:W3CDTF">2020-03-17T13:12:10Z</dcterms:created>
  <dcterms:modified xsi:type="dcterms:W3CDTF">2020-03-17T16:06:21Z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