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7524" autoAdjust="0"/>
    <p:restoredTop sz="94667" autoAdjust="0"/>
  </p:normalViewPr>
  <p:slideViewPr>
    <p:cSldViewPr>
      <p:cViewPr>
        <p:scale>
          <a:sx n="75" d="100"/>
          <a:sy n="75" d="100"/>
        </p:scale>
        <p:origin x="-3102" y="-9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BEDEN EĞİTİMİ VE SPOR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YAŞAR DOĞU SPOR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smtClean="0"/>
              <a:t>GKBÖ221-</a:t>
            </a:r>
            <a:r>
              <a:rPr lang="tr-TR" altLang="tr-TR" b="1" i="1" dirty="0" err="1" smtClean="0"/>
              <a:t>Curling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Doç. Dr. Özgür BOSTANCI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42910" y="857232"/>
            <a:ext cx="7772400" cy="1470025"/>
          </a:xfrm>
        </p:spPr>
        <p:txBody>
          <a:bodyPr anchor="ctr"/>
          <a:lstStyle/>
          <a:p>
            <a:r>
              <a:rPr lang="tr-TR" altLang="tr-TR" sz="4400" dirty="0" err="1" smtClean="0"/>
              <a:t>Curling</a:t>
            </a:r>
            <a:r>
              <a:rPr lang="tr-TR" altLang="tr-TR" sz="4400" dirty="0" smtClean="0"/>
              <a:t> Atışının Adımlaması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Hafta-3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GKBÖ221-</a:t>
            </a:r>
            <a:r>
              <a:rPr lang="tr-TR" altLang="tr-TR" sz="3200" i="1" dirty="0" err="1" smtClean="0"/>
              <a:t>Curling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91443"/>
            <a:ext cx="6858000" cy="1423851"/>
          </a:xfrm>
        </p:spPr>
        <p:txBody>
          <a:bodyPr>
            <a:normAutofit/>
          </a:bodyPr>
          <a:lstStyle/>
          <a:p>
            <a:pPr lvl="0"/>
            <a:r>
              <a:rPr lang="tr-TR" sz="3200" dirty="0"/>
              <a:t>TAŞ ATIŞ KURALLARI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 flipH="1">
            <a:off x="362494" y="2312126"/>
            <a:ext cx="2694212" cy="2749733"/>
          </a:xfrm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Sağ - elli atıcılar merkez çizginin sol tarafındaki takozdan (</a:t>
            </a:r>
            <a:r>
              <a:rPr lang="tr-TR" sz="2000" b="1" dirty="0" err="1">
                <a:solidFill>
                  <a:srgbClr val="FF0000"/>
                </a:solidFill>
              </a:rPr>
              <a:t>hack</a:t>
            </a:r>
            <a:r>
              <a:rPr lang="tr-TR" sz="2000" b="1" dirty="0">
                <a:solidFill>
                  <a:srgbClr val="FF0000"/>
                </a:solidFill>
              </a:rPr>
              <a:t>),atış yaparlar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2663" y="2312128"/>
            <a:ext cx="2478677" cy="2033757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6173833" y="2194563"/>
            <a:ext cx="28493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>
                <a:highlight>
                  <a:srgbClr val="FFFF00"/>
                </a:highlight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Sol elli atıcılar </a:t>
            </a:r>
            <a:r>
              <a:rPr lang="tr-TR" sz="20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merkez çizginin</a:t>
            </a:r>
            <a:r>
              <a:rPr lang="tr-TR" sz="2000" b="1" dirty="0">
                <a:highlight>
                  <a:srgbClr val="FFFF00"/>
                </a:highlight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 sağ tarafındak</a:t>
            </a:r>
            <a:r>
              <a:rPr lang="tr-TR" sz="20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i</a:t>
            </a:r>
            <a:r>
              <a:rPr lang="tr-TR" sz="2000" b="1" dirty="0">
                <a:highlight>
                  <a:srgbClr val="FFFF00"/>
                </a:highlight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 takozdan (</a:t>
            </a:r>
            <a:r>
              <a:rPr lang="tr-TR" sz="2000" b="1" dirty="0" err="1">
                <a:highlight>
                  <a:srgbClr val="FFFF00"/>
                </a:highlight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hack</a:t>
            </a:r>
            <a:r>
              <a:rPr lang="tr-TR" sz="2000" b="1" dirty="0">
                <a:highlight>
                  <a:srgbClr val="FFFF00"/>
                </a:highlight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) atışı yaparlar. </a:t>
            </a:r>
            <a:endParaRPr lang="tr-TR" sz="2000" b="1" dirty="0"/>
          </a:p>
        </p:txBody>
      </p:sp>
      <p:cxnSp>
        <p:nvCxnSpPr>
          <p:cNvPr id="7" name="Düz Ok Bağlayıcısı 6"/>
          <p:cNvCxnSpPr/>
          <p:nvPr/>
        </p:nvCxnSpPr>
        <p:spPr>
          <a:xfrm flipH="1">
            <a:off x="4741819" y="2312128"/>
            <a:ext cx="1636123" cy="14140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/>
          <p:nvPr/>
        </p:nvCxnSpPr>
        <p:spPr>
          <a:xfrm>
            <a:off x="2326007" y="2821580"/>
            <a:ext cx="2053317" cy="9046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90906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857224" y="-214338"/>
            <a:ext cx="6858000" cy="927463"/>
          </a:xfrm>
        </p:spPr>
        <p:txBody>
          <a:bodyPr>
            <a:normAutofit/>
          </a:bodyPr>
          <a:lstStyle/>
          <a:p>
            <a:r>
              <a:rPr lang="tr-TR" sz="3200" b="1" dirty="0"/>
              <a:t>TAŞ ATIŞ KURALLARI 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857224" y="928670"/>
            <a:ext cx="7286676" cy="3546566"/>
          </a:xfrm>
        </p:spPr>
        <p:txBody>
          <a:bodyPr>
            <a:normAutofit/>
          </a:bodyPr>
          <a:lstStyle/>
          <a:p>
            <a:pPr lvl="0"/>
            <a:r>
              <a:rPr lang="tr-TR" dirty="0"/>
              <a:t>Bir taş, atışının yapıldığı taraftaki ihlal çizgisine (</a:t>
            </a:r>
            <a:r>
              <a:rPr lang="tr-TR" dirty="0" err="1"/>
              <a:t>hog</a:t>
            </a:r>
            <a:r>
              <a:rPr lang="tr-TR" dirty="0"/>
              <a:t> </a:t>
            </a:r>
            <a:r>
              <a:rPr lang="tr-TR" dirty="0" err="1"/>
              <a:t>line</a:t>
            </a:r>
            <a:r>
              <a:rPr lang="tr-TR" dirty="0"/>
              <a:t>) varmadan önce açık  bir  şekilde  elden  çıkarılmalıdır .Eğer  oyuncu bunu yapamazsa, taş atış yapan takım tarafından oyundan alınır. 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2714620"/>
            <a:ext cx="6809014" cy="352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5224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615" y="3874204"/>
            <a:ext cx="5251269" cy="1847850"/>
          </a:xfr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75659" y="470266"/>
            <a:ext cx="5760719" cy="1881051"/>
          </a:xfrm>
        </p:spPr>
        <p:txBody>
          <a:bodyPr>
            <a:normAutofit fontScale="90000"/>
          </a:bodyPr>
          <a:lstStyle/>
          <a:p>
            <a:pPr lvl="0"/>
            <a:r>
              <a:rPr lang="tr-TR" dirty="0"/>
              <a:t/>
            </a:r>
            <a:br>
              <a:rPr lang="tr-TR" dirty="0"/>
            </a:br>
            <a:r>
              <a:rPr lang="tr-TR" dirty="0"/>
              <a:t>              </a:t>
            </a:r>
            <a:r>
              <a:rPr lang="tr-TR" b="1" dirty="0"/>
              <a:t>TAŞ ATIŞ KURALLARI </a:t>
            </a:r>
            <a:r>
              <a:rPr lang="tr-TR" dirty="0"/>
              <a:t>    </a:t>
            </a:r>
            <a:br>
              <a:rPr lang="tr-TR" dirty="0"/>
            </a:br>
            <a:r>
              <a:rPr lang="tr-TR" b="1" dirty="0"/>
              <a:t> </a:t>
            </a:r>
            <a:br>
              <a:rPr lang="tr-TR" b="1" dirty="0"/>
            </a:br>
            <a:r>
              <a:rPr lang="tr-TR" sz="2200" b="1" dirty="0"/>
              <a:t>Bir  taşın oyunda  sayılması  ve  atılmış  sayılması  için atışın yapıldığı taraftaki </a:t>
            </a:r>
            <a:r>
              <a:rPr lang="tr-TR" sz="2200" b="1" dirty="0">
                <a:solidFill>
                  <a:srgbClr val="FF0000"/>
                </a:solidFill>
              </a:rPr>
              <a:t>T Çizgisine </a:t>
            </a:r>
            <a:r>
              <a:rPr lang="tr-TR" sz="2200" b="1" dirty="0"/>
              <a:t>ulaşmış olması gerekmektedir.</a:t>
            </a:r>
            <a:br>
              <a:rPr lang="tr-TR" sz="2200" b="1" dirty="0"/>
            </a:br>
            <a:r>
              <a:rPr lang="tr-TR" sz="2200" b="1" dirty="0"/>
              <a:t/>
            </a:r>
            <a:br>
              <a:rPr lang="tr-TR" sz="2200" b="1" dirty="0"/>
            </a:br>
            <a:r>
              <a:rPr lang="tr-TR" sz="2200" b="1" dirty="0">
                <a:solidFill>
                  <a:srgbClr val="FF0000"/>
                </a:solidFill>
              </a:rPr>
              <a:t> T  Çizgisine </a:t>
            </a:r>
            <a:r>
              <a:rPr lang="tr-TR" sz="2200" b="1" dirty="0"/>
              <a:t>ulaşmamış  olan  taşlar  oyuncuya  geri  verilip tekrardan      atılabilirler. </a:t>
            </a:r>
          </a:p>
        </p:txBody>
      </p:sp>
      <p:sp>
        <p:nvSpPr>
          <p:cNvPr id="7" name="Aşağı Ok 6"/>
          <p:cNvSpPr/>
          <p:nvPr/>
        </p:nvSpPr>
        <p:spPr>
          <a:xfrm>
            <a:off x="3615147" y="2784764"/>
            <a:ext cx="538843" cy="160435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083796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6230" y="2486003"/>
            <a:ext cx="4786313" cy="36576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8447" y="404317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tr-TR" sz="2000" dirty="0"/>
              <a:t>                                                    </a:t>
            </a:r>
            <a:r>
              <a:rPr lang="tr-TR" sz="3200" b="1" dirty="0"/>
              <a:t>TAŞ ATIŞ KURALLARI</a:t>
            </a:r>
            <a:br>
              <a:rPr lang="tr-TR" sz="3200" b="1" dirty="0"/>
            </a:br>
            <a:r>
              <a:rPr lang="tr-TR" sz="2000" b="1" dirty="0"/>
              <a:t/>
            </a:r>
            <a:br>
              <a:rPr lang="tr-TR" sz="2000" b="1" dirty="0"/>
            </a:br>
            <a:r>
              <a:rPr lang="tr-TR" sz="2000" b="1" dirty="0"/>
              <a:t/>
            </a:r>
            <a:br>
              <a:rPr lang="tr-TR" sz="2000" b="1" dirty="0"/>
            </a:br>
            <a:r>
              <a:rPr lang="tr-TR" sz="2000" b="1" dirty="0"/>
              <a:t>  Bu  durum  Tekerlekli sandalye </a:t>
            </a:r>
            <a:r>
              <a:rPr lang="tr-TR" sz="2000" b="1" dirty="0" err="1"/>
              <a:t>Curling'de</a:t>
            </a:r>
            <a:r>
              <a:rPr lang="tr-TR" sz="2000" b="1" dirty="0"/>
              <a:t> ihlal çizgisine  (</a:t>
            </a:r>
            <a:r>
              <a:rPr lang="tr-TR" sz="2000" b="1" dirty="0" err="1"/>
              <a:t>hog</a:t>
            </a:r>
            <a:r>
              <a:rPr lang="tr-TR" sz="2000" b="1" dirty="0"/>
              <a:t> </a:t>
            </a:r>
            <a:r>
              <a:rPr lang="tr-TR" sz="2000" b="1" dirty="0" err="1"/>
              <a:t>line</a:t>
            </a:r>
            <a:r>
              <a:rPr lang="tr-TR" sz="2000" b="1" dirty="0"/>
              <a:t>) ulaşmış olması gerekmektedir</a:t>
            </a:r>
            <a:r>
              <a:rPr lang="tr-TR" sz="2000" dirty="0"/>
              <a:t>. </a:t>
            </a:r>
          </a:p>
        </p:txBody>
      </p:sp>
      <p:sp>
        <p:nvSpPr>
          <p:cNvPr id="5" name="Aşağı Ok 4"/>
          <p:cNvSpPr/>
          <p:nvPr/>
        </p:nvSpPr>
        <p:spPr>
          <a:xfrm>
            <a:off x="4908369" y="1729877"/>
            <a:ext cx="362495" cy="315563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798230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000100" y="428604"/>
            <a:ext cx="6858000" cy="3392397"/>
          </a:xfrm>
        </p:spPr>
        <p:txBody>
          <a:bodyPr>
            <a:normAutofit fontScale="90000"/>
          </a:bodyPr>
          <a:lstStyle/>
          <a:p>
            <a:pPr lvl="0"/>
            <a:r>
              <a:rPr lang="tr-TR" sz="3200" dirty="0"/>
              <a:t> </a:t>
            </a:r>
            <a:r>
              <a:rPr lang="tr-TR" sz="3200" b="1" dirty="0"/>
              <a:t>TAŞ ATIŞ KURALLARI</a:t>
            </a:r>
            <a:r>
              <a:rPr lang="tr-TR" sz="3200" dirty="0"/>
              <a:t> </a:t>
            </a:r>
            <a:r>
              <a:rPr lang="tr-TR" sz="2200" dirty="0"/>
              <a:t/>
            </a:r>
            <a:br>
              <a:rPr lang="tr-TR" sz="2200" dirty="0"/>
            </a:br>
            <a:r>
              <a:rPr lang="tr-TR" sz="2200" dirty="0"/>
              <a:t/>
            </a:r>
            <a:br>
              <a:rPr lang="tr-TR" sz="2200" dirty="0"/>
            </a:br>
            <a:r>
              <a:rPr lang="tr-TR" sz="2200" dirty="0"/>
              <a:t/>
            </a:r>
            <a:br>
              <a:rPr lang="tr-TR" sz="2200" dirty="0"/>
            </a:br>
            <a:r>
              <a:rPr lang="tr-TR" sz="2200" b="1" dirty="0"/>
              <a:t>Eğer </a:t>
            </a:r>
            <a:r>
              <a:rPr lang="tr-TR" sz="2200" b="1" dirty="0">
                <a:solidFill>
                  <a:srgbClr val="FF0000"/>
                </a:solidFill>
              </a:rPr>
              <a:t>ihlal çizgisine </a:t>
            </a:r>
            <a:r>
              <a:rPr lang="tr-TR" sz="2200" b="1" dirty="0"/>
              <a:t>temas ettikten sonra bırakılan bir taş hemen oyundan alınamazsa ve</a:t>
            </a:r>
            <a:br>
              <a:rPr lang="tr-TR" sz="2200" b="1" dirty="0"/>
            </a:br>
            <a:r>
              <a:rPr lang="tr-TR" sz="2200" b="1" dirty="0"/>
              <a:t> başka  bir  taşa çarparsa ,  atılan taş,  taşı  atan takım  tarafından  oyundan  alınır  ve  yer</a:t>
            </a:r>
            <a:br>
              <a:rPr lang="tr-TR" sz="2200" b="1" dirty="0"/>
            </a:br>
            <a:r>
              <a:rPr lang="tr-TR" sz="2200" b="1" dirty="0"/>
              <a:t> değiştiren taşlar kusurlu olmayan takım tarafından eski pozisyonlarına geri getirilir.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715193" y="3161616"/>
            <a:ext cx="7083334" cy="1588475"/>
          </a:xfrm>
        </p:spPr>
        <p:txBody>
          <a:bodyPr/>
          <a:lstStyle/>
          <a:p>
            <a:pPr lvl="0"/>
            <a:r>
              <a:rPr lang="tr-TR" sz="2000" b="1" dirty="0"/>
              <a:t>Atış  sıraları  geldiğinde  bütün oyuncular , atış   yapmak   için  hazır olmalıdır  ve oynamak  için  mantıksız bir zaman  harcamamalıdır</a:t>
            </a:r>
            <a:r>
              <a:rPr lang="tr-TR" dirty="0"/>
              <a:t>. </a:t>
            </a:r>
          </a:p>
          <a:p>
            <a:endParaRPr lang="tr-TR" dirty="0"/>
          </a:p>
        </p:txBody>
      </p:sp>
      <p:sp>
        <p:nvSpPr>
          <p:cNvPr id="8" name="5-Nokta Yıldız 7"/>
          <p:cNvSpPr/>
          <p:nvPr/>
        </p:nvSpPr>
        <p:spPr>
          <a:xfrm>
            <a:off x="803366" y="2050869"/>
            <a:ext cx="137160" cy="313508"/>
          </a:xfrm>
          <a:prstGeom prst="star5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5-Nokta Yıldız 8"/>
          <p:cNvSpPr/>
          <p:nvPr/>
        </p:nvSpPr>
        <p:spPr>
          <a:xfrm>
            <a:off x="803368" y="3644537"/>
            <a:ext cx="137159" cy="248194"/>
          </a:xfrm>
          <a:prstGeom prst="star5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/>
          <p:cNvSpPr/>
          <p:nvPr/>
        </p:nvSpPr>
        <p:spPr>
          <a:xfrm>
            <a:off x="800991" y="4302682"/>
            <a:ext cx="67992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tr-TR" sz="2000" dirty="0"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   </a:t>
            </a:r>
            <a:r>
              <a:rPr lang="tr-TR" sz="2000" b="1" dirty="0"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  Eğer bir oyuncu rakip takıma ait olan </a:t>
            </a:r>
            <a:r>
              <a:rPr lang="tr-TR" sz="2000" b="1" dirty="0">
                <a:solidFill>
                  <a:srgbClr val="FF0000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bir taşı atarsa </a:t>
            </a:r>
            <a:r>
              <a:rPr lang="tr-T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,</a:t>
            </a:r>
            <a:r>
              <a:rPr lang="tr-TR" sz="2000" b="1" dirty="0"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 o taşın durması beklenir ve atış  yapan takıma ait olan bir taş ile yer değiştirilir.</a:t>
            </a:r>
            <a:endParaRPr lang="tr-TR" sz="2000" b="1" dirty="0">
              <a:effectLst/>
              <a:latin typeface="Calibri" panose="020F0502020204030204" pitchFamily="34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11" name="5-Nokta Yıldız 10"/>
          <p:cNvSpPr/>
          <p:nvPr/>
        </p:nvSpPr>
        <p:spPr>
          <a:xfrm>
            <a:off x="803367" y="5165724"/>
            <a:ext cx="181247" cy="206058"/>
          </a:xfrm>
          <a:prstGeom prst="star5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903663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Eğer bir oyuncu, </a:t>
            </a:r>
            <a:r>
              <a:rPr lang="tr-TR" dirty="0">
                <a:solidFill>
                  <a:srgbClr val="FF0000"/>
                </a:solidFill>
              </a:rPr>
              <a:t>normal atış sırası dışında bir atış yaparsa</a:t>
            </a:r>
            <a:r>
              <a:rPr lang="tr-TR" dirty="0"/>
              <a:t>,  o set hata yapılmamış gibi devam eder . Atış sırasını kaçıran oyuncu o  takımın o setteki son taşını atar. 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Eğer kimin sırasını kaçırdığı belirlenemezse,  o takımın o setteki </a:t>
            </a:r>
            <a:r>
              <a:rPr lang="tr-TR" dirty="0">
                <a:solidFill>
                  <a:srgbClr val="FF0000"/>
                </a:solidFill>
              </a:rPr>
              <a:t>ilk taşını atan oyuncu </a:t>
            </a:r>
            <a:r>
              <a:rPr lang="tr-TR" dirty="0"/>
              <a:t>, takımın son taşını atar. </a:t>
            </a:r>
          </a:p>
          <a:p>
            <a:endParaRPr lang="tr-TR" dirty="0"/>
          </a:p>
          <a:p>
            <a:pPr lvl="0"/>
            <a:r>
              <a:rPr lang="tr-TR" dirty="0"/>
              <a:t>Eğer bir oyuncu bir sette yanlışlıkla fazla sayıda taş atarsa , hata yapılmamış gibi set  devam  eder  ve  </a:t>
            </a:r>
            <a:r>
              <a:rPr lang="tr-TR" dirty="0">
                <a:solidFill>
                  <a:srgbClr val="FF0000"/>
                </a:solidFill>
              </a:rPr>
              <a:t>hatayı  yapan  takımın son oyuncusunun taşları </a:t>
            </a:r>
            <a:r>
              <a:rPr lang="tr-TR" dirty="0"/>
              <a:t>hatanın yapıldığı sayıda azaltılır. </a:t>
            </a:r>
          </a:p>
          <a:p>
            <a:endParaRPr lang="tr-TR" dirty="0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smtClean="0"/>
              <a:t>TAŞ </a:t>
            </a:r>
            <a:r>
              <a:rPr lang="tr-TR" sz="3200" b="1" dirty="0"/>
              <a:t>ATIŞ KURALLARI</a:t>
            </a:r>
          </a:p>
        </p:txBody>
      </p:sp>
    </p:spTree>
    <p:extLst>
      <p:ext uri="{BB962C8B-B14F-4D97-AF65-F5344CB8AC3E}">
        <p14:creationId xmlns:p14="http://schemas.microsoft.com/office/powerpoint/2010/main" xmlns="" val="3703398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/>
              <a:t>Atılan </a:t>
            </a:r>
            <a:r>
              <a:rPr lang="tr-TR" dirty="0">
                <a:solidFill>
                  <a:srgbClr val="FF0000"/>
                </a:solidFill>
              </a:rPr>
              <a:t>ikinci taş </a:t>
            </a:r>
            <a:r>
              <a:rPr lang="tr-TR" dirty="0"/>
              <a:t>oyundan alınır ve rakip takım tarafından yer değiştiren taşlar  eski  pozisyonlarına  getirilir . Yanlışlıkla  iki  taş  üst üste  atan oyuncu , oyundan alınan taşı, takımının o setteki son taşı olarak atar. </a:t>
            </a:r>
          </a:p>
          <a:p>
            <a:endParaRPr lang="tr-TR" dirty="0"/>
          </a:p>
          <a:p>
            <a:pPr lvl="0"/>
            <a:r>
              <a:rPr lang="tr-TR" dirty="0"/>
              <a:t>Eğer bu hata bir sonraki taş atılıncaya kadar fark edilmezse </a:t>
            </a:r>
            <a:r>
              <a:rPr lang="tr-TR" dirty="0">
                <a:solidFill>
                  <a:srgbClr val="FF0000"/>
                </a:solidFill>
              </a:rPr>
              <a:t>set tekrarı </a:t>
            </a:r>
            <a:r>
              <a:rPr lang="tr-TR" dirty="0"/>
              <a:t>yapılır.</a:t>
            </a:r>
          </a:p>
          <a:p>
            <a:endParaRPr lang="tr-TR" dirty="0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           Eğer aynı sette bir takım art arda 2 taş atarsa :</a:t>
            </a:r>
          </a:p>
        </p:txBody>
      </p:sp>
    </p:spTree>
    <p:extLst>
      <p:ext uri="{BB962C8B-B14F-4D97-AF65-F5344CB8AC3E}">
        <p14:creationId xmlns:p14="http://schemas.microsoft.com/office/powerpoint/2010/main" xmlns="" val="2676595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679269"/>
            <a:ext cx="6858000" cy="2717074"/>
          </a:xfrm>
        </p:spPr>
        <p:txBody>
          <a:bodyPr>
            <a:normAutofit fontScale="90000"/>
          </a:bodyPr>
          <a:lstStyle/>
          <a:p>
            <a:r>
              <a:rPr lang="tr-TR" sz="3600" b="1" dirty="0"/>
              <a:t>Eğer Bir Endin İlk taşını Yanlış Takım Atarsa: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2926080"/>
            <a:ext cx="6858000" cy="2331720"/>
          </a:xfrm>
        </p:spPr>
        <p:txBody>
          <a:bodyPr>
            <a:normAutofit/>
          </a:bodyPr>
          <a:lstStyle/>
          <a:p>
            <a:pPr lvl="0"/>
            <a:r>
              <a:rPr lang="tr-TR" dirty="0"/>
              <a:t>Hata ilk taş atıldıktan sonra fark edilirse set tekrarlanır</a:t>
            </a:r>
          </a:p>
          <a:p>
            <a:pPr lvl="0"/>
            <a:endParaRPr lang="tr-TR" dirty="0"/>
          </a:p>
          <a:p>
            <a:pPr lvl="0"/>
            <a:r>
              <a:rPr lang="tr-TR" dirty="0"/>
              <a:t>                 Hata ikinci taş atıldıktan sonra fark edilirse hata yapılmamış gibi oyun devam eder. </a:t>
            </a:r>
          </a:p>
          <a:p>
            <a:endParaRPr lang="tr-TR" dirty="0"/>
          </a:p>
        </p:txBody>
      </p:sp>
      <p:sp>
        <p:nvSpPr>
          <p:cNvPr id="5" name="Oval 4"/>
          <p:cNvSpPr/>
          <p:nvPr/>
        </p:nvSpPr>
        <p:spPr>
          <a:xfrm>
            <a:off x="1704704" y="3108960"/>
            <a:ext cx="156755" cy="11756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val 5"/>
          <p:cNvSpPr/>
          <p:nvPr/>
        </p:nvSpPr>
        <p:spPr>
          <a:xfrm>
            <a:off x="1704704" y="3971112"/>
            <a:ext cx="156755" cy="16981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543265311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 (1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(1)</Template>
  <TotalTime>75</TotalTime>
  <Words>322</Words>
  <Application>Microsoft Office PowerPoint</Application>
  <PresentationFormat>Ekran Gösterisi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sunum_sablon (1)</vt:lpstr>
      <vt:lpstr>Slayt 1</vt:lpstr>
      <vt:lpstr>Curling Atışının Adımlaması</vt:lpstr>
      <vt:lpstr>TAŞ ATIŞ KURALLARI</vt:lpstr>
      <vt:lpstr>TAŞ ATIŞ KURALLARI </vt:lpstr>
      <vt:lpstr>               TAŞ ATIŞ KURALLARI        Bir  taşın oyunda  sayılması  ve  atılmış  sayılması  için atışın yapıldığı taraftaki T Çizgisine ulaşmış olması gerekmektedir.   T  Çizgisine ulaşmamış  olan  taşlar  oyuncuya  geri  verilip tekrardan      atılabilirler. </vt:lpstr>
      <vt:lpstr>                                                    TAŞ ATIŞ KURALLARI     Bu  durum  Tekerlekli sandalye Curling'de ihlal çizgisine  (hog line) ulaşmış olması gerekmektedir. </vt:lpstr>
      <vt:lpstr> TAŞ ATIŞ KURALLARI    Eğer ihlal çizgisine temas ettikten sonra bırakılan bir taş hemen oyundan alınamazsa ve  başka  bir  taşa çarparsa ,  atılan taş,  taşı  atan takım  tarafından  oyundan  alınır  ve  yer  değiştiren taşlar kusurlu olmayan takım tarafından eski pozisyonlarına geri getirilir. </vt:lpstr>
      <vt:lpstr>TAŞ ATIŞ KURALLARI</vt:lpstr>
      <vt:lpstr>           Eğer aynı sette bir takım art arda 2 taş atarsa :</vt:lpstr>
      <vt:lpstr>Eğer Bir Endin İlk taşını Yanlış Takım Atarsa: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YDSBF</dc:creator>
  <cp:lastModifiedBy>YDSBF</cp:lastModifiedBy>
  <cp:revision>11</cp:revision>
  <cp:lastPrinted>1601-01-01T00:00:00Z</cp:lastPrinted>
  <dcterms:created xsi:type="dcterms:W3CDTF">2020-01-15T07:38:26Z</dcterms:created>
  <dcterms:modified xsi:type="dcterms:W3CDTF">2020-01-15T09:00:42Z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