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  <p:sldId id="256" r:id="rId7"/>
    <p:sldId id="257" r:id="rId8"/>
    <p:sldId id="258" r:id="rId9"/>
    <p:sldId id="261" r:id="rId10"/>
    <p:sldId id="259" r:id="rId11"/>
    <p:sldId id="269" r:id="rId12"/>
    <p:sldId id="267" r:id="rId13"/>
    <p:sldId id="260" r:id="rId14"/>
    <p:sldId id="268" r:id="rId15"/>
    <p:sldId id="271" r:id="rId16"/>
    <p:sldId id="273" r:id="rId17"/>
    <p:sldId id="280" r:id="rId18"/>
    <p:sldId id="281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872E-63C2-4932-948E-72716BE1C146}" type="datetimeFigureOut">
              <a:rPr lang="tr-TR" smtClean="0"/>
              <a:t>29.12.2019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9079-3F2D-491F-ADE0-F49D4F2970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6297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872E-63C2-4932-948E-72716BE1C146}" type="datetimeFigureOut">
              <a:rPr lang="tr-TR" smtClean="0"/>
              <a:t>29.12.2019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9079-3F2D-491F-ADE0-F49D4F2970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8998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872E-63C2-4932-948E-72716BE1C146}" type="datetimeFigureOut">
              <a:rPr lang="tr-TR" smtClean="0"/>
              <a:t>29.12.2019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9079-3F2D-491F-ADE0-F49D4F2970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0910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872E-63C2-4932-948E-72716BE1C146}" type="datetimeFigureOut">
              <a:rPr lang="tr-TR" smtClean="0"/>
              <a:t>29.12.2019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9079-3F2D-491F-ADE0-F49D4F2970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6291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872E-63C2-4932-948E-72716BE1C146}" type="datetimeFigureOut">
              <a:rPr lang="tr-TR" smtClean="0"/>
              <a:t>29.12.2019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9079-3F2D-491F-ADE0-F49D4F2970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5335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872E-63C2-4932-948E-72716BE1C146}" type="datetimeFigureOut">
              <a:rPr lang="tr-TR" smtClean="0"/>
              <a:t>29.12.2019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9079-3F2D-491F-ADE0-F49D4F2970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0253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872E-63C2-4932-948E-72716BE1C146}" type="datetimeFigureOut">
              <a:rPr lang="tr-TR" smtClean="0"/>
              <a:t>29.12.2019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9079-3F2D-491F-ADE0-F49D4F2970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9655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872E-63C2-4932-948E-72716BE1C146}" type="datetimeFigureOut">
              <a:rPr lang="tr-TR" smtClean="0"/>
              <a:t>29.12.2019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9079-3F2D-491F-ADE0-F49D4F2970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1233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872E-63C2-4932-948E-72716BE1C146}" type="datetimeFigureOut">
              <a:rPr lang="tr-TR" smtClean="0"/>
              <a:t>29.12.2019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9079-3F2D-491F-ADE0-F49D4F2970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7584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872E-63C2-4932-948E-72716BE1C146}" type="datetimeFigureOut">
              <a:rPr lang="tr-TR" smtClean="0"/>
              <a:t>29.12.2019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9079-3F2D-491F-ADE0-F49D4F2970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9572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872E-63C2-4932-948E-72716BE1C146}" type="datetimeFigureOut">
              <a:rPr lang="tr-TR" smtClean="0"/>
              <a:t>29.12.2019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9079-3F2D-491F-ADE0-F49D4F2970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7324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5872E-63C2-4932-948E-72716BE1C146}" type="datetimeFigureOut">
              <a:rPr lang="tr-TR" smtClean="0"/>
              <a:t>29.12.2019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59079-3F2D-491F-ADE0-F49D4F2970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0808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28110"/>
          </a:xfrm>
        </p:spPr>
        <p:txBody>
          <a:bodyPr>
            <a:normAutofit fontScale="90000"/>
          </a:bodyPr>
          <a:lstStyle/>
          <a:p>
            <a:r>
              <a:rPr lang="tr-TR" altLang="tr-TR" dirty="0" smtClean="0">
                <a:solidFill>
                  <a:srgbClr val="800080"/>
                </a:solidFill>
              </a:rPr>
              <a:t/>
            </a:r>
            <a:br>
              <a:rPr lang="tr-TR" altLang="tr-TR" dirty="0" smtClean="0">
                <a:solidFill>
                  <a:srgbClr val="800080"/>
                </a:solidFill>
              </a:rPr>
            </a:br>
            <a:r>
              <a:rPr lang="tr-TR" altLang="tr-TR" dirty="0">
                <a:solidFill>
                  <a:srgbClr val="800080"/>
                </a:solidFill>
              </a:rPr>
              <a:t/>
            </a:r>
            <a:br>
              <a:rPr lang="tr-TR" altLang="tr-TR" dirty="0">
                <a:solidFill>
                  <a:srgbClr val="800080"/>
                </a:solidFill>
              </a:rPr>
            </a:br>
            <a:r>
              <a:rPr lang="tr-TR" altLang="tr-TR" dirty="0" smtClean="0">
                <a:solidFill>
                  <a:srgbClr val="800080"/>
                </a:solidFill>
              </a:rPr>
              <a:t/>
            </a:r>
            <a:br>
              <a:rPr lang="tr-TR" altLang="tr-TR" dirty="0" smtClean="0">
                <a:solidFill>
                  <a:srgbClr val="800080"/>
                </a:solidFill>
              </a:rPr>
            </a:br>
            <a:r>
              <a:rPr lang="tr-TR" altLang="tr-TR" dirty="0">
                <a:solidFill>
                  <a:srgbClr val="800080"/>
                </a:solidFill>
              </a:rPr>
              <a:t/>
            </a:r>
            <a:br>
              <a:rPr lang="tr-TR" altLang="tr-TR" dirty="0">
                <a:solidFill>
                  <a:srgbClr val="800080"/>
                </a:solidFill>
              </a:rPr>
            </a:br>
            <a:r>
              <a:rPr lang="tr-TR" altLang="tr-TR" dirty="0" smtClean="0">
                <a:solidFill>
                  <a:srgbClr val="800080"/>
                </a:solidFill>
              </a:rPr>
              <a:t/>
            </a:r>
            <a:br>
              <a:rPr lang="tr-TR" altLang="tr-TR" dirty="0" smtClean="0">
                <a:solidFill>
                  <a:srgbClr val="800080"/>
                </a:solidFill>
              </a:rPr>
            </a:br>
            <a:r>
              <a:rPr lang="tr-TR" altLang="tr-TR" dirty="0"/>
              <a:t>	</a:t>
            </a:r>
            <a:r>
              <a:rPr lang="tr-TR" altLang="tr-TR" u="sng" dirty="0"/>
              <a:t/>
            </a:r>
            <a:br>
              <a:rPr lang="tr-TR" altLang="tr-TR" u="sng" dirty="0"/>
            </a:b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Alt Başlık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524000" y="762000"/>
                <a:ext cx="9144000" cy="4495800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tr-TR" altLang="tr-TR" dirty="0" smtClean="0">
                    <a:solidFill>
                      <a:srgbClr val="800080"/>
                    </a:solidFill>
                  </a:rPr>
                  <a:t>Karlılık, normal bir yıl içinde meydana gelmiş olan net karın başlangıçtaki yatırıma oranıdır.</a:t>
                </a:r>
              </a:p>
              <a:p>
                <a:pPr algn="l"/>
                <a:r>
                  <a:rPr lang="tr-TR" altLang="tr-TR" dirty="0" smtClean="0">
                    <a:solidFill>
                      <a:srgbClr val="800080"/>
                    </a:solidFill>
                  </a:rPr>
                  <a:t>                                             R=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altLang="tr-TR" i="1" smtClean="0">
                            <a:solidFill>
                              <a:srgbClr val="80008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altLang="tr-TR" b="0" i="1" smtClean="0">
                            <a:solidFill>
                              <a:srgbClr val="80008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tr-TR" altLang="tr-TR" b="0" i="1" smtClean="0">
                            <a:solidFill>
                              <a:srgbClr val="80008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den>
                    </m:f>
                  </m:oMath>
                </a14:m>
                <a:endParaRPr lang="tr-TR" altLang="tr-TR" dirty="0" smtClean="0">
                  <a:solidFill>
                    <a:srgbClr val="800080"/>
                  </a:solidFill>
                </a:endParaRPr>
              </a:p>
              <a:p>
                <a:pPr algn="l"/>
                <a:endParaRPr lang="tr-TR" altLang="tr-TR" dirty="0" smtClean="0">
                  <a:solidFill>
                    <a:schemeClr val="accent2"/>
                  </a:solidFill>
                </a:endParaRPr>
              </a:p>
              <a:p>
                <a:pPr algn="l"/>
                <a:r>
                  <a:rPr lang="tr-TR" altLang="tr-TR" dirty="0" smtClean="0">
                    <a:solidFill>
                      <a:schemeClr val="accent2"/>
                    </a:solidFill>
                  </a:rPr>
                  <a:t>                                             R</a:t>
                </a:r>
                <a:r>
                  <a:rPr lang="tr-TR" altLang="tr-TR" baseline="-25000" dirty="0" smtClean="0">
                    <a:solidFill>
                      <a:schemeClr val="accent2"/>
                    </a:solidFill>
                  </a:rPr>
                  <a:t>e </a:t>
                </a:r>
                <a14:m>
                  <m:oMath xmlns:m="http://schemas.openxmlformats.org/officeDocument/2006/math">
                    <m:r>
                      <a:rPr lang="tr-TR" altLang="tr-TR" b="0" i="0" smtClean="0">
                        <a:solidFill>
                          <a:srgbClr val="80008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altLang="tr-TR" i="1" smtClean="0">
                            <a:solidFill>
                              <a:srgbClr val="80008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altLang="tr-TR" b="0" i="1" smtClean="0">
                            <a:solidFill>
                              <a:srgbClr val="80008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tr-TR" altLang="tr-TR" b="0" i="1" smtClean="0">
                            <a:solidFill>
                              <a:srgbClr val="80008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</m:oMath>
                </a14:m>
                <a:endParaRPr lang="tr-TR" altLang="tr-TR" dirty="0">
                  <a:solidFill>
                    <a:srgbClr val="800080"/>
                  </a:solidFill>
                </a:endParaRPr>
              </a:p>
              <a:p>
                <a:endParaRPr lang="tr-TR" altLang="tr-TR" dirty="0" smtClean="0">
                  <a:solidFill>
                    <a:srgbClr val="800080"/>
                  </a:solidFill>
                </a:endParaRPr>
              </a:p>
              <a:p>
                <a:pPr algn="l"/>
                <a:r>
                  <a:rPr lang="tr-TR" altLang="tr-TR" dirty="0">
                    <a:solidFill>
                      <a:schemeClr val="accent2"/>
                    </a:solidFill>
                  </a:rPr>
                  <a:t>R	: Yatırım Üzerinden Karlılık</a:t>
                </a:r>
              </a:p>
              <a:p>
                <a:pPr algn="l"/>
                <a:r>
                  <a:rPr lang="tr-TR" altLang="tr-TR" dirty="0">
                    <a:solidFill>
                      <a:schemeClr val="accent2"/>
                    </a:solidFill>
                  </a:rPr>
                  <a:t>R</a:t>
                </a:r>
                <a:r>
                  <a:rPr lang="tr-TR" altLang="tr-TR" baseline="-25000" dirty="0">
                    <a:solidFill>
                      <a:schemeClr val="accent2"/>
                    </a:solidFill>
                  </a:rPr>
                  <a:t>e	</a:t>
                </a:r>
                <a:r>
                  <a:rPr lang="tr-TR" altLang="tr-TR" dirty="0">
                    <a:solidFill>
                      <a:schemeClr val="accent2"/>
                    </a:solidFill>
                  </a:rPr>
                  <a:t>: </a:t>
                </a:r>
                <a:r>
                  <a:rPr lang="tr-TR" altLang="tr-TR" dirty="0" err="1">
                    <a:solidFill>
                      <a:schemeClr val="accent2"/>
                    </a:solidFill>
                  </a:rPr>
                  <a:t>Özsermaye</a:t>
                </a:r>
                <a:r>
                  <a:rPr lang="tr-TR" altLang="tr-TR" dirty="0">
                    <a:solidFill>
                      <a:schemeClr val="accent2"/>
                    </a:solidFill>
                  </a:rPr>
                  <a:t> Üzerinden Karlılık</a:t>
                </a:r>
              </a:p>
              <a:p>
                <a:pPr algn="l"/>
                <a:r>
                  <a:rPr lang="tr-TR" altLang="tr-TR" dirty="0">
                    <a:solidFill>
                      <a:schemeClr val="accent2"/>
                    </a:solidFill>
                  </a:rPr>
                  <a:t>F	: Net Kar</a:t>
                </a:r>
              </a:p>
              <a:p>
                <a:pPr algn="l"/>
                <a:r>
                  <a:rPr lang="tr-TR" altLang="tr-TR" dirty="0">
                    <a:solidFill>
                      <a:schemeClr val="accent2"/>
                    </a:solidFill>
                  </a:rPr>
                  <a:t>I	: Yatırım Tutarı</a:t>
                </a:r>
              </a:p>
              <a:p>
                <a:pPr algn="l"/>
                <a:r>
                  <a:rPr lang="tr-TR" altLang="tr-TR" dirty="0">
                    <a:solidFill>
                      <a:schemeClr val="accent2"/>
                    </a:solidFill>
                  </a:rPr>
                  <a:t>Q	: </a:t>
                </a:r>
                <a:r>
                  <a:rPr lang="tr-TR" altLang="tr-TR" dirty="0" err="1">
                    <a:solidFill>
                      <a:schemeClr val="accent2"/>
                    </a:solidFill>
                  </a:rPr>
                  <a:t>Özsermaye</a:t>
                </a:r>
                <a:endParaRPr lang="tr-TR" altLang="tr-TR" dirty="0">
                  <a:solidFill>
                    <a:schemeClr val="accent2"/>
                  </a:solidFill>
                </a:endParaRPr>
              </a:p>
              <a:p>
                <a:r>
                  <a:rPr lang="tr-TR" altLang="tr-TR" dirty="0">
                    <a:solidFill>
                      <a:srgbClr val="800080"/>
                    </a:solidFill>
                  </a:rPr>
                  <a:t/>
                </a:r>
                <a:br>
                  <a:rPr lang="tr-TR" altLang="tr-TR" dirty="0">
                    <a:solidFill>
                      <a:srgbClr val="800080"/>
                    </a:solidFill>
                  </a:rPr>
                </a:br>
                <a:endParaRPr lang="tr-TR" dirty="0"/>
              </a:p>
            </p:txBody>
          </p:sp>
        </mc:Choice>
        <mc:Fallback xmlns="">
          <p:sp>
            <p:nvSpPr>
              <p:cNvPr id="3" name="Alt Başlık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524000" y="762000"/>
                <a:ext cx="9144000" cy="4495800"/>
              </a:xfrm>
              <a:blipFill>
                <a:blip r:embed="rId2"/>
                <a:stretch>
                  <a:fillRect l="-667" t="-243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14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altLang="tr-TR" dirty="0"/>
              <a:t>Karlılık oranının doğru hesaplanabilmesi için, projenin öngörülen ekonomik ömründen, en uygun </a:t>
            </a:r>
            <a:r>
              <a:rPr lang="tr-TR" altLang="tr-TR" dirty="0">
                <a:solidFill>
                  <a:srgbClr val="FF0066"/>
                </a:solidFill>
              </a:rPr>
              <a:t>normal bir yılın</a:t>
            </a:r>
            <a:r>
              <a:rPr lang="tr-TR" altLang="tr-TR" dirty="0"/>
              <a:t> seçilmesinin önemi büyüktür. </a:t>
            </a:r>
          </a:p>
          <a:p>
            <a:pPr algn="just">
              <a:buNone/>
            </a:pPr>
            <a:endParaRPr lang="tr-TR" altLang="tr-TR" dirty="0"/>
          </a:p>
          <a:p>
            <a:pPr algn="just"/>
            <a:r>
              <a:rPr lang="tr-TR" altLang="tr-TR" b="1" dirty="0">
                <a:solidFill>
                  <a:srgbClr val="FF0066"/>
                </a:solidFill>
              </a:rPr>
              <a:t>Normal yıl</a:t>
            </a:r>
            <a:r>
              <a:rPr lang="tr-TR" altLang="tr-TR" b="1" dirty="0"/>
              <a:t>,</a:t>
            </a:r>
            <a:r>
              <a:rPr lang="tr-TR" altLang="tr-TR" dirty="0"/>
              <a:t> bir projenin belirlenen ekonomik ömründe ulaşabileceği en büyük kapasiteye vardığı ve borçlarla ilgili geri ödemelerin hala devam ettiğini gösteren temsili bir yıldır.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5689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818147"/>
            <a:ext cx="10515600" cy="5358816"/>
          </a:xfrm>
        </p:spPr>
        <p:txBody>
          <a:bodyPr>
            <a:normAutofit/>
          </a:bodyPr>
          <a:lstStyle/>
          <a:p>
            <a:pPr algn="just"/>
            <a:r>
              <a:rPr lang="tr-TR" altLang="tr-TR" dirty="0"/>
              <a:t>Eğer toplam yatırım veya </a:t>
            </a:r>
            <a:r>
              <a:rPr lang="tr-TR" altLang="tr-TR" dirty="0" err="1"/>
              <a:t>özsermaye</a:t>
            </a:r>
            <a:r>
              <a:rPr lang="tr-TR" altLang="tr-TR" dirty="0"/>
              <a:t> üzerinden hesaplanan karlılık, sermaye piyasasında geçerli olan faiz oranlarından yüksek ise, o proje </a:t>
            </a:r>
            <a:r>
              <a:rPr lang="tr-TR" altLang="tr-TR" dirty="0">
                <a:solidFill>
                  <a:srgbClr val="FF0066"/>
                </a:solidFill>
              </a:rPr>
              <a:t>iyi bir proje</a:t>
            </a:r>
            <a:r>
              <a:rPr lang="tr-TR" altLang="tr-TR" dirty="0"/>
              <a:t> olarak tanımlanabilir.</a:t>
            </a:r>
          </a:p>
          <a:p>
            <a:pPr algn="just">
              <a:buNone/>
            </a:pPr>
            <a:endParaRPr lang="tr-TR" altLang="tr-TR" dirty="0"/>
          </a:p>
          <a:p>
            <a:pPr algn="just"/>
            <a:r>
              <a:rPr lang="tr-TR" altLang="tr-TR" dirty="0"/>
              <a:t>Alternatif projeler arasından seçim yapılması gerektiği zaman, diğer tüm faktörlerin aynı kaldığı varsayımı altında (</a:t>
            </a:r>
            <a:r>
              <a:rPr lang="tr-TR" altLang="tr-TR" dirty="0" err="1"/>
              <a:t>ceteris</a:t>
            </a:r>
            <a:r>
              <a:rPr lang="tr-TR" altLang="tr-TR" dirty="0"/>
              <a:t> </a:t>
            </a:r>
            <a:r>
              <a:rPr lang="tr-TR" altLang="tr-TR" dirty="0" err="1"/>
              <a:t>paribus</a:t>
            </a:r>
            <a:r>
              <a:rPr lang="tr-TR" altLang="tr-TR" dirty="0"/>
              <a:t>), </a:t>
            </a:r>
            <a:r>
              <a:rPr lang="tr-TR" altLang="tr-TR" dirty="0">
                <a:solidFill>
                  <a:srgbClr val="FF0066"/>
                </a:solidFill>
              </a:rPr>
              <a:t>en yüksek karlılık gösteren proje</a:t>
            </a:r>
            <a:r>
              <a:rPr lang="tr-TR" altLang="tr-TR" dirty="0"/>
              <a:t> uygulanmak üzere seçilir. </a:t>
            </a:r>
          </a:p>
          <a:p>
            <a:pPr algn="just">
              <a:buNone/>
            </a:pPr>
            <a:endParaRPr lang="tr-TR" altLang="tr-TR" dirty="0"/>
          </a:p>
          <a:p>
            <a:pPr algn="just"/>
            <a:r>
              <a:rPr lang="tr-TR" altLang="tr-TR" dirty="0"/>
              <a:t>Bir genelleme yapılmak isteniyorsa, bütün yılların (yatırımın ömrü) karlarının ortalaması alınarak, ortalama karlılık hesaplanabilir.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2764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Örnek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>
                  <a:buNone/>
                </a:pPr>
                <a:r>
                  <a:rPr lang="tr-TR" altLang="tr-TR" dirty="0" smtClean="0"/>
                  <a:t>Gerekli Sermaye (Yatırım Tutarı) = 10.000.000 TL</a:t>
                </a:r>
              </a:p>
              <a:p>
                <a:pPr>
                  <a:buNone/>
                </a:pPr>
                <a:r>
                  <a:rPr lang="tr-TR" altLang="tr-TR" dirty="0" smtClean="0"/>
                  <a:t>Beklenen </a:t>
                </a:r>
                <a:r>
                  <a:rPr lang="tr-TR" altLang="tr-TR" dirty="0"/>
                  <a:t>Kar = </a:t>
                </a:r>
                <a:r>
                  <a:rPr lang="tr-TR" altLang="tr-TR" dirty="0" smtClean="0"/>
                  <a:t>900.000 </a:t>
                </a:r>
                <a:r>
                  <a:rPr lang="tr-TR" altLang="tr-TR" dirty="0"/>
                  <a:t>TL</a:t>
                </a:r>
              </a:p>
              <a:p>
                <a:pPr>
                  <a:buNone/>
                </a:pPr>
                <a:endParaRPr lang="tr-TR" altLang="tr-TR" dirty="0" smtClean="0"/>
              </a:p>
              <a:p>
                <a:pPr>
                  <a:buNone/>
                </a:pPr>
                <a:r>
                  <a:rPr lang="tr-TR" altLang="tr-TR" dirty="0" smtClean="0"/>
                  <a:t>Yatırımın Karlılığı=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altLang="tr-T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altLang="tr-TR" b="0" i="1" smtClean="0">
                            <a:latin typeface="Cambria Math" panose="02040503050406030204" pitchFamily="18" charset="0"/>
                          </a:rPr>
                          <m:t>900.000</m:t>
                        </m:r>
                      </m:num>
                      <m:den>
                        <m:r>
                          <a:rPr lang="tr-TR" altLang="tr-TR" b="0" i="1" smtClean="0">
                            <a:latin typeface="Cambria Math" panose="02040503050406030204" pitchFamily="18" charset="0"/>
                          </a:rPr>
                          <m:t>10.000.000</m:t>
                        </m:r>
                      </m:den>
                    </m:f>
                  </m:oMath>
                </a14:m>
                <a:endParaRPr lang="tr-TR" altLang="tr-TR" dirty="0" smtClean="0"/>
              </a:p>
              <a:p>
                <a:pPr>
                  <a:buNone/>
                </a:pPr>
                <a:endParaRPr lang="tr-TR" altLang="tr-TR" dirty="0"/>
              </a:p>
              <a:p>
                <a:pPr>
                  <a:buNone/>
                </a:pPr>
                <a:r>
                  <a:rPr lang="tr-TR" altLang="tr-TR" dirty="0" smtClean="0"/>
                  <a:t>                               =0.09</a:t>
                </a:r>
                <a:endParaRPr lang="tr-TR" altLang="tr-TR" dirty="0"/>
              </a:p>
              <a:p>
                <a:pPr>
                  <a:buNone/>
                </a:pPr>
                <a:r>
                  <a:rPr lang="tr-TR" altLang="tr-TR" dirty="0" smtClean="0"/>
                  <a:t>                                =%9</a:t>
                </a:r>
              </a:p>
              <a:p>
                <a:pPr>
                  <a:buNone/>
                </a:pPr>
                <a:endParaRPr lang="tr-TR" altLang="tr-TR" dirty="0"/>
              </a:p>
              <a:p>
                <a:pPr>
                  <a:buNone/>
                </a:pPr>
                <a:r>
                  <a:rPr lang="tr-TR" altLang="tr-TR" dirty="0"/>
                  <a:t>			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80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805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altLang="tr-TR" dirty="0"/>
              <a:t>Karlılık yöntemi, bir projenin yatırım karlılığının ve özellikle ömrü kısa olan projelerin karlılığının hızla hesaplanmasında yararlı bir araç olarak kullanılabilir. </a:t>
            </a:r>
          </a:p>
          <a:p>
            <a:pPr algn="just">
              <a:buNone/>
            </a:pPr>
            <a:endParaRPr lang="tr-TR" altLang="tr-TR" dirty="0"/>
          </a:p>
          <a:p>
            <a:pPr algn="just"/>
            <a:r>
              <a:rPr lang="tr-TR" altLang="tr-TR" dirty="0"/>
              <a:t>Yöntem, ülkede çok kapsamlı analizlerin yapılması için gerekli, ayrıntılı ve yeterli bilgilerin bulunmadığı durumlarda ya da projenin başlangıç aşamalarında yürütülen ön değerlendirmelerde kullanılabilir.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2092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İÇ KARLILIK ORANI ( İKO )</a:t>
            </a:r>
            <a:r>
              <a:rPr lang="tr-TR" dirty="0"/>
              <a:t> </a:t>
            </a:r>
            <a:r>
              <a:rPr lang="tr-TR" b="1" dirty="0"/>
              <a:t>(İNTERNAL RATE OF RETURN-IRR)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9950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25781"/>
            <a:ext cx="9441873" cy="423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86326" y="845127"/>
            <a:ext cx="10515600" cy="5331836"/>
          </a:xfrm>
        </p:spPr>
        <p:txBody>
          <a:bodyPr>
            <a:normAutofit fontScale="92500" lnSpcReduction="10000"/>
          </a:bodyPr>
          <a:lstStyle/>
          <a:p>
            <a:pPr marL="0" algn="just">
              <a:spcBef>
                <a:spcPts val="0"/>
              </a:spcBef>
            </a:pPr>
            <a:r>
              <a:rPr lang="tr-TR" dirty="0" smtClean="0"/>
              <a:t>“İç </a:t>
            </a:r>
            <a:r>
              <a:rPr lang="tr-TR" dirty="0"/>
              <a:t>karlılık oranı”, </a:t>
            </a:r>
            <a:r>
              <a:rPr lang="tr-TR" dirty="0" smtClean="0"/>
              <a:t>“İç </a:t>
            </a:r>
            <a:r>
              <a:rPr lang="tr-TR" dirty="0"/>
              <a:t>getiri oranı”, “sermayenin marjinal verimliliği, “yatırımın marjinal verimliliği” olarak da adlandırılan </a:t>
            </a:r>
            <a:r>
              <a:rPr lang="tr-TR" dirty="0" smtClean="0"/>
              <a:t>«İç </a:t>
            </a:r>
            <a:r>
              <a:rPr lang="tr-TR" dirty="0"/>
              <a:t>verim </a:t>
            </a:r>
            <a:r>
              <a:rPr lang="tr-TR" dirty="0" smtClean="0"/>
              <a:t>oranı» </a:t>
            </a:r>
            <a:r>
              <a:rPr lang="tr-TR" dirty="0"/>
              <a:t>(İVO</a:t>
            </a:r>
            <a:r>
              <a:rPr lang="tr-TR" dirty="0" smtClean="0"/>
              <a:t>) </a:t>
            </a:r>
            <a:r>
              <a:rPr lang="tr-TR" dirty="0"/>
              <a:t>yatırım projelerinin değerlendirilmesinde kullanılan bir orandır</a:t>
            </a:r>
            <a:r>
              <a:rPr lang="tr-TR" dirty="0" smtClean="0"/>
              <a:t>.</a:t>
            </a:r>
          </a:p>
          <a:p>
            <a:pPr marL="0" algn="just">
              <a:spcBef>
                <a:spcPts val="0"/>
              </a:spcBef>
            </a:pPr>
            <a:endParaRPr lang="tr-TR" dirty="0" smtClean="0"/>
          </a:p>
          <a:p>
            <a:pPr marL="0" algn="just">
              <a:spcBef>
                <a:spcPts val="0"/>
              </a:spcBef>
            </a:pPr>
            <a:r>
              <a:rPr lang="tr-TR" dirty="0" smtClean="0"/>
              <a:t> İç verim </a:t>
            </a:r>
            <a:r>
              <a:rPr lang="tr-TR" dirty="0"/>
              <a:t>oranı yöntemi de </a:t>
            </a:r>
            <a:r>
              <a:rPr lang="tr-TR" dirty="0" smtClean="0"/>
              <a:t>paranın </a:t>
            </a:r>
            <a:r>
              <a:rPr lang="tr-TR" dirty="0"/>
              <a:t>zaman değerini dikkate alan </a:t>
            </a:r>
            <a:r>
              <a:rPr lang="tr-TR" dirty="0" smtClean="0"/>
              <a:t>diğer bir </a:t>
            </a:r>
            <a:r>
              <a:rPr lang="tr-TR" dirty="0"/>
              <a:t>dinamik değerlendirme </a:t>
            </a:r>
            <a:r>
              <a:rPr lang="tr-TR" dirty="0" smtClean="0"/>
              <a:t>yöntemidir.</a:t>
            </a:r>
          </a:p>
          <a:p>
            <a:pPr marL="0" indent="0" algn="just">
              <a:spcBef>
                <a:spcPts val="0"/>
              </a:spcBef>
              <a:buNone/>
            </a:pPr>
            <a:endParaRPr lang="tr-TR" dirty="0" smtClean="0"/>
          </a:p>
          <a:p>
            <a:pPr marL="0" algn="just">
              <a:spcBef>
                <a:spcPts val="0"/>
              </a:spcBef>
            </a:pPr>
            <a:r>
              <a:rPr lang="tr-TR" b="1" dirty="0"/>
              <a:t>İç Karlılık Oranı; </a:t>
            </a:r>
            <a:r>
              <a:rPr lang="tr-TR" dirty="0" smtClean="0"/>
              <a:t>Yatırım </a:t>
            </a:r>
            <a:r>
              <a:rPr lang="tr-TR" dirty="0"/>
              <a:t>projesinin </a:t>
            </a:r>
            <a:r>
              <a:rPr lang="tr-TR" dirty="0" smtClean="0"/>
              <a:t>Net Bugünkü Değerini (NBD) </a:t>
            </a:r>
            <a:r>
              <a:rPr lang="tr-TR" b="1" dirty="0" smtClean="0"/>
              <a:t>sıfıra eşitleyen</a:t>
            </a:r>
            <a:r>
              <a:rPr lang="tr-TR" dirty="0" smtClean="0"/>
              <a:t>, </a:t>
            </a:r>
            <a:r>
              <a:rPr lang="tr-TR" dirty="0"/>
              <a:t>diğer bir deyişle </a:t>
            </a:r>
            <a:r>
              <a:rPr lang="tr-TR" dirty="0" smtClean="0"/>
              <a:t>“</a:t>
            </a:r>
            <a:r>
              <a:rPr lang="tr-TR" b="1" dirty="0" smtClean="0"/>
              <a:t>nakit </a:t>
            </a:r>
            <a:r>
              <a:rPr lang="tr-TR" b="1" dirty="0"/>
              <a:t>girişlerinin bugünkü değerini</a:t>
            </a:r>
            <a:r>
              <a:rPr lang="tr-TR" dirty="0"/>
              <a:t>” “</a:t>
            </a:r>
            <a:r>
              <a:rPr lang="tr-TR" b="1" i="1" dirty="0"/>
              <a:t>nakit çıkışlarının bugünkü</a:t>
            </a:r>
            <a:r>
              <a:rPr lang="tr-TR" dirty="0"/>
              <a:t>” değerine eşitleyen </a:t>
            </a:r>
            <a:r>
              <a:rPr lang="tr-TR" dirty="0" err="1"/>
              <a:t>iskonto</a:t>
            </a:r>
            <a:r>
              <a:rPr lang="tr-TR" dirty="0"/>
              <a:t> oranı olarak tanımlanır. </a:t>
            </a:r>
            <a:r>
              <a:rPr lang="tr-TR" dirty="0" smtClean="0"/>
              <a:t>Yani “</a:t>
            </a:r>
            <a:r>
              <a:rPr lang="tr-TR" i="1" dirty="0" smtClean="0"/>
              <a:t>bir </a:t>
            </a:r>
            <a:r>
              <a:rPr lang="tr-TR" i="1" dirty="0"/>
              <a:t>projenin ekonomik ömrü boyunca sağlayacağı </a:t>
            </a:r>
            <a:r>
              <a:rPr lang="tr-TR" b="1" i="1" dirty="0"/>
              <a:t>net nakit girişlerinin bugünkü değerini</a:t>
            </a:r>
            <a:r>
              <a:rPr lang="tr-TR" dirty="0"/>
              <a:t>” “</a:t>
            </a:r>
            <a:r>
              <a:rPr lang="tr-TR" b="1" i="1" dirty="0"/>
              <a:t>yatırım harcamalarının bugünkü değerine eşitleyen</a:t>
            </a:r>
            <a:r>
              <a:rPr lang="tr-TR" dirty="0"/>
              <a:t>” “</a:t>
            </a:r>
            <a:r>
              <a:rPr lang="tr-TR" b="1" i="1" dirty="0"/>
              <a:t>indirgeme </a:t>
            </a:r>
            <a:r>
              <a:rPr lang="tr-TR" b="1" i="1" dirty="0" err="1"/>
              <a:t>oranı”dır</a:t>
            </a:r>
            <a:r>
              <a:rPr lang="tr-TR" b="1" i="1" dirty="0"/>
              <a:t>.</a:t>
            </a:r>
            <a:endParaRPr lang="tr-TR" dirty="0" smtClean="0"/>
          </a:p>
          <a:p>
            <a:pPr marL="0" indent="0" algn="just">
              <a:spcBef>
                <a:spcPts val="0"/>
              </a:spcBef>
              <a:buNone/>
            </a:pPr>
            <a:endParaRPr lang="tr-TR" dirty="0"/>
          </a:p>
          <a:p>
            <a:pPr marL="0" indent="0" algn="just">
              <a:spcBef>
                <a:spcPts val="0"/>
              </a:spcBef>
              <a:buNone/>
            </a:pPr>
            <a:r>
              <a:rPr lang="tr-TR" dirty="0" smtClean="0"/>
              <a:t>İç karlılık </a:t>
            </a:r>
            <a:r>
              <a:rPr lang="tr-TR" dirty="0"/>
              <a:t>oranı aynı zamanda yatırımın ne oranda katma değer yaratacağını ifade eder.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3762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854242"/>
            <a:ext cx="10515600" cy="5322721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İç verim oranı (IRR), potansiyel yatırımların karlılığını tahmin etmek için sermaye bütçelemesinde kullanılan bir ölçümdür. </a:t>
            </a:r>
          </a:p>
          <a:p>
            <a:r>
              <a:rPr lang="tr-TR" dirty="0" smtClean="0"/>
              <a:t>Dahili getiri oranı, belirli bir projedeki tüm nakit akışlarının net bugünkü değerini (NPV) sıfıra eşit yapan bir </a:t>
            </a:r>
            <a:r>
              <a:rPr lang="tr-TR" dirty="0" err="1" smtClean="0"/>
              <a:t>iskonto</a:t>
            </a:r>
            <a:r>
              <a:rPr lang="tr-TR" dirty="0" smtClean="0"/>
              <a:t> oranıdır. </a:t>
            </a:r>
          </a:p>
          <a:p>
            <a:r>
              <a:rPr lang="tr-TR" dirty="0" smtClean="0"/>
              <a:t>IRR hesaplamaları NPV ile aynı formüle dayanır.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2079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789709"/>
            <a:ext cx="10515600" cy="538725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tr-TR" dirty="0"/>
              <a:t>Yatırım kararı alınmasında iç </a:t>
            </a:r>
            <a:r>
              <a:rPr lang="tr-TR" dirty="0" smtClean="0"/>
              <a:t>karlılık </a:t>
            </a:r>
            <a:r>
              <a:rPr lang="tr-TR" dirty="0"/>
              <a:t>oranı, yatırımcının yatırımdan beklediği karlılık oranı ile karşılaştırılır. </a:t>
            </a:r>
            <a:endParaRPr lang="tr-TR" dirty="0" smtClean="0"/>
          </a:p>
          <a:p>
            <a:pPr algn="just"/>
            <a:r>
              <a:rPr lang="tr-TR" dirty="0" smtClean="0"/>
              <a:t>Projenin </a:t>
            </a:r>
            <a:r>
              <a:rPr lang="tr-TR" dirty="0"/>
              <a:t>riskine, yatırımcının beklentisine vb. parametrelere göre değişmekle birlikte yatırımdan beklenen karlılık oranının minimum değeri sermaye maliyeti olarak kabul edilir. </a:t>
            </a:r>
            <a:endParaRPr lang="tr-TR" dirty="0" smtClean="0"/>
          </a:p>
          <a:p>
            <a:pPr algn="just"/>
            <a:r>
              <a:rPr lang="tr-TR" dirty="0" smtClean="0"/>
              <a:t>Karşılaştırma </a:t>
            </a:r>
            <a:r>
              <a:rPr lang="tr-TR" dirty="0"/>
              <a:t>sonucunda projenin kabulüne veya reddine karar verilir. </a:t>
            </a:r>
            <a:endParaRPr lang="tr-TR" dirty="0" smtClean="0"/>
          </a:p>
          <a:p>
            <a:pPr algn="just"/>
            <a:endParaRPr lang="tr-TR" b="1" i="1" dirty="0"/>
          </a:p>
          <a:p>
            <a:pPr marL="0" indent="0" algn="just">
              <a:buNone/>
            </a:pPr>
            <a:r>
              <a:rPr lang="tr-TR" b="1" i="1" dirty="0" smtClean="0"/>
              <a:t>Tek projede;</a:t>
            </a:r>
          </a:p>
          <a:p>
            <a:r>
              <a:rPr lang="tr-TR" dirty="0" smtClean="0"/>
              <a:t>İç karlılık oranı&gt; Yatırımdan beklenen karlılık oranı =&gt; Proje için yatırım kararı alınır.</a:t>
            </a:r>
          </a:p>
          <a:p>
            <a:r>
              <a:rPr lang="tr-TR" dirty="0" smtClean="0"/>
              <a:t>İç karlılık </a:t>
            </a:r>
            <a:r>
              <a:rPr lang="tr-TR" dirty="0"/>
              <a:t>oranı &lt; Yatırımdan beklenen karlılık oranı =&gt; Proje </a:t>
            </a:r>
            <a:r>
              <a:rPr lang="tr-TR" dirty="0" err="1"/>
              <a:t>red</a:t>
            </a:r>
            <a:r>
              <a:rPr lang="tr-TR" dirty="0"/>
              <a:t> edilir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b="1" i="1" dirty="0" smtClean="0"/>
              <a:t>Birden fazla projenin karşılaştırılmasında;</a:t>
            </a:r>
          </a:p>
          <a:p>
            <a:r>
              <a:rPr lang="tr-TR" dirty="0"/>
              <a:t>Birden fazla projenin karşılaştırılması söz konusu ise iç verim oranı yüksek olan proje tercih </a:t>
            </a:r>
            <a:r>
              <a:rPr lang="tr-TR" dirty="0" smtClean="0"/>
              <a:t>edilir.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4679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082842"/>
            <a:ext cx="10515600" cy="5094121"/>
          </a:xfrm>
        </p:spPr>
        <p:txBody>
          <a:bodyPr>
            <a:normAutofit/>
          </a:bodyPr>
          <a:lstStyle/>
          <a:p>
            <a:pPr algn="just"/>
            <a:r>
              <a:rPr lang="tr-TR" altLang="tr-TR" dirty="0"/>
              <a:t>İç karlılık projeye yatırılan sermayenin, o projenin hayat süresi boyunca üzerinden taksitler halinde hangi oran üzerinden ödeneceğini gösteren orandır.</a:t>
            </a:r>
          </a:p>
          <a:p>
            <a:pPr algn="just">
              <a:buNone/>
            </a:pPr>
            <a:endParaRPr lang="tr-TR" altLang="tr-TR" dirty="0"/>
          </a:p>
          <a:p>
            <a:pPr algn="just"/>
            <a:r>
              <a:rPr lang="tr-TR" altLang="tr-TR" dirty="0"/>
              <a:t>Yatırım kararı, belirli bir projenin iç karlılık oranının, yatırılan sermayenin ödenmesini gösteren en asgari kabul edilebilir bir oranı ifade eden sınır bir oran ile  karşılaştırılmasından sonra alınır.</a:t>
            </a:r>
          </a:p>
          <a:p>
            <a:pPr algn="just">
              <a:buNone/>
            </a:pPr>
            <a:endParaRPr lang="tr-TR" altLang="tr-TR" dirty="0"/>
          </a:p>
          <a:p>
            <a:pPr algn="just"/>
            <a:r>
              <a:rPr lang="tr-TR" altLang="tr-TR" dirty="0"/>
              <a:t>Alternatif projeler arasında seçim yapmak gerektiği hallerde en yüksek iç karlılık oranını gösteren proje seçilir.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4926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842211"/>
            <a:ext cx="10515600" cy="5334752"/>
          </a:xfrm>
        </p:spPr>
        <p:txBody>
          <a:bodyPr>
            <a:normAutofit fontScale="77500" lnSpcReduction="20000"/>
          </a:bodyPr>
          <a:lstStyle/>
          <a:p>
            <a:r>
              <a:rPr lang="tr-TR" altLang="tr-TR" dirty="0"/>
              <a:t>İç karlılık yönteminde </a:t>
            </a:r>
            <a:r>
              <a:rPr lang="tr-TR" altLang="tr-TR" dirty="0" err="1"/>
              <a:t>iskonto</a:t>
            </a:r>
            <a:r>
              <a:rPr lang="tr-TR" altLang="tr-TR" dirty="0"/>
              <a:t> oranı bilinmez.</a:t>
            </a:r>
          </a:p>
          <a:p>
            <a:pPr>
              <a:buNone/>
            </a:pPr>
            <a:endParaRPr lang="tr-TR" altLang="tr-TR" dirty="0"/>
          </a:p>
          <a:p>
            <a:r>
              <a:rPr lang="tr-TR" altLang="tr-TR" dirty="0"/>
              <a:t>İç karlılık projenin net bugünkü değerini sıfır yapan </a:t>
            </a:r>
            <a:r>
              <a:rPr lang="tr-TR" altLang="tr-TR" dirty="0" err="1"/>
              <a:t>iskonto</a:t>
            </a:r>
            <a:r>
              <a:rPr lang="tr-TR" altLang="tr-TR" dirty="0"/>
              <a:t> oranıdır. </a:t>
            </a:r>
          </a:p>
          <a:p>
            <a:endParaRPr lang="tr-TR" altLang="tr-TR" dirty="0"/>
          </a:p>
          <a:p>
            <a:r>
              <a:rPr lang="tr-TR" altLang="tr-TR" dirty="0"/>
              <a:t>İç karlılık oranı projenin nakit girişleri ile nakit çıkışlarını birbirine eşitleyen </a:t>
            </a:r>
            <a:r>
              <a:rPr lang="tr-TR" altLang="tr-TR" dirty="0" err="1"/>
              <a:t>iskonto</a:t>
            </a:r>
            <a:r>
              <a:rPr lang="tr-TR" altLang="tr-TR" dirty="0"/>
              <a:t> oranıdır</a:t>
            </a:r>
            <a:r>
              <a:rPr lang="tr-TR" altLang="tr-TR" dirty="0" smtClean="0"/>
              <a:t>.</a:t>
            </a:r>
          </a:p>
          <a:p>
            <a:r>
              <a:rPr lang="tr-TR" b="1" dirty="0" err="1"/>
              <a:t>NBD’i</a:t>
            </a:r>
            <a:r>
              <a:rPr lang="tr-TR" b="1" dirty="0"/>
              <a:t> sıfır yapan değer “r” ıskonto oranı formül yardımı ile </a:t>
            </a:r>
            <a:r>
              <a:rPr lang="tr-TR" b="1" u="sng" dirty="0"/>
              <a:t>deneme yanılma metodu </a:t>
            </a:r>
            <a:r>
              <a:rPr lang="tr-TR" b="1" dirty="0"/>
              <a:t>ile bulunur. </a:t>
            </a:r>
            <a:endParaRPr lang="tr-TR" dirty="0"/>
          </a:p>
          <a:p>
            <a:r>
              <a:rPr lang="tr-TR" dirty="0"/>
              <a:t>Bunun için önce tahmini bir “r” ıskonto oranı alınır ve formülde yerine konularak sıfıra eşitlemeye çalışılır. </a:t>
            </a:r>
          </a:p>
          <a:p>
            <a:r>
              <a:rPr lang="tr-TR" dirty="0"/>
              <a:t>Bulunan “r” ıskonto oranı pozitif ise “r” değeri arttırılarak denemeye devam edilir. </a:t>
            </a:r>
          </a:p>
          <a:p>
            <a:r>
              <a:rPr lang="tr-TR" dirty="0"/>
              <a:t>Eğer değer negatif çıkarsa o zaman “r” ıskonto oranı azaltılmalıdır. </a:t>
            </a:r>
          </a:p>
          <a:p>
            <a:r>
              <a:rPr lang="tr-TR" dirty="0"/>
              <a:t>Sonuç olarak NBD = 0 oluncaya kadar denemeye devam edilmelidir. </a:t>
            </a:r>
          </a:p>
          <a:p>
            <a:r>
              <a:rPr lang="tr-TR" dirty="0"/>
              <a:t>Bulunan </a:t>
            </a:r>
            <a:r>
              <a:rPr lang="tr-TR" b="1" i="1" dirty="0"/>
              <a:t>pozitif değer veren “r” ıskonto oranı ile pozitif değeri ve negatif değer veren “r” ıskonto oranı ile</a:t>
            </a:r>
            <a:r>
              <a:rPr lang="tr-TR" dirty="0"/>
              <a:t> negatif değeri arasında </a:t>
            </a:r>
            <a:r>
              <a:rPr lang="tr-TR" dirty="0" err="1"/>
              <a:t>enterpolasyon</a:t>
            </a:r>
            <a:r>
              <a:rPr lang="tr-TR" dirty="0"/>
              <a:t> yapılarak da gerçek “r” ıskonto oranı bulunabilir. </a:t>
            </a:r>
          </a:p>
          <a:p>
            <a:endParaRPr lang="tr-TR" alt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35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651164"/>
            <a:ext cx="10515600" cy="5525799"/>
          </a:xfrm>
        </p:spPr>
        <p:txBody>
          <a:bodyPr/>
          <a:lstStyle/>
          <a:p>
            <a:r>
              <a:rPr lang="tr-TR" dirty="0" smtClean="0"/>
              <a:t>Yatırım </a:t>
            </a:r>
            <a:r>
              <a:rPr lang="tr-TR" dirty="0"/>
              <a:t>dönemi bir yıl olan ve daha sonraki yıllarda pozitif net nakit akımı sağlayan bir projenin iç verim oranı aşağıdaki formül ile hesaplanır</a:t>
            </a:r>
            <a:r>
              <a:rPr lang="tr-TR" dirty="0" smtClean="0"/>
              <a:t>: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Metin kutusu 1"/>
              <p:cNvSpPr txBox="1"/>
              <p:nvPr/>
            </p:nvSpPr>
            <p:spPr>
              <a:xfrm>
                <a:off x="2165684" y="3633536"/>
                <a:ext cx="3874169" cy="8612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1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tr-TR" sz="3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sz="3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sz="36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tr-TR" sz="3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f>
                          <m:fPr>
                            <m:ctrlPr>
                              <a:rPr lang="tr-TR" sz="3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sz="36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tr-TR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36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tr-TR" sz="36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num>
                          <m:den>
                            <m:sSup>
                              <m:sSupPr>
                                <m:ctrlPr>
                                  <a:rPr lang="tr-TR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sz="3600" b="0" i="1" smtClean="0">
                                    <a:latin typeface="Cambria Math" panose="02040503050406030204" pitchFamily="18" charset="0"/>
                                  </a:rPr>
                                  <m:t>(1+</m:t>
                                </m:r>
                                <m:r>
                                  <a:rPr lang="tr-TR" sz="3600" b="0" i="1" smtClean="0">
                                    <a:latin typeface="Cambria Math" panose="02040503050406030204" pitchFamily="18" charset="0"/>
                                  </a:rPr>
                                  <m:t>𝐼𝑅𝑅</m:t>
                                </m:r>
                                <m:r>
                                  <a:rPr lang="tr-TR" sz="36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tr-TR" sz="36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</m:den>
                        </m:f>
                      </m:e>
                    </m:nary>
                  </m:oMath>
                </a14:m>
                <a:r>
                  <a:rPr lang="tr-TR" sz="3600" dirty="0" smtClean="0"/>
                  <a:t>=0</a:t>
                </a:r>
                <a:endParaRPr lang="tr-TR" sz="3600" dirty="0"/>
              </a:p>
            </p:txBody>
          </p:sp>
        </mc:Choice>
        <mc:Fallback xmlns="">
          <p:sp>
            <p:nvSpPr>
              <p:cNvPr id="2" name="Metin kutusu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684" y="3633536"/>
                <a:ext cx="3874169" cy="861261"/>
              </a:xfrm>
              <a:prstGeom prst="rect">
                <a:avLst/>
              </a:prstGeom>
              <a:blipFill>
                <a:blip r:embed="rId2"/>
                <a:stretch>
                  <a:fillRect t="-2128" b="-1063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372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902368"/>
                <a:ext cx="10515600" cy="5274595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50000"/>
                  </a:lnSpc>
                  <a:buNone/>
                </a:pPr>
                <a:endParaRPr lang="tr-TR" altLang="tr-TR" dirty="0" smtClean="0"/>
              </a:p>
              <a:p>
                <a:pPr algn="just">
                  <a:lnSpc>
                    <a:spcPct val="50000"/>
                  </a:lnSpc>
                  <a:buNone/>
                </a:pPr>
                <a:endParaRPr lang="tr-TR" altLang="tr-TR" dirty="0" smtClean="0"/>
              </a:p>
              <a:p>
                <a:pPr algn="just">
                  <a:lnSpc>
                    <a:spcPct val="50000"/>
                  </a:lnSpc>
                  <a:buNone/>
                </a:pPr>
                <a:r>
                  <a:rPr lang="tr-TR" altLang="tr-TR" sz="3200" dirty="0" smtClean="0"/>
                  <a:t>C </a:t>
                </a:r>
                <a:r>
                  <a:rPr lang="tr-TR" altLang="tr-TR" sz="3200" dirty="0"/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altLang="tr-TR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altLang="tr-TR" sz="3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altLang="tr-TR" sz="32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tr-TR" altLang="tr-TR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tr-TR" altLang="tr-TR" sz="32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altLang="tr-TR" sz="3200" b="0" i="1" dirty="0" smtClean="0">
                                <a:latin typeface="Cambria Math" panose="02040503050406030204" pitchFamily="18" charset="0"/>
                              </a:rPr>
                              <m:t>(1+</m:t>
                            </m:r>
                            <m:r>
                              <a:rPr lang="tr-TR" altLang="tr-TR" sz="32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tr-TR" altLang="tr-TR" sz="3200" b="0" i="1" dirty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tr-TR" altLang="tr-TR" sz="32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den>
                    </m:f>
                  </m:oMath>
                </a14:m>
                <a:r>
                  <a:rPr lang="tr-TR" altLang="tr-TR" sz="3200" dirty="0" smtClean="0"/>
                  <a:t> </a:t>
                </a:r>
                <a:r>
                  <a:rPr lang="tr-TR" altLang="tr-TR" sz="3200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altLang="tr-TR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altLang="tr-TR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altLang="tr-TR" sz="32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tr-TR" altLang="tr-TR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tr-TR" altLang="tr-TR" sz="32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altLang="tr-TR" sz="3200" b="0" i="1" dirty="0" smtClean="0">
                                <a:latin typeface="Cambria Math" panose="02040503050406030204" pitchFamily="18" charset="0"/>
                              </a:rPr>
                              <m:t>(1+</m:t>
                            </m:r>
                            <m:r>
                              <a:rPr lang="tr-TR" altLang="tr-TR" sz="32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tr-TR" altLang="tr-TR" sz="3200" b="0" i="1" dirty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tr-TR" altLang="tr-TR" sz="32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tr-TR" altLang="tr-TR" sz="3200" dirty="0" smtClean="0"/>
                  <a:t> + ...+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altLang="tr-TR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altLang="tr-TR" sz="3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altLang="tr-TR" sz="32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tr-TR" altLang="tr-TR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r>
                          <m:rPr>
                            <m:nor/>
                          </m:rPr>
                          <a:rPr lang="tr-TR" altLang="tr-TR" sz="3200" dirty="0"/>
                          <m:t>(1+</m:t>
                        </m:r>
                        <m:r>
                          <m:rPr>
                            <m:nor/>
                          </m:rPr>
                          <a:rPr lang="tr-TR" altLang="tr-TR" sz="3200" dirty="0"/>
                          <m:t>i</m:t>
                        </m:r>
                        <m:r>
                          <m:rPr>
                            <m:nor/>
                          </m:rPr>
                          <a:rPr lang="tr-TR" altLang="tr-TR" sz="3200" dirty="0"/>
                          <m:t>)</m:t>
                        </m:r>
                        <m:r>
                          <m:rPr>
                            <m:nor/>
                          </m:rPr>
                          <a:rPr lang="tr-TR" altLang="tr-TR" sz="3200" baseline="30000" dirty="0"/>
                          <m:t>n</m:t>
                        </m:r>
                        <m:r>
                          <m:rPr>
                            <m:nor/>
                          </m:rPr>
                          <a:rPr lang="tr-TR" altLang="tr-TR" sz="3200" baseline="30000" dirty="0"/>
                          <m:t> </m:t>
                        </m:r>
                      </m:den>
                    </m:f>
                  </m:oMath>
                </a14:m>
                <a:r>
                  <a:rPr lang="tr-TR" altLang="tr-TR" sz="3200" dirty="0" smtClean="0"/>
                  <a:t> </a:t>
                </a:r>
                <a:endParaRPr lang="tr-TR" altLang="tr-TR" sz="3200" dirty="0"/>
              </a:p>
              <a:p>
                <a:pPr algn="just">
                  <a:lnSpc>
                    <a:spcPct val="50000"/>
                  </a:lnSpc>
                  <a:buNone/>
                </a:pPr>
                <a:r>
                  <a:rPr lang="tr-TR" altLang="tr-TR" sz="3200" dirty="0"/>
                  <a:t>                 </a:t>
                </a:r>
                <a:r>
                  <a:rPr lang="tr-TR" altLang="tr-TR" sz="3200" baseline="30000" dirty="0" smtClean="0"/>
                  <a:t>                                       </a:t>
                </a:r>
                <a:endParaRPr lang="tr-TR" altLang="tr-TR" sz="3200" baseline="30000" dirty="0"/>
              </a:p>
              <a:p>
                <a:pPr algn="just">
                  <a:lnSpc>
                    <a:spcPct val="75000"/>
                  </a:lnSpc>
                  <a:buNone/>
                </a:pPr>
                <a:endParaRPr lang="tr-TR" altLang="tr-TR" sz="3200" baseline="30000" dirty="0"/>
              </a:p>
              <a:p>
                <a:pPr algn="just">
                  <a:lnSpc>
                    <a:spcPct val="75000"/>
                  </a:lnSpc>
                  <a:buNone/>
                </a:pPr>
                <a:endParaRPr lang="tr-TR" altLang="tr-TR" sz="3200" baseline="30000" dirty="0"/>
              </a:p>
              <a:p>
                <a:pPr algn="just">
                  <a:buNone/>
                </a:pPr>
                <a:r>
                  <a:rPr lang="tr-TR" altLang="tr-TR" sz="3200" dirty="0"/>
                  <a:t>R</a:t>
                </a:r>
                <a:r>
                  <a:rPr lang="tr-TR" altLang="tr-TR" sz="3200" baseline="-25000" dirty="0"/>
                  <a:t>1</a:t>
                </a:r>
                <a:r>
                  <a:rPr lang="tr-TR" altLang="tr-TR" sz="3200" dirty="0"/>
                  <a:t>, R</a:t>
                </a:r>
                <a:r>
                  <a:rPr lang="tr-TR" altLang="tr-TR" sz="3200" baseline="-25000" dirty="0"/>
                  <a:t>2</a:t>
                </a:r>
                <a:r>
                  <a:rPr lang="tr-TR" altLang="tr-TR" sz="3200" dirty="0"/>
                  <a:t>, R</a:t>
                </a:r>
                <a:r>
                  <a:rPr lang="tr-TR" altLang="tr-TR" sz="3200" baseline="-25000" dirty="0"/>
                  <a:t>n</a:t>
                </a:r>
                <a:r>
                  <a:rPr lang="tr-TR" altLang="tr-TR" sz="3200" dirty="0"/>
                  <a:t> = Net Nakit Girişleri,</a:t>
                </a:r>
              </a:p>
              <a:p>
                <a:pPr algn="just">
                  <a:buNone/>
                </a:pPr>
                <a:r>
                  <a:rPr lang="tr-TR" altLang="tr-TR" sz="3200" dirty="0">
                    <a:solidFill>
                      <a:srgbClr val="FF0066"/>
                    </a:solidFill>
                  </a:rPr>
                  <a:t>i = İç Karlılık Oranı</a:t>
                </a:r>
              </a:p>
              <a:p>
                <a:pPr algn="just">
                  <a:buNone/>
                </a:pPr>
                <a:r>
                  <a:rPr lang="tr-TR" altLang="tr-TR" sz="3200" dirty="0"/>
                  <a:t>C = Yatırım Tutarı</a:t>
                </a:r>
              </a:p>
              <a:p>
                <a:pPr algn="just">
                  <a:buNone/>
                </a:pPr>
                <a:r>
                  <a:rPr lang="tr-TR" altLang="tr-TR" sz="3200" dirty="0"/>
                  <a:t>n = Yatırımın Ekonomik Ömrü</a:t>
                </a:r>
                <a:endParaRPr lang="tr-TR" sz="3200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02368"/>
                <a:ext cx="10515600" cy="5274595"/>
              </a:xfrm>
              <a:blipFill>
                <a:blip r:embed="rId2"/>
                <a:stretch>
                  <a:fillRect l="-150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633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541420"/>
                <a:ext cx="10515600" cy="5931569"/>
              </a:xfrm>
            </p:spPr>
            <p:txBody>
              <a:bodyPr>
                <a:normAutofit fontScale="25000" lnSpcReduction="20000"/>
              </a:bodyPr>
              <a:lstStyle/>
              <a:p>
                <a:pPr marL="0" algn="just">
                  <a:lnSpc>
                    <a:spcPct val="170000"/>
                  </a:lnSpc>
                  <a:spcBef>
                    <a:spcPts val="0"/>
                  </a:spcBef>
                </a:pPr>
                <a:r>
                  <a:rPr lang="tr-TR" altLang="tr-TR" sz="9600" dirty="0" smtClean="0"/>
                  <a:t>İ</a:t>
                </a:r>
                <a:r>
                  <a:rPr lang="tr-TR" altLang="tr-TR" sz="9600" baseline="-25000" dirty="0"/>
                  <a:t>r</a:t>
                </a:r>
                <a:r>
                  <a:rPr lang="tr-TR" altLang="tr-TR" sz="9600" dirty="0"/>
                  <a:t> </a:t>
                </a:r>
                <a:r>
                  <a:rPr lang="tr-TR" altLang="tr-TR" sz="9600" dirty="0" smtClean="0"/>
                  <a:t>:   </a:t>
                </a:r>
                <a:r>
                  <a:rPr lang="tr-TR" altLang="tr-TR" sz="9600" dirty="0"/>
                  <a:t>Projenin iç karlılığı</a:t>
                </a:r>
              </a:p>
              <a:p>
                <a:pPr marL="0" algn="just">
                  <a:lnSpc>
                    <a:spcPct val="170000"/>
                  </a:lnSpc>
                  <a:spcBef>
                    <a:spcPts val="0"/>
                  </a:spcBef>
                </a:pPr>
                <a:r>
                  <a:rPr lang="tr-TR" altLang="tr-TR" sz="9600" dirty="0" smtClean="0"/>
                  <a:t>PV:  </a:t>
                </a:r>
                <a:r>
                  <a:rPr lang="tr-TR" altLang="tr-TR" sz="9600" dirty="0"/>
                  <a:t>Düşük </a:t>
                </a:r>
                <a:r>
                  <a:rPr lang="tr-TR" altLang="tr-TR" sz="9600" dirty="0" err="1"/>
                  <a:t>iskonto</a:t>
                </a:r>
                <a:r>
                  <a:rPr lang="tr-TR" altLang="tr-TR" sz="9600" dirty="0"/>
                  <a:t> oranı üzerinden net bugünkü değerin pozitif değeri</a:t>
                </a:r>
              </a:p>
              <a:p>
                <a:pPr marL="0" algn="just">
                  <a:lnSpc>
                    <a:spcPct val="170000"/>
                  </a:lnSpc>
                  <a:spcBef>
                    <a:spcPts val="0"/>
                  </a:spcBef>
                </a:pPr>
                <a:r>
                  <a:rPr lang="tr-TR" altLang="tr-TR" sz="9600" dirty="0" smtClean="0"/>
                  <a:t>NV :  </a:t>
                </a:r>
                <a:r>
                  <a:rPr lang="tr-TR" altLang="tr-TR" sz="9600" dirty="0"/>
                  <a:t>Mutlak değer olarak daha yüksek </a:t>
                </a:r>
                <a:r>
                  <a:rPr lang="tr-TR" altLang="tr-TR" sz="9600" dirty="0" err="1"/>
                  <a:t>iskonto</a:t>
                </a:r>
                <a:r>
                  <a:rPr lang="tr-TR" altLang="tr-TR" sz="9600" dirty="0"/>
                  <a:t> oranı üzerinden net bugünkü değerin negatif değeri</a:t>
                </a:r>
              </a:p>
              <a:p>
                <a:pPr marL="0" algn="just">
                  <a:lnSpc>
                    <a:spcPct val="170000"/>
                  </a:lnSpc>
                  <a:spcBef>
                    <a:spcPts val="0"/>
                  </a:spcBef>
                </a:pPr>
                <a:r>
                  <a:rPr lang="tr-TR" altLang="tr-TR" sz="9600" dirty="0" smtClean="0"/>
                  <a:t>İ</a:t>
                </a:r>
                <a:r>
                  <a:rPr lang="tr-TR" altLang="tr-TR" sz="9600" baseline="-25000" dirty="0" smtClean="0"/>
                  <a:t>1 </a:t>
                </a:r>
                <a:r>
                  <a:rPr lang="tr-TR" altLang="tr-TR" sz="9600" dirty="0" smtClean="0"/>
                  <a:t>  :  </a:t>
                </a:r>
                <a:r>
                  <a:rPr lang="tr-TR" altLang="tr-TR" sz="9600" dirty="0"/>
                  <a:t>Net bugünkü değeri hala pozitif fakat sıfıra çok yakın bir değer yapan daha düşük bir </a:t>
                </a:r>
                <a:r>
                  <a:rPr lang="tr-TR" altLang="tr-TR" sz="9600" dirty="0" err="1"/>
                  <a:t>iskonto</a:t>
                </a:r>
                <a:r>
                  <a:rPr lang="tr-TR" altLang="tr-TR" sz="9600" dirty="0"/>
                  <a:t> oranı</a:t>
                </a:r>
              </a:p>
              <a:p>
                <a:pPr marL="0" algn="just">
                  <a:lnSpc>
                    <a:spcPct val="170000"/>
                  </a:lnSpc>
                  <a:spcBef>
                    <a:spcPts val="0"/>
                  </a:spcBef>
                </a:pPr>
                <a:r>
                  <a:rPr lang="tr-TR" altLang="tr-TR" sz="9600" dirty="0" smtClean="0"/>
                  <a:t>İ</a:t>
                </a:r>
                <a:r>
                  <a:rPr lang="tr-TR" altLang="tr-TR" sz="9600" baseline="-25000" dirty="0" smtClean="0"/>
                  <a:t>2 </a:t>
                </a:r>
                <a:r>
                  <a:rPr lang="tr-TR" altLang="tr-TR" sz="9600" dirty="0" smtClean="0"/>
                  <a:t>  :  </a:t>
                </a:r>
                <a:r>
                  <a:rPr lang="tr-TR" altLang="tr-TR" sz="9600" dirty="0"/>
                  <a:t>Net bugünkü değeri hala negatif fakat sıfıra çok yakın bir değer yapan daha yüksek bir </a:t>
                </a:r>
                <a:r>
                  <a:rPr lang="tr-TR" altLang="tr-TR" sz="9600" dirty="0" err="1"/>
                  <a:t>iskonto</a:t>
                </a:r>
                <a:r>
                  <a:rPr lang="tr-TR" altLang="tr-TR" sz="9600" dirty="0"/>
                  <a:t> oranı</a:t>
                </a:r>
              </a:p>
              <a:p>
                <a:pPr marL="0" indent="0">
                  <a:buNone/>
                </a:pPr>
                <a:endParaRPr lang="tr-TR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sz="1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12800" b="0" i="1" smtClean="0">
                            <a:latin typeface="Cambria Math" panose="02040503050406030204" pitchFamily="18" charset="0"/>
                          </a:rPr>
                          <m:t>İ</m:t>
                        </m:r>
                      </m:e>
                      <m:sub>
                        <m:r>
                          <a:rPr lang="tr-TR" sz="1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tr-TR" sz="12800" dirty="0" smtClean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1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128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tr-TR" sz="128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tr-TR" sz="12800" dirty="0" smtClean="0"/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2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12800" b="0" i="1" dirty="0" smtClean="0">
                            <a:latin typeface="Cambria Math" panose="02040503050406030204" pitchFamily="18" charset="0"/>
                          </a:rPr>
                          <m:t>𝑃𝑉</m:t>
                        </m:r>
                        <m:r>
                          <a:rPr lang="tr-TR" sz="128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tr-TR" sz="128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128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tr-TR" sz="128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sz="128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tr-TR" sz="128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128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tr-TR" sz="128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sz="128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tr-TR" sz="12800" b="0" i="1" dirty="0" smtClean="0">
                            <a:latin typeface="Cambria Math" panose="02040503050406030204" pitchFamily="18" charset="0"/>
                          </a:rPr>
                          <m:t>𝑃𝑉</m:t>
                        </m:r>
                        <m:r>
                          <a:rPr lang="tr-TR" sz="12800" b="0" i="1" dirty="0" smtClean="0">
                            <a:latin typeface="Cambria Math" panose="02040503050406030204" pitchFamily="18" charset="0"/>
                          </a:rPr>
                          <m:t>+|</m:t>
                        </m:r>
                        <m:r>
                          <a:rPr lang="tr-TR" sz="12800" b="0" i="1" dirty="0" smtClean="0">
                            <a:latin typeface="Cambria Math" panose="02040503050406030204" pitchFamily="18" charset="0"/>
                          </a:rPr>
                          <m:t>𝑁𝑉</m:t>
                        </m:r>
                        <m:r>
                          <a:rPr lang="tr-TR" sz="12800" b="0" i="1" dirty="0" smtClean="0">
                            <a:latin typeface="Cambria Math" panose="02040503050406030204" pitchFamily="18" charset="0"/>
                          </a:rPr>
                          <m:t>|</m:t>
                        </m:r>
                      </m:den>
                    </m:f>
                  </m:oMath>
                </a14:m>
                <a:endParaRPr lang="tr-TR" sz="12800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541420"/>
                <a:ext cx="10515600" cy="5931569"/>
              </a:xfrm>
              <a:blipFill>
                <a:blip r:embed="rId2"/>
                <a:stretch>
                  <a:fillRect l="-928" r="-87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398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İçerik Yer Tutucusu 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2658" y="1825625"/>
            <a:ext cx="640668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48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9705" y="757989"/>
            <a:ext cx="10431379" cy="610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19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348360"/>
              </p:ext>
            </p:extLst>
          </p:nvPr>
        </p:nvGraphicFramePr>
        <p:xfrm>
          <a:off x="2213809" y="1046750"/>
          <a:ext cx="7784431" cy="37165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37889">
                  <a:extLst>
                    <a:ext uri="{9D8B030D-6E8A-4147-A177-3AD203B41FA5}">
                      <a16:colId xmlns:a16="http://schemas.microsoft.com/office/drawing/2014/main" val="3867068201"/>
                    </a:ext>
                  </a:extLst>
                </a:gridCol>
                <a:gridCol w="1057757">
                  <a:extLst>
                    <a:ext uri="{9D8B030D-6E8A-4147-A177-3AD203B41FA5}">
                      <a16:colId xmlns:a16="http://schemas.microsoft.com/office/drawing/2014/main" val="856336470"/>
                    </a:ext>
                  </a:extLst>
                </a:gridCol>
                <a:gridCol w="1057757">
                  <a:extLst>
                    <a:ext uri="{9D8B030D-6E8A-4147-A177-3AD203B41FA5}">
                      <a16:colId xmlns:a16="http://schemas.microsoft.com/office/drawing/2014/main" val="1570951508"/>
                    </a:ext>
                  </a:extLst>
                </a:gridCol>
                <a:gridCol w="1057757">
                  <a:extLst>
                    <a:ext uri="{9D8B030D-6E8A-4147-A177-3AD203B41FA5}">
                      <a16:colId xmlns:a16="http://schemas.microsoft.com/office/drawing/2014/main" val="1871247693"/>
                    </a:ext>
                  </a:extLst>
                </a:gridCol>
                <a:gridCol w="1057757">
                  <a:extLst>
                    <a:ext uri="{9D8B030D-6E8A-4147-A177-3AD203B41FA5}">
                      <a16:colId xmlns:a16="http://schemas.microsoft.com/office/drawing/2014/main" val="305843291"/>
                    </a:ext>
                  </a:extLst>
                </a:gridCol>
                <a:gridCol w="1057757">
                  <a:extLst>
                    <a:ext uri="{9D8B030D-6E8A-4147-A177-3AD203B41FA5}">
                      <a16:colId xmlns:a16="http://schemas.microsoft.com/office/drawing/2014/main" val="3124187424"/>
                    </a:ext>
                  </a:extLst>
                </a:gridCol>
                <a:gridCol w="1057757">
                  <a:extLst>
                    <a:ext uri="{9D8B030D-6E8A-4147-A177-3AD203B41FA5}">
                      <a16:colId xmlns:a16="http://schemas.microsoft.com/office/drawing/2014/main" val="2209989839"/>
                    </a:ext>
                  </a:extLst>
                </a:gridCol>
              </a:tblGrid>
              <a:tr h="464568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Nakit Hareketleri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%13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NBD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%14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NBD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90020710"/>
                  </a:ext>
                </a:extLst>
              </a:tr>
              <a:tr h="464568"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-80000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 dirty="0">
                          <a:effectLst/>
                        </a:rPr>
                        <a:t>1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-80000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1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-80000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8042239"/>
                  </a:ext>
                </a:extLst>
              </a:tr>
              <a:tr h="464568"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-8000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0,885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-7080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0,8772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-7017,6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9251197"/>
                  </a:ext>
                </a:extLst>
              </a:tr>
              <a:tr h="464568"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15000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0,7831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11746,5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0,7695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11542,5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1639813"/>
                  </a:ext>
                </a:extLst>
              </a:tr>
              <a:tr h="464568"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16000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0,6931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11089,6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0,675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10800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3022103"/>
                  </a:ext>
                </a:extLst>
              </a:tr>
              <a:tr h="464568"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18000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0,6133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11039,4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0,5921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10657,8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19535030"/>
                  </a:ext>
                </a:extLst>
              </a:tr>
              <a:tr h="464568"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100000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0,5428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54280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0,5194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51940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1599717"/>
                  </a:ext>
                </a:extLst>
              </a:tr>
              <a:tr h="464568"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>
                          <a:effectLst/>
                        </a:rPr>
                        <a:t>1075,5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1" u="none" strike="noStrike" dirty="0">
                          <a:effectLst/>
                        </a:rPr>
                        <a:t>-2077,3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73623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860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ÖRNEK</a:t>
            </a:r>
            <a:endParaRPr lang="tr-TR" dirty="0"/>
          </a:p>
        </p:txBody>
      </p:sp>
      <p:pic>
        <p:nvPicPr>
          <p:cNvPr id="9" name="İçerik Yer Tutucusu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1583" y="1559042"/>
            <a:ext cx="6754707" cy="1010334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583" y="3101557"/>
            <a:ext cx="4895512" cy="260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296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ÖRNEK</a:t>
            </a:r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15" y="1468863"/>
            <a:ext cx="6754707" cy="2957746"/>
          </a:xfrm>
          <a:prstGeom prst="rect">
            <a:avLst/>
          </a:prstGeom>
        </p:spPr>
      </p:pic>
      <p:pic>
        <p:nvPicPr>
          <p:cNvPr id="8" name="İçerik Yer Tutucusu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2737" y="4426609"/>
            <a:ext cx="4768656" cy="258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5266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ÖRNEK.a</a:t>
            </a:r>
            <a:endParaRPr lang="tr-TR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3022" y="1983678"/>
            <a:ext cx="7560332" cy="403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926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ÖRNEK.b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769" y="1825625"/>
            <a:ext cx="7158789" cy="493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93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Unvan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tr-TR" dirty="0" smtClean="0"/>
                  <a:t>Tablo: Gelecekteki değer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2" name="Unvan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İçerik Yer Tutucusu 1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3768" y="1455821"/>
            <a:ext cx="10479506" cy="540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197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Tablo: Bugünkü Değer=1/(1+r)</a:t>
            </a:r>
            <a:r>
              <a:rPr lang="tr-TR" baseline="30000" dirty="0"/>
              <a:t>t</a:t>
            </a:r>
            <a:r>
              <a:rPr lang="tr-TR" dirty="0"/>
              <a:t> </a:t>
            </a: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1127" y="1690688"/>
            <a:ext cx="10744200" cy="5083091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531"/>
            <a:ext cx="10752142" cy="508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397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867</Words>
  <Application>Microsoft Office PowerPoint</Application>
  <PresentationFormat>Geniş ekran</PresentationFormat>
  <Paragraphs>133</Paragraphs>
  <Slides>24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Office Teması</vt:lpstr>
      <vt:lpstr>       </vt:lpstr>
      <vt:lpstr>PowerPoint Sunusu</vt:lpstr>
      <vt:lpstr>PowerPoint Sunusu</vt:lpstr>
      <vt:lpstr>Örnek</vt:lpstr>
      <vt:lpstr>PowerPoint Sunusu</vt:lpstr>
      <vt:lpstr>İÇ KARLILIK ORANI ( İKO ) (İNTERNAL RATE OF RETURN-IRR)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ÖRNEK</vt:lpstr>
      <vt:lpstr>ÖRNEK</vt:lpstr>
      <vt:lpstr>ÖRNEK.a</vt:lpstr>
      <vt:lpstr>ÖRNEK.b</vt:lpstr>
      <vt:lpstr>Tablo: Gelecekteki değer = 〖(1+i)〗^t</vt:lpstr>
      <vt:lpstr>Tablo: Bugünkü Değer=1/(1+r)t </vt:lpstr>
    </vt:vector>
  </TitlesOfParts>
  <Company>NouS/TncTR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İÇ KARLILIK ORANI</dc:title>
  <dc:creator>HP</dc:creator>
  <cp:lastModifiedBy>HP</cp:lastModifiedBy>
  <cp:revision>40</cp:revision>
  <dcterms:created xsi:type="dcterms:W3CDTF">2019-12-22T15:51:25Z</dcterms:created>
  <dcterms:modified xsi:type="dcterms:W3CDTF">2019-12-29T19:28:18Z</dcterms:modified>
</cp:coreProperties>
</file>