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151"/>
  </p:notesMasterIdLst>
  <p:sldIdLst>
    <p:sldId id="257" r:id="rId2"/>
    <p:sldId id="256" r:id="rId3"/>
    <p:sldId id="265" r:id="rId4"/>
    <p:sldId id="259" r:id="rId5"/>
    <p:sldId id="260" r:id="rId6"/>
    <p:sldId id="261" r:id="rId7"/>
    <p:sldId id="262" r:id="rId8"/>
    <p:sldId id="264" r:id="rId9"/>
    <p:sldId id="263" r:id="rId10"/>
    <p:sldId id="258" r:id="rId11"/>
    <p:sldId id="266" r:id="rId12"/>
    <p:sldId id="269" r:id="rId13"/>
    <p:sldId id="270" r:id="rId14"/>
    <p:sldId id="271" r:id="rId15"/>
    <p:sldId id="267" r:id="rId16"/>
    <p:sldId id="277" r:id="rId17"/>
    <p:sldId id="278" r:id="rId18"/>
    <p:sldId id="268" r:id="rId19"/>
    <p:sldId id="272" r:id="rId20"/>
    <p:sldId id="273" r:id="rId21"/>
    <p:sldId id="274" r:id="rId22"/>
    <p:sldId id="275" r:id="rId23"/>
    <p:sldId id="279" r:id="rId24"/>
    <p:sldId id="280" r:id="rId25"/>
    <p:sldId id="281" r:id="rId26"/>
    <p:sldId id="284" r:id="rId27"/>
    <p:sldId id="304" r:id="rId28"/>
    <p:sldId id="289" r:id="rId29"/>
    <p:sldId id="285" r:id="rId30"/>
    <p:sldId id="286" r:id="rId31"/>
    <p:sldId id="287" r:id="rId32"/>
    <p:sldId id="282" r:id="rId33"/>
    <p:sldId id="290" r:id="rId34"/>
    <p:sldId id="283" r:id="rId35"/>
    <p:sldId id="276" r:id="rId36"/>
    <p:sldId id="292" r:id="rId37"/>
    <p:sldId id="291" r:id="rId38"/>
    <p:sldId id="293" r:id="rId39"/>
    <p:sldId id="294" r:id="rId40"/>
    <p:sldId id="295" r:id="rId41"/>
    <p:sldId id="296" r:id="rId42"/>
    <p:sldId id="297" r:id="rId43"/>
    <p:sldId id="298" r:id="rId44"/>
    <p:sldId id="299" r:id="rId45"/>
    <p:sldId id="300" r:id="rId46"/>
    <p:sldId id="301" r:id="rId47"/>
    <p:sldId id="302" r:id="rId48"/>
    <p:sldId id="303"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24" r:id="rId63"/>
    <p:sldId id="318" r:id="rId64"/>
    <p:sldId id="319" r:id="rId65"/>
    <p:sldId id="342" r:id="rId66"/>
    <p:sldId id="341" r:id="rId67"/>
    <p:sldId id="320" r:id="rId68"/>
    <p:sldId id="322" r:id="rId69"/>
    <p:sldId id="347" r:id="rId70"/>
    <p:sldId id="348" r:id="rId71"/>
    <p:sldId id="349" r:id="rId72"/>
    <p:sldId id="350" r:id="rId73"/>
    <p:sldId id="351" r:id="rId74"/>
    <p:sldId id="352" r:id="rId75"/>
    <p:sldId id="353" r:id="rId76"/>
    <p:sldId id="354" r:id="rId77"/>
    <p:sldId id="355" r:id="rId78"/>
    <p:sldId id="356" r:id="rId79"/>
    <p:sldId id="357" r:id="rId80"/>
    <p:sldId id="358" r:id="rId81"/>
    <p:sldId id="359" r:id="rId82"/>
    <p:sldId id="360" r:id="rId83"/>
    <p:sldId id="361" r:id="rId84"/>
    <p:sldId id="362" r:id="rId85"/>
    <p:sldId id="330" r:id="rId86"/>
    <p:sldId id="326" r:id="rId87"/>
    <p:sldId id="327" r:id="rId88"/>
    <p:sldId id="328" r:id="rId89"/>
    <p:sldId id="343" r:id="rId90"/>
    <p:sldId id="323" r:id="rId91"/>
    <p:sldId id="329" r:id="rId92"/>
    <p:sldId id="346" r:id="rId93"/>
    <p:sldId id="344" r:id="rId94"/>
    <p:sldId id="345" r:id="rId95"/>
    <p:sldId id="325" r:id="rId96"/>
    <p:sldId id="331" r:id="rId97"/>
    <p:sldId id="332" r:id="rId98"/>
    <p:sldId id="333" r:id="rId99"/>
    <p:sldId id="334" r:id="rId100"/>
    <p:sldId id="335" r:id="rId101"/>
    <p:sldId id="336" r:id="rId102"/>
    <p:sldId id="337" r:id="rId103"/>
    <p:sldId id="338" r:id="rId104"/>
    <p:sldId id="339" r:id="rId105"/>
    <p:sldId id="367" r:id="rId106"/>
    <p:sldId id="340" r:id="rId107"/>
    <p:sldId id="366" r:id="rId108"/>
    <p:sldId id="371" r:id="rId109"/>
    <p:sldId id="375" r:id="rId110"/>
    <p:sldId id="372" r:id="rId111"/>
    <p:sldId id="373" r:id="rId112"/>
    <p:sldId id="365" r:id="rId113"/>
    <p:sldId id="364" r:id="rId114"/>
    <p:sldId id="370" r:id="rId115"/>
    <p:sldId id="369" r:id="rId116"/>
    <p:sldId id="368" r:id="rId117"/>
    <p:sldId id="374" r:id="rId118"/>
    <p:sldId id="376" r:id="rId119"/>
    <p:sldId id="377" r:id="rId120"/>
    <p:sldId id="378" r:id="rId121"/>
    <p:sldId id="363" r:id="rId122"/>
    <p:sldId id="382" r:id="rId123"/>
    <p:sldId id="379" r:id="rId124"/>
    <p:sldId id="380" r:id="rId125"/>
    <p:sldId id="381" r:id="rId126"/>
    <p:sldId id="383" r:id="rId127"/>
    <p:sldId id="400" r:id="rId128"/>
    <p:sldId id="384" r:id="rId129"/>
    <p:sldId id="385" r:id="rId130"/>
    <p:sldId id="386" r:id="rId131"/>
    <p:sldId id="387" r:id="rId132"/>
    <p:sldId id="388" r:id="rId133"/>
    <p:sldId id="389" r:id="rId134"/>
    <p:sldId id="390" r:id="rId135"/>
    <p:sldId id="391" r:id="rId136"/>
    <p:sldId id="392" r:id="rId137"/>
    <p:sldId id="393" r:id="rId138"/>
    <p:sldId id="398" r:id="rId139"/>
    <p:sldId id="394" r:id="rId140"/>
    <p:sldId id="395" r:id="rId141"/>
    <p:sldId id="396" r:id="rId142"/>
    <p:sldId id="397" r:id="rId143"/>
    <p:sldId id="401" r:id="rId144"/>
    <p:sldId id="399" r:id="rId145"/>
    <p:sldId id="406" r:id="rId146"/>
    <p:sldId id="405" r:id="rId147"/>
    <p:sldId id="404" r:id="rId148"/>
    <p:sldId id="403" r:id="rId149"/>
    <p:sldId id="402" r:id="rId15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2133" autoAdjust="0"/>
  </p:normalViewPr>
  <p:slideViewPr>
    <p:cSldViewPr>
      <p:cViewPr varScale="1">
        <p:scale>
          <a:sx n="68" d="100"/>
          <a:sy n="68" d="100"/>
        </p:scale>
        <p:origin x="144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48C8C3-6629-4033-94AA-3BD525F53803}" type="datetimeFigureOut">
              <a:rPr lang="tr-TR" smtClean="0"/>
              <a:pPr/>
              <a:t>13.03.2020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589FA2-B460-4DE1-BF32-E1D16E190CC9}" type="slidenum">
              <a:rPr lang="tr-TR" smtClean="0"/>
              <a:pPr/>
              <a:t>‹#›</a:t>
            </a:fld>
            <a:endParaRPr lang="tr-TR"/>
          </a:p>
        </p:txBody>
      </p:sp>
    </p:spTree>
    <p:extLst>
      <p:ext uri="{BB962C8B-B14F-4D97-AF65-F5344CB8AC3E}">
        <p14:creationId xmlns:p14="http://schemas.microsoft.com/office/powerpoint/2010/main" val="3619058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D3589FA2-B460-4DE1-BF32-E1D16E190CC9}" type="slidenum">
              <a:rPr lang="tr-TR" smtClean="0"/>
              <a:pPr/>
              <a:t>94</a:t>
            </a:fld>
            <a:endParaRPr lang="tr-TR"/>
          </a:p>
        </p:txBody>
      </p:sp>
    </p:spTree>
    <p:extLst>
      <p:ext uri="{BB962C8B-B14F-4D97-AF65-F5344CB8AC3E}">
        <p14:creationId xmlns:p14="http://schemas.microsoft.com/office/powerpoint/2010/main" val="3923528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D3589FA2-B460-4DE1-BF32-E1D16E190CC9}" type="slidenum">
              <a:rPr lang="tr-TR" smtClean="0"/>
              <a:pPr/>
              <a:t>108</a:t>
            </a:fld>
            <a:endParaRPr lang="tr-TR"/>
          </a:p>
        </p:txBody>
      </p:sp>
    </p:spTree>
    <p:extLst>
      <p:ext uri="{BB962C8B-B14F-4D97-AF65-F5344CB8AC3E}">
        <p14:creationId xmlns:p14="http://schemas.microsoft.com/office/powerpoint/2010/main" val="2327048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20" name="19 Altbilgi Yer Tutucusu"/>
          <p:cNvSpPr>
            <a:spLocks noGrp="1"/>
          </p:cNvSpPr>
          <p:nvPr>
            <p:ph type="ftr" sz="quarter" idx="11"/>
          </p:nvPr>
        </p:nvSpPr>
        <p:spPr/>
        <p:txBody>
          <a:bodyPr/>
          <a:lstStyle>
            <a:extLst/>
          </a:lstStyle>
          <a:p>
            <a:endParaRPr lang="tr-TR"/>
          </a:p>
        </p:txBody>
      </p:sp>
      <p:sp>
        <p:nvSpPr>
          <p:cNvPr id="10" name="9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736BC27D-F6C7-4145-9F9C-1D0FF92367A6}" type="datetimeFigureOut">
              <a:rPr lang="tr-TR" smtClean="0"/>
              <a:pPr/>
              <a:t>13.03.2020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197A0EB2-1940-4693-9923-3BD0D783F513}"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36BC27D-F6C7-4145-9F9C-1D0FF92367A6}" type="datetimeFigureOut">
              <a:rPr lang="tr-TR" smtClean="0"/>
              <a:pPr/>
              <a:t>13.03.2020</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97A0EB2-1940-4693-9923-3BD0D783F513}"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bilgiustam.com/kimyasal-baglar-ve-cesitleri-nelerdir/bag1/" TargetMode="External"/><Relationship Id="rId2" Type="http://schemas.openxmlformats.org/officeDocument/2006/relationships/image" Target="../media/image6.gif"/><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bilgiustam.com/kimyasal-baglar-ve-cesitleri-nelerdir/535-images-10/" TargetMode="External"/><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hyperlink" Target="http://www.diyadinnet.com/YararliBilgiler-1379&amp;Bilgi=ile" TargetMode="External"/><Relationship Id="rId3" Type="http://schemas.openxmlformats.org/officeDocument/2006/relationships/hyperlink" Target="http://www.diyadinnet.com/YararliBilgiler-1206&amp;Bilgi=canl%C4%B1" TargetMode="External"/><Relationship Id="rId7" Type="http://schemas.openxmlformats.org/officeDocument/2006/relationships/hyperlink" Target="http://www.diyadinnet.com/YararliBilgiler-681&amp;Bilgi=proteinler--protein-nedir--protein-%C3%A7e%C5%9Fitleri--proteinin-yap%C4%B1s%C4%B1" TargetMode="External"/><Relationship Id="rId2" Type="http://schemas.openxmlformats.org/officeDocument/2006/relationships/hyperlink" Target="http://www.diyadinnet.com/YararliBilgiler-1378&amp;Bilgi=ve" TargetMode="External"/><Relationship Id="rId1" Type="http://schemas.openxmlformats.org/officeDocument/2006/relationships/slideLayout" Target="../slideLayouts/slideLayout6.xml"/><Relationship Id="rId6" Type="http://schemas.openxmlformats.org/officeDocument/2006/relationships/hyperlink" Target="http://www.diyadinnet.com/YararliBilgiler-1225&amp;Bilgi=asit" TargetMode="External"/><Relationship Id="rId5" Type="http://schemas.openxmlformats.org/officeDocument/2006/relationships/hyperlink" Target="http://www.diyadinnet.com/YararliBilgiler-1194&amp;Bilgi=oksijen" TargetMode="External"/><Relationship Id="rId4" Type="http://schemas.openxmlformats.org/officeDocument/2006/relationships/hyperlink" Target="http://www.diyadinnet.com/YararliBilgiler-714&amp;Bilgi=madde-nedir-ve-maddenin-%C3%B6zellikleri"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diyadinnet.com/YararliBilgiler-681&amp;Bilgi=proteinler--protein-nedir--protein-%C3%A7e%C5%9Fitleri--proteinin-yap%C4%B1s%C4%B1" TargetMode="External"/><Relationship Id="rId7" Type="http://schemas.openxmlformats.org/officeDocument/2006/relationships/hyperlink" Target="http://www.diyadinnet.com/YararliBilgiler-1231&amp;Bilgi=molek%C3%BCl" TargetMode="External"/><Relationship Id="rId2" Type="http://schemas.openxmlformats.org/officeDocument/2006/relationships/hyperlink" Target="http://www.diyadinnet.com/YararliBilgiler-1187&amp;Bilgi=su" TargetMode="External"/><Relationship Id="rId1" Type="http://schemas.openxmlformats.org/officeDocument/2006/relationships/slideLayout" Target="../slideLayouts/slideLayout7.xml"/><Relationship Id="rId6" Type="http://schemas.openxmlformats.org/officeDocument/2006/relationships/hyperlink" Target="http://www.diyadinnet.com/YararliBilgiler-1343&amp;Bilgi=azot" TargetMode="External"/><Relationship Id="rId5" Type="http://schemas.openxmlformats.org/officeDocument/2006/relationships/hyperlink" Target="http://www.diyadinnet.com/YararliBilgiler-1193&amp;Bilgi=hidrojen" TargetMode="External"/><Relationship Id="rId4" Type="http://schemas.openxmlformats.org/officeDocument/2006/relationships/hyperlink" Target="http://www.diyadinnet.com/YararliBilgiler-1379&amp;Bilgi=ile" TargetMode="External"/></Relationships>
</file>

<file path=ppt/slides/_rels/slide41.xml.rels><?xml version="1.0" encoding="UTF-8" standalone="yes"?>
<Relationships xmlns="http://schemas.openxmlformats.org/package/2006/relationships"><Relationship Id="rId2" Type="http://schemas.openxmlformats.org/officeDocument/2006/relationships/hyperlink" Target="http://www.diyadinnet.com/YararliBilgiler-681&amp;Bilgi=proteinler--protein-nedir--protein-%C3%A7e%C5%9Fitleri--proteinin-yap%C4%B1s%C4%B1"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www.diyadinnet.com/YararliBilgiler-1376&amp;Bilgi=normal" TargetMode="External"/><Relationship Id="rId2" Type="http://schemas.openxmlformats.org/officeDocument/2006/relationships/hyperlink" Target="http://www.diyadinnet.com/YararliBilgiler-681&amp;Bilgi=proteinler--protein-nedir--protein-%C3%A7e%C5%9Fitleri--proteinin-yap%C4%B1s%C4%B1"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www.diyadinnet.com/YararliBilgiler-1244&amp;Bilgi=mekanik"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www.diyadinnet.com/YararliBilgiler-1386&amp;Bilgi=enzim" TargetMode="External"/><Relationship Id="rId2" Type="http://schemas.openxmlformats.org/officeDocument/2006/relationships/hyperlink" Target="http://www.diyadinnet.com/YararliBilgiler-1501&amp;Bilgi=alfabe"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http://tr.wikipedia.org/w/index.php?title=Tek_soylu&amp;action=edit&amp;redlink=1" TargetMode="External"/><Relationship Id="rId2" Type="http://schemas.openxmlformats.org/officeDocument/2006/relationships/hyperlink" Target="http://tr.wikipedia.org/wiki/%C3%82lem_(biyoloji)" TargetMode="External"/><Relationship Id="rId1" Type="http://schemas.openxmlformats.org/officeDocument/2006/relationships/slideLayout" Target="../slideLayouts/slideLayout7.xml"/><Relationship Id="rId6" Type="http://schemas.openxmlformats.org/officeDocument/2006/relationships/hyperlink" Target="http://tr.wikipedia.org/w/index.php?title=%C3%87ok_h%C3%BCcreli_canl%C4%B1lar&amp;action=edit&amp;redlink=1" TargetMode="External"/><Relationship Id="rId5" Type="http://schemas.openxmlformats.org/officeDocument/2006/relationships/hyperlink" Target="http://tr.wikipedia.org/wiki/Tek_h%C3%BCcreli_canl%C4%B1lar" TargetMode="External"/><Relationship Id="rId4" Type="http://schemas.openxmlformats.org/officeDocument/2006/relationships/hyperlink" Target="http://tr.wikipedia.org/w/index.php?title=K%C4%B1smi_soylu&amp;action=edit&amp;redlink=1"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hyperlink" Target="http://www.aber.ac.uk/fungi/fungi/glossary.htm" TargetMode="External"/><Relationship Id="rId2" Type="http://schemas.openxmlformats.org/officeDocument/2006/relationships/slide" Target="slide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1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03648" y="188640"/>
            <a:ext cx="7498080" cy="1143000"/>
          </a:xfrm>
        </p:spPr>
        <p:txBody>
          <a:bodyPr/>
          <a:lstStyle/>
          <a:p>
            <a:r>
              <a:rPr lang="tr-TR" dirty="0" smtClean="0">
                <a:latin typeface="Calibri" pitchFamily="34" charset="0"/>
              </a:rPr>
              <a:t>GENEL MİKROBİYOLOJİ</a:t>
            </a:r>
            <a:endParaRPr lang="tr-TR" dirty="0">
              <a:latin typeface="Calibri" pitchFamily="34" charset="0"/>
            </a:endParaRPr>
          </a:p>
        </p:txBody>
      </p:sp>
      <p:sp>
        <p:nvSpPr>
          <p:cNvPr id="3" name="2 İçerik Yer Tutucusu"/>
          <p:cNvSpPr>
            <a:spLocks noGrp="1"/>
          </p:cNvSpPr>
          <p:nvPr>
            <p:ph idx="1"/>
          </p:nvPr>
        </p:nvSpPr>
        <p:spPr/>
        <p:txBody>
          <a:bodyPr>
            <a:normAutofit/>
          </a:bodyPr>
          <a:lstStyle/>
          <a:p>
            <a:r>
              <a:rPr lang="tr-TR" sz="3600" b="1" dirty="0" smtClean="0">
                <a:latin typeface="Calibri" pitchFamily="34" charset="0"/>
              </a:rPr>
              <a:t>ZMT 108</a:t>
            </a:r>
          </a:p>
          <a:p>
            <a:r>
              <a:rPr lang="tr-TR" sz="3600" b="1" dirty="0" smtClean="0">
                <a:latin typeface="Calibri" pitchFamily="34" charset="0"/>
              </a:rPr>
              <a:t>Bitki Koruma Bölümü </a:t>
            </a:r>
          </a:p>
          <a:p>
            <a:r>
              <a:rPr lang="tr-TR" sz="3600" b="1" dirty="0" smtClean="0">
                <a:latin typeface="Calibri" pitchFamily="34" charset="0"/>
              </a:rPr>
              <a:t>Prof. Dr. Berna TUNALI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475656" y="332656"/>
            <a:ext cx="7406640" cy="1472184"/>
          </a:xfrm>
        </p:spPr>
        <p:txBody>
          <a:bodyPr/>
          <a:lstStyle/>
          <a:p>
            <a:r>
              <a:rPr lang="tr-TR" dirty="0" smtClean="0"/>
              <a:t>MİKROBİYOLOJİNİN TANIMI VE KONUSU</a:t>
            </a:r>
            <a:endParaRPr lang="tr-TR" dirty="0"/>
          </a:p>
        </p:txBody>
      </p:sp>
      <p:sp>
        <p:nvSpPr>
          <p:cNvPr id="3" name="2 Alt Başlık"/>
          <p:cNvSpPr>
            <a:spLocks noGrp="1"/>
          </p:cNvSpPr>
          <p:nvPr>
            <p:ph type="subTitle" idx="1"/>
          </p:nvPr>
        </p:nvSpPr>
        <p:spPr>
          <a:xfrm>
            <a:off x="1115616" y="1772816"/>
            <a:ext cx="8028384" cy="5085184"/>
          </a:xfrm>
        </p:spPr>
        <p:txBody>
          <a:bodyPr>
            <a:noAutofit/>
          </a:bodyPr>
          <a:lstStyle/>
          <a:p>
            <a:r>
              <a:rPr lang="tr-TR" sz="2800" dirty="0" smtClean="0">
                <a:latin typeface="Calibri" pitchFamily="34" charset="0"/>
              </a:rPr>
              <a:t>Mikrobiyoloji sözcüğü </a:t>
            </a:r>
            <a:r>
              <a:rPr lang="tr-TR" sz="2800" dirty="0" err="1" smtClean="0">
                <a:latin typeface="Calibri" pitchFamily="34" charset="0"/>
              </a:rPr>
              <a:t>mikros</a:t>
            </a:r>
            <a:r>
              <a:rPr lang="tr-TR" sz="2800" dirty="0" smtClean="0">
                <a:latin typeface="Calibri" pitchFamily="34" charset="0"/>
              </a:rPr>
              <a:t>, </a:t>
            </a:r>
            <a:r>
              <a:rPr lang="tr-TR" sz="2800" dirty="0" err="1" smtClean="0">
                <a:latin typeface="Calibri" pitchFamily="34" charset="0"/>
              </a:rPr>
              <a:t>bios</a:t>
            </a:r>
            <a:r>
              <a:rPr lang="tr-TR" sz="2800" dirty="0" smtClean="0">
                <a:latin typeface="Calibri" pitchFamily="34" charset="0"/>
              </a:rPr>
              <a:t> ve logos kelimelerinin birleşmesinden meydana gelmiştir.Yunanca </a:t>
            </a:r>
            <a:r>
              <a:rPr lang="tr-TR" sz="2800" dirty="0" err="1" smtClean="0">
                <a:latin typeface="Calibri" pitchFamily="34" charset="0"/>
              </a:rPr>
              <a:t>mikros</a:t>
            </a:r>
            <a:r>
              <a:rPr lang="tr-TR" sz="2800" dirty="0" smtClean="0">
                <a:latin typeface="Calibri" pitchFamily="34" charset="0"/>
              </a:rPr>
              <a:t> küçük, </a:t>
            </a:r>
            <a:r>
              <a:rPr lang="tr-TR" sz="2800" dirty="0" err="1" smtClean="0">
                <a:latin typeface="Calibri" pitchFamily="34" charset="0"/>
              </a:rPr>
              <a:t>bios</a:t>
            </a:r>
            <a:r>
              <a:rPr lang="tr-TR" sz="2800" dirty="0" smtClean="0">
                <a:latin typeface="Calibri" pitchFamily="34" charset="0"/>
              </a:rPr>
              <a:t> yaşam, logos bilim anlamına gelmektedir. Ancak ışık veya elektron mikroskop altında görülen küçük ve basit yapılı organizmalara </a:t>
            </a:r>
            <a:r>
              <a:rPr lang="tr-TR" sz="2800" dirty="0" smtClean="0">
                <a:solidFill>
                  <a:schemeClr val="accent1"/>
                </a:solidFill>
                <a:latin typeface="Calibri" pitchFamily="34" charset="0"/>
              </a:rPr>
              <a:t>mikroorganizma</a:t>
            </a:r>
            <a:r>
              <a:rPr lang="tr-TR" sz="2800" dirty="0" smtClean="0">
                <a:latin typeface="Calibri" pitchFamily="34" charset="0"/>
              </a:rPr>
              <a:t> denilmekte ve bu canlılardan bahseden bilim dalına da </a:t>
            </a:r>
            <a:r>
              <a:rPr lang="tr-TR" sz="2800" dirty="0" smtClean="0">
                <a:solidFill>
                  <a:schemeClr val="accent1"/>
                </a:solidFill>
                <a:latin typeface="Calibri" pitchFamily="34" charset="0"/>
              </a:rPr>
              <a:t>Mikrobiyoloji</a:t>
            </a:r>
            <a:r>
              <a:rPr lang="tr-TR" sz="2800" dirty="0" smtClean="0">
                <a:latin typeface="Calibri" pitchFamily="34" charset="0"/>
              </a:rPr>
              <a:t> adı verilmektedir.Mikrobiyoloji mikroorganizmaların dış görünümleri, iç yapıları, çoğalmaları,metabolizmaları, genetik yapıları, tanınmaları, </a:t>
            </a:r>
            <a:r>
              <a:rPr lang="tr-TR" sz="2800" dirty="0" err="1" smtClean="0">
                <a:latin typeface="Calibri" pitchFamily="34" charset="0"/>
              </a:rPr>
              <a:t>taksonomik</a:t>
            </a:r>
            <a:r>
              <a:rPr lang="tr-TR" sz="2800" dirty="0" smtClean="0">
                <a:latin typeface="Calibri" pitchFamily="34" charset="0"/>
              </a:rPr>
              <a:t> özellikleri konularını içermektedir</a:t>
            </a:r>
            <a:r>
              <a:rPr lang="tr-TR" sz="2800" dirty="0" smtClean="0"/>
              <a:t>.</a:t>
            </a:r>
            <a:endParaRPr lang="tr-T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Mikrobiyolojinin bölümleri</a:t>
            </a:r>
            <a:endParaRPr lang="tr-TR" dirty="0"/>
          </a:p>
        </p:txBody>
      </p:sp>
      <p:sp>
        <p:nvSpPr>
          <p:cNvPr id="3" name="2 Alt Başlık"/>
          <p:cNvSpPr>
            <a:spLocks noGrp="1"/>
          </p:cNvSpPr>
          <p:nvPr>
            <p:ph type="subTitle" idx="1"/>
          </p:nvPr>
        </p:nvSpPr>
        <p:spPr>
          <a:xfrm>
            <a:off x="1115616" y="1772816"/>
            <a:ext cx="8028384" cy="5085184"/>
          </a:xfrm>
        </p:spPr>
        <p:txBody>
          <a:bodyPr>
            <a:noAutofit/>
          </a:bodyPr>
          <a:lstStyle/>
          <a:p>
            <a:r>
              <a:rPr lang="tr-TR" sz="2800" dirty="0" smtClean="0">
                <a:latin typeface="Calibri" pitchFamily="34" charset="0"/>
              </a:rPr>
              <a:t>Mikoloji</a:t>
            </a:r>
          </a:p>
          <a:p>
            <a:r>
              <a:rPr lang="tr-TR" sz="2800" dirty="0" smtClean="0">
                <a:latin typeface="Calibri" pitchFamily="34" charset="0"/>
              </a:rPr>
              <a:t>Bakteriyoloji</a:t>
            </a:r>
          </a:p>
          <a:p>
            <a:r>
              <a:rPr lang="tr-TR" sz="2800" dirty="0" err="1" smtClean="0">
                <a:latin typeface="Calibri" pitchFamily="34" charset="0"/>
              </a:rPr>
              <a:t>Protozooloji</a:t>
            </a:r>
            <a:endParaRPr lang="tr-TR" sz="2800" dirty="0" smtClean="0">
              <a:latin typeface="Calibri" pitchFamily="34" charset="0"/>
            </a:endParaRPr>
          </a:p>
          <a:p>
            <a:r>
              <a:rPr lang="tr-TR" sz="2800" dirty="0" err="1" smtClean="0">
                <a:latin typeface="Calibri" pitchFamily="34" charset="0"/>
              </a:rPr>
              <a:t>Fikoloji</a:t>
            </a:r>
            <a:endParaRPr lang="tr-TR" sz="2800" dirty="0" smtClean="0">
              <a:latin typeface="Calibri" pitchFamily="34" charset="0"/>
            </a:endParaRPr>
          </a:p>
          <a:p>
            <a:r>
              <a:rPr lang="tr-TR" sz="2800" dirty="0" err="1" smtClean="0">
                <a:latin typeface="Calibri" pitchFamily="34" charset="0"/>
              </a:rPr>
              <a:t>Enzimoloji</a:t>
            </a:r>
            <a:endParaRPr lang="tr-TR" sz="2800" dirty="0" smtClean="0">
              <a:latin typeface="Calibri" pitchFamily="34" charset="0"/>
            </a:endParaRPr>
          </a:p>
          <a:p>
            <a:r>
              <a:rPr lang="tr-TR" sz="2800" dirty="0" smtClean="0">
                <a:latin typeface="Calibri" pitchFamily="34" charset="0"/>
              </a:rPr>
              <a:t>Viroloji</a:t>
            </a:r>
          </a:p>
          <a:p>
            <a:r>
              <a:rPr lang="tr-TR" sz="2800" dirty="0" smtClean="0">
                <a:latin typeface="Calibri" pitchFamily="34" charset="0"/>
              </a:rPr>
              <a:t>İmmünoloji</a:t>
            </a:r>
          </a:p>
          <a:p>
            <a:endParaRPr lang="tr-TR" sz="2800" dirty="0">
              <a:latin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a:bodyPr>
          <a:lstStyle/>
          <a:p>
            <a:r>
              <a:rPr lang="tr-TR" dirty="0" smtClean="0"/>
              <a:t>Mikrobiyolojinin çalışılan disiplinler bazında bölümleri</a:t>
            </a:r>
            <a:endParaRPr lang="tr-TR" dirty="0"/>
          </a:p>
        </p:txBody>
      </p:sp>
      <p:sp>
        <p:nvSpPr>
          <p:cNvPr id="3" name="2 Alt Başlık"/>
          <p:cNvSpPr>
            <a:spLocks noGrp="1"/>
          </p:cNvSpPr>
          <p:nvPr>
            <p:ph type="subTitle" idx="1"/>
          </p:nvPr>
        </p:nvSpPr>
        <p:spPr>
          <a:xfrm>
            <a:off x="1115616" y="1988840"/>
            <a:ext cx="8028384" cy="4869160"/>
          </a:xfrm>
        </p:spPr>
        <p:txBody>
          <a:bodyPr>
            <a:noAutofit/>
          </a:bodyPr>
          <a:lstStyle/>
          <a:p>
            <a:r>
              <a:rPr lang="tr-TR" sz="3200" dirty="0" smtClean="0">
                <a:latin typeface="Calibri" pitchFamily="34" charset="0"/>
              </a:rPr>
              <a:t>Gıda mikrobiyolojisi</a:t>
            </a:r>
          </a:p>
          <a:p>
            <a:r>
              <a:rPr lang="tr-TR" sz="3200" dirty="0" smtClean="0">
                <a:latin typeface="Calibri" pitchFamily="34" charset="0"/>
              </a:rPr>
              <a:t>Endüstriyel mikrobiyoloji</a:t>
            </a:r>
          </a:p>
          <a:p>
            <a:r>
              <a:rPr lang="tr-TR" sz="3200" dirty="0" smtClean="0">
                <a:latin typeface="Calibri" pitchFamily="34" charset="0"/>
              </a:rPr>
              <a:t>Tıbbi mikrobiyoloji</a:t>
            </a:r>
          </a:p>
          <a:p>
            <a:r>
              <a:rPr lang="tr-TR" sz="3200" dirty="0" smtClean="0">
                <a:latin typeface="Calibri" pitchFamily="34" charset="0"/>
              </a:rPr>
              <a:t>Veteriner mikrobiyolojisi</a:t>
            </a:r>
          </a:p>
          <a:p>
            <a:r>
              <a:rPr lang="tr-TR" sz="3200" dirty="0" smtClean="0">
                <a:latin typeface="Calibri" pitchFamily="34" charset="0"/>
              </a:rPr>
              <a:t>Toprak mikrobiyolojisi</a:t>
            </a:r>
          </a:p>
          <a:p>
            <a:r>
              <a:rPr lang="tr-TR" sz="3200" dirty="0" smtClean="0">
                <a:latin typeface="Calibri" pitchFamily="34" charset="0"/>
              </a:rPr>
              <a:t>Fitopatoloji</a:t>
            </a:r>
            <a:endParaRPr lang="tr-TR" sz="3200" dirty="0">
              <a:latin typeface="Calibri"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432560" y="188640"/>
            <a:ext cx="7315904" cy="1440160"/>
          </a:xfrm>
        </p:spPr>
        <p:txBody>
          <a:bodyPr>
            <a:normAutofit/>
          </a:bodyPr>
          <a:lstStyle/>
          <a:p>
            <a:r>
              <a:rPr lang="tr-TR" dirty="0" smtClean="0"/>
              <a:t>Mikrobiyolojinin tarihçesi ve gelişmesi</a:t>
            </a:r>
            <a:endParaRPr lang="tr-TR" dirty="0"/>
          </a:p>
        </p:txBody>
      </p:sp>
      <p:sp>
        <p:nvSpPr>
          <p:cNvPr id="3" name="2 Alt Başlık"/>
          <p:cNvSpPr>
            <a:spLocks noGrp="1"/>
          </p:cNvSpPr>
          <p:nvPr>
            <p:ph type="subTitle" idx="1"/>
          </p:nvPr>
        </p:nvSpPr>
        <p:spPr>
          <a:xfrm>
            <a:off x="1115616" y="1556792"/>
            <a:ext cx="8028384" cy="5301208"/>
          </a:xfrm>
        </p:spPr>
        <p:txBody>
          <a:bodyPr>
            <a:noAutofit/>
          </a:bodyPr>
          <a:lstStyle/>
          <a:p>
            <a:r>
              <a:rPr lang="tr-TR" sz="2800" dirty="0" smtClean="0">
                <a:latin typeface="Calibri" pitchFamily="34" charset="0"/>
              </a:rPr>
              <a:t>Mikroorganizmaların gelişmiş canlılar dünyada var olduğundan çok uzun bir süre önce dünyada var olduğu bilinmektedir.</a:t>
            </a:r>
          </a:p>
          <a:p>
            <a:r>
              <a:rPr lang="tr-TR" sz="2800" dirty="0" smtClean="0">
                <a:latin typeface="Calibri" pitchFamily="34" charset="0"/>
              </a:rPr>
              <a:t>İlk çağlarda insanlar bilinçsizce de olsa bu mikroorganizmaları kullanmaya ve de onlardan kurtulmanın yollarına bakmaya başlamışlardır. Ekmek hamurunun mayalanması, sütten yoğurt üretimi, sirke ve şarap yapımı, besin maddelerinin kurutularak ve tuzlanarak saklanması gibi.</a:t>
            </a:r>
          </a:p>
          <a:p>
            <a:r>
              <a:rPr lang="tr-TR" sz="2800" dirty="0" smtClean="0">
                <a:latin typeface="Calibri" pitchFamily="34" charset="0"/>
              </a:rPr>
              <a:t>Mikroorganizmalarla ilgili ilk çalışmalar daha çok insan hastalıklarından kurtulmak </a:t>
            </a:r>
            <a:r>
              <a:rPr lang="tr-TR" sz="2800" dirty="0" smtClean="0"/>
              <a:t>amacıyla başlatılmıştır.</a:t>
            </a:r>
            <a:endParaRPr lang="tr-T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971600" y="0"/>
            <a:ext cx="8496944" cy="6858000"/>
          </a:xfrm>
        </p:spPr>
        <p:txBody>
          <a:bodyPr>
            <a:noAutofit/>
          </a:bodyPr>
          <a:lstStyle/>
          <a:p>
            <a:r>
              <a:rPr lang="tr-TR" sz="2800" dirty="0" smtClean="0">
                <a:latin typeface="Calibri" pitchFamily="34" charset="0"/>
              </a:rPr>
              <a:t>Eski Mısırlılar leprayı, trahomu, dizanteriyi, bel soğukluğunu, Eski Çinliler çiçeği, Hintliler kolerayı tanıyorlardı.Üç bin yıl önce Filistinliler vebayı ve bunun farelerle ilişkisini biliyorlardı.</a:t>
            </a:r>
          </a:p>
          <a:p>
            <a:r>
              <a:rPr lang="tr-TR" sz="2800" dirty="0" smtClean="0">
                <a:latin typeface="Calibri" pitchFamily="34" charset="0"/>
              </a:rPr>
              <a:t>Milattan önce 460 yılında Hipokrat bulaşıcı hastalıklara eserinde yer vermiştir.Zekeriya el </a:t>
            </a:r>
            <a:r>
              <a:rPr lang="tr-TR" sz="2800" dirty="0" err="1" smtClean="0">
                <a:latin typeface="Calibri" pitchFamily="34" charset="0"/>
              </a:rPr>
              <a:t>razi</a:t>
            </a:r>
            <a:r>
              <a:rPr lang="tr-TR" sz="2800" dirty="0" smtClean="0">
                <a:latin typeface="Calibri" pitchFamily="34" charset="0"/>
              </a:rPr>
              <a:t> 900 yıllarında yazdığı eserde çiçek ve kızamıktan bahsetmiştir.</a:t>
            </a:r>
            <a:r>
              <a:rPr lang="tr-TR" sz="2800" dirty="0" err="1" smtClean="0">
                <a:latin typeface="Calibri" pitchFamily="34" charset="0"/>
              </a:rPr>
              <a:t>İbni</a:t>
            </a:r>
            <a:r>
              <a:rPr lang="tr-TR" sz="2800" dirty="0" smtClean="0">
                <a:latin typeface="Calibri" pitchFamily="34" charset="0"/>
              </a:rPr>
              <a:t> Sina 10.yy.da mikropların gözle görülemeyecek küçük canlılar olduğunu ve korunmada temizliğin esas olduğunu belirtmiştir.</a:t>
            </a:r>
          </a:p>
          <a:p>
            <a:r>
              <a:rPr lang="tr-TR" sz="2800" dirty="0" smtClean="0">
                <a:latin typeface="Calibri" pitchFamily="34" charset="0"/>
              </a:rPr>
              <a:t>1546’ da Venedikli hekim </a:t>
            </a:r>
            <a:r>
              <a:rPr lang="tr-TR" sz="2800" dirty="0" err="1" smtClean="0">
                <a:latin typeface="Calibri" pitchFamily="34" charset="0"/>
              </a:rPr>
              <a:t>Frakastro</a:t>
            </a:r>
            <a:r>
              <a:rPr lang="tr-TR" sz="2800" dirty="0" smtClean="0">
                <a:latin typeface="Calibri" pitchFamily="34" charset="0"/>
              </a:rPr>
              <a:t> hastalık etmenlerinin insan vücudunda çoğalabildiğini doğrudan hava ve eşyalar ile bulaşabildiğini bildirmiştir. 1665’de Robert </a:t>
            </a:r>
            <a:r>
              <a:rPr lang="tr-TR" sz="2800" dirty="0" err="1" smtClean="0">
                <a:latin typeface="Calibri" pitchFamily="34" charset="0"/>
              </a:rPr>
              <a:t>Hooke</a:t>
            </a:r>
            <a:r>
              <a:rPr lang="tr-TR" sz="2800" dirty="0" smtClean="0">
                <a:latin typeface="Calibri" pitchFamily="34" charset="0"/>
              </a:rPr>
              <a:t>  mikroskobun keşfini yapmış ve bu konuda </a:t>
            </a:r>
            <a:r>
              <a:rPr lang="tr-TR" sz="2800" dirty="0" err="1" smtClean="0">
                <a:latin typeface="Calibri" pitchFamily="34" charset="0"/>
              </a:rPr>
              <a:t>Mikrographia</a:t>
            </a:r>
            <a:r>
              <a:rPr lang="tr-TR" sz="2800" dirty="0" smtClean="0">
                <a:latin typeface="Calibri" pitchFamily="34" charset="0"/>
              </a:rPr>
              <a:t> adlı ilk yazılı kaynağı oluşturmuştur.</a:t>
            </a:r>
            <a:endParaRPr lang="tr-TR" sz="2800" dirty="0">
              <a:latin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115616" y="0"/>
            <a:ext cx="8028384" cy="6858000"/>
          </a:xfrm>
        </p:spPr>
        <p:txBody>
          <a:bodyPr>
            <a:noAutofit/>
          </a:bodyPr>
          <a:lstStyle/>
          <a:p>
            <a:r>
              <a:rPr lang="tr-TR" sz="2500" dirty="0" err="1" smtClean="0">
                <a:latin typeface="Calibri" pitchFamily="34" charset="0"/>
              </a:rPr>
              <a:t>Antonie</a:t>
            </a:r>
            <a:r>
              <a:rPr lang="tr-TR" sz="2500" dirty="0" smtClean="0">
                <a:latin typeface="Calibri" pitchFamily="34" charset="0"/>
              </a:rPr>
              <a:t> </a:t>
            </a:r>
            <a:r>
              <a:rPr lang="tr-TR" sz="2500" dirty="0" err="1" smtClean="0">
                <a:latin typeface="Calibri" pitchFamily="34" charset="0"/>
              </a:rPr>
              <a:t>van</a:t>
            </a:r>
            <a:r>
              <a:rPr lang="tr-TR" sz="2500" dirty="0" smtClean="0">
                <a:latin typeface="Calibri" pitchFamily="34" charset="0"/>
              </a:rPr>
              <a:t> </a:t>
            </a:r>
            <a:r>
              <a:rPr lang="tr-TR" sz="2500" dirty="0" err="1" smtClean="0">
                <a:latin typeface="Calibri" pitchFamily="34" charset="0"/>
              </a:rPr>
              <a:t>Leeuvenhoek</a:t>
            </a:r>
            <a:r>
              <a:rPr lang="tr-TR" sz="2500" dirty="0" smtClean="0">
                <a:latin typeface="Calibri" pitchFamily="34" charset="0"/>
              </a:rPr>
              <a:t> mikrobiyolojinin babası olarak isimlendirilmekte ve 1674 yılında suda yaşayan mikroorganizmaların bazılarını, 1680 yılında maya mantarlarının ve dışkıda </a:t>
            </a:r>
            <a:r>
              <a:rPr lang="tr-TR" sz="2500" i="1" dirty="0" err="1" smtClean="0">
                <a:latin typeface="Calibri" pitchFamily="34" charset="0"/>
              </a:rPr>
              <a:t>Giardia</a:t>
            </a:r>
            <a:r>
              <a:rPr lang="tr-TR" sz="2500" i="1" dirty="0" smtClean="0">
                <a:latin typeface="Calibri" pitchFamily="34" charset="0"/>
              </a:rPr>
              <a:t> </a:t>
            </a:r>
            <a:r>
              <a:rPr lang="tr-TR" sz="2500" i="1" dirty="0" err="1" smtClean="0">
                <a:latin typeface="Calibri" pitchFamily="34" charset="0"/>
              </a:rPr>
              <a:t>intestinalis</a:t>
            </a:r>
            <a:r>
              <a:rPr lang="tr-TR" sz="2500" i="1" dirty="0" smtClean="0">
                <a:latin typeface="Calibri" pitchFamily="34" charset="0"/>
              </a:rPr>
              <a:t> </a:t>
            </a:r>
            <a:r>
              <a:rPr lang="tr-TR" sz="2500" dirty="0" smtClean="0">
                <a:latin typeface="Calibri" pitchFamily="34" charset="0"/>
              </a:rPr>
              <a:t>adı verilen </a:t>
            </a:r>
            <a:r>
              <a:rPr lang="tr-TR" sz="2500" dirty="0" err="1" smtClean="0">
                <a:latin typeface="Calibri" pitchFamily="34" charset="0"/>
              </a:rPr>
              <a:t>ptotozoanları</a:t>
            </a:r>
            <a:r>
              <a:rPr lang="tr-TR" sz="2500" dirty="0" smtClean="0">
                <a:latin typeface="Calibri" pitchFamily="34" charset="0"/>
              </a:rPr>
              <a:t> belirlemiş Bu çalışmalar mikrobiyoloji ilminin başlangıcı olarak kabul edilmiştir. </a:t>
            </a:r>
          </a:p>
          <a:p>
            <a:r>
              <a:rPr lang="tr-TR" sz="2500" dirty="0" err="1" smtClean="0">
                <a:latin typeface="Calibri" pitchFamily="34" charset="0"/>
              </a:rPr>
              <a:t>Linnaeus</a:t>
            </a:r>
            <a:r>
              <a:rPr lang="tr-TR" sz="2500" dirty="0" smtClean="0">
                <a:latin typeface="Calibri" pitchFamily="34" charset="0"/>
              </a:rPr>
              <a:t> (1707-1778) ise mikroskobik canlıları tanımlamış ve bunların ilk genel sınıflandırmasını yapmıştır.</a:t>
            </a:r>
          </a:p>
          <a:p>
            <a:r>
              <a:rPr lang="tr-TR" sz="2500" dirty="0" smtClean="0">
                <a:latin typeface="Calibri" pitchFamily="34" charset="0"/>
              </a:rPr>
              <a:t>1857 yılında Louis </a:t>
            </a:r>
            <a:r>
              <a:rPr lang="tr-TR" sz="2500" dirty="0" err="1" smtClean="0">
                <a:latin typeface="Calibri" pitchFamily="34" charset="0"/>
              </a:rPr>
              <a:t>Pasteuraneorobik</a:t>
            </a:r>
            <a:r>
              <a:rPr lang="tr-TR" sz="2500" dirty="0" smtClean="0">
                <a:latin typeface="Calibri" pitchFamily="34" charset="0"/>
              </a:rPr>
              <a:t> yaşamın ilkelerini ortaya koymuştur. </a:t>
            </a:r>
            <a:r>
              <a:rPr lang="tr-TR" sz="2500" dirty="0" err="1" smtClean="0">
                <a:latin typeface="Calibri" pitchFamily="34" charset="0"/>
              </a:rPr>
              <a:t>Pasteur</a:t>
            </a:r>
            <a:r>
              <a:rPr lang="tr-TR" sz="2500" dirty="0" smtClean="0">
                <a:latin typeface="Calibri" pitchFamily="34" charset="0"/>
              </a:rPr>
              <a:t> ve </a:t>
            </a:r>
            <a:r>
              <a:rPr lang="tr-TR" sz="2500" dirty="0" err="1" smtClean="0">
                <a:latin typeface="Calibri" pitchFamily="34" charset="0"/>
              </a:rPr>
              <a:t>Mitcherlich</a:t>
            </a:r>
            <a:r>
              <a:rPr lang="tr-TR" sz="2500" dirty="0" smtClean="0">
                <a:latin typeface="Calibri" pitchFamily="34" charset="0"/>
              </a:rPr>
              <a:t> mikroorganizmaların özellikle bakterilerin topraktaki önemine ilişkin çalışmalar yapmıştır. </a:t>
            </a:r>
            <a:r>
              <a:rPr lang="tr-TR" sz="2500" dirty="0" err="1" smtClean="0">
                <a:latin typeface="Calibri" pitchFamily="34" charset="0"/>
              </a:rPr>
              <a:t>Mitcherlich</a:t>
            </a:r>
            <a:r>
              <a:rPr lang="tr-TR" sz="2500" dirty="0" smtClean="0">
                <a:latin typeface="Calibri" pitchFamily="34" charset="0"/>
              </a:rPr>
              <a:t>, karbonhidratların parçalanmasında bakterilerin rolünü, </a:t>
            </a:r>
            <a:r>
              <a:rPr lang="tr-TR" sz="2500" dirty="0" err="1" smtClean="0">
                <a:latin typeface="Calibri" pitchFamily="34" charset="0"/>
              </a:rPr>
              <a:t>Pasteur</a:t>
            </a:r>
            <a:r>
              <a:rPr lang="tr-TR" sz="2500" dirty="0" smtClean="0">
                <a:latin typeface="Calibri" pitchFamily="34" charset="0"/>
              </a:rPr>
              <a:t> ise üre ve diğer azotlu minerallerin </a:t>
            </a:r>
            <a:r>
              <a:rPr lang="tr-TR" sz="2500" dirty="0" err="1" smtClean="0">
                <a:latin typeface="Calibri" pitchFamily="34" charset="0"/>
              </a:rPr>
              <a:t>parçalanmsında</a:t>
            </a:r>
            <a:r>
              <a:rPr lang="tr-TR" sz="2500" dirty="0" smtClean="0">
                <a:latin typeface="Calibri" pitchFamily="34" charset="0"/>
              </a:rPr>
              <a:t> </a:t>
            </a:r>
            <a:r>
              <a:rPr lang="tr-TR" sz="2500" dirty="0" err="1" smtClean="0">
                <a:latin typeface="Calibri" pitchFamily="34" charset="0"/>
              </a:rPr>
              <a:t>komposttaki</a:t>
            </a:r>
            <a:r>
              <a:rPr lang="tr-TR" sz="2500" dirty="0" smtClean="0">
                <a:latin typeface="Calibri" pitchFamily="34" charset="0"/>
              </a:rPr>
              <a:t> ve topraktaki bitki artıklarının parçalanmasında bakterilerin ve diğer mikroorganizmaların rolü ile ilgili olarak önemli çalışmalar yapmıştır.</a:t>
            </a:r>
            <a:endParaRPr lang="tr-TR" sz="2500" dirty="0">
              <a:latin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043608" y="0"/>
            <a:ext cx="8100392" cy="6858000"/>
          </a:xfrm>
        </p:spPr>
        <p:txBody>
          <a:bodyPr>
            <a:noAutofit/>
          </a:bodyPr>
          <a:lstStyle/>
          <a:p>
            <a:r>
              <a:rPr lang="tr-TR" sz="2800" dirty="0" smtClean="0">
                <a:latin typeface="Calibri" pitchFamily="34" charset="0"/>
              </a:rPr>
              <a:t>Patates </a:t>
            </a:r>
            <a:r>
              <a:rPr lang="tr-TR" sz="2800" dirty="0" err="1" smtClean="0">
                <a:latin typeface="Calibri" pitchFamily="34" charset="0"/>
              </a:rPr>
              <a:t>mildiyösü</a:t>
            </a:r>
            <a:r>
              <a:rPr lang="tr-TR" sz="2800" dirty="0" smtClean="0">
                <a:latin typeface="Calibri" pitchFamily="34" charset="0"/>
              </a:rPr>
              <a:t> hastalığı İrlanda’da açlıktan binlerce insanın ölmesine ve 1.5 milyon </a:t>
            </a:r>
            <a:r>
              <a:rPr lang="tr-TR" sz="2800" dirty="0" err="1" smtClean="0">
                <a:latin typeface="Calibri" pitchFamily="34" charset="0"/>
              </a:rPr>
              <a:t>İrlanda’lının</a:t>
            </a:r>
            <a:r>
              <a:rPr lang="tr-TR" sz="2800" dirty="0" smtClean="0">
                <a:latin typeface="Calibri" pitchFamily="34" charset="0"/>
              </a:rPr>
              <a:t>  Amerika kıtasına göç etmesine neden olmuş </a:t>
            </a:r>
            <a:r>
              <a:rPr lang="tr-TR" sz="2800" dirty="0" err="1" smtClean="0">
                <a:latin typeface="Calibri" pitchFamily="34" charset="0"/>
              </a:rPr>
              <a:t>Anton</a:t>
            </a:r>
            <a:r>
              <a:rPr lang="tr-TR" sz="2800" dirty="0" smtClean="0">
                <a:latin typeface="Calibri" pitchFamily="34" charset="0"/>
              </a:rPr>
              <a:t> De </a:t>
            </a:r>
            <a:r>
              <a:rPr lang="tr-TR" sz="2800" dirty="0" err="1" smtClean="0">
                <a:latin typeface="Calibri" pitchFamily="34" charset="0"/>
              </a:rPr>
              <a:t>Barry</a:t>
            </a:r>
            <a:r>
              <a:rPr lang="tr-TR" sz="2800" dirty="0" smtClean="0">
                <a:latin typeface="Calibri" pitchFamily="34" charset="0"/>
              </a:rPr>
              <a:t> 1853 yılında bu hastalığa </a:t>
            </a:r>
            <a:r>
              <a:rPr lang="tr-TR" sz="2800" i="1" dirty="0" err="1" smtClean="0">
                <a:latin typeface="Calibri" pitchFamily="34" charset="0"/>
              </a:rPr>
              <a:t>Phytophtora</a:t>
            </a:r>
            <a:r>
              <a:rPr lang="tr-TR" sz="2800" i="1" dirty="0" smtClean="0">
                <a:latin typeface="Calibri" pitchFamily="34" charset="0"/>
              </a:rPr>
              <a:t> </a:t>
            </a:r>
            <a:r>
              <a:rPr lang="tr-TR" sz="2800" i="1" dirty="0" err="1" smtClean="0">
                <a:latin typeface="Calibri" pitchFamily="34" charset="0"/>
              </a:rPr>
              <a:t>infestans</a:t>
            </a:r>
            <a:r>
              <a:rPr lang="tr-TR" sz="2800" dirty="0" err="1" smtClean="0">
                <a:latin typeface="Calibri" pitchFamily="34" charset="0"/>
              </a:rPr>
              <a:t>’ın</a:t>
            </a:r>
            <a:r>
              <a:rPr lang="tr-TR" sz="2800" dirty="0" smtClean="0">
                <a:latin typeface="Calibri" pitchFamily="34" charset="0"/>
              </a:rPr>
              <a:t> neden olduğunu ortaya koymuştur. Daha öncede sürme ve pas hastalıkları üzerinde çalışan De </a:t>
            </a:r>
            <a:r>
              <a:rPr lang="tr-TR" sz="2800" dirty="0" err="1" smtClean="0">
                <a:latin typeface="Calibri" pitchFamily="34" charset="0"/>
              </a:rPr>
              <a:t>Barry</a:t>
            </a:r>
            <a:r>
              <a:rPr lang="tr-TR" sz="2800" dirty="0" smtClean="0">
                <a:latin typeface="Calibri" pitchFamily="34" charset="0"/>
              </a:rPr>
              <a:t> </a:t>
            </a:r>
            <a:r>
              <a:rPr lang="tr-TR" sz="2800" dirty="0" err="1" smtClean="0">
                <a:latin typeface="Calibri" pitchFamily="34" charset="0"/>
              </a:rPr>
              <a:t>mildiyö</a:t>
            </a:r>
            <a:r>
              <a:rPr lang="tr-TR" sz="2800" dirty="0" smtClean="0">
                <a:latin typeface="Calibri" pitchFamily="34" charset="0"/>
              </a:rPr>
              <a:t> hastalıklarını incelemiş,  </a:t>
            </a:r>
            <a:r>
              <a:rPr lang="tr-TR" sz="2800" i="1" dirty="0" err="1" smtClean="0">
                <a:latin typeface="Calibri" pitchFamily="34" charset="0"/>
              </a:rPr>
              <a:t>Sclerotinia</a:t>
            </a:r>
            <a:r>
              <a:rPr lang="tr-TR" sz="2800" i="1" dirty="0" smtClean="0">
                <a:latin typeface="Calibri" pitchFamily="34" charset="0"/>
              </a:rPr>
              <a:t> </a:t>
            </a:r>
            <a:r>
              <a:rPr lang="tr-TR" sz="2800" i="1" dirty="0" err="1" smtClean="0">
                <a:latin typeface="Calibri" pitchFamily="34" charset="0"/>
              </a:rPr>
              <a:t>sclerotiorum</a:t>
            </a:r>
            <a:r>
              <a:rPr lang="tr-TR" sz="2800" dirty="0" err="1" smtClean="0">
                <a:latin typeface="Calibri" pitchFamily="34" charset="0"/>
              </a:rPr>
              <a:t>’un</a:t>
            </a:r>
            <a:r>
              <a:rPr lang="tr-TR" sz="2800" dirty="0" smtClean="0">
                <a:latin typeface="Calibri" pitchFamily="34" charset="0"/>
              </a:rPr>
              <a:t> oluşturduğu çürüklük hastalıklarının fizyolojisi üzerinde de çalışmıştı.</a:t>
            </a:r>
          </a:p>
          <a:p>
            <a:r>
              <a:rPr lang="tr-TR" sz="2800" dirty="0" smtClean="0">
                <a:latin typeface="Calibri" pitchFamily="34" charset="0"/>
              </a:rPr>
              <a:t>Bağ </a:t>
            </a:r>
            <a:r>
              <a:rPr lang="tr-TR" sz="2800" dirty="0" err="1" smtClean="0">
                <a:latin typeface="Calibri" pitchFamily="34" charset="0"/>
              </a:rPr>
              <a:t>mildiyösü</a:t>
            </a:r>
            <a:r>
              <a:rPr lang="tr-TR" sz="2800" dirty="0" smtClean="0">
                <a:latin typeface="Calibri" pitchFamily="34" charset="0"/>
              </a:rPr>
              <a:t> hastalığı 1878 yılında ABD. den Avrupa’ya yayılmıştır.  </a:t>
            </a:r>
            <a:r>
              <a:rPr lang="tr-TR" sz="2800" dirty="0" err="1" smtClean="0">
                <a:latin typeface="Calibri" pitchFamily="34" charset="0"/>
              </a:rPr>
              <a:t>Millardet</a:t>
            </a:r>
            <a:r>
              <a:rPr lang="tr-TR" sz="2800" dirty="0" smtClean="0">
                <a:latin typeface="Calibri" pitchFamily="34" charset="0"/>
              </a:rPr>
              <a:t> 1882 yılında göz taşı ve kireç karışımını püskürttüğünde yaprakların hastalanmadığını saptamıştır.1885 yılında çok önemli bir buluş olan bakır sülfat ve sönmüş kireç karışından oluşan Bordo Bulamacını geliştirmiştir. Bugün halen bu ilaç pek çok bitki hastalığına karşı kullanılmaktadır.</a:t>
            </a:r>
            <a:endParaRPr lang="tr-TR" sz="2800" dirty="0">
              <a:latin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899592" y="188640"/>
            <a:ext cx="8244408" cy="6669360"/>
          </a:xfrm>
        </p:spPr>
        <p:txBody>
          <a:bodyPr>
            <a:noAutofit/>
          </a:bodyPr>
          <a:lstStyle/>
          <a:p>
            <a:pPr algn="just"/>
            <a:r>
              <a:rPr lang="tr-TR" sz="2700" dirty="0" smtClean="0"/>
              <a:t>Robert </a:t>
            </a:r>
            <a:r>
              <a:rPr lang="tr-TR" sz="2700" dirty="0" err="1" smtClean="0"/>
              <a:t>Koch</a:t>
            </a:r>
            <a:r>
              <a:rPr lang="tr-TR" sz="2700" dirty="0" smtClean="0"/>
              <a:t> 1881 yılında yaptığı çalışmalarda jelatin-plak yöntemiyle temel sistematik inceleme çalışmalarını başlatarak bakterilerin ilk saf kültürlerini elde etmiştir.</a:t>
            </a:r>
          </a:p>
          <a:p>
            <a:pPr algn="just"/>
            <a:r>
              <a:rPr lang="tr-TR" sz="2700" dirty="0" err="1" smtClean="0"/>
              <a:t>Beijerincki</a:t>
            </a:r>
            <a:r>
              <a:rPr lang="tr-TR" sz="2700" dirty="0" smtClean="0"/>
              <a:t>,1888 yılında nodül bakterilerinin </a:t>
            </a:r>
            <a:r>
              <a:rPr lang="tr-TR" sz="2700" dirty="0" err="1" smtClean="0"/>
              <a:t>baklagil</a:t>
            </a:r>
            <a:r>
              <a:rPr lang="tr-TR" sz="2700" dirty="0" smtClean="0"/>
              <a:t> köklerinden izolasyonunu gerçekleştirmiş ve adına </a:t>
            </a:r>
            <a:r>
              <a:rPr lang="tr-TR" sz="2700" i="1" dirty="0" err="1" smtClean="0"/>
              <a:t>Bacterium</a:t>
            </a:r>
            <a:r>
              <a:rPr lang="tr-TR" sz="2700" i="1" dirty="0" smtClean="0"/>
              <a:t> </a:t>
            </a:r>
            <a:r>
              <a:rPr lang="tr-TR" sz="2700" i="1" dirty="0" err="1" smtClean="0"/>
              <a:t>radisicola</a:t>
            </a:r>
            <a:r>
              <a:rPr lang="tr-TR" sz="2700" i="1" dirty="0" smtClean="0"/>
              <a:t> </a:t>
            </a:r>
            <a:r>
              <a:rPr lang="tr-TR" sz="2700" dirty="0" smtClean="0"/>
              <a:t>adını vermiştir. Frank ise bu çalışmaları daha da ilerleterek bu bakterilere </a:t>
            </a:r>
            <a:r>
              <a:rPr lang="tr-TR" sz="2700" i="1" dirty="0" err="1" smtClean="0"/>
              <a:t>Rhizobium</a:t>
            </a:r>
            <a:r>
              <a:rPr lang="tr-TR" sz="2700" dirty="0" smtClean="0"/>
              <a:t> ismini vermiştir.</a:t>
            </a:r>
          </a:p>
          <a:p>
            <a:pPr algn="just"/>
            <a:r>
              <a:rPr lang="tr-TR" sz="2700" dirty="0" err="1" smtClean="0"/>
              <a:t>Virus</a:t>
            </a:r>
            <a:r>
              <a:rPr lang="tr-TR" sz="2700" dirty="0" smtClean="0"/>
              <a:t> konusunda ilk olarak Mayer1886 yılında </a:t>
            </a:r>
            <a:r>
              <a:rPr lang="tr-TR" sz="2700" dirty="0" err="1" smtClean="0"/>
              <a:t>enfekteli</a:t>
            </a:r>
            <a:r>
              <a:rPr lang="tr-TR" sz="2700" dirty="0" smtClean="0"/>
              <a:t> tütünlerden aldığı bitki öz suyunu sağlıklı bitkilere bulaştırarak tütün mozaik hastalığının oluştuğunu ortaya koymuştur. Yine Beijerincki1898 yılında tütün mozaik hastalığının bir mikroorganizma tarafından </a:t>
            </a:r>
            <a:r>
              <a:rPr lang="tr-TR" sz="2700" dirty="0" err="1" smtClean="0"/>
              <a:t>değilde</a:t>
            </a:r>
            <a:r>
              <a:rPr lang="tr-TR" sz="2700" dirty="0" smtClean="0"/>
              <a:t> bir bulaşıcı çoğalıcı akıcı tarafından oluşturulduğunu ileri sürmüş ve buna </a:t>
            </a:r>
            <a:r>
              <a:rPr lang="tr-TR" sz="2700" dirty="0" smtClean="0">
                <a:solidFill>
                  <a:schemeClr val="accent1"/>
                </a:solidFill>
              </a:rPr>
              <a:t>virüs</a:t>
            </a:r>
            <a:r>
              <a:rPr lang="tr-TR" sz="2700" dirty="0" smtClean="0"/>
              <a:t> adını vermiştir.</a:t>
            </a:r>
            <a:endParaRPr lang="tr-TR"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71600" y="476672"/>
            <a:ext cx="8172400" cy="6555641"/>
          </a:xfrm>
          <a:prstGeom prst="rect">
            <a:avLst/>
          </a:prstGeom>
        </p:spPr>
        <p:txBody>
          <a:bodyPr wrap="square">
            <a:spAutoFit/>
          </a:bodyPr>
          <a:lstStyle/>
          <a:p>
            <a:pPr algn="just"/>
            <a:r>
              <a:rPr lang="tr-TR" sz="2800" dirty="0" err="1" smtClean="0">
                <a:latin typeface="Calibri" pitchFamily="34" charset="0"/>
              </a:rPr>
              <a:t>Bawden</a:t>
            </a:r>
            <a:r>
              <a:rPr lang="tr-TR" sz="2800" dirty="0" smtClean="0">
                <a:latin typeface="Calibri" pitchFamily="34" charset="0"/>
              </a:rPr>
              <a:t> ve arkadaşları 1936 yılında virüs kristallerinin asit ve protein içerdiğini belirlemiştir.  Virüs partikülü ilk olarak elektron mikroskop ile 1939 yılında </a:t>
            </a:r>
            <a:r>
              <a:rPr lang="tr-TR" sz="2800" dirty="0" err="1" smtClean="0">
                <a:latin typeface="Calibri" pitchFamily="34" charset="0"/>
              </a:rPr>
              <a:t>Kauche</a:t>
            </a:r>
            <a:r>
              <a:rPr lang="tr-TR" sz="2800" dirty="0" smtClean="0">
                <a:latin typeface="Calibri" pitchFamily="34" charset="0"/>
              </a:rPr>
              <a:t> ve arkadaşları tarafından görülmüştür. </a:t>
            </a:r>
            <a:r>
              <a:rPr lang="tr-TR" sz="2800" dirty="0" err="1" smtClean="0">
                <a:latin typeface="Calibri" pitchFamily="34" charset="0"/>
              </a:rPr>
              <a:t>Gierer</a:t>
            </a:r>
            <a:r>
              <a:rPr lang="tr-TR" sz="2800" dirty="0" smtClean="0">
                <a:latin typeface="Calibri" pitchFamily="34" charset="0"/>
              </a:rPr>
              <a:t> ve </a:t>
            </a:r>
            <a:r>
              <a:rPr lang="tr-TR" sz="2800" dirty="0" err="1" smtClean="0">
                <a:latin typeface="Calibri" pitchFamily="34" charset="0"/>
              </a:rPr>
              <a:t>Schramn</a:t>
            </a:r>
            <a:r>
              <a:rPr lang="tr-TR" sz="2800" dirty="0" smtClean="0">
                <a:latin typeface="Calibri" pitchFamily="34" charset="0"/>
              </a:rPr>
              <a:t> 1956’da virüsten proteinin ayrılabildiğini, </a:t>
            </a:r>
            <a:r>
              <a:rPr lang="tr-TR" sz="2800" dirty="0" err="1" smtClean="0">
                <a:latin typeface="Calibri" pitchFamily="34" charset="0"/>
              </a:rPr>
              <a:t>nükleik</a:t>
            </a:r>
            <a:r>
              <a:rPr lang="tr-TR" sz="2800" dirty="0" smtClean="0">
                <a:latin typeface="Calibri" pitchFamily="34" charset="0"/>
              </a:rPr>
              <a:t> asidin tek başına enfeksiyon oluşturabildiğini ve bunun sonucunda bitkide tekrar tam bir virüs oluşabildiğini göstermiştir.</a:t>
            </a:r>
          </a:p>
          <a:p>
            <a:pPr algn="just"/>
            <a:r>
              <a:rPr lang="tr-TR" sz="2800" dirty="0" err="1" smtClean="0">
                <a:solidFill>
                  <a:srgbClr val="FF0000"/>
                </a:solidFill>
                <a:latin typeface="Calibri" pitchFamily="34" charset="0"/>
              </a:rPr>
              <a:t>Fitoplazma</a:t>
            </a:r>
            <a:r>
              <a:rPr lang="tr-TR" sz="2800" dirty="0" err="1" smtClean="0">
                <a:latin typeface="Calibri" pitchFamily="34" charset="0"/>
              </a:rPr>
              <a:t>ların</a:t>
            </a:r>
            <a:r>
              <a:rPr lang="tr-TR" sz="2800" dirty="0" smtClean="0">
                <a:latin typeface="Calibri" pitchFamily="34" charset="0"/>
              </a:rPr>
              <a:t> bitki patojeni olduğu 1965 yılında Japonya’da </a:t>
            </a:r>
            <a:r>
              <a:rPr lang="tr-TR" sz="2800" dirty="0" err="1" smtClean="0">
                <a:latin typeface="Calibri" pitchFamily="34" charset="0"/>
              </a:rPr>
              <a:t>Doi</a:t>
            </a:r>
            <a:r>
              <a:rPr lang="tr-TR" sz="2800" dirty="0" smtClean="0">
                <a:latin typeface="Calibri" pitchFamily="34" charset="0"/>
              </a:rPr>
              <a:t> ve arkadaşları tarafından belirlenmiştir. Bu araştırıcılar bu hastalıkların yaprak pireleri tarafından taşındığını,etmenin bitkinin </a:t>
            </a:r>
            <a:r>
              <a:rPr lang="tr-TR" sz="2800" dirty="0" err="1" smtClean="0">
                <a:latin typeface="Calibri" pitchFamily="34" charset="0"/>
              </a:rPr>
              <a:t>floem’inde</a:t>
            </a:r>
            <a:r>
              <a:rPr lang="tr-TR" sz="2800" dirty="0" smtClean="0">
                <a:latin typeface="Calibri" pitchFamily="34" charset="0"/>
              </a:rPr>
              <a:t> olduğunu bulmuşlardır. </a:t>
            </a:r>
            <a:r>
              <a:rPr lang="tr-TR" sz="2800" dirty="0" err="1" smtClean="0">
                <a:latin typeface="Calibri" pitchFamily="34" charset="0"/>
              </a:rPr>
              <a:t>Davis</a:t>
            </a:r>
            <a:r>
              <a:rPr lang="tr-TR" sz="2800" dirty="0" smtClean="0">
                <a:latin typeface="Calibri" pitchFamily="34" charset="0"/>
              </a:rPr>
              <a:t> ve arkadaşları da mısırda cücelik hastalığına neden olan spiral şeklindeki </a:t>
            </a:r>
            <a:r>
              <a:rPr lang="tr-TR" sz="2800" dirty="0" err="1" smtClean="0">
                <a:latin typeface="Calibri" pitchFamily="34" charset="0"/>
              </a:rPr>
              <a:t>organizmalra</a:t>
            </a:r>
            <a:r>
              <a:rPr lang="tr-TR" sz="2800" dirty="0" smtClean="0">
                <a:latin typeface="Calibri" pitchFamily="34" charset="0"/>
              </a:rPr>
              <a:t> </a:t>
            </a:r>
            <a:r>
              <a:rPr lang="tr-TR" sz="2800" dirty="0" err="1" smtClean="0">
                <a:latin typeface="Calibri" pitchFamily="34" charset="0"/>
              </a:rPr>
              <a:t>spiroplazma</a:t>
            </a:r>
            <a:r>
              <a:rPr lang="tr-TR" sz="2800" dirty="0" smtClean="0">
                <a:latin typeface="Calibri" pitchFamily="34" charset="0"/>
              </a:rPr>
              <a:t> adını vermişlerdir.</a:t>
            </a:r>
            <a:endParaRPr lang="tr-TR" sz="2800" dirty="0">
              <a:latin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71600" y="332656"/>
            <a:ext cx="7992887" cy="5262979"/>
          </a:xfrm>
          <a:prstGeom prst="rect">
            <a:avLst/>
          </a:prstGeom>
        </p:spPr>
        <p:txBody>
          <a:bodyPr wrap="square">
            <a:spAutoFit/>
          </a:bodyPr>
          <a:lstStyle/>
          <a:p>
            <a:r>
              <a:rPr lang="tr-TR" sz="2800" dirty="0" smtClean="0">
                <a:latin typeface="Calibri" pitchFamily="34" charset="0"/>
              </a:rPr>
              <a:t>1940-1950 yılları </a:t>
            </a:r>
            <a:r>
              <a:rPr lang="tr-TR" sz="2800" dirty="0" err="1" smtClean="0">
                <a:latin typeface="Calibri" pitchFamily="34" charset="0"/>
              </a:rPr>
              <a:t>arasındaaktinomisetler</a:t>
            </a:r>
            <a:r>
              <a:rPr lang="tr-TR" sz="2800" dirty="0" smtClean="0">
                <a:latin typeface="Calibri" pitchFamily="34" charset="0"/>
              </a:rPr>
              <a:t> tarafından üretilen antibiyotikler </a:t>
            </a:r>
            <a:r>
              <a:rPr lang="tr-TR" sz="2800" dirty="0" err="1" smtClean="0">
                <a:latin typeface="Calibri" pitchFamily="34" charset="0"/>
              </a:rPr>
              <a:t>neoycin</a:t>
            </a:r>
            <a:r>
              <a:rPr lang="tr-TR" sz="2800" dirty="0" smtClean="0">
                <a:latin typeface="Calibri" pitchFamily="34" charset="0"/>
              </a:rPr>
              <a:t>, </a:t>
            </a:r>
            <a:r>
              <a:rPr lang="tr-TR" sz="2800" dirty="0" err="1" smtClean="0">
                <a:latin typeface="Calibri" pitchFamily="34" charset="0"/>
              </a:rPr>
              <a:t>terramycin</a:t>
            </a:r>
            <a:r>
              <a:rPr lang="tr-TR" sz="2800" dirty="0" smtClean="0">
                <a:latin typeface="Calibri" pitchFamily="34" charset="0"/>
              </a:rPr>
              <a:t>, </a:t>
            </a:r>
            <a:r>
              <a:rPr lang="tr-TR" sz="2800" dirty="0" err="1" smtClean="0">
                <a:latin typeface="Calibri" pitchFamily="34" charset="0"/>
              </a:rPr>
              <a:t>streptomycin</a:t>
            </a:r>
            <a:r>
              <a:rPr lang="tr-TR" sz="2800" dirty="0" smtClean="0">
                <a:latin typeface="Calibri" pitchFamily="34" charset="0"/>
              </a:rPr>
              <a:t>, </a:t>
            </a:r>
            <a:r>
              <a:rPr lang="tr-TR" sz="2800" dirty="0" err="1" smtClean="0">
                <a:latin typeface="Calibri" pitchFamily="34" charset="0"/>
              </a:rPr>
              <a:t>actinomycin</a:t>
            </a:r>
            <a:r>
              <a:rPr lang="tr-TR" sz="2800" dirty="0" smtClean="0">
                <a:latin typeface="Calibri" pitchFamily="34" charset="0"/>
              </a:rPr>
              <a:t>, </a:t>
            </a:r>
            <a:r>
              <a:rPr lang="tr-TR" sz="2800" dirty="0" err="1" smtClean="0">
                <a:latin typeface="Calibri" pitchFamily="34" charset="0"/>
              </a:rPr>
              <a:t>funguslar</a:t>
            </a:r>
            <a:r>
              <a:rPr lang="tr-TR" sz="2800" dirty="0" smtClean="0">
                <a:latin typeface="Calibri" pitchFamily="34" charset="0"/>
              </a:rPr>
              <a:t> tarafından üretilen Penicilin bulunmuştur.</a:t>
            </a:r>
          </a:p>
          <a:p>
            <a:r>
              <a:rPr lang="tr-TR" sz="2800" dirty="0" smtClean="0">
                <a:latin typeface="Calibri" pitchFamily="34" charset="0"/>
              </a:rPr>
              <a:t>Ülkemizde mikrobiyolojinin başlaması </a:t>
            </a:r>
            <a:r>
              <a:rPr lang="tr-TR" sz="2800" dirty="0" err="1" smtClean="0">
                <a:latin typeface="Calibri" pitchFamily="34" charset="0"/>
              </a:rPr>
              <a:t>Pasteur</a:t>
            </a:r>
            <a:r>
              <a:rPr lang="tr-TR" sz="2800" dirty="0" smtClean="0">
                <a:latin typeface="Calibri" pitchFamily="34" charset="0"/>
              </a:rPr>
              <a:t> dönemine rastlar. 1887 yılında </a:t>
            </a:r>
            <a:r>
              <a:rPr lang="tr-TR" sz="2800" dirty="0" err="1" smtClean="0">
                <a:latin typeface="Calibri" pitchFamily="34" charset="0"/>
              </a:rPr>
              <a:t>Zeoros</a:t>
            </a:r>
            <a:r>
              <a:rPr lang="tr-TR" sz="2800" dirty="0" smtClean="0">
                <a:latin typeface="Calibri" pitchFamily="34" charset="0"/>
              </a:rPr>
              <a:t> paşa kuduz tedavi merkezini kurmuştur.Ankara Üniversitesi Ziraat fakültesinde ilk mikrobiyoloji dersi 1956 yılında Dr. Arif Akman tarafından verilmiştir.Daha sonra Prof. Dr. Ömer Köşker tarafından Ziraat Mikrobiyolojisi kürsüsü kurulmuş ve tüm mikrobiyoloji dersleri bu kürsüde verilmeye başlanmıştır.</a:t>
            </a:r>
            <a:endParaRPr lang="tr-TR" sz="2800" dirty="0">
              <a:latin typeface="Calibr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03648" y="188640"/>
            <a:ext cx="7498080" cy="1143000"/>
          </a:xfrm>
        </p:spPr>
        <p:txBody>
          <a:bodyPr>
            <a:normAutofit fontScale="90000"/>
          </a:bodyPr>
          <a:lstStyle/>
          <a:p>
            <a:r>
              <a:rPr lang="tr-TR" dirty="0" smtClean="0"/>
              <a:t>MİKROORGANİZMALARIN BİYOKİMYASAL YAPISI</a:t>
            </a:r>
            <a:endParaRPr lang="tr-TR" dirty="0"/>
          </a:p>
        </p:txBody>
      </p:sp>
      <p:sp>
        <p:nvSpPr>
          <p:cNvPr id="3" name="2 İçerik Yer Tutucusu"/>
          <p:cNvSpPr>
            <a:spLocks noGrp="1"/>
          </p:cNvSpPr>
          <p:nvPr>
            <p:ph idx="1"/>
          </p:nvPr>
        </p:nvSpPr>
        <p:spPr>
          <a:xfrm>
            <a:off x="1115616" y="1447800"/>
            <a:ext cx="7818072" cy="5410200"/>
          </a:xfrm>
        </p:spPr>
        <p:txBody>
          <a:bodyPr>
            <a:noAutofit/>
          </a:bodyPr>
          <a:lstStyle/>
          <a:p>
            <a:r>
              <a:rPr lang="tr-TR" sz="2400" dirty="0" smtClean="0">
                <a:solidFill>
                  <a:srgbClr val="FF0000"/>
                </a:solidFill>
              </a:rPr>
              <a:t>1-Canlı organizmalarda bulunan elementler</a:t>
            </a:r>
          </a:p>
          <a:p>
            <a:r>
              <a:rPr lang="tr-TR" sz="2000" dirty="0" smtClean="0">
                <a:solidFill>
                  <a:schemeClr val="accent1"/>
                </a:solidFill>
              </a:rPr>
              <a:t>Organik maddeler içerisinde en fazla rastlanan elementler</a:t>
            </a:r>
          </a:p>
          <a:p>
            <a:r>
              <a:rPr lang="tr-TR" sz="2000" dirty="0" smtClean="0"/>
              <a:t>Karbon</a:t>
            </a:r>
          </a:p>
          <a:p>
            <a:r>
              <a:rPr lang="tr-TR" sz="2000" dirty="0" smtClean="0"/>
              <a:t>Hidrojen</a:t>
            </a:r>
          </a:p>
          <a:p>
            <a:r>
              <a:rPr lang="tr-TR" sz="2000" dirty="0" smtClean="0"/>
              <a:t>Oksijen</a:t>
            </a:r>
          </a:p>
          <a:p>
            <a:r>
              <a:rPr lang="tr-TR" sz="2000" dirty="0" smtClean="0"/>
              <a:t>Azot</a:t>
            </a:r>
          </a:p>
          <a:p>
            <a:r>
              <a:rPr lang="tr-TR" sz="2000" dirty="0" smtClean="0"/>
              <a:t>Fosfor</a:t>
            </a:r>
          </a:p>
          <a:p>
            <a:r>
              <a:rPr lang="tr-TR" sz="2000" dirty="0" smtClean="0"/>
              <a:t>Kükürt</a:t>
            </a:r>
          </a:p>
          <a:p>
            <a:r>
              <a:rPr lang="tr-TR" sz="2000" dirty="0" smtClean="0">
                <a:solidFill>
                  <a:schemeClr val="accent1"/>
                </a:solidFill>
              </a:rPr>
              <a:t>İyon halinde bulunan elementler</a:t>
            </a:r>
          </a:p>
          <a:p>
            <a:r>
              <a:rPr lang="tr-TR" sz="2000" dirty="0" smtClean="0"/>
              <a:t>Soyum</a:t>
            </a:r>
          </a:p>
          <a:p>
            <a:r>
              <a:rPr lang="tr-TR" sz="2000" dirty="0" smtClean="0"/>
              <a:t>Potasyum</a:t>
            </a:r>
          </a:p>
          <a:p>
            <a:r>
              <a:rPr lang="tr-TR" sz="2000" dirty="0" smtClean="0"/>
              <a:t>Magnezyum</a:t>
            </a:r>
          </a:p>
          <a:p>
            <a:r>
              <a:rPr lang="tr-TR" sz="2000" dirty="0" smtClean="0"/>
              <a:t>Kalsiyum</a:t>
            </a:r>
          </a:p>
          <a:p>
            <a:r>
              <a:rPr lang="tr-TR" sz="2000" dirty="0" smtClean="0"/>
              <a:t>Klor</a:t>
            </a:r>
            <a:endParaRPr lang="tr-TR"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0"/>
            <a:ext cx="7776864" cy="6597352"/>
          </a:xfrm>
        </p:spPr>
        <p:txBody>
          <a:bodyPr>
            <a:normAutofit fontScale="92500" lnSpcReduction="20000"/>
          </a:bodyPr>
          <a:lstStyle/>
          <a:p>
            <a:r>
              <a:rPr lang="tr-TR" dirty="0" smtClean="0">
                <a:solidFill>
                  <a:schemeClr val="accent1"/>
                </a:solidFill>
              </a:rPr>
              <a:t>Eser(iz) Elementler</a:t>
            </a:r>
          </a:p>
          <a:p>
            <a:r>
              <a:rPr lang="tr-TR" dirty="0" smtClean="0"/>
              <a:t>Demir, bakır, çinko, manganez, kobalt, iyot, molibden, nikel, vanadyum, klor, flor, selenyum, silikon, kalay, bor, arsenik</a:t>
            </a:r>
          </a:p>
          <a:p>
            <a:r>
              <a:rPr lang="tr-TR" dirty="0" smtClean="0"/>
              <a:t>Organizmalar içerisinde en bol bulunan ve </a:t>
            </a:r>
            <a:r>
              <a:rPr lang="tr-TR" dirty="0" smtClean="0">
                <a:solidFill>
                  <a:srgbClr val="C00000"/>
                </a:solidFill>
              </a:rPr>
              <a:t>%99</a:t>
            </a:r>
            <a:r>
              <a:rPr lang="tr-TR" dirty="0" smtClean="0"/>
              <a:t>’unu oluşturan elementler ise, </a:t>
            </a:r>
            <a:r>
              <a:rPr lang="tr-TR" dirty="0" smtClean="0">
                <a:solidFill>
                  <a:srgbClr val="C00000"/>
                </a:solidFill>
              </a:rPr>
              <a:t>hidrojen, oksijen, karbon</a:t>
            </a:r>
            <a:r>
              <a:rPr lang="tr-TR" dirty="0" smtClean="0"/>
              <a:t> ve </a:t>
            </a:r>
            <a:r>
              <a:rPr lang="tr-TR" dirty="0" smtClean="0">
                <a:solidFill>
                  <a:srgbClr val="C00000"/>
                </a:solidFill>
              </a:rPr>
              <a:t>azot</a:t>
            </a:r>
            <a:r>
              <a:rPr lang="tr-TR" dirty="0" smtClean="0"/>
              <a:t>tur. </a:t>
            </a:r>
          </a:p>
          <a:p>
            <a:r>
              <a:rPr lang="tr-TR" dirty="0" smtClean="0"/>
              <a:t>Hidrojen, azot ve karbon canlılarda daha fazla görülmekte örneğin oksijen yer kabuğunda %47 bulunurken canlılarda %25 </a:t>
            </a:r>
            <a:r>
              <a:rPr lang="tr-TR" dirty="0" err="1" smtClean="0"/>
              <a:t>oranındabulunmaktadır</a:t>
            </a:r>
            <a:r>
              <a:rPr lang="tr-TR" dirty="0" smtClean="0"/>
              <a:t>.</a:t>
            </a:r>
          </a:p>
          <a:p>
            <a:r>
              <a:rPr lang="tr-TR" dirty="0" smtClean="0"/>
              <a:t>Hücrenin ağırlığının %50-60’ı karbon,%8-10’u azot,%25-30’u oksijen ve %3-4’ü hidrojenden meydana gelmiştir. Buna karşılık </a:t>
            </a:r>
            <a:r>
              <a:rPr lang="tr-TR" dirty="0" smtClean="0">
                <a:solidFill>
                  <a:srgbClr val="C00000"/>
                </a:solidFill>
              </a:rPr>
              <a:t>yer kabuğunun %1den daha azı karbon, hidrojen </a:t>
            </a:r>
            <a:r>
              <a:rPr lang="tr-TR" dirty="0" smtClean="0"/>
              <a:t>ve </a:t>
            </a:r>
            <a:r>
              <a:rPr lang="tr-TR" dirty="0" smtClean="0">
                <a:solidFill>
                  <a:srgbClr val="C00000"/>
                </a:solidFill>
              </a:rPr>
              <a:t>azot</a:t>
            </a:r>
            <a:r>
              <a:rPr lang="tr-TR" dirty="0" smtClean="0"/>
              <a:t>tan meydana gelir.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03648" y="188640"/>
            <a:ext cx="7498080" cy="1143000"/>
          </a:xfrm>
        </p:spPr>
        <p:txBody>
          <a:bodyPr/>
          <a:lstStyle/>
          <a:p>
            <a:endParaRPr lang="tr-TR" dirty="0"/>
          </a:p>
        </p:txBody>
      </p:sp>
      <p:sp>
        <p:nvSpPr>
          <p:cNvPr id="3" name="2 İçerik Yer Tutucusu"/>
          <p:cNvSpPr>
            <a:spLocks noGrp="1"/>
          </p:cNvSpPr>
          <p:nvPr>
            <p:ph idx="1"/>
          </p:nvPr>
        </p:nvSpPr>
        <p:spPr>
          <a:xfrm>
            <a:off x="1043608" y="1447800"/>
            <a:ext cx="8100392" cy="5410200"/>
          </a:xfrm>
        </p:spPr>
        <p:txBody>
          <a:bodyPr>
            <a:normAutofit fontScale="85000" lnSpcReduction="10000"/>
          </a:bodyPr>
          <a:lstStyle/>
          <a:p>
            <a:r>
              <a:rPr lang="tr-TR" dirty="0" smtClean="0">
                <a:solidFill>
                  <a:srgbClr val="C00000"/>
                </a:solidFill>
              </a:rPr>
              <a:t>2-Atomun yapısı</a:t>
            </a:r>
          </a:p>
          <a:p>
            <a:r>
              <a:rPr lang="tr-TR" dirty="0" smtClean="0"/>
              <a:t>Evrende bulunan bütün maddeler elementlerin bir araya gelmesi ile meydana gelmiştir. Eğer bir madde daha basit maddelere parçalanamıyorsa ve daha basit maddelerden meydana gelmezse o maddeye element adı verilir. Elementlerin sayısı bugün 105 olarak bilinmektedir</a:t>
            </a:r>
            <a:r>
              <a:rPr lang="tr-TR" dirty="0" smtClean="0">
                <a:solidFill>
                  <a:schemeClr val="accent1"/>
                </a:solidFill>
              </a:rPr>
              <a:t>.Maddenin en küçük kimyasal yapı taşı</a:t>
            </a:r>
            <a:r>
              <a:rPr lang="tr-TR" dirty="0" smtClean="0"/>
              <a:t>na da </a:t>
            </a:r>
            <a:r>
              <a:rPr lang="tr-TR" dirty="0" smtClean="0">
                <a:solidFill>
                  <a:schemeClr val="accent1"/>
                </a:solidFill>
              </a:rPr>
              <a:t>atom</a:t>
            </a:r>
            <a:r>
              <a:rPr lang="tr-TR" dirty="0" smtClean="0"/>
              <a:t> adı verilmektedir. Atomda başlıca iki kısım bulunmaktadır. Pozitif yüklü bir </a:t>
            </a:r>
            <a:r>
              <a:rPr lang="tr-TR" dirty="0" smtClean="0">
                <a:solidFill>
                  <a:srgbClr val="C00000"/>
                </a:solidFill>
              </a:rPr>
              <a:t>çekirdek</a:t>
            </a:r>
            <a:r>
              <a:rPr lang="tr-TR" dirty="0" smtClean="0"/>
              <a:t> ve bunun etrafında yoğunluğu yer yer azalıp çoğalan negatif yüklü bir </a:t>
            </a:r>
            <a:r>
              <a:rPr lang="tr-TR" dirty="0" smtClean="0">
                <a:solidFill>
                  <a:srgbClr val="C00000"/>
                </a:solidFill>
              </a:rPr>
              <a:t>elektron bulutu </a:t>
            </a:r>
            <a:r>
              <a:rPr lang="tr-TR" dirty="0" smtClean="0"/>
              <a:t>bulunmaktadır. Bir hidrojen atomunda bir proton bulunduğundan atom numarası bir, bir oksijen atomunda 8 proton bulunduğundan atom numarası sekizdir.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altugozagac.files.wordpress.com/2010/10/hydrogen-atom.jpg"/>
          <p:cNvPicPr>
            <a:picLocks noChangeAspect="1" noChangeArrowheads="1"/>
          </p:cNvPicPr>
          <p:nvPr/>
        </p:nvPicPr>
        <p:blipFill>
          <a:blip r:embed="rId2" cstate="print"/>
          <a:srcRect/>
          <a:stretch>
            <a:fillRect/>
          </a:stretch>
        </p:blipFill>
        <p:spPr bwMode="auto">
          <a:xfrm>
            <a:off x="1115616" y="260648"/>
            <a:ext cx="3377952" cy="3377952"/>
          </a:xfrm>
          <a:prstGeom prst="rect">
            <a:avLst/>
          </a:prstGeom>
          <a:noFill/>
        </p:spPr>
      </p:pic>
      <p:pic>
        <p:nvPicPr>
          <p:cNvPr id="7174" name="Picture 6" descr="This is a simple picture of a hydrogen atom using the Bohr model. A negatively charged electron can be seen on the outside of the positively charged proton."/>
          <p:cNvPicPr>
            <a:picLocks noChangeAspect="1" noChangeArrowheads="1"/>
          </p:cNvPicPr>
          <p:nvPr/>
        </p:nvPicPr>
        <p:blipFill>
          <a:blip r:embed="rId3" cstate="print"/>
          <a:srcRect/>
          <a:stretch>
            <a:fillRect/>
          </a:stretch>
        </p:blipFill>
        <p:spPr bwMode="auto">
          <a:xfrm>
            <a:off x="4788024" y="692696"/>
            <a:ext cx="3810000" cy="3810000"/>
          </a:xfrm>
          <a:prstGeom prst="rect">
            <a:avLst/>
          </a:prstGeom>
          <a:noFill/>
        </p:spPr>
      </p:pic>
      <p:sp>
        <p:nvSpPr>
          <p:cNvPr id="6" name="5 Metin kutusu"/>
          <p:cNvSpPr txBox="1"/>
          <p:nvPr/>
        </p:nvSpPr>
        <p:spPr>
          <a:xfrm>
            <a:off x="4788024" y="4005064"/>
            <a:ext cx="3744416" cy="369332"/>
          </a:xfrm>
          <a:prstGeom prst="rect">
            <a:avLst/>
          </a:prstGeom>
          <a:noFill/>
        </p:spPr>
        <p:txBody>
          <a:bodyPr wrap="square" rtlCol="0">
            <a:spAutoFit/>
          </a:bodyPr>
          <a:lstStyle/>
          <a:p>
            <a:r>
              <a:rPr lang="tr-TR" dirty="0" smtClean="0"/>
              <a:t>Bir hidrojen atomunun gösterilişi</a:t>
            </a:r>
            <a:endParaRPr lang="tr-TR" dirty="0"/>
          </a:p>
        </p:txBody>
      </p:sp>
      <p:pic>
        <p:nvPicPr>
          <p:cNvPr id="7176" name="Picture 8" descr="http://www.historyforkids.org/scienceforkids/chemistry/atoms/pictures/oxygen.jpg"/>
          <p:cNvPicPr>
            <a:picLocks noChangeAspect="1" noChangeArrowheads="1"/>
          </p:cNvPicPr>
          <p:nvPr/>
        </p:nvPicPr>
        <p:blipFill>
          <a:blip r:embed="rId4" cstate="print"/>
          <a:srcRect/>
          <a:stretch>
            <a:fillRect/>
          </a:stretch>
        </p:blipFill>
        <p:spPr bwMode="auto">
          <a:xfrm>
            <a:off x="1331640" y="3789040"/>
            <a:ext cx="3067050" cy="2867025"/>
          </a:xfrm>
          <a:prstGeom prst="rect">
            <a:avLst/>
          </a:prstGeom>
          <a:noFill/>
        </p:spPr>
      </p:pic>
      <p:sp>
        <p:nvSpPr>
          <p:cNvPr id="8" name="7 Metin kutusu"/>
          <p:cNvSpPr txBox="1"/>
          <p:nvPr/>
        </p:nvSpPr>
        <p:spPr>
          <a:xfrm>
            <a:off x="4788024" y="5733256"/>
            <a:ext cx="3456384" cy="369332"/>
          </a:xfrm>
          <a:prstGeom prst="rect">
            <a:avLst/>
          </a:prstGeom>
          <a:noFill/>
        </p:spPr>
        <p:txBody>
          <a:bodyPr wrap="square" rtlCol="0">
            <a:spAutoFit/>
          </a:bodyPr>
          <a:lstStyle/>
          <a:p>
            <a:r>
              <a:rPr lang="tr-TR" dirty="0" smtClean="0"/>
              <a:t>Bir oksijen atomunun gösterilişi</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188640"/>
            <a:ext cx="7956376" cy="6669360"/>
          </a:xfrm>
        </p:spPr>
        <p:txBody>
          <a:bodyPr>
            <a:normAutofit/>
          </a:bodyPr>
          <a:lstStyle/>
          <a:p>
            <a:r>
              <a:rPr lang="tr-TR" dirty="0" smtClean="0"/>
              <a:t>Atomda enerjisi en büyük olan elektronlar atomun en dışında bulunur.Bunların uzaklaşması veya bir başka elektronun eklenmesi ile iyonlar meydana gelmektedir. Elektron kaybeden atomdan pozitif yüklü bir iyon, elektron kazanandan da negatif yüklü bir iyon meydana gelir. </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idx="1"/>
          </p:nvPr>
        </p:nvPicPr>
        <p:blipFill>
          <a:blip r:embed="rId2" cstate="print"/>
          <a:srcRect/>
          <a:stretch>
            <a:fillRect/>
          </a:stretch>
        </p:blipFill>
        <p:spPr bwMode="auto">
          <a:xfrm>
            <a:off x="1187624" y="4509120"/>
            <a:ext cx="7056784" cy="2348880"/>
          </a:xfrm>
          <a:prstGeom prst="rect">
            <a:avLst/>
          </a:prstGeom>
          <a:noFill/>
          <a:ln w="9525">
            <a:noFill/>
            <a:miter lim="800000"/>
            <a:headEnd/>
            <a:tailEnd/>
          </a:ln>
          <a:effectLst/>
        </p:spPr>
      </p:pic>
      <p:sp>
        <p:nvSpPr>
          <p:cNvPr id="4" name="3 Metin kutusu"/>
          <p:cNvSpPr txBox="1"/>
          <p:nvPr/>
        </p:nvSpPr>
        <p:spPr>
          <a:xfrm>
            <a:off x="0" y="1"/>
            <a:ext cx="9144000" cy="4585871"/>
          </a:xfrm>
          <a:prstGeom prst="rect">
            <a:avLst/>
          </a:prstGeom>
          <a:noFill/>
        </p:spPr>
        <p:txBody>
          <a:bodyPr wrap="square" rtlCol="0">
            <a:spAutoFit/>
          </a:bodyPr>
          <a:lstStyle/>
          <a:p>
            <a:r>
              <a:rPr lang="tr-TR" sz="2800" dirty="0" smtClean="0">
                <a:solidFill>
                  <a:srgbClr val="C00000"/>
                </a:solidFill>
                <a:latin typeface="Calibri" pitchFamily="34" charset="0"/>
              </a:rPr>
              <a:t>3-Kimyasal Bağlar, 3-1- İyonik bağlar</a:t>
            </a:r>
            <a:endParaRPr lang="tr-TR" sz="2800" dirty="0" smtClean="0">
              <a:latin typeface="Calibri" pitchFamily="34" charset="0"/>
            </a:endParaRPr>
          </a:p>
          <a:p>
            <a:pPr algn="just"/>
            <a:r>
              <a:rPr lang="tr-TR" sz="2400" dirty="0" smtClean="0">
                <a:latin typeface="Calibri" pitchFamily="34" charset="0"/>
              </a:rPr>
              <a:t>İyonik bağlar bir veya daha fazla atomun bir atomun bünyesinden tamamen ayrılıp diğer bir atomun bünyesine geçmesi sonucu pozitif veya negatif yüklü iyonla arasında meydana gelir.  Buradaki bu bağ elektrikle yüklü taneciklerin birbirini çekmesidir. Metal iyonları arasında büyük yük taşıyanlara pek rastlanmaz. Bunlar en fazla (+3) ve (-2)’</a:t>
            </a:r>
            <a:r>
              <a:rPr lang="tr-TR" sz="2400" dirty="0" err="1" smtClean="0">
                <a:latin typeface="Calibri" pitchFamily="34" charset="0"/>
              </a:rPr>
              <a:t>dir</a:t>
            </a:r>
            <a:r>
              <a:rPr lang="tr-TR" sz="2400" dirty="0" smtClean="0">
                <a:latin typeface="Calibri" pitchFamily="34" charset="0"/>
              </a:rPr>
              <a:t>. Burada sodyum atom numarası 11 olan bir atomdur.Bu atom K tabakasında 2 elektron, L tabakasında 8 elektron ve M tabakasında sadece 1 elektron içermektedir. Klorda ise 17 elektron bulunmakta olup M tabakasında elektron sayısı 7’dir.  Burada sodyumda bulunan bir elektron klora transfer olmakta ve sodyum bir elektron verdiğinden +, klor bir elektron aldığından – yüklü bir iyon halini almıştır.</a:t>
            </a:r>
            <a:endParaRPr lang="tr-TR" sz="2400" dirty="0">
              <a:latin typeface="Calibri"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971600" y="0"/>
            <a:ext cx="8172400" cy="4832092"/>
          </a:xfrm>
          <a:prstGeom prst="rect">
            <a:avLst/>
          </a:prstGeom>
          <a:noFill/>
        </p:spPr>
        <p:txBody>
          <a:bodyPr wrap="square" rtlCol="0">
            <a:spAutoFit/>
          </a:bodyPr>
          <a:lstStyle/>
          <a:p>
            <a:pPr algn="just"/>
            <a:r>
              <a:rPr lang="tr-TR" sz="2800" dirty="0" smtClean="0">
                <a:solidFill>
                  <a:srgbClr val="00B0F0"/>
                </a:solidFill>
                <a:latin typeface="Calibri" pitchFamily="34" charset="0"/>
              </a:rPr>
              <a:t>Artı ve eksi yüklü iyonlar arasında</a:t>
            </a:r>
            <a:r>
              <a:rPr lang="tr-TR" sz="2800" dirty="0" smtClean="0">
                <a:solidFill>
                  <a:srgbClr val="C00000"/>
                </a:solidFill>
                <a:latin typeface="Calibri" pitchFamily="34" charset="0"/>
              </a:rPr>
              <a:t> </a:t>
            </a:r>
            <a:r>
              <a:rPr lang="tr-TR" sz="2800" dirty="0" smtClean="0">
                <a:latin typeface="Calibri" pitchFamily="34" charset="0"/>
              </a:rPr>
              <a:t>meydana gelen bağa </a:t>
            </a:r>
            <a:r>
              <a:rPr lang="tr-TR" sz="2800" dirty="0" smtClean="0">
                <a:solidFill>
                  <a:srgbClr val="C00000"/>
                </a:solidFill>
                <a:latin typeface="Calibri" pitchFamily="34" charset="0"/>
              </a:rPr>
              <a:t>iyonik bağ</a:t>
            </a:r>
            <a:r>
              <a:rPr lang="tr-TR" sz="2800" dirty="0" smtClean="0">
                <a:latin typeface="Calibri" pitchFamily="34" charset="0"/>
              </a:rPr>
              <a:t> adı verilmektedir.</a:t>
            </a:r>
          </a:p>
          <a:p>
            <a:pPr algn="just"/>
            <a:r>
              <a:rPr lang="tr-TR" sz="2800" dirty="0" smtClean="0">
                <a:solidFill>
                  <a:srgbClr val="C00000"/>
                </a:solidFill>
                <a:latin typeface="Calibri" pitchFamily="34" charset="0"/>
              </a:rPr>
              <a:t>3.2. </a:t>
            </a:r>
            <a:r>
              <a:rPr lang="tr-TR" sz="2800" dirty="0" err="1" smtClean="0">
                <a:solidFill>
                  <a:srgbClr val="C00000"/>
                </a:solidFill>
                <a:latin typeface="Calibri" pitchFamily="34" charset="0"/>
              </a:rPr>
              <a:t>Kovalent</a:t>
            </a:r>
            <a:r>
              <a:rPr lang="tr-TR" sz="2800" dirty="0" smtClean="0">
                <a:solidFill>
                  <a:srgbClr val="C00000"/>
                </a:solidFill>
                <a:latin typeface="Calibri" pitchFamily="34" charset="0"/>
              </a:rPr>
              <a:t> bağlar</a:t>
            </a:r>
          </a:p>
          <a:p>
            <a:pPr algn="just"/>
            <a:r>
              <a:rPr lang="tr-TR" sz="2800" dirty="0" smtClean="0">
                <a:latin typeface="Calibri" pitchFamily="34" charset="0"/>
              </a:rPr>
              <a:t>Bazı durumlarda elektron bir atomdan diğerine transfer edilemeyip iki atom arasında ortaklaşa kullanılmaktadır. İşte </a:t>
            </a:r>
            <a:r>
              <a:rPr lang="tr-TR" sz="2800" dirty="0" smtClean="0">
                <a:solidFill>
                  <a:srgbClr val="00B0F0"/>
                </a:solidFill>
                <a:latin typeface="Calibri" pitchFamily="34" charset="0"/>
              </a:rPr>
              <a:t>elektronların iki atom arasında ortaklaşa kullanılması</a:t>
            </a:r>
            <a:r>
              <a:rPr lang="tr-TR" sz="2800" dirty="0" smtClean="0">
                <a:latin typeface="Calibri" pitchFamily="34" charset="0"/>
              </a:rPr>
              <a:t>ndan oluşan kimyasal bağa </a:t>
            </a:r>
            <a:r>
              <a:rPr lang="tr-TR" sz="2800" dirty="0" err="1" smtClean="0">
                <a:solidFill>
                  <a:srgbClr val="C00000"/>
                </a:solidFill>
                <a:latin typeface="Calibri" pitchFamily="34" charset="0"/>
              </a:rPr>
              <a:t>kovalent</a:t>
            </a:r>
            <a:r>
              <a:rPr lang="tr-TR" sz="2800" dirty="0" smtClean="0">
                <a:solidFill>
                  <a:srgbClr val="C00000"/>
                </a:solidFill>
                <a:latin typeface="Calibri" pitchFamily="34" charset="0"/>
              </a:rPr>
              <a:t> bağ</a:t>
            </a:r>
            <a:r>
              <a:rPr lang="tr-TR" sz="2800" dirty="0" smtClean="0">
                <a:latin typeface="Calibri" pitchFamily="34" charset="0"/>
              </a:rPr>
              <a:t> adı verilir.Aşağıdaki resimde iki hidrojen atomunun iki elektronu iki hidrojen atomu tarafından ortak kullanılmaktadır.Buna </a:t>
            </a:r>
            <a:r>
              <a:rPr lang="tr-TR" sz="2800" dirty="0" err="1" smtClean="0">
                <a:latin typeface="Calibri" pitchFamily="34" charset="0"/>
              </a:rPr>
              <a:t>apolar</a:t>
            </a:r>
            <a:r>
              <a:rPr lang="tr-TR" sz="2800" dirty="0" smtClean="0">
                <a:latin typeface="Calibri" pitchFamily="34" charset="0"/>
              </a:rPr>
              <a:t> </a:t>
            </a:r>
            <a:r>
              <a:rPr lang="tr-TR" sz="2800" dirty="0" err="1" smtClean="0">
                <a:latin typeface="Calibri" pitchFamily="34" charset="0"/>
              </a:rPr>
              <a:t>kovalent</a:t>
            </a:r>
            <a:r>
              <a:rPr lang="tr-TR" sz="2800" dirty="0" smtClean="0">
                <a:latin typeface="Calibri" pitchFamily="34" charset="0"/>
              </a:rPr>
              <a:t> bağda denilmektedir.</a:t>
            </a:r>
            <a:endParaRPr lang="tr-TR" sz="2800" dirty="0">
              <a:latin typeface="Calibri" pitchFamily="34" charset="0"/>
            </a:endParaRPr>
          </a:p>
        </p:txBody>
      </p:sp>
      <p:pic>
        <p:nvPicPr>
          <p:cNvPr id="6146" name="Picture 2" descr="http://www.fenokulu.net/untitled4112312.gif"/>
          <p:cNvPicPr>
            <a:picLocks noChangeAspect="1" noChangeArrowheads="1"/>
          </p:cNvPicPr>
          <p:nvPr/>
        </p:nvPicPr>
        <p:blipFill>
          <a:blip r:embed="rId2" cstate="print"/>
          <a:srcRect/>
          <a:stretch>
            <a:fillRect/>
          </a:stretch>
        </p:blipFill>
        <p:spPr bwMode="auto">
          <a:xfrm>
            <a:off x="1979712" y="4797152"/>
            <a:ext cx="3352800" cy="1123950"/>
          </a:xfrm>
          <a:prstGeom prst="rect">
            <a:avLst/>
          </a:prstGeom>
          <a:noFill/>
        </p:spPr>
      </p:pic>
      <p:pic>
        <p:nvPicPr>
          <p:cNvPr id="6148" name="Picture 4" descr="http://www.bilgiustam.com/resimler/2011/03/bag1-300x141.jpg">
            <a:hlinkClick r:id="rId3"/>
          </p:cNvPr>
          <p:cNvPicPr>
            <a:picLocks noChangeAspect="1" noChangeArrowheads="1"/>
          </p:cNvPicPr>
          <p:nvPr/>
        </p:nvPicPr>
        <p:blipFill>
          <a:blip r:embed="rId4" cstate="print"/>
          <a:srcRect/>
          <a:stretch>
            <a:fillRect/>
          </a:stretch>
        </p:blipFill>
        <p:spPr bwMode="auto">
          <a:xfrm>
            <a:off x="5868144" y="4653136"/>
            <a:ext cx="2857500" cy="1343026"/>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39552" y="0"/>
            <a:ext cx="8604448" cy="3477875"/>
          </a:xfrm>
          <a:prstGeom prst="rect">
            <a:avLst/>
          </a:prstGeom>
          <a:noFill/>
        </p:spPr>
        <p:txBody>
          <a:bodyPr wrap="square" rtlCol="0">
            <a:spAutoFit/>
          </a:bodyPr>
          <a:lstStyle/>
          <a:p>
            <a:r>
              <a:rPr lang="tr-TR" sz="2400" dirty="0" smtClean="0">
                <a:latin typeface="Calibri" pitchFamily="34" charset="0"/>
              </a:rPr>
              <a:t>Bir bağda negatif yüklü elektron bir atomdan diğerine daha yakın bulunacak olursa bu bağa </a:t>
            </a:r>
            <a:r>
              <a:rPr lang="tr-TR" sz="2400" dirty="0" smtClean="0">
                <a:solidFill>
                  <a:srgbClr val="C00000"/>
                </a:solidFill>
                <a:latin typeface="Calibri" pitchFamily="34" charset="0"/>
              </a:rPr>
              <a:t>polar </a:t>
            </a:r>
            <a:r>
              <a:rPr lang="tr-TR" sz="2400" dirty="0" err="1" smtClean="0">
                <a:solidFill>
                  <a:srgbClr val="C00000"/>
                </a:solidFill>
                <a:latin typeface="Calibri" pitchFamily="34" charset="0"/>
              </a:rPr>
              <a:t>kovalent</a:t>
            </a:r>
            <a:r>
              <a:rPr lang="tr-TR" sz="2400" dirty="0" smtClean="0">
                <a:solidFill>
                  <a:srgbClr val="C00000"/>
                </a:solidFill>
                <a:latin typeface="Calibri" pitchFamily="34" charset="0"/>
              </a:rPr>
              <a:t> bağ </a:t>
            </a:r>
            <a:r>
              <a:rPr lang="tr-TR" sz="2400" dirty="0" smtClean="0">
                <a:latin typeface="Calibri" pitchFamily="34" charset="0"/>
              </a:rPr>
              <a:t>adı verilmektedir. Farklı cins ametal atomların yapmış olduklar kutuplu  bağlardır. Elektronlar iki atom arasında eşit olarak paylaşılmadığından kutuplaşma oluşur . Ametallerden biri ortaklaşa kullanıldığından dolayı molekülün bir ucu pozitif (+), diğer ucu negatif (-) yüklenir. İki atomun elektron çekme yetenekleri arasındaki farkın büyüklüğü arttıkça kimyasal bağ daha polar hale gelmektedir</a:t>
            </a:r>
          </a:p>
          <a:p>
            <a:endParaRPr lang="tr-TR" sz="2800" dirty="0" smtClean="0">
              <a:latin typeface="Calibri" pitchFamily="34" charset="0"/>
            </a:endParaRPr>
          </a:p>
        </p:txBody>
      </p:sp>
      <p:sp>
        <p:nvSpPr>
          <p:cNvPr id="5" name="4 Metin kutusu"/>
          <p:cNvSpPr txBox="1"/>
          <p:nvPr/>
        </p:nvSpPr>
        <p:spPr>
          <a:xfrm>
            <a:off x="1835696" y="4221088"/>
            <a:ext cx="3384376" cy="369332"/>
          </a:xfrm>
          <a:prstGeom prst="rect">
            <a:avLst/>
          </a:prstGeom>
          <a:noFill/>
        </p:spPr>
        <p:txBody>
          <a:bodyPr wrap="square" rtlCol="0">
            <a:spAutoFit/>
          </a:bodyPr>
          <a:lstStyle/>
          <a:p>
            <a:r>
              <a:rPr lang="tr-TR" dirty="0" smtClean="0">
                <a:solidFill>
                  <a:srgbClr val="C00000"/>
                </a:solidFill>
                <a:latin typeface="Calibri" pitchFamily="34" charset="0"/>
              </a:rPr>
              <a:t>3.3.Hidrojen bağları</a:t>
            </a:r>
            <a:endParaRPr lang="tr-TR" dirty="0">
              <a:solidFill>
                <a:srgbClr val="C00000"/>
              </a:solidFill>
              <a:latin typeface="Calibri" pitchFamily="34" charset="0"/>
            </a:endParaRPr>
          </a:p>
        </p:txBody>
      </p:sp>
      <p:pic>
        <p:nvPicPr>
          <p:cNvPr id="5122" name="Picture 2" descr="http://www.fenokulu.net/untitled6werw.gif"/>
          <p:cNvPicPr>
            <a:picLocks noChangeAspect="1" noChangeArrowheads="1"/>
          </p:cNvPicPr>
          <p:nvPr/>
        </p:nvPicPr>
        <p:blipFill>
          <a:blip r:embed="rId2" cstate="print"/>
          <a:srcRect/>
          <a:stretch>
            <a:fillRect/>
          </a:stretch>
        </p:blipFill>
        <p:spPr bwMode="auto">
          <a:xfrm>
            <a:off x="899592" y="3544100"/>
            <a:ext cx="4536504" cy="3313900"/>
          </a:xfrm>
          <a:prstGeom prst="rect">
            <a:avLst/>
          </a:prstGeom>
          <a:noFill/>
        </p:spPr>
      </p:pic>
      <p:pic>
        <p:nvPicPr>
          <p:cNvPr id="5124" name="Picture 4" descr="http://www.bilgiustam.com/resimler/2011/03/535-su-1-300x303.jpg"/>
          <p:cNvPicPr>
            <a:picLocks noChangeAspect="1" noChangeArrowheads="1"/>
          </p:cNvPicPr>
          <p:nvPr/>
        </p:nvPicPr>
        <p:blipFill>
          <a:blip r:embed="rId3" cstate="print"/>
          <a:srcRect/>
          <a:stretch>
            <a:fillRect/>
          </a:stretch>
        </p:blipFill>
        <p:spPr bwMode="auto">
          <a:xfrm>
            <a:off x="5508104" y="3501008"/>
            <a:ext cx="2857500" cy="288607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C:\Documents and Settings\UltraXP\Desktop\untitled.bmp"/>
          <p:cNvPicPr>
            <a:picLocks noChangeAspect="1" noChangeArrowheads="1"/>
          </p:cNvPicPr>
          <p:nvPr/>
        </p:nvPicPr>
        <p:blipFill>
          <a:blip r:embed="rId2" cstate="print"/>
          <a:srcRect/>
          <a:stretch>
            <a:fillRect/>
          </a:stretch>
        </p:blipFill>
        <p:spPr bwMode="auto">
          <a:xfrm>
            <a:off x="1259632" y="404664"/>
            <a:ext cx="2857500" cy="1333500"/>
          </a:xfrm>
          <a:prstGeom prst="rect">
            <a:avLst/>
          </a:prstGeom>
          <a:noFill/>
        </p:spPr>
      </p:pic>
      <p:pic>
        <p:nvPicPr>
          <p:cNvPr id="4099" name="Picture 3" descr="http://www.bilgiustam.com/resimler/2011/03/535-images-10.jpg">
            <a:hlinkClick r:id="rId3"/>
          </p:cNvPr>
          <p:cNvPicPr>
            <a:picLocks noChangeAspect="1" noChangeArrowheads="1"/>
          </p:cNvPicPr>
          <p:nvPr/>
        </p:nvPicPr>
        <p:blipFill>
          <a:blip r:embed="rId4" cstate="print"/>
          <a:srcRect/>
          <a:stretch>
            <a:fillRect/>
          </a:stretch>
        </p:blipFill>
        <p:spPr bwMode="auto">
          <a:xfrm>
            <a:off x="5220072" y="404664"/>
            <a:ext cx="2599928" cy="1988046"/>
          </a:xfrm>
          <a:prstGeom prst="rect">
            <a:avLst/>
          </a:prstGeom>
          <a:noFill/>
        </p:spPr>
      </p:pic>
      <p:sp>
        <p:nvSpPr>
          <p:cNvPr id="5" name="4 Metin kutusu"/>
          <p:cNvSpPr txBox="1"/>
          <p:nvPr/>
        </p:nvSpPr>
        <p:spPr>
          <a:xfrm>
            <a:off x="1691680" y="3068960"/>
            <a:ext cx="6408712" cy="1384995"/>
          </a:xfrm>
          <a:prstGeom prst="rect">
            <a:avLst/>
          </a:prstGeom>
          <a:noFill/>
        </p:spPr>
        <p:txBody>
          <a:bodyPr wrap="square" rtlCol="0">
            <a:spAutoFit/>
          </a:bodyPr>
          <a:lstStyle/>
          <a:p>
            <a:r>
              <a:rPr lang="tr-TR" sz="2800" dirty="0" err="1" smtClean="0">
                <a:latin typeface="Calibri" pitchFamily="34" charset="0"/>
              </a:rPr>
              <a:t>HCl</a:t>
            </a:r>
            <a:r>
              <a:rPr lang="tr-TR" sz="2800" dirty="0" smtClean="0">
                <a:latin typeface="Calibri" pitchFamily="34" charset="0"/>
              </a:rPr>
              <a:t>, HF, CO2, NO, CO, OF2, CO2, H2O   gibi moleküller polar </a:t>
            </a:r>
            <a:r>
              <a:rPr lang="tr-TR" sz="2800" dirty="0" err="1" smtClean="0">
                <a:latin typeface="Calibri" pitchFamily="34" charset="0"/>
              </a:rPr>
              <a:t>kovalent</a:t>
            </a:r>
            <a:r>
              <a:rPr lang="tr-TR" sz="2800" dirty="0" smtClean="0">
                <a:latin typeface="Calibri" pitchFamily="34" charset="0"/>
              </a:rPr>
              <a:t> bağa örnek verilebilir.</a:t>
            </a:r>
            <a:endParaRPr lang="tr-TR" sz="2800" dirty="0">
              <a:latin typeface="Calibri"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39552" y="836712"/>
            <a:ext cx="8388424" cy="3970318"/>
          </a:xfrm>
          <a:prstGeom prst="rect">
            <a:avLst/>
          </a:prstGeom>
          <a:noFill/>
        </p:spPr>
        <p:txBody>
          <a:bodyPr wrap="square" rtlCol="0">
            <a:spAutoFit/>
          </a:bodyPr>
          <a:lstStyle/>
          <a:p>
            <a:r>
              <a:rPr lang="tr-TR" sz="2800" dirty="0" smtClean="0">
                <a:solidFill>
                  <a:srgbClr val="C00000"/>
                </a:solidFill>
                <a:latin typeface="Calibri" pitchFamily="34" charset="0"/>
              </a:rPr>
              <a:t>3.3- Hidrojen Bağları</a:t>
            </a:r>
          </a:p>
          <a:p>
            <a:r>
              <a:rPr lang="tr-TR" sz="2800" dirty="0" smtClean="0">
                <a:latin typeface="Calibri" pitchFamily="34" charset="0"/>
              </a:rPr>
              <a:t>Eğer </a:t>
            </a:r>
            <a:r>
              <a:rPr lang="tr-TR" sz="2800" dirty="0" smtClean="0">
                <a:solidFill>
                  <a:srgbClr val="00B0F0"/>
                </a:solidFill>
                <a:latin typeface="Calibri" pitchFamily="34" charset="0"/>
              </a:rPr>
              <a:t>tek bir hidrojen atomu</a:t>
            </a:r>
            <a:r>
              <a:rPr lang="tr-TR" sz="2800" dirty="0" smtClean="0">
                <a:latin typeface="Calibri" pitchFamily="34" charset="0"/>
              </a:rPr>
              <a:t>, </a:t>
            </a:r>
            <a:r>
              <a:rPr lang="tr-TR" sz="2800" dirty="0" smtClean="0">
                <a:solidFill>
                  <a:srgbClr val="00B0F0"/>
                </a:solidFill>
                <a:latin typeface="Calibri" pitchFamily="34" charset="0"/>
              </a:rPr>
              <a:t>oksijen ve azot gibi iki elektro negatif atom arasında ortaklaşa kullanılırsa hidrojen bağı oluşur. </a:t>
            </a:r>
            <a:r>
              <a:rPr lang="tr-TR" sz="2800" dirty="0" smtClean="0">
                <a:latin typeface="Calibri" pitchFamily="34" charset="0"/>
              </a:rPr>
              <a:t>Hidrojen bir oksijen ve bir azot atomuna </a:t>
            </a:r>
            <a:r>
              <a:rPr lang="tr-TR" sz="2800" dirty="0" err="1" smtClean="0">
                <a:latin typeface="Calibri" pitchFamily="34" charset="0"/>
              </a:rPr>
              <a:t>kovalent</a:t>
            </a:r>
            <a:r>
              <a:rPr lang="tr-TR" sz="2800" dirty="0" smtClean="0">
                <a:latin typeface="Calibri" pitchFamily="34" charset="0"/>
              </a:rPr>
              <a:t> olarak bağlanabilir.Fakat polariteden dolayı elektronlar oksijen ve azot atomuna hidrojenden daha yakın bulunabilir. Bu nedenle elektropozitif hale gelen hidrojen, başka bir elektronegatif atom tarafından çekilir ve hidrojen bağı meydana gelir.</a:t>
            </a:r>
            <a:endParaRPr lang="tr-TR" sz="2800" dirty="0">
              <a:latin typeface="Calibri"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2.gstatic.com/images?q=tbn:ANd9GcTOsBj-UUrzMIZ1F2HGrpYnwy4ko7yJx_8vU9ItMM9hhFS_zuDdJO9xN1jkYA"/>
          <p:cNvPicPr>
            <a:picLocks noChangeAspect="1" noChangeArrowheads="1"/>
          </p:cNvPicPr>
          <p:nvPr/>
        </p:nvPicPr>
        <p:blipFill>
          <a:blip r:embed="rId2" cstate="print"/>
          <a:srcRect/>
          <a:stretch>
            <a:fillRect/>
          </a:stretch>
        </p:blipFill>
        <p:spPr bwMode="auto">
          <a:xfrm>
            <a:off x="2339752" y="620688"/>
            <a:ext cx="5184576" cy="374441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0"/>
            <a:ext cx="7498080" cy="1142984"/>
          </a:xfrm>
        </p:spPr>
        <p:txBody>
          <a:bodyPr>
            <a:normAutofit/>
          </a:bodyPr>
          <a:lstStyle/>
          <a:p>
            <a:r>
              <a:rPr lang="tr-TR" sz="3100" dirty="0" smtClean="0">
                <a:solidFill>
                  <a:srgbClr val="FF0000"/>
                </a:solidFill>
                <a:latin typeface="Calibri" pitchFamily="34" charset="0"/>
              </a:rPr>
              <a:t>4.Molekül veya Van der </a:t>
            </a:r>
            <a:r>
              <a:rPr lang="tr-TR" sz="3100" dirty="0" err="1" smtClean="0">
                <a:solidFill>
                  <a:srgbClr val="FF0000"/>
                </a:solidFill>
                <a:latin typeface="Calibri" pitchFamily="34" charset="0"/>
              </a:rPr>
              <a:t>Waals</a:t>
            </a:r>
            <a:r>
              <a:rPr lang="tr-TR" sz="3100" dirty="0" smtClean="0">
                <a:solidFill>
                  <a:srgbClr val="FF0000"/>
                </a:solidFill>
                <a:latin typeface="Calibri" pitchFamily="34" charset="0"/>
              </a:rPr>
              <a:t> </a:t>
            </a:r>
            <a:r>
              <a:rPr lang="tr-TR" sz="2800" dirty="0" smtClean="0">
                <a:solidFill>
                  <a:srgbClr val="FF0000"/>
                </a:solidFill>
                <a:latin typeface="Calibri" pitchFamily="34" charset="0"/>
              </a:rPr>
              <a:t>Bağları</a:t>
            </a:r>
            <a:endParaRPr lang="tr-TR" sz="2800" dirty="0">
              <a:solidFill>
                <a:srgbClr val="FF0000"/>
              </a:solidFill>
              <a:latin typeface="Calibri" pitchFamily="34" charset="0"/>
            </a:endParaRPr>
          </a:p>
        </p:txBody>
      </p:sp>
      <p:sp>
        <p:nvSpPr>
          <p:cNvPr id="3" name="2 Metin kutusu"/>
          <p:cNvSpPr txBox="1"/>
          <p:nvPr/>
        </p:nvSpPr>
        <p:spPr>
          <a:xfrm>
            <a:off x="1571604" y="1071546"/>
            <a:ext cx="7286676" cy="3108543"/>
          </a:xfrm>
          <a:prstGeom prst="rect">
            <a:avLst/>
          </a:prstGeom>
          <a:noFill/>
        </p:spPr>
        <p:txBody>
          <a:bodyPr wrap="square" rtlCol="0">
            <a:spAutoFit/>
          </a:bodyPr>
          <a:lstStyle/>
          <a:p>
            <a:r>
              <a:rPr lang="tr-TR" sz="2800" dirty="0" smtClean="0">
                <a:latin typeface="Calibri" pitchFamily="34" charset="0"/>
              </a:rPr>
              <a:t>Bir molekülün </a:t>
            </a:r>
            <a:r>
              <a:rPr lang="tr-TR" sz="2800" dirty="0" err="1" smtClean="0">
                <a:latin typeface="Calibri" pitchFamily="34" charset="0"/>
              </a:rPr>
              <a:t>nonpolar</a:t>
            </a:r>
            <a:r>
              <a:rPr lang="tr-TR" sz="2800" dirty="0" smtClean="0">
                <a:latin typeface="Calibri" pitchFamily="34" charset="0"/>
              </a:rPr>
              <a:t> grupları arasında meydana gelen bağlara </a:t>
            </a:r>
            <a:r>
              <a:rPr lang="tr-TR" sz="2800" dirty="0" err="1" smtClean="0">
                <a:latin typeface="Calibri" pitchFamily="34" charset="0"/>
              </a:rPr>
              <a:t>hidrofobik</a:t>
            </a:r>
            <a:r>
              <a:rPr lang="tr-TR" sz="2800" dirty="0" smtClean="0">
                <a:latin typeface="Calibri" pitchFamily="34" charset="0"/>
              </a:rPr>
              <a:t> bağlar veya Van der </a:t>
            </a:r>
            <a:r>
              <a:rPr lang="tr-TR" sz="2800" dirty="0" err="1" smtClean="0">
                <a:latin typeface="Calibri" pitchFamily="34" charset="0"/>
              </a:rPr>
              <a:t>Waals</a:t>
            </a:r>
            <a:r>
              <a:rPr lang="tr-TR" sz="2800" dirty="0" smtClean="0">
                <a:latin typeface="Calibri" pitchFamily="34" charset="0"/>
              </a:rPr>
              <a:t> bağları adı verilmektedir. Elektrik yükü bakımından nötr olan yani artı veya eksi yük taşımayan gruplara </a:t>
            </a:r>
            <a:r>
              <a:rPr lang="tr-TR" sz="2800" dirty="0" err="1" smtClean="0">
                <a:latin typeface="Calibri" pitchFamily="34" charset="0"/>
              </a:rPr>
              <a:t>nonpolar</a:t>
            </a:r>
            <a:r>
              <a:rPr lang="tr-TR" sz="2800" dirty="0" smtClean="0">
                <a:latin typeface="Calibri" pitchFamily="34" charset="0"/>
              </a:rPr>
              <a:t> gruplar denir. Aşağıda sağda karbon bağlarının dizilimi görülmektedir.</a:t>
            </a:r>
            <a:endParaRPr lang="tr-TR" sz="2800" dirty="0">
              <a:latin typeface="Calibri" pitchFamily="34" charset="0"/>
            </a:endParaRPr>
          </a:p>
        </p:txBody>
      </p:sp>
      <p:pic>
        <p:nvPicPr>
          <p:cNvPr id="1026" name="Picture 2" descr="http://t3.gstatic.com/images?q=tbn:ANd9GcRdnZU0GznuQuz6QWXowxjSfjJ6f73f-v--MetB_ZnjaYpg9kgDHLQwyIVyGw"/>
          <p:cNvPicPr>
            <a:picLocks noChangeAspect="1" noChangeArrowheads="1"/>
          </p:cNvPicPr>
          <p:nvPr/>
        </p:nvPicPr>
        <p:blipFill>
          <a:blip r:embed="rId2" cstate="print"/>
          <a:srcRect/>
          <a:stretch>
            <a:fillRect/>
          </a:stretch>
        </p:blipFill>
        <p:spPr bwMode="auto">
          <a:xfrm>
            <a:off x="1000100" y="4143380"/>
            <a:ext cx="4143404" cy="2286016"/>
          </a:xfrm>
          <a:prstGeom prst="rect">
            <a:avLst/>
          </a:prstGeom>
          <a:noFill/>
        </p:spPr>
      </p:pic>
      <p:pic>
        <p:nvPicPr>
          <p:cNvPr id="1028" name="Picture 4" descr="http://www.oocities.org/erdemdemirel/vander.jpg"/>
          <p:cNvPicPr>
            <a:picLocks noChangeAspect="1" noChangeArrowheads="1"/>
          </p:cNvPicPr>
          <p:nvPr/>
        </p:nvPicPr>
        <p:blipFill>
          <a:blip r:embed="rId3" cstate="print"/>
          <a:srcRect/>
          <a:stretch>
            <a:fillRect/>
          </a:stretch>
        </p:blipFill>
        <p:spPr bwMode="auto">
          <a:xfrm>
            <a:off x="5143503" y="4404150"/>
            <a:ext cx="3071835" cy="229381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868664"/>
          </a:xfrm>
        </p:spPr>
        <p:txBody>
          <a:bodyPr/>
          <a:lstStyle/>
          <a:p>
            <a:r>
              <a:rPr lang="tr-TR" dirty="0" smtClean="0">
                <a:solidFill>
                  <a:srgbClr val="FF0000"/>
                </a:solidFill>
              </a:rPr>
              <a:t>BİYOMOLEKÜLLER</a:t>
            </a:r>
            <a:endParaRPr lang="tr-TR" dirty="0">
              <a:solidFill>
                <a:srgbClr val="FF0000"/>
              </a:solidFill>
            </a:endParaRPr>
          </a:p>
        </p:txBody>
      </p:sp>
      <p:sp>
        <p:nvSpPr>
          <p:cNvPr id="3" name="2 Metin kutusu"/>
          <p:cNvSpPr txBox="1"/>
          <p:nvPr/>
        </p:nvSpPr>
        <p:spPr>
          <a:xfrm>
            <a:off x="1071538" y="1071546"/>
            <a:ext cx="7858180" cy="5293757"/>
          </a:xfrm>
          <a:prstGeom prst="rect">
            <a:avLst/>
          </a:prstGeom>
          <a:noFill/>
        </p:spPr>
        <p:txBody>
          <a:bodyPr wrap="square" rtlCol="0">
            <a:spAutoFit/>
          </a:bodyPr>
          <a:lstStyle/>
          <a:p>
            <a:pPr algn="just"/>
            <a:r>
              <a:rPr lang="tr-TR" sz="2600" dirty="0" smtClean="0">
                <a:latin typeface="Calibri" pitchFamily="34" charset="0"/>
              </a:rPr>
              <a:t>Canlı organizmaların kimyasal yapısında karbon elementleri çok önemli bir yer tutmaktadır. Kuru ağırlıklarının yarıdan fazlasını karbon elementi oluşturmaktadır. Karbon atomu oksijen hidrojen ve azot gibi </a:t>
            </a:r>
            <a:r>
              <a:rPr lang="tr-TR" sz="2600" dirty="0" err="1" smtClean="0">
                <a:latin typeface="Calibri" pitchFamily="34" charset="0"/>
              </a:rPr>
              <a:t>kovalent</a:t>
            </a:r>
            <a:r>
              <a:rPr lang="tr-TR" sz="2600" dirty="0" smtClean="0">
                <a:latin typeface="Calibri" pitchFamily="34" charset="0"/>
              </a:rPr>
              <a:t> bağ yapma kapasitesine sahiptir.Hidrojen atomu bilindiği üzere dış elektron tabakasını doldurmak için 1, oksijen 2, azot 3, karbon ise 4 elektrona gereksinim duyar. Böylece karbon 4 hidrojen atomunun elektronlarını ortaklaşa kullanarak metan (CH₄) bileşiğini meydana getirir.  Biyolojide en önemli olaylardan biri de karbon atomlarının elektronlarının kendi aralarında ortaklaşa kullanmaları ve son derece dayanıklı olan karbon-karbon tek bağını yapmasıdır.</a:t>
            </a:r>
            <a:endParaRPr lang="tr-TR" sz="2600" dirty="0">
              <a:latin typeface="Calibri"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ecobuddhism.org/files/4712/6779/1132/Methane_Molecule_VdW.png"/>
          <p:cNvPicPr>
            <a:picLocks noChangeAspect="1" noChangeArrowheads="1"/>
          </p:cNvPicPr>
          <p:nvPr/>
        </p:nvPicPr>
        <p:blipFill>
          <a:blip r:embed="rId2" cstate="print"/>
          <a:srcRect/>
          <a:stretch>
            <a:fillRect/>
          </a:stretch>
        </p:blipFill>
        <p:spPr bwMode="auto">
          <a:xfrm>
            <a:off x="1071538" y="0"/>
            <a:ext cx="3810000" cy="3781425"/>
          </a:xfrm>
          <a:prstGeom prst="rect">
            <a:avLst/>
          </a:prstGeom>
          <a:noFill/>
        </p:spPr>
      </p:pic>
      <p:sp>
        <p:nvSpPr>
          <p:cNvPr id="37892" name="AutoShape 4" descr="data:image/jpeg;base64,/9j/4AAQSkZJRgABAQAAAQABAAD/2wBDAAkGBwgHBgkIBwgKCgkLDRYPDQwMDRsUFRAWIB0iIiAdHx8kKDQsJCYxJx8fLT0tMTU3Ojo6Iys/RD84QzQ5Ojf/2wBDAQoKCg0MDRoPDxo3JR8lNzc3Nzc3Nzc3Nzc3Nzc3Nzc3Nzc3Nzc3Nzc3Nzc3Nzc3Nzc3Nzc3Nzc3Nzc3Nzc3Nzf/wAARCACcAKYDASIAAhEBAxEB/8QAHAABAAIDAQEBAAAAAAAAAAAAAAUGAQMEBwII/8QAOhAAAQQCAAQDBQYFAgcAAAAAAQACAwQFEQYSITEHQVETIjJhcRQ1NkKBsSN0kaGyU3MVNGTB0fDx/8QAFAEBAAAAAAAAAAAAAAAAAAAAAP/EABQRAQAAAAAAAAAAAAAAAAAAAAD/2gAMAwEAAhEDEQA/APa0REBERAREQFrnibPBJE/fI9pa7lJB0fQgghbFg9ig834GrmfjzimCxcyU0ONssFWKa/M9kYIP5S7R/Xa+/EWsYeIOG3Vr2QgF/IthstgvSsbIzXblDtDt5ALRwfjauQ8QeOPtTHO5LUetPc3XQ+i++O8VTx/EHB76sb2uflWg7kLvI+pQei1YGVq8cEZeWRtDW87y92vm4kk/qVtWFlAREQEREBERAREQEREBERAREQEREBfE0TZoXxuL2hzSCWOLXD6EdQfmF9ogg6HCeHx199+lDPFbe4OlkFuUmYj/AFNu9/ufi2mU4UxGWttt34rE07Hh8R+1ygROHYsAdpp+Y0pxEGqrXZVrxwRulcyNoaHSyOkeR83OJJPzJW1EQEREBERAREQEREBERAREQEREBERAREQc2TlfBjrU0R1IyJzmnW9EDajeCb1nJ8I4i9ek9rZsVGSSyaA5nEdTodB+i78z90Xf5d/+JUR4c/gPAfyMX7ILGiIgIiICIiAiIgIiICIiAiIgIiICIiAiIg48z90Xf9h/+JUR4c/gPAfyMX7KXzP3Rd/2H/4lRHhz+A8B/IxfsgsaIiAiIgIiICIiAiIgIiICIiAiIgIiICIiDjzH3Rd1/oP/AGUT4dtczgXBMe0tc2lGCCNEHSsOvVAABoAD6BBlERAREQEREBERAREQEREBERAREQEREBP+6LXPKyvBJPK4tZEwvcR5ADZ/sECaaKuznnkZGwfme4Af1WuG5WnY58FiKVjPicx4Ib9fRUjgNknF8c3FOcaJmTWHsxtZx3FBEw8vNy9i8uB6netdNbKmONuHBlOHMjFjGGC8+u5sboPdL+nwHXcH0QWYEHqCCPULK1VQW1oQ4EEMaCD33pbUBFjYG9uAPos/of0QEWOYAgEj6pvpvr/TsgyixzDp17+n/hZQaXWqzC4PniaW9wXgELLrELWtc6aINd8JLwA76Fec+JdSizjHg6SSCFrbN57bTiA0StAZ8Z89fNWLi44WXha7G51F7Ya7vYt5mHkOunKN9EFljmil2I5GOI78jg7SKteGtatX4KxFiGGKOWxTidNIG6dI7l7k+Z+ZRBaUREBERAREQFptwNtVZq8m+WWN0btd9EaK3IgoPhfI7B1JuEMmW17uPnkNcPOhYgc4uD2E9/ecQdb109Vbs1fNGk8wkOtyDkrRH87z0HT08z8ltv42jkmMbfqQ2Ax3Mz2jAeQ+o9D1PUL5o4mhj3F9SrHG8jReNl2vTZ6oOtm+RvN8QHXXqvpEQVrNcDYDO5R+RyNR8lt0YYXiQgco7KZxGNq4bHw0KEZjrxN5Y2lxPKP1XYiCo2vDbhizdfbmpSGd7zIX+2cPeOzv+6s9ipFYpPpytJhfH7Mjm0eXWu63ogqdDw64bx92C7WpytnheHsPt3H3h6+qtiwsoPOfEv2EvGHA8M/s3sOQkD2P0RrTO4PkrDxVjMTDw1kZBSosP2Z5a4QMHl3B0pG3w5g7tk2bmIoz2CdmWWBrnb+pHyC228Ni7lWOrbx9WevGNMikiDmtHoAUET4byNdwHgg1+y2lEDo9vdCKZx2Kx2Ka5uMo1qjX65hBEGA/0RB2IiICIiAsHfl3Q9lSM1mb/EmQlwHChIije1mQyzJRy1xv3o2esmv6IJStxS3IcTuxGIhZbgrsD7ttsnuQk7AYNd3bG9ehVjHquDB4elgsZBj8bCIoImgdhzPd5ucfNx8ypBBhZRED9lU8xxfLg+Jq2Py1D2OMuOEdfICUcpkIJ5XA9R2/urYo7P4WjxBi5sdlIhLWlbpw11afIg+RHqg72PZIxr43B7HDbXA7BHqF9LxGhxHlvCbMjh/Otlu4CR3PUtd3xRkkdPLprqzy1sdD19moXq2Rqx28fOyzXkbzRyxnbSCg6EREBERAREQEREBFQeLMjmaHGnD2Lp5maOtl5JhI0wREwhjWkBh5fn57U5xjJkMdwvbu0MnNFZpVnS8xjjcJSB+YFv7aQWJFX+Bp717hrH5PI3n2prtaOZwcxjWxlw3poAHT6krl4sfmsjkK+Aw3NVgsRmS5kjsGKMEAtj6a5yD5oObN5jI53J2uHOGXNYImhmRyJd/y3N+SPXd+t/T59lZcNi6uGx8VGjHyxRtA2ernHzLj3JPqVrwGFo4DGx0MbG9sLXFxL3l7nuPUuc49SSd//OgkkBERAREQEREENxXw5j+KMQ/HZOIujJ5mPadOjeOzgf8A3a8OxWb4g8JuIjiMmXWMUZOYt5TyvYfzxnyPqO29/VfopVzjjhKlxdhn07QDJ2bdXn67jfrodDuPVBJYPN4/P0GXcVZjsQP6bHdp9CPIqRX508OKfEvC/iZFw8ZfYCR+7UY6xzRtBPM3et9jor3Tib7XHhrFmlelqy143ShzGteH6HZwc09PppBLoqrwBZyOW4Xq5TI5Oaaa9XDi0RRtbCdu6s03fmO+/h+ajeHr2btcc5vDWszYkqYtsD4/4EIdKHjZDjy9vppBfEREBERB5v4ixum8QeBYo5pIHmS1/Ej1zN91nbfRSnHOLsx8H5p78zela2nISxwj07p5+6oLO158pnK+WmyFmOxjJX/ZGxNj5I+YAHoWEnsO5KkuIbVzMYyPGTXJIYbURZO6FjOaQdN/E0gfoAgnvD38CcPjz/4fD/irDvyVO4DM9KtHiTalsVq0bWQ+2DeZjQDobaBvsO+1cUBERAREQEREBERAREQczqFV+QjvvrxOtxxmJk5b7zWE7IB9Oi5eJvw9kh/0z/2Umqxxs+xJVZSgtS1o7G2Suhawuc0jWveadfogifDXGWpuBsNJHmLsLXVwRGwM03qe227XPwTA+t4mcYRvsSWHCGruSTXMeh766Lbws6zgsVLja1yWavWgAridrCY/j7FrRvy+LfZRuFgs0s9LmmZO0+1kZGMtCRsRY8N6DpydP0IQepIsDusoCIiD/9k="/>
          <p:cNvSpPr>
            <a:spLocks noChangeAspect="1" noChangeArrowheads="1"/>
          </p:cNvSpPr>
          <p:nvPr/>
        </p:nvSpPr>
        <p:spPr bwMode="auto">
          <a:xfrm>
            <a:off x="63500" y="-630238"/>
            <a:ext cx="1371600" cy="12954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37894" name="AutoShape 6" descr="data:image/jpeg;base64,/9j/4AAQSkZJRgABAQAAAQABAAD/2wBDAAkGBwgHBgkIBwgKCgkLDRYPDQwMDRsUFRAWIB0iIiAdHx8kKDQsJCYxJx8fLT0tMTU3Ojo6Iys/RD84QzQ5Ojf/2wBDAQoKCg0MDRoPDxo3JR8lNzc3Nzc3Nzc3Nzc3Nzc3Nzc3Nzc3Nzc3Nzc3Nzc3Nzc3Nzc3Nzc3Nzc3Nzc3Nzc3Nzf/wAARCACcAKYDASIAAhEBAxEB/8QAHAABAAIDAQEBAAAAAAAAAAAAAAUGAQMEBwII/8QAOhAAAQQCAAQDBQYFAgcAAAAAAQACAwQFEQYSITEHQVETIjJhcRQ1NkKBsSN0kaGyU3MVNGTB0fDx/8QAFAEBAAAAAAAAAAAAAAAAAAAAAP/EABQRAQAAAAAAAAAAAAAAAAAAAAD/2gAMAwEAAhEDEQA/APa0REBERAREQFrnibPBJE/fI9pa7lJB0fQgghbFg9ig834GrmfjzimCxcyU0ONssFWKa/M9kYIP5S7R/Xa+/EWsYeIOG3Vr2QgF/IthstgvSsbIzXblDtDt5ALRwfjauQ8QeOPtTHO5LUetPc3XQ+i++O8VTx/EHB76sb2uflWg7kLvI+pQei1YGVq8cEZeWRtDW87y92vm4kk/qVtWFlAREQEREBERAREQEREBERAREQEREBfE0TZoXxuL2hzSCWOLXD6EdQfmF9ogg6HCeHx199+lDPFbe4OlkFuUmYj/AFNu9/ufi2mU4UxGWttt34rE07Hh8R+1ygROHYsAdpp+Y0pxEGqrXZVrxwRulcyNoaHSyOkeR83OJJPzJW1EQEREBERAREQEREBERAREQEREBERAREQc2TlfBjrU0R1IyJzmnW9EDajeCb1nJ8I4i9ek9rZsVGSSyaA5nEdTodB+i78z90Xf5d/+JUR4c/gPAfyMX7ILGiIgIiICIiAiIgIiICIiAiIgIiICIiAiIg48z90Xf9h/+JUR4c/gPAfyMX7KXzP3Rd/2H/4lRHhz+A8B/IxfsgsaIiAiIgIiICIiAiIgIiICIiAiIgIiICIiDjzH3Rd1/oP/AGUT4dtczgXBMe0tc2lGCCNEHSsOvVAABoAD6BBlERAREQEREBERAREQEREBERAREQEREBP+6LXPKyvBJPK4tZEwvcR5ADZ/sECaaKuznnkZGwfme4Af1WuG5WnY58FiKVjPicx4Ib9fRUjgNknF8c3FOcaJmTWHsxtZx3FBEw8vNy9i8uB6netdNbKmONuHBlOHMjFjGGC8+u5sboPdL+nwHXcH0QWYEHqCCPULK1VQW1oQ4EEMaCD33pbUBFjYG9uAPos/of0QEWOYAgEj6pvpvr/TsgyixzDp17+n/hZQaXWqzC4PniaW9wXgELLrELWtc6aINd8JLwA76Fec+JdSizjHg6SSCFrbN57bTiA0StAZ8Z89fNWLi44WXha7G51F7Ya7vYt5mHkOunKN9EFljmil2I5GOI78jg7SKteGtatX4KxFiGGKOWxTidNIG6dI7l7k+Z+ZRBaUREBERAREQFptwNtVZq8m+WWN0btd9EaK3IgoPhfI7B1JuEMmW17uPnkNcPOhYgc4uD2E9/ecQdb109Vbs1fNGk8wkOtyDkrRH87z0HT08z8ltv42jkmMbfqQ2Ax3Mz2jAeQ+o9D1PUL5o4mhj3F9SrHG8jReNl2vTZ6oOtm+RvN8QHXXqvpEQVrNcDYDO5R+RyNR8lt0YYXiQgco7KZxGNq4bHw0KEZjrxN5Y2lxPKP1XYiCo2vDbhizdfbmpSGd7zIX+2cPeOzv+6s9ipFYpPpytJhfH7Mjm0eXWu63ogqdDw64bx92C7WpytnheHsPt3H3h6+qtiwsoPOfEv2EvGHA8M/s3sOQkD2P0RrTO4PkrDxVjMTDw1kZBSosP2Z5a4QMHl3B0pG3w5g7tk2bmIoz2CdmWWBrnb+pHyC228Ni7lWOrbx9WevGNMikiDmtHoAUET4byNdwHgg1+y2lEDo9vdCKZx2Kx2Ka5uMo1qjX65hBEGA/0RB2IiICIiAsHfl3Q9lSM1mb/EmQlwHChIije1mQyzJRy1xv3o2esmv6IJStxS3IcTuxGIhZbgrsD7ttsnuQk7AYNd3bG9ehVjHquDB4elgsZBj8bCIoImgdhzPd5ucfNx8ypBBhZRED9lU8xxfLg+Jq2Py1D2OMuOEdfICUcpkIJ5XA9R2/urYo7P4WjxBi5sdlIhLWlbpw11afIg+RHqg72PZIxr43B7HDbXA7BHqF9LxGhxHlvCbMjh/Otlu4CR3PUtd3xRkkdPLprqzy1sdD19moXq2Rqx28fOyzXkbzRyxnbSCg6EREBERAREQEREBFQeLMjmaHGnD2Lp5maOtl5JhI0wREwhjWkBh5fn57U5xjJkMdwvbu0MnNFZpVnS8xjjcJSB+YFv7aQWJFX+Bp717hrH5PI3n2prtaOZwcxjWxlw3poAHT6krl4sfmsjkK+Aw3NVgsRmS5kjsGKMEAtj6a5yD5oObN5jI53J2uHOGXNYImhmRyJd/y3N+SPXd+t/T59lZcNi6uGx8VGjHyxRtA2ernHzLj3JPqVrwGFo4DGx0MbG9sLXFxL3l7nuPUuc49SSd//OgkkBERAREQEREENxXw5j+KMQ/HZOIujJ5mPadOjeOzgf8A3a8OxWb4g8JuIjiMmXWMUZOYt5TyvYfzxnyPqO29/VfopVzjjhKlxdhn07QDJ2bdXn67jfrodDuPVBJYPN4/P0GXcVZjsQP6bHdp9CPIqRX508OKfEvC/iZFw8ZfYCR+7UY6xzRtBPM3et9jor3Tib7XHhrFmlelqy143ShzGteH6HZwc09PppBLoqrwBZyOW4Xq5TI5Oaaa9XDi0RRtbCdu6s03fmO+/h+ajeHr2btcc5vDWszYkqYtsD4/4EIdKHjZDjy9vppBfEREBERB5v4ixum8QeBYo5pIHmS1/Ej1zN91nbfRSnHOLsx8H5p78zela2nISxwj07p5+6oLO158pnK+WmyFmOxjJX/ZGxNj5I+YAHoWEnsO5KkuIbVzMYyPGTXJIYbURZO6FjOaQdN/E0gfoAgnvD38CcPjz/4fD/irDvyVO4DM9KtHiTalsVq0bWQ+2DeZjQDobaBvsO+1cUBERAREQEREBERAREQczqFV+QjvvrxOtxxmJk5b7zWE7IB9Oi5eJvw9kh/0z/2Umqxxs+xJVZSgtS1o7G2Suhawuc0jWveadfogifDXGWpuBsNJHmLsLXVwRGwM03qe227XPwTA+t4mcYRvsSWHCGruSTXMeh766Lbws6zgsVLja1yWavWgAridrCY/j7FrRvy+LfZRuFgs0s9LmmZO0+1kZGMtCRsRY8N6DpydP0IQepIsDusoCIiD/9k="/>
          <p:cNvSpPr>
            <a:spLocks noChangeAspect="1" noChangeArrowheads="1"/>
          </p:cNvSpPr>
          <p:nvPr/>
        </p:nvSpPr>
        <p:spPr bwMode="auto">
          <a:xfrm>
            <a:off x="63500" y="-630238"/>
            <a:ext cx="1371600" cy="12954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37896" name="Picture 8" descr="http://t3.gstatic.com/images?q=tbn:ANd9GcTPdWrgyhApV3ZhRr03IBhibOnFu6_NWfC-PnCn2sr_-bqvMsfFfxou3Av7"/>
          <p:cNvPicPr>
            <a:picLocks noChangeAspect="1" noChangeArrowheads="1"/>
          </p:cNvPicPr>
          <p:nvPr/>
        </p:nvPicPr>
        <p:blipFill>
          <a:blip r:embed="rId3" cstate="print"/>
          <a:srcRect/>
          <a:stretch>
            <a:fillRect/>
          </a:stretch>
        </p:blipFill>
        <p:spPr bwMode="auto">
          <a:xfrm>
            <a:off x="5000628" y="214290"/>
            <a:ext cx="3291070" cy="2857520"/>
          </a:xfrm>
          <a:prstGeom prst="rect">
            <a:avLst/>
          </a:prstGeom>
          <a:noFill/>
        </p:spPr>
      </p:pic>
      <p:sp>
        <p:nvSpPr>
          <p:cNvPr id="7" name="6 Metin kutusu"/>
          <p:cNvSpPr txBox="1"/>
          <p:nvPr/>
        </p:nvSpPr>
        <p:spPr>
          <a:xfrm>
            <a:off x="2214546" y="4000504"/>
            <a:ext cx="4286280" cy="523220"/>
          </a:xfrm>
          <a:prstGeom prst="rect">
            <a:avLst/>
          </a:prstGeom>
          <a:noFill/>
        </p:spPr>
        <p:txBody>
          <a:bodyPr wrap="square" rtlCol="0">
            <a:spAutoFit/>
          </a:bodyPr>
          <a:lstStyle/>
          <a:p>
            <a:r>
              <a:rPr lang="tr-TR" sz="2800" dirty="0" smtClean="0">
                <a:latin typeface="Calibri" pitchFamily="34" charset="0"/>
              </a:rPr>
              <a:t>Metan (CH₄) bileşiği</a:t>
            </a:r>
            <a:endParaRPr lang="tr-TR"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45920" y="0"/>
            <a:ext cx="7498080" cy="1143000"/>
          </a:xfrm>
        </p:spPr>
        <p:txBody>
          <a:bodyPr>
            <a:normAutofit/>
          </a:bodyPr>
          <a:lstStyle/>
          <a:p>
            <a:r>
              <a:rPr lang="tr-TR" sz="3200" dirty="0" smtClean="0">
                <a:solidFill>
                  <a:srgbClr val="FF0000"/>
                </a:solidFill>
              </a:rPr>
              <a:t>Organik Moleküllerin Fonksiyonel Grupları</a:t>
            </a:r>
            <a:endParaRPr lang="tr-TR" sz="3200" dirty="0">
              <a:solidFill>
                <a:srgbClr val="FF0000"/>
              </a:solidFill>
            </a:endParaRPr>
          </a:p>
        </p:txBody>
      </p:sp>
      <p:sp>
        <p:nvSpPr>
          <p:cNvPr id="3" name="2 İçerik Yer Tutucusu"/>
          <p:cNvSpPr>
            <a:spLocks noGrp="1"/>
          </p:cNvSpPr>
          <p:nvPr>
            <p:ph idx="1"/>
          </p:nvPr>
        </p:nvSpPr>
        <p:spPr>
          <a:xfrm>
            <a:off x="1142976" y="1214422"/>
            <a:ext cx="7790712" cy="5033978"/>
          </a:xfrm>
        </p:spPr>
        <p:txBody>
          <a:bodyPr>
            <a:normAutofit fontScale="85000" lnSpcReduction="10000"/>
          </a:bodyPr>
          <a:lstStyle/>
          <a:p>
            <a:pPr algn="just"/>
            <a:r>
              <a:rPr lang="tr-TR" sz="2800" dirty="0" err="1" smtClean="0">
                <a:latin typeface="Calibri" pitchFamily="34" charset="0"/>
              </a:rPr>
              <a:t>Biyomoleküllerin</a:t>
            </a:r>
            <a:r>
              <a:rPr lang="tr-TR" sz="2800" dirty="0" smtClean="0">
                <a:latin typeface="Calibri" pitchFamily="34" charset="0"/>
              </a:rPr>
              <a:t> hemen hemen tümü karbon ve hidrojenden meydana gelmiş hidrokarbonların türevi olarak kabul edilmektedir. Hidrokarbonlarda ana yapı karbon iskeletinden meydana gelmiş olup karbonlar birbirine </a:t>
            </a:r>
            <a:r>
              <a:rPr lang="tr-TR" sz="2800" dirty="0" err="1" smtClean="0">
                <a:latin typeface="Calibri" pitchFamily="34" charset="0"/>
              </a:rPr>
              <a:t>kovalent</a:t>
            </a:r>
            <a:r>
              <a:rPr lang="tr-TR" sz="2800" dirty="0" smtClean="0">
                <a:latin typeface="Calibri" pitchFamily="34" charset="0"/>
              </a:rPr>
              <a:t> bağlanmıştır.Karbonun diğer bağlarına da hidrojen bağlanmıştır.Bu tip hidrokarbonlarda karbon iskeleti oldukça dayanıklıdır. Bu bağlardaki elektronlar her iki karbon tarafından  da eşit şekilde çekilmektedir. Hidrokarbonlardaki bir veya daha fazla hidrojen atomunun yerine farklı türdeki fonksiyonel grupların girmesiyle çeşitli organik bileşikler meydana gelmektedir.Amino asitler organizmada bulunan proteinlerin yapı taşıdır.bütün amino asitler en azından iki fonksiyonel grup içermektedir. Bunlardan biri amino grubu diğeri karboksil grubudur.</a:t>
            </a:r>
            <a:endParaRPr lang="tr-TR" sz="2800" dirty="0">
              <a:latin typeface="Calibri"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214414" y="642918"/>
            <a:ext cx="7286676" cy="2677656"/>
          </a:xfrm>
          <a:prstGeom prst="rect">
            <a:avLst/>
          </a:prstGeom>
          <a:noFill/>
        </p:spPr>
        <p:txBody>
          <a:bodyPr wrap="square" rtlCol="0">
            <a:spAutoFit/>
          </a:bodyPr>
          <a:lstStyle/>
          <a:p>
            <a:r>
              <a:rPr lang="tr-TR" sz="2800" dirty="0" smtClean="0"/>
              <a:t>Bu amino </a:t>
            </a:r>
            <a:r>
              <a:rPr lang="tr-TR" sz="2800" dirty="0" err="1" smtClean="0"/>
              <a:t>asitin</a:t>
            </a:r>
            <a:r>
              <a:rPr lang="tr-TR" sz="2800" dirty="0" smtClean="0"/>
              <a:t> kimyasal özelliği öncelikle amino ve karboksil grubuna bağlıdır.Birden fazla fonksiyonel gruba sahip olan molekülerden biriside </a:t>
            </a:r>
            <a:r>
              <a:rPr lang="tr-TR" sz="2800" dirty="0" err="1" smtClean="0"/>
              <a:t>glukoz</a:t>
            </a:r>
            <a:r>
              <a:rPr lang="tr-TR" sz="2800" dirty="0" smtClean="0"/>
              <a:t> şekeridir. </a:t>
            </a:r>
            <a:r>
              <a:rPr lang="tr-TR" sz="2800" dirty="0" err="1" smtClean="0"/>
              <a:t>Glukoz</a:t>
            </a:r>
            <a:r>
              <a:rPr lang="tr-TR" sz="2800" dirty="0" smtClean="0"/>
              <a:t> şekeri iki çeşit fonksiyonel grup içermektedir. Bunlardan birisi hidroksil diğeri </a:t>
            </a:r>
            <a:r>
              <a:rPr lang="tr-TR" sz="2800" dirty="0" err="1" smtClean="0"/>
              <a:t>aldehid</a:t>
            </a:r>
            <a:r>
              <a:rPr lang="tr-TR" sz="2800" dirty="0" smtClean="0"/>
              <a:t> grubudur.</a:t>
            </a:r>
            <a:endParaRPr lang="tr-TR"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80.251.40.59/veterinary.ankara.edu.tr/fidanci/Ders_Notlari/Ders_Notlari/Karbonhidratlar/CHO-Glikoz_Alfa_ve_Beta_%20Form.jpg"/>
          <p:cNvPicPr>
            <a:picLocks noChangeAspect="1" noChangeArrowheads="1"/>
          </p:cNvPicPr>
          <p:nvPr/>
        </p:nvPicPr>
        <p:blipFill>
          <a:blip r:embed="rId2" cstate="print"/>
          <a:srcRect/>
          <a:stretch>
            <a:fillRect/>
          </a:stretch>
        </p:blipFill>
        <p:spPr bwMode="auto">
          <a:xfrm>
            <a:off x="1214414" y="571480"/>
            <a:ext cx="6362700" cy="401955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0"/>
            <a:ext cx="7498080" cy="1000108"/>
          </a:xfrm>
        </p:spPr>
        <p:txBody>
          <a:bodyPr>
            <a:normAutofit/>
          </a:bodyPr>
          <a:lstStyle/>
          <a:p>
            <a:r>
              <a:rPr lang="tr-TR" sz="3600" dirty="0" smtClean="0">
                <a:solidFill>
                  <a:srgbClr val="FF0000"/>
                </a:solidFill>
              </a:rPr>
              <a:t>Karbonhidratlar</a:t>
            </a:r>
            <a:endParaRPr lang="tr-TR" sz="3600" dirty="0">
              <a:solidFill>
                <a:srgbClr val="FF0000"/>
              </a:solidFill>
            </a:endParaRPr>
          </a:p>
        </p:txBody>
      </p:sp>
      <p:sp>
        <p:nvSpPr>
          <p:cNvPr id="3" name="2 İçerik Yer Tutucusu"/>
          <p:cNvSpPr>
            <a:spLocks noGrp="1"/>
          </p:cNvSpPr>
          <p:nvPr>
            <p:ph idx="1"/>
          </p:nvPr>
        </p:nvSpPr>
        <p:spPr>
          <a:xfrm>
            <a:off x="1357290" y="714356"/>
            <a:ext cx="7576398" cy="6143644"/>
          </a:xfrm>
        </p:spPr>
        <p:txBody>
          <a:bodyPr>
            <a:normAutofit/>
          </a:bodyPr>
          <a:lstStyle/>
          <a:p>
            <a:r>
              <a:rPr lang="tr-TR" sz="2800" dirty="0" smtClean="0"/>
              <a:t>Karbonhidratlar doğada bitkisel ve hayvansal kaynaklı olarak yaygın halde bulunurlar. Bir karbonhidrat olarak nişasta tohumda, meyvede bol miktarda bulunur. Bitkilerde destek maddesini oluşturan selüloz, hayvansal canlıların vücudun da depo edilen glikojen karbon hidrat bileşikleridir. Karbonhidratları kimyasal olarak hidroksil (-OH) grupları yanında serbest aldehit ve keton grubu içeren maddeler olarak  tanımlayabiliriz.</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357166"/>
            <a:ext cx="8072462" cy="6186309"/>
          </a:xfrm>
          <a:prstGeom prst="rect">
            <a:avLst/>
          </a:prstGeom>
        </p:spPr>
        <p:txBody>
          <a:bodyPr wrap="square">
            <a:spAutoFit/>
          </a:bodyPr>
          <a:lstStyle/>
          <a:p>
            <a:r>
              <a:rPr lang="tr-TR" sz="2800" b="1" dirty="0" smtClean="0">
                <a:solidFill>
                  <a:srgbClr val="FF0000"/>
                </a:solidFill>
                <a:latin typeface="Calibri" pitchFamily="34" charset="0"/>
              </a:rPr>
              <a:t>MONOSAKKARİTLER.</a:t>
            </a:r>
            <a:r>
              <a:rPr lang="tr-TR" sz="2800" dirty="0" smtClean="0">
                <a:solidFill>
                  <a:srgbClr val="FF0000"/>
                </a:solidFill>
                <a:latin typeface="Calibri" pitchFamily="34" charset="0"/>
              </a:rPr>
              <a:t> </a:t>
            </a:r>
            <a:r>
              <a:rPr lang="tr-TR" sz="2800" dirty="0" smtClean="0">
                <a:latin typeface="Calibri" pitchFamily="34" charset="0"/>
              </a:rPr>
              <a:t>Molekülleri basit şekerlerden oluşanlar</a:t>
            </a:r>
          </a:p>
          <a:p>
            <a:r>
              <a:rPr lang="tr-TR" sz="2400" dirty="0" smtClean="0">
                <a:solidFill>
                  <a:srgbClr val="00B0F0"/>
                </a:solidFill>
                <a:latin typeface="Calibri" pitchFamily="34" charset="0"/>
              </a:rPr>
              <a:t>Genel özellikleri</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¦Hücre zarından geçerler</a:t>
            </a:r>
            <a:br>
              <a:rPr lang="tr-TR" sz="2400" dirty="0" smtClean="0">
                <a:latin typeface="Calibri" pitchFamily="34" charset="0"/>
              </a:rPr>
            </a:br>
            <a:r>
              <a:rPr lang="tr-TR" sz="2400" dirty="0" smtClean="0">
                <a:latin typeface="Calibri" pitchFamily="34" charset="0"/>
              </a:rPr>
              <a:t>¦Hidrolize uğramazlar</a:t>
            </a:r>
            <a:br>
              <a:rPr lang="tr-TR" sz="2400" dirty="0" smtClean="0">
                <a:latin typeface="Calibri" pitchFamily="34" charset="0"/>
              </a:rPr>
            </a:br>
            <a:r>
              <a:rPr lang="tr-TR" sz="2400" dirty="0" smtClean="0">
                <a:latin typeface="Calibri" pitchFamily="34" charset="0"/>
              </a:rPr>
              <a:t>¦Kan ve doku sıvısında bulunurlar</a:t>
            </a:r>
            <a:br>
              <a:rPr lang="tr-TR" sz="2400" dirty="0" smtClean="0">
                <a:latin typeface="Calibri" pitchFamily="34" charset="0"/>
              </a:rPr>
            </a:br>
            <a:r>
              <a:rPr lang="tr-TR" sz="2400" dirty="0" smtClean="0">
                <a:latin typeface="Calibri" pitchFamily="34" charset="0"/>
              </a:rPr>
              <a:t>¦Karbonhidratların yapıtaşlarıdır</a:t>
            </a:r>
            <a:br>
              <a:rPr lang="tr-TR" sz="2400" dirty="0" smtClean="0">
                <a:latin typeface="Calibri" pitchFamily="34" charset="0"/>
              </a:rPr>
            </a:br>
            <a:r>
              <a:rPr lang="tr-TR" sz="2400" dirty="0" smtClean="0">
                <a:latin typeface="Calibri" pitchFamily="34" charset="0"/>
              </a:rPr>
              <a:t>¦Fotosentezin ilk ürünleridir</a:t>
            </a:r>
            <a:br>
              <a:rPr lang="tr-TR" sz="2400" dirty="0" smtClean="0">
                <a:latin typeface="Calibri" pitchFamily="34" charset="0"/>
              </a:rPr>
            </a:br>
            <a:r>
              <a:rPr lang="tr-TR" sz="2400" dirty="0" smtClean="0">
                <a:latin typeface="Calibri" pitchFamily="34" charset="0"/>
              </a:rPr>
              <a:t>¦Hücrede depolanmazlar</a:t>
            </a:r>
            <a:br>
              <a:rPr lang="tr-TR" sz="2400" dirty="0" smtClean="0">
                <a:latin typeface="Calibri" pitchFamily="34" charset="0"/>
              </a:rPr>
            </a:br>
            <a:r>
              <a:rPr lang="tr-TR" sz="2400" dirty="0" smtClean="0">
                <a:latin typeface="Calibri" pitchFamily="34" charset="0"/>
              </a:rPr>
              <a:t>¦</a:t>
            </a:r>
            <a:r>
              <a:rPr lang="tr-TR" sz="2400" dirty="0" err="1" smtClean="0">
                <a:latin typeface="Calibri" pitchFamily="34" charset="0"/>
              </a:rPr>
              <a:t>Riboz</a:t>
            </a:r>
            <a:r>
              <a:rPr lang="tr-TR" sz="2400" dirty="0" smtClean="0">
                <a:latin typeface="Calibri" pitchFamily="34" charset="0"/>
              </a:rPr>
              <a:t> ve </a:t>
            </a:r>
            <a:r>
              <a:rPr lang="tr-TR" sz="2400" dirty="0" err="1" smtClean="0">
                <a:latin typeface="Calibri" pitchFamily="34" charset="0"/>
              </a:rPr>
              <a:t>deoksiriboz</a:t>
            </a:r>
            <a:r>
              <a:rPr lang="tr-TR" sz="2400" dirty="0" smtClean="0">
                <a:latin typeface="Calibri" pitchFamily="34" charset="0"/>
              </a:rPr>
              <a:t> </a:t>
            </a:r>
            <a:r>
              <a:rPr lang="tr-TR" sz="2400" dirty="0" err="1" smtClean="0">
                <a:latin typeface="Calibri" pitchFamily="34" charset="0"/>
              </a:rPr>
              <a:t>nukleik</a:t>
            </a:r>
            <a:r>
              <a:rPr lang="tr-TR" sz="2400" dirty="0" smtClean="0">
                <a:latin typeface="Calibri" pitchFamily="34" charset="0"/>
              </a:rPr>
              <a:t> asitlerin yapısına katılırlar</a:t>
            </a:r>
            <a:br>
              <a:rPr lang="tr-TR" sz="2400" dirty="0" smtClean="0">
                <a:latin typeface="Calibri" pitchFamily="34" charset="0"/>
              </a:rPr>
            </a:br>
            <a:r>
              <a:rPr lang="tr-TR" sz="2400" dirty="0" smtClean="0">
                <a:latin typeface="Calibri" pitchFamily="34" charset="0"/>
              </a:rPr>
              <a:t>¦Suda çözünürler</a:t>
            </a:r>
            <a:br>
              <a:rPr lang="tr-TR" sz="2400" dirty="0" smtClean="0">
                <a:latin typeface="Calibri" pitchFamily="34" charset="0"/>
              </a:rPr>
            </a:br>
            <a:r>
              <a:rPr lang="tr-TR" sz="2400" dirty="0" smtClean="0">
                <a:latin typeface="Calibri" pitchFamily="34" charset="0"/>
              </a:rPr>
              <a:t>¦Protein ve yağlarla bileşik oluşturabilirler</a:t>
            </a:r>
            <a:br>
              <a:rPr lang="tr-TR" sz="2400" dirty="0" smtClean="0">
                <a:latin typeface="Calibri" pitchFamily="34" charset="0"/>
              </a:rPr>
            </a:br>
            <a:r>
              <a:rPr lang="tr-TR" sz="2400" dirty="0" smtClean="0">
                <a:latin typeface="Calibri" pitchFamily="34" charset="0"/>
              </a:rPr>
              <a:t>¦Enerji verici olarak kullanılırlar</a:t>
            </a:r>
            <a:br>
              <a:rPr lang="tr-TR" sz="2400" dirty="0" smtClean="0">
                <a:latin typeface="Calibri" pitchFamily="34" charset="0"/>
              </a:rPr>
            </a:br>
            <a:r>
              <a:rPr lang="tr-TR" sz="2400" dirty="0" smtClean="0">
                <a:latin typeface="Calibri" pitchFamily="34" charset="0"/>
              </a:rPr>
              <a:t>¦Yapılarında glikozit bağı bulunmaz</a:t>
            </a:r>
            <a:br>
              <a:rPr lang="tr-TR" sz="2400" dirty="0" smtClean="0">
                <a:latin typeface="Calibri" pitchFamily="34" charset="0"/>
              </a:rPr>
            </a:br>
            <a:r>
              <a:rPr lang="tr-TR" sz="2400" dirty="0" smtClean="0">
                <a:latin typeface="Calibri" pitchFamily="34" charset="0"/>
              </a:rPr>
              <a:t>¦</a:t>
            </a:r>
            <a:r>
              <a:rPr lang="tr-TR" sz="2400" dirty="0" err="1" smtClean="0">
                <a:latin typeface="Calibri" pitchFamily="34" charset="0"/>
              </a:rPr>
              <a:t>Benedikt</a:t>
            </a:r>
            <a:r>
              <a:rPr lang="tr-TR" sz="2400" dirty="0" smtClean="0">
                <a:latin typeface="Calibri" pitchFamily="34" charset="0"/>
              </a:rPr>
              <a:t> çözeltisiyle ısıtılırsa kiremit kırmızısı ren</a:t>
            </a:r>
            <a:r>
              <a:rPr lang="tr-TR" sz="2800" dirty="0" smtClean="0">
                <a:latin typeface="Calibri" pitchFamily="34" charset="0"/>
              </a:rPr>
              <a:t>k verirler </a:t>
            </a:r>
            <a:br>
              <a:rPr lang="tr-TR" sz="2800" dirty="0" smtClean="0">
                <a:latin typeface="Calibri" pitchFamily="34" charset="0"/>
              </a:rPr>
            </a:br>
            <a:r>
              <a:rPr lang="tr-TR" sz="2400" b="1" dirty="0" smtClean="0">
                <a:latin typeface="Calibri" pitchFamily="34" charset="0"/>
              </a:rPr>
              <a:t>Örn:Glikoz,</a:t>
            </a:r>
            <a:r>
              <a:rPr lang="tr-TR" sz="2400" b="1" dirty="0" err="1" smtClean="0">
                <a:latin typeface="Calibri" pitchFamily="34" charset="0"/>
              </a:rPr>
              <a:t>Galaktoz</a:t>
            </a:r>
            <a:r>
              <a:rPr lang="tr-TR" sz="2400" b="1" dirty="0" smtClean="0">
                <a:latin typeface="Calibri" pitchFamily="34" charset="0"/>
              </a:rPr>
              <a:t>, </a:t>
            </a:r>
            <a:r>
              <a:rPr lang="tr-TR" sz="2400" b="1" dirty="0" err="1" smtClean="0">
                <a:latin typeface="Calibri" pitchFamily="34" charset="0"/>
              </a:rPr>
              <a:t>Fruktoz</a:t>
            </a:r>
            <a:r>
              <a:rPr lang="tr-TR" sz="2400" b="1" dirty="0" smtClean="0">
                <a:latin typeface="Calibri" pitchFamily="34" charset="0"/>
              </a:rPr>
              <a:t>, </a:t>
            </a:r>
            <a:r>
              <a:rPr lang="tr-TR" sz="2400" b="1" dirty="0" err="1" smtClean="0">
                <a:latin typeface="Calibri" pitchFamily="34" charset="0"/>
              </a:rPr>
              <a:t>Mannoz</a:t>
            </a:r>
            <a:r>
              <a:rPr lang="tr-TR" sz="2400" b="1" dirty="0" smtClean="0">
                <a:latin typeface="Calibri" pitchFamily="34" charset="0"/>
              </a:rPr>
              <a:t>, </a:t>
            </a:r>
            <a:r>
              <a:rPr lang="tr-TR" sz="2400" b="1" dirty="0" err="1" smtClean="0">
                <a:latin typeface="Calibri" pitchFamily="34" charset="0"/>
              </a:rPr>
              <a:t>Ksiloz</a:t>
            </a:r>
            <a:r>
              <a:rPr lang="tr-TR" sz="2400" b="1" dirty="0" smtClean="0">
                <a:latin typeface="Calibri" pitchFamily="34" charset="0"/>
              </a:rPr>
              <a:t>, </a:t>
            </a:r>
            <a:r>
              <a:rPr lang="tr-TR" sz="2400" b="1" dirty="0" err="1" smtClean="0">
                <a:latin typeface="Calibri" pitchFamily="34" charset="0"/>
              </a:rPr>
              <a:t>Arabinoz</a:t>
            </a:r>
            <a:endParaRPr lang="tr-TR" sz="2400" b="1" dirty="0" smtClean="0">
              <a:latin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katalog.vitaminlise.com.tr/EXTERNAL/BASE_URL/VIT_LO/UPLOADS/9286e4d2aca1aaadfabd6446d9283b61/images/dc4cfaebc79bb7a2dcadb5225160b02b.jpg?x=580&amp;y=-1"/>
          <p:cNvPicPr>
            <a:picLocks noChangeAspect="1" noChangeArrowheads="1"/>
          </p:cNvPicPr>
          <p:nvPr/>
        </p:nvPicPr>
        <p:blipFill>
          <a:blip r:embed="rId2" cstate="print"/>
          <a:srcRect/>
          <a:stretch>
            <a:fillRect/>
          </a:stretch>
        </p:blipFill>
        <p:spPr bwMode="auto">
          <a:xfrm>
            <a:off x="1500166" y="428604"/>
            <a:ext cx="6500858" cy="371477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571480"/>
            <a:ext cx="7786742" cy="4524315"/>
          </a:xfrm>
          <a:prstGeom prst="rect">
            <a:avLst/>
          </a:prstGeom>
        </p:spPr>
        <p:txBody>
          <a:bodyPr wrap="square">
            <a:spAutoFit/>
          </a:bodyPr>
          <a:lstStyle/>
          <a:p>
            <a:r>
              <a:rPr lang="tr-TR" sz="2400" b="1" dirty="0" smtClean="0">
                <a:solidFill>
                  <a:srgbClr val="FF0000"/>
                </a:solidFill>
              </a:rPr>
              <a:t>DİSAKKARİTLER</a:t>
            </a:r>
            <a:r>
              <a:rPr lang="tr-TR" sz="2400" dirty="0" smtClean="0"/>
              <a:t/>
            </a:r>
            <a:br>
              <a:rPr lang="tr-TR" sz="2400" dirty="0" smtClean="0"/>
            </a:br>
            <a:r>
              <a:rPr lang="tr-TR" sz="2400" dirty="0" smtClean="0"/>
              <a:t>¦Hücre zarından geçemezler</a:t>
            </a:r>
            <a:br>
              <a:rPr lang="tr-TR" sz="2400" dirty="0" smtClean="0"/>
            </a:br>
            <a:r>
              <a:rPr lang="tr-TR" sz="2400" dirty="0" smtClean="0"/>
              <a:t>¦Sindirim enzimlerinden etkilenirler</a:t>
            </a:r>
            <a:br>
              <a:rPr lang="tr-TR" sz="2400" dirty="0" smtClean="0"/>
            </a:br>
            <a:r>
              <a:rPr lang="tr-TR" sz="2400" dirty="0" smtClean="0"/>
              <a:t>¦Bitki ve memelilerde depolanabilir-memelilerde laktoz bitkilerde </a:t>
            </a:r>
            <a:r>
              <a:rPr lang="tr-TR" sz="2400" dirty="0" err="1" smtClean="0"/>
              <a:t>sukroz</a:t>
            </a:r>
            <a:r>
              <a:rPr lang="tr-TR" sz="2400" dirty="0" smtClean="0"/>
              <a:t/>
            </a:r>
            <a:br>
              <a:rPr lang="tr-TR" sz="2400" dirty="0" smtClean="0"/>
            </a:br>
            <a:r>
              <a:rPr lang="tr-TR" sz="2400" dirty="0" smtClean="0"/>
              <a:t>¦Suda çözünürler</a:t>
            </a:r>
            <a:br>
              <a:rPr lang="tr-TR" sz="2400" dirty="0" smtClean="0"/>
            </a:br>
            <a:r>
              <a:rPr lang="tr-TR" sz="2400" dirty="0" smtClean="0"/>
              <a:t>¦Kanda bulunmazlar.  Sütte bulunurlar</a:t>
            </a:r>
            <a:br>
              <a:rPr lang="tr-TR" sz="2400" dirty="0" smtClean="0"/>
            </a:br>
            <a:r>
              <a:rPr lang="tr-TR" sz="2400" dirty="0" smtClean="0"/>
              <a:t>¦Yapısında glikozit bağı vardır</a:t>
            </a:r>
            <a:br>
              <a:rPr lang="tr-TR" sz="2400" dirty="0" smtClean="0"/>
            </a:br>
            <a:r>
              <a:rPr lang="tr-TR" sz="2400" dirty="0" smtClean="0"/>
              <a:t>Örn:Maltoz, Laktoz, </a:t>
            </a:r>
            <a:r>
              <a:rPr lang="tr-TR" sz="2400" dirty="0" err="1" smtClean="0"/>
              <a:t>Sukroz</a:t>
            </a:r>
            <a:r>
              <a:rPr lang="tr-TR" sz="2400" dirty="0" smtClean="0"/>
              <a:t> </a:t>
            </a:r>
            <a:br>
              <a:rPr lang="tr-TR" sz="2400" dirty="0" smtClean="0"/>
            </a:br>
            <a:r>
              <a:rPr lang="tr-TR" sz="2400" dirty="0" smtClean="0"/>
              <a:t>Glikoz + Glikoz ----------Maltoz + Su</a:t>
            </a:r>
            <a:br>
              <a:rPr lang="tr-TR" sz="2400" dirty="0" smtClean="0"/>
            </a:br>
            <a:r>
              <a:rPr lang="tr-TR" sz="2400" dirty="0" smtClean="0"/>
              <a:t>Glikoz + Früktoz ----------</a:t>
            </a:r>
            <a:r>
              <a:rPr lang="tr-TR" sz="2400" dirty="0" err="1" smtClean="0"/>
              <a:t>Sukroz</a:t>
            </a:r>
            <a:r>
              <a:rPr lang="tr-TR" sz="2400" dirty="0" smtClean="0"/>
              <a:t> + Su</a:t>
            </a:r>
            <a:br>
              <a:rPr lang="tr-TR" sz="2400" dirty="0" smtClean="0"/>
            </a:br>
            <a:r>
              <a:rPr lang="tr-TR" sz="2400" dirty="0" smtClean="0"/>
              <a:t>Glikoz + </a:t>
            </a:r>
            <a:r>
              <a:rPr lang="tr-TR" sz="2400" dirty="0" err="1" smtClean="0"/>
              <a:t>Galaktoz</a:t>
            </a:r>
            <a:r>
              <a:rPr lang="tr-TR" sz="2400" dirty="0" smtClean="0"/>
              <a:t> ----------Laktoz + Su</a:t>
            </a:r>
            <a:endParaRPr lang="tr-TR"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4" name="Picture 6" descr="http://t3.gstatic.com/images?q=tbn:ANd9GcSD9IfGGtUNcwYnmJFREKsrrjbZ9Fov-l8nTRJFpok4ACdg5nxJBSCDdhmP9w"/>
          <p:cNvPicPr>
            <a:picLocks noChangeAspect="1" noChangeArrowheads="1"/>
          </p:cNvPicPr>
          <p:nvPr/>
        </p:nvPicPr>
        <p:blipFill>
          <a:blip r:embed="rId2" cstate="print"/>
          <a:srcRect/>
          <a:stretch>
            <a:fillRect/>
          </a:stretch>
        </p:blipFill>
        <p:spPr bwMode="auto">
          <a:xfrm>
            <a:off x="1142976" y="571480"/>
            <a:ext cx="3143272" cy="5494702"/>
          </a:xfrm>
          <a:prstGeom prst="rect">
            <a:avLst/>
          </a:prstGeom>
          <a:noFill/>
        </p:spPr>
      </p:pic>
      <p:sp>
        <p:nvSpPr>
          <p:cNvPr id="5" name="4 Metin kutusu"/>
          <p:cNvSpPr txBox="1"/>
          <p:nvPr/>
        </p:nvSpPr>
        <p:spPr>
          <a:xfrm>
            <a:off x="4214810" y="857232"/>
            <a:ext cx="4929190" cy="523220"/>
          </a:xfrm>
          <a:prstGeom prst="rect">
            <a:avLst/>
          </a:prstGeom>
          <a:noFill/>
        </p:spPr>
        <p:txBody>
          <a:bodyPr wrap="square" rtlCol="0">
            <a:spAutoFit/>
          </a:bodyPr>
          <a:lstStyle/>
          <a:p>
            <a:r>
              <a:rPr lang="tr-TR" sz="2800" dirty="0" err="1" smtClean="0"/>
              <a:t>Disakkarit’lerin</a:t>
            </a:r>
            <a:r>
              <a:rPr lang="tr-TR" sz="2800" dirty="0" smtClean="0"/>
              <a:t> kimyasal yapısı</a:t>
            </a:r>
            <a:endParaRPr lang="tr-TR" sz="2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59632" y="0"/>
            <a:ext cx="7416824" cy="6740307"/>
          </a:xfrm>
          <a:prstGeom prst="rect">
            <a:avLst/>
          </a:prstGeom>
        </p:spPr>
        <p:txBody>
          <a:bodyPr wrap="square">
            <a:spAutoFit/>
          </a:bodyPr>
          <a:lstStyle/>
          <a:p>
            <a:r>
              <a:rPr lang="tr-TR" sz="2400" b="1" dirty="0" smtClean="0">
                <a:solidFill>
                  <a:srgbClr val="FF0000"/>
                </a:solidFill>
              </a:rPr>
              <a:t>POLİSAKKARİTLER</a:t>
            </a:r>
            <a:r>
              <a:rPr lang="tr-TR" sz="2400" dirty="0" smtClean="0"/>
              <a:t/>
            </a:r>
            <a:br>
              <a:rPr lang="tr-TR" sz="2400" dirty="0" smtClean="0"/>
            </a:br>
            <a:r>
              <a:rPr lang="tr-TR" sz="2400" dirty="0" smtClean="0"/>
              <a:t>-</a:t>
            </a:r>
            <a:r>
              <a:rPr lang="tr-TR" sz="2400" dirty="0" smtClean="0">
                <a:latin typeface="Calibri" pitchFamily="34" charset="0"/>
              </a:rPr>
              <a:t>Hücre zarından geçemezler</a:t>
            </a:r>
            <a:br>
              <a:rPr lang="tr-TR" sz="2400" dirty="0" smtClean="0">
                <a:latin typeface="Calibri" pitchFamily="34" charset="0"/>
              </a:rPr>
            </a:br>
            <a:r>
              <a:rPr lang="tr-TR" sz="2400" dirty="0" smtClean="0">
                <a:latin typeface="Calibri" pitchFamily="34" charset="0"/>
              </a:rPr>
              <a:t>-(n)kadar glikozun birleşmesinden oluşurlar.</a:t>
            </a:r>
            <a:br>
              <a:rPr lang="tr-TR" sz="2400" dirty="0" smtClean="0">
                <a:latin typeface="Calibri" pitchFamily="34" charset="0"/>
              </a:rPr>
            </a:br>
            <a:r>
              <a:rPr lang="tr-TR" sz="2400" dirty="0" smtClean="0">
                <a:latin typeface="Calibri" pitchFamily="34" charset="0"/>
              </a:rPr>
              <a:t>-Sindirim enzimleriyle hidrolize edilirler.</a:t>
            </a:r>
            <a:br>
              <a:rPr lang="tr-TR" sz="2400" dirty="0" smtClean="0">
                <a:latin typeface="Calibri" pitchFamily="34" charset="0"/>
              </a:rPr>
            </a:br>
            <a:r>
              <a:rPr lang="tr-TR" sz="2400" dirty="0" smtClean="0">
                <a:latin typeface="Calibri" pitchFamily="34" charset="0"/>
              </a:rPr>
              <a:t>-(n-1)kadar su harcanır.</a:t>
            </a:r>
            <a:br>
              <a:rPr lang="tr-TR" sz="2400" dirty="0" smtClean="0">
                <a:latin typeface="Calibri" pitchFamily="34" charset="0"/>
              </a:rPr>
            </a:br>
            <a:r>
              <a:rPr lang="tr-TR" sz="2400" dirty="0" smtClean="0">
                <a:latin typeface="Calibri" pitchFamily="34" charset="0"/>
              </a:rPr>
              <a:t>-Kanda bulunmazlar.</a:t>
            </a:r>
            <a:br>
              <a:rPr lang="tr-TR" sz="2400" dirty="0" smtClean="0">
                <a:latin typeface="Calibri" pitchFamily="34" charset="0"/>
              </a:rPr>
            </a:br>
            <a:r>
              <a:rPr lang="tr-TR" sz="2400" dirty="0" smtClean="0">
                <a:latin typeface="Calibri" pitchFamily="34" charset="0"/>
              </a:rPr>
              <a:t>-Hayvanlarda ve bakterilerde glikojen bitkilerde nişasta olarak depolanır</a:t>
            </a:r>
            <a:br>
              <a:rPr lang="tr-TR" sz="2400" dirty="0" smtClean="0">
                <a:latin typeface="Calibri" pitchFamily="34" charset="0"/>
              </a:rPr>
            </a:br>
            <a:r>
              <a:rPr lang="tr-TR" sz="2400" dirty="0" smtClean="0">
                <a:latin typeface="Calibri" pitchFamily="34" charset="0"/>
              </a:rPr>
              <a:t>-Selüloz bitkilerde çeper maddesi olarak kullanılır.</a:t>
            </a:r>
            <a:br>
              <a:rPr lang="tr-TR" sz="2400" dirty="0" smtClean="0">
                <a:latin typeface="Calibri" pitchFamily="34" charset="0"/>
              </a:rPr>
            </a:br>
            <a:r>
              <a:rPr lang="tr-TR" sz="2400" dirty="0" smtClean="0">
                <a:latin typeface="Calibri" pitchFamily="34" charset="0"/>
              </a:rPr>
              <a:t>-Bitki ve hayvanlarda sentezlenebilir.</a:t>
            </a:r>
            <a:br>
              <a:rPr lang="tr-TR" sz="2400" dirty="0" smtClean="0">
                <a:latin typeface="Calibri" pitchFamily="34" charset="0"/>
              </a:rPr>
            </a:br>
            <a:r>
              <a:rPr lang="tr-TR" sz="2400" dirty="0" smtClean="0">
                <a:latin typeface="Calibri" pitchFamily="34" charset="0"/>
              </a:rPr>
              <a:t>-Selüloz bazı tek hücreliler hariç diğer canlılar tarafından sindirilemez.</a:t>
            </a:r>
            <a:br>
              <a:rPr lang="tr-TR" sz="2400" dirty="0" smtClean="0">
                <a:latin typeface="Calibri" pitchFamily="34" charset="0"/>
              </a:rPr>
            </a:br>
            <a:r>
              <a:rPr lang="tr-TR" sz="2400" b="1" dirty="0" smtClean="0">
                <a:solidFill>
                  <a:srgbClr val="00B0F0"/>
                </a:solidFill>
                <a:latin typeface="Calibri" pitchFamily="34" charset="0"/>
              </a:rPr>
              <a:t>Çeşitleri</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1- Nişasta: Lügolle mavi renk verir.</a:t>
            </a:r>
            <a:br>
              <a:rPr lang="tr-TR" sz="2400" dirty="0" smtClean="0">
                <a:latin typeface="Calibri" pitchFamily="34" charset="0"/>
              </a:rPr>
            </a:br>
            <a:r>
              <a:rPr lang="tr-TR" sz="2400" dirty="0" smtClean="0">
                <a:latin typeface="Calibri" pitchFamily="34" charset="0"/>
              </a:rPr>
              <a:t>2- Glikojen : lügolle kahve rengi verirler.</a:t>
            </a:r>
            <a:br>
              <a:rPr lang="tr-TR" sz="2400" dirty="0" smtClean="0">
                <a:latin typeface="Calibri" pitchFamily="34" charset="0"/>
              </a:rPr>
            </a:br>
            <a:r>
              <a:rPr lang="tr-TR" sz="2400" dirty="0" smtClean="0">
                <a:latin typeface="Calibri" pitchFamily="34" charset="0"/>
              </a:rPr>
              <a:t>3- Selüloz: lügolle boyanmazlar.</a:t>
            </a:r>
            <a:br>
              <a:rPr lang="tr-TR" sz="2400" dirty="0" smtClean="0">
                <a:latin typeface="Calibri" pitchFamily="34" charset="0"/>
              </a:rPr>
            </a:br>
            <a:r>
              <a:rPr lang="tr-TR" sz="2400" dirty="0" smtClean="0">
                <a:latin typeface="Calibri" pitchFamily="34" charset="0"/>
              </a:rPr>
              <a:t>4- Pektin</a:t>
            </a:r>
            <a:br>
              <a:rPr lang="tr-TR" sz="2400" dirty="0" smtClean="0">
                <a:latin typeface="Calibri" pitchFamily="34" charset="0"/>
              </a:rPr>
            </a:br>
            <a:r>
              <a:rPr lang="tr-TR" sz="2400" dirty="0" smtClean="0">
                <a:latin typeface="Calibri" pitchFamily="34" charset="0"/>
              </a:rPr>
              <a:t>5- Kitin</a:t>
            </a:r>
            <a:endParaRPr lang="tr-TR" sz="2400" dirty="0">
              <a:latin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85728"/>
            <a:ext cx="6715172" cy="4893647"/>
          </a:xfrm>
          <a:prstGeom prst="rect">
            <a:avLst/>
          </a:prstGeom>
        </p:spPr>
        <p:txBody>
          <a:bodyPr wrap="square">
            <a:spAutoFit/>
          </a:bodyPr>
          <a:lstStyle/>
          <a:p>
            <a:r>
              <a:rPr lang="tr-TR" sz="2400" b="1" dirty="0" smtClean="0">
                <a:solidFill>
                  <a:srgbClr val="00B0F0"/>
                </a:solidFill>
              </a:rPr>
              <a:t>Nişasta</a:t>
            </a:r>
            <a:r>
              <a:rPr lang="tr-TR" sz="2400" dirty="0" smtClean="0"/>
              <a:t/>
            </a:r>
            <a:br>
              <a:rPr lang="tr-TR" sz="2400" dirty="0" smtClean="0"/>
            </a:br>
            <a:r>
              <a:rPr lang="tr-TR" sz="2400" dirty="0" smtClean="0"/>
              <a:t>¦N kadar glikozun </a:t>
            </a:r>
            <a:r>
              <a:rPr lang="tr-TR" sz="2400" dirty="0" err="1" smtClean="0"/>
              <a:t>dehidrasyon</a:t>
            </a:r>
            <a:r>
              <a:rPr lang="tr-TR" sz="2400" dirty="0" smtClean="0"/>
              <a:t> undan oluşur.</a:t>
            </a:r>
            <a:br>
              <a:rPr lang="tr-TR" sz="2400" dirty="0" smtClean="0"/>
            </a:br>
            <a:r>
              <a:rPr lang="tr-TR" sz="2400" dirty="0" smtClean="0"/>
              <a:t>¦Olayda n-1 kadar H2O oluşur.</a:t>
            </a:r>
            <a:br>
              <a:rPr lang="tr-TR" sz="2400" dirty="0" smtClean="0"/>
            </a:br>
            <a:r>
              <a:rPr lang="tr-TR" sz="2400" dirty="0" smtClean="0"/>
              <a:t>¦Olayda n-1 kadar glikoz bağı kurulur.</a:t>
            </a:r>
            <a:br>
              <a:rPr lang="tr-TR" sz="2400" dirty="0" smtClean="0"/>
            </a:br>
            <a:r>
              <a:rPr lang="tr-TR" sz="2400" dirty="0" smtClean="0"/>
              <a:t>¦Bitkilerde depo karbonhidrattır.</a:t>
            </a:r>
            <a:br>
              <a:rPr lang="tr-TR" sz="2400" dirty="0" smtClean="0"/>
            </a:br>
            <a:r>
              <a:rPr lang="tr-TR" sz="2400" dirty="0" smtClean="0"/>
              <a:t>¦Suda çözünmez.</a:t>
            </a:r>
            <a:br>
              <a:rPr lang="tr-TR" sz="2400" dirty="0" smtClean="0"/>
            </a:br>
            <a:r>
              <a:rPr lang="tr-TR" sz="2400" dirty="0" smtClean="0"/>
              <a:t>¦Hücre zarından geçemez.</a:t>
            </a:r>
            <a:br>
              <a:rPr lang="tr-TR" sz="2400" dirty="0" smtClean="0"/>
            </a:br>
            <a:r>
              <a:rPr lang="tr-TR" sz="2400" dirty="0" smtClean="0"/>
              <a:t>¦Sentezleri hücre içinde olur.</a:t>
            </a:r>
            <a:br>
              <a:rPr lang="tr-TR" sz="2400" dirty="0" smtClean="0"/>
            </a:br>
            <a:r>
              <a:rPr lang="tr-TR" sz="2400" dirty="0" smtClean="0"/>
              <a:t>¦Hidrolizlerinde n-1 kadar su harcanır.</a:t>
            </a:r>
            <a:br>
              <a:rPr lang="tr-TR" sz="2400" dirty="0" smtClean="0"/>
            </a:br>
            <a:r>
              <a:rPr lang="tr-TR" sz="2400" dirty="0" smtClean="0"/>
              <a:t>¦Hidrolizleri hücre içinde ve hücre dışında olabilir.</a:t>
            </a:r>
            <a:br>
              <a:rPr lang="tr-TR" sz="2400" dirty="0" smtClean="0"/>
            </a:br>
            <a:r>
              <a:rPr lang="tr-TR" sz="2400" dirty="0" smtClean="0"/>
              <a:t>¦</a:t>
            </a:r>
            <a:r>
              <a:rPr lang="tr-TR" sz="2400" dirty="0" err="1" smtClean="0"/>
              <a:t>Lu</a:t>
            </a:r>
            <a:r>
              <a:rPr lang="tr-TR" sz="2400" dirty="0" smtClean="0"/>
              <a:t> gol ile mavi , mor rengi verir.</a:t>
            </a:r>
            <a:br>
              <a:rPr lang="tr-TR" sz="2400" dirty="0" smtClean="0"/>
            </a:br>
            <a:r>
              <a:rPr lang="tr-TR" sz="2400" dirty="0" smtClean="0"/>
              <a:t>¦Amilaz enzimi ile maltoz a yıkılırlar.</a:t>
            </a:r>
            <a:br>
              <a:rPr lang="tr-TR" sz="2400" dirty="0" smtClean="0"/>
            </a:br>
            <a:r>
              <a:rPr lang="tr-TR" sz="2400" dirty="0" smtClean="0"/>
              <a:t>¦Kanda görülmez.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428728" y="500042"/>
            <a:ext cx="5429272" cy="6124754"/>
          </a:xfrm>
          <a:prstGeom prst="rect">
            <a:avLst/>
          </a:prstGeom>
        </p:spPr>
        <p:txBody>
          <a:bodyPr wrap="square">
            <a:spAutoFit/>
          </a:bodyPr>
          <a:lstStyle/>
          <a:p>
            <a:r>
              <a:rPr lang="tr-TR" sz="2800" dirty="0" smtClean="0">
                <a:solidFill>
                  <a:srgbClr val="00B0F0"/>
                </a:solidFill>
                <a:latin typeface="Calibri" pitchFamily="34" charset="0"/>
              </a:rPr>
              <a:t>Selüloz</a:t>
            </a:r>
            <a:r>
              <a:rPr lang="tr-TR" sz="2800" dirty="0" smtClean="0">
                <a:latin typeface="Calibri" pitchFamily="34" charset="0"/>
              </a:rPr>
              <a:t/>
            </a:r>
            <a:br>
              <a:rPr lang="tr-TR" sz="2800" dirty="0" smtClean="0">
                <a:latin typeface="Calibri" pitchFamily="34" charset="0"/>
              </a:rPr>
            </a:br>
            <a:r>
              <a:rPr lang="tr-TR" sz="2800" dirty="0" smtClean="0">
                <a:latin typeface="Calibri" pitchFamily="34" charset="0"/>
              </a:rPr>
              <a:t>¦n kadar glikoz </a:t>
            </a:r>
            <a:r>
              <a:rPr lang="tr-TR" sz="2800" dirty="0" err="1" smtClean="0">
                <a:latin typeface="Calibri" pitchFamily="34" charset="0"/>
              </a:rPr>
              <a:t>dehidrasyonu</a:t>
            </a:r>
            <a:r>
              <a:rPr lang="tr-TR" sz="2800" dirty="0" smtClean="0">
                <a:latin typeface="Calibri" pitchFamily="34" charset="0"/>
              </a:rPr>
              <a:t> ile birleşmesinden oluşur.</a:t>
            </a:r>
            <a:br>
              <a:rPr lang="tr-TR" sz="2800" dirty="0" smtClean="0">
                <a:latin typeface="Calibri" pitchFamily="34" charset="0"/>
              </a:rPr>
            </a:br>
            <a:r>
              <a:rPr lang="tr-TR" sz="2800" dirty="0" smtClean="0">
                <a:latin typeface="Calibri" pitchFamily="34" charset="0"/>
              </a:rPr>
              <a:t>¦Olayda n-1 kadar ters glikoz bağı oluşur.</a:t>
            </a:r>
            <a:br>
              <a:rPr lang="tr-TR" sz="2800" dirty="0" smtClean="0">
                <a:latin typeface="Calibri" pitchFamily="34" charset="0"/>
              </a:rPr>
            </a:br>
            <a:r>
              <a:rPr lang="tr-TR" sz="2800" dirty="0" smtClean="0">
                <a:latin typeface="Calibri" pitchFamily="34" charset="0"/>
              </a:rPr>
              <a:t>¦Olayda n-1 kadar H2O açığa çıkar.</a:t>
            </a:r>
            <a:br>
              <a:rPr lang="tr-TR" sz="2800" dirty="0" smtClean="0">
                <a:latin typeface="Calibri" pitchFamily="34" charset="0"/>
              </a:rPr>
            </a:br>
            <a:r>
              <a:rPr lang="tr-TR" sz="2800" dirty="0" smtClean="0">
                <a:latin typeface="Calibri" pitchFamily="34" charset="0"/>
              </a:rPr>
              <a:t>¦Sentezleri hücre içinde gerçekleşir.</a:t>
            </a:r>
            <a:br>
              <a:rPr lang="tr-TR" sz="2800" dirty="0" smtClean="0">
                <a:latin typeface="Calibri" pitchFamily="34" charset="0"/>
              </a:rPr>
            </a:br>
            <a:r>
              <a:rPr lang="tr-TR" sz="2800" dirty="0" smtClean="0">
                <a:latin typeface="Calibri" pitchFamily="34" charset="0"/>
              </a:rPr>
              <a:t>¦Hayvanlarda bazı bakteriler ve birkaç omurgasız hariç hidroliz enzimleri bulunmaz.</a:t>
            </a:r>
            <a:br>
              <a:rPr lang="tr-TR" sz="2800" dirty="0" smtClean="0">
                <a:latin typeface="Calibri" pitchFamily="34" charset="0"/>
              </a:rPr>
            </a:br>
            <a:r>
              <a:rPr lang="tr-TR" sz="2800" dirty="0" smtClean="0">
                <a:latin typeface="Calibri" pitchFamily="34" charset="0"/>
              </a:rPr>
              <a:t>¦Bitkilerde yapı karbonhidrattır. Hücre çeperini oluşturur.</a:t>
            </a:r>
            <a:br>
              <a:rPr lang="tr-TR" sz="2800" dirty="0" smtClean="0">
                <a:latin typeface="Calibri" pitchFamily="34" charset="0"/>
              </a:rPr>
            </a:br>
            <a:r>
              <a:rPr lang="tr-TR" sz="2800" dirty="0" smtClean="0">
                <a:latin typeface="Calibri" pitchFamily="34" charset="0"/>
              </a:rPr>
              <a:t>¦Suda çözünmezler.</a:t>
            </a:r>
            <a:br>
              <a:rPr lang="tr-TR" sz="2800" dirty="0" smtClean="0">
                <a:latin typeface="Calibri" pitchFamily="34" charset="0"/>
              </a:rPr>
            </a:br>
            <a:r>
              <a:rPr lang="tr-TR" sz="2800" dirty="0" smtClean="0">
                <a:latin typeface="Calibri" pitchFamily="34" charset="0"/>
              </a:rPr>
              <a:t>¦</a:t>
            </a:r>
            <a:r>
              <a:rPr lang="tr-TR" sz="2800" dirty="0" err="1" smtClean="0">
                <a:latin typeface="Calibri" pitchFamily="34" charset="0"/>
              </a:rPr>
              <a:t>Lugol</a:t>
            </a:r>
            <a:r>
              <a:rPr lang="tr-TR" sz="2800" dirty="0" smtClean="0">
                <a:latin typeface="Calibri" pitchFamily="34" charset="0"/>
              </a:rPr>
              <a:t> ile boyanmazlar.</a:t>
            </a:r>
            <a:endParaRPr lang="tr-TR" sz="2800" dirty="0">
              <a:latin typeface="Calibri"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071538" y="357166"/>
            <a:ext cx="7286676" cy="6093976"/>
          </a:xfrm>
          <a:prstGeom prst="rect">
            <a:avLst/>
          </a:prstGeom>
        </p:spPr>
        <p:txBody>
          <a:bodyPr wrap="square">
            <a:spAutoFit/>
          </a:bodyPr>
          <a:lstStyle/>
          <a:p>
            <a:pPr lvl="0" fontAlgn="base">
              <a:spcBef>
                <a:spcPct val="0"/>
              </a:spcBef>
              <a:spcAft>
                <a:spcPct val="0"/>
              </a:spcAft>
            </a:pPr>
            <a:r>
              <a:rPr lang="tr-TR" sz="2600" b="1" dirty="0" smtClean="0">
                <a:solidFill>
                  <a:srgbClr val="00B0F0"/>
                </a:solidFill>
                <a:latin typeface="Calibri" pitchFamily="34" charset="0"/>
                <a:ea typeface="Calibri" pitchFamily="34" charset="0"/>
                <a:cs typeface="Times New Roman" pitchFamily="18" charset="0"/>
              </a:rPr>
              <a:t>Glikojen</a:t>
            </a:r>
            <a:r>
              <a:rPr lang="tr-TR" sz="2600" dirty="0" smtClean="0">
                <a:solidFill>
                  <a:prstClr val="black"/>
                </a:solidFill>
                <a:latin typeface="Calibri" pitchFamily="34" charset="0"/>
                <a:ea typeface="Calibri" pitchFamily="34" charset="0"/>
                <a:cs typeface="Times New Roman" pitchFamily="18" charset="0"/>
              </a:rPr>
              <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¦N kadar glikozun </a:t>
            </a:r>
            <a:r>
              <a:rPr lang="tr-TR" sz="2600" dirty="0" err="1" smtClean="0">
                <a:solidFill>
                  <a:prstClr val="black"/>
                </a:solidFill>
                <a:latin typeface="Calibri" pitchFamily="34" charset="0"/>
                <a:ea typeface="Calibri" pitchFamily="34" charset="0"/>
                <a:cs typeface="Times New Roman" pitchFamily="18" charset="0"/>
              </a:rPr>
              <a:t>dehidrasyon</a:t>
            </a:r>
            <a:r>
              <a:rPr lang="tr-TR" sz="2600" dirty="0" smtClean="0">
                <a:solidFill>
                  <a:prstClr val="black"/>
                </a:solidFill>
                <a:latin typeface="Calibri" pitchFamily="34" charset="0"/>
                <a:ea typeface="Calibri" pitchFamily="34" charset="0"/>
                <a:cs typeface="Times New Roman" pitchFamily="18" charset="0"/>
              </a:rPr>
              <a:t> ile </a:t>
            </a:r>
            <a:r>
              <a:rPr lang="tr-TR" sz="2600" dirty="0" err="1" smtClean="0">
                <a:solidFill>
                  <a:prstClr val="black"/>
                </a:solidFill>
                <a:latin typeface="Calibri" pitchFamily="34" charset="0"/>
                <a:ea typeface="Calibri" pitchFamily="34" charset="0"/>
                <a:cs typeface="Times New Roman" pitchFamily="18" charset="0"/>
              </a:rPr>
              <a:t>birlaşmesinden</a:t>
            </a:r>
            <a:r>
              <a:rPr lang="tr-TR" sz="2600" dirty="0" smtClean="0">
                <a:solidFill>
                  <a:prstClr val="black"/>
                </a:solidFill>
                <a:latin typeface="Calibri" pitchFamily="34" charset="0"/>
                <a:ea typeface="Calibri" pitchFamily="34" charset="0"/>
                <a:cs typeface="Times New Roman" pitchFamily="18" charset="0"/>
              </a:rPr>
              <a:t> oluşur.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¦Olayda n-1 kadar H2O açığa çıkar.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¦Olayda n-1 kadar glikozit bağı kurulur.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¦Sentezleri karaciğer ve çizgili kas hücrelerin de gerçekleşir.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¦Hayvansal depo karbonhidrattır.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¦Suda çözünür.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¦Hücre zarından geçemez.</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¦Sentezleri Hücre içinde gerçekleşir.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¦Hidrolizinde n-1 kadar su harcanır. Olay hücre içinde ve hücre dışında gerçekleşebilir.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a:t>
            </a:r>
            <a:r>
              <a:rPr lang="tr-TR" sz="2600" dirty="0" err="1" smtClean="0">
                <a:solidFill>
                  <a:prstClr val="black"/>
                </a:solidFill>
                <a:latin typeface="Calibri" pitchFamily="34" charset="0"/>
                <a:ea typeface="Calibri" pitchFamily="34" charset="0"/>
                <a:cs typeface="Times New Roman" pitchFamily="18" charset="0"/>
              </a:rPr>
              <a:t>Lugol</a:t>
            </a:r>
            <a:r>
              <a:rPr lang="tr-TR" sz="2600" dirty="0" smtClean="0">
                <a:solidFill>
                  <a:prstClr val="black"/>
                </a:solidFill>
                <a:latin typeface="Calibri" pitchFamily="34" charset="0"/>
                <a:ea typeface="Calibri" pitchFamily="34" charset="0"/>
                <a:cs typeface="Times New Roman" pitchFamily="18" charset="0"/>
              </a:rPr>
              <a:t> ile kahverengi rengini verir.</a:t>
            </a:r>
            <a:br>
              <a:rPr lang="tr-TR" sz="2600" dirty="0" smtClean="0">
                <a:solidFill>
                  <a:prstClr val="black"/>
                </a:solidFill>
                <a:latin typeface="Calibri" pitchFamily="34" charset="0"/>
                <a:ea typeface="Calibri" pitchFamily="34" charset="0"/>
                <a:cs typeface="Times New Roman" pitchFamily="18" charset="0"/>
              </a:rPr>
            </a:br>
            <a:r>
              <a:rPr lang="tr-TR" sz="2600" dirty="0" smtClean="0">
                <a:solidFill>
                  <a:prstClr val="black"/>
                </a:solidFill>
                <a:latin typeface="Calibri" pitchFamily="34" charset="0"/>
                <a:ea typeface="Calibri" pitchFamily="34" charset="0"/>
                <a:cs typeface="Times New Roman" pitchFamily="18" charset="0"/>
              </a:rPr>
              <a:t>¦Kanda görülmez.</a:t>
            </a:r>
            <a:endParaRPr lang="tr-TR" sz="2600" dirty="0" smtClean="0">
              <a:solidFill>
                <a:prstClr val="black"/>
              </a:solidFill>
              <a:latin typeface="Calibri"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142852"/>
            <a:ext cx="7715304" cy="3970318"/>
          </a:xfrm>
          <a:prstGeom prst="rect">
            <a:avLst/>
          </a:prstGeom>
        </p:spPr>
        <p:txBody>
          <a:bodyPr wrap="square">
            <a:spAutoFit/>
          </a:bodyPr>
          <a:lstStyle/>
          <a:p>
            <a:r>
              <a:rPr lang="tr-TR" sz="2800" b="1" dirty="0" smtClean="0">
                <a:solidFill>
                  <a:srgbClr val="00B0F0"/>
                </a:solidFill>
              </a:rPr>
              <a:t>Görevleri</a:t>
            </a:r>
            <a:r>
              <a:rPr lang="tr-TR" sz="2800" dirty="0" smtClean="0"/>
              <a:t/>
            </a:r>
            <a:br>
              <a:rPr lang="tr-TR" sz="2800" dirty="0" smtClean="0"/>
            </a:br>
            <a:r>
              <a:rPr lang="tr-TR" sz="2800" dirty="0" smtClean="0"/>
              <a:t>¦</a:t>
            </a:r>
            <a:r>
              <a:rPr lang="tr-TR" sz="2800" dirty="0" smtClean="0">
                <a:latin typeface="Calibri" pitchFamily="34" charset="0"/>
              </a:rPr>
              <a:t>Canlılarda enerji verici madde olarak kullanılır.</a:t>
            </a:r>
            <a:br>
              <a:rPr lang="tr-TR" sz="2800" dirty="0" smtClean="0">
                <a:latin typeface="Calibri" pitchFamily="34" charset="0"/>
              </a:rPr>
            </a:br>
            <a:r>
              <a:rPr lang="tr-TR" sz="2800" dirty="0" smtClean="0">
                <a:latin typeface="Calibri" pitchFamily="34" charset="0"/>
              </a:rPr>
              <a:t>¦Bitki , </a:t>
            </a:r>
            <a:r>
              <a:rPr lang="tr-TR" sz="2800" dirty="0" err="1" smtClean="0">
                <a:latin typeface="Calibri" pitchFamily="34" charset="0"/>
              </a:rPr>
              <a:t>fungus</a:t>
            </a:r>
            <a:r>
              <a:rPr lang="tr-TR" sz="2800" dirty="0" smtClean="0">
                <a:latin typeface="Calibri" pitchFamily="34" charset="0"/>
              </a:rPr>
              <a:t> ve bazı bakterilerin hücre çeperinin esas maddesini oluşturur.</a:t>
            </a:r>
            <a:br>
              <a:rPr lang="tr-TR" sz="2800" dirty="0" smtClean="0">
                <a:latin typeface="Calibri" pitchFamily="34" charset="0"/>
              </a:rPr>
            </a:br>
            <a:r>
              <a:rPr lang="tr-TR" sz="2800" dirty="0" smtClean="0">
                <a:latin typeface="Calibri" pitchFamily="34" charset="0"/>
              </a:rPr>
              <a:t>¦Hücre zarlarında protein ve yağlarla bileşikler oluşturarak tanımlayıcı ve tanıyıcı maddeler olarak görev yaparlar.</a:t>
            </a:r>
            <a:br>
              <a:rPr lang="tr-TR" sz="2800" dirty="0" smtClean="0">
                <a:latin typeface="Calibri" pitchFamily="34" charset="0"/>
              </a:rPr>
            </a:br>
            <a:r>
              <a:rPr lang="tr-TR" sz="2800" dirty="0" smtClean="0">
                <a:latin typeface="Calibri" pitchFamily="34" charset="0"/>
              </a:rPr>
              <a:t>¦DNA , RNA , ATP , FAD , NAD gibi önemli organik maddelerin yapılarına katılırlar.</a:t>
            </a:r>
            <a:endParaRPr lang="tr-TR" sz="2800" dirty="0">
              <a:latin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142852"/>
            <a:ext cx="7426642" cy="428628"/>
          </a:xfrm>
        </p:spPr>
        <p:txBody>
          <a:bodyPr>
            <a:normAutofit fontScale="90000"/>
          </a:bodyPr>
          <a:lstStyle/>
          <a:p>
            <a:r>
              <a:rPr lang="tr-TR" sz="3600" b="1" dirty="0" smtClean="0">
                <a:solidFill>
                  <a:srgbClr val="FF0000"/>
                </a:solidFill>
              </a:rPr>
              <a:t>Proteinler</a:t>
            </a:r>
            <a:r>
              <a:rPr lang="tr-TR" b="1" dirty="0" smtClean="0"/>
              <a:t> </a:t>
            </a:r>
            <a:endParaRPr lang="tr-TR" dirty="0"/>
          </a:p>
        </p:txBody>
      </p:sp>
      <p:sp>
        <p:nvSpPr>
          <p:cNvPr id="4" name="3 Dikdörtgen"/>
          <p:cNvSpPr/>
          <p:nvPr/>
        </p:nvSpPr>
        <p:spPr>
          <a:xfrm>
            <a:off x="1000100" y="214291"/>
            <a:ext cx="7715304" cy="6555641"/>
          </a:xfrm>
          <a:prstGeom prst="rect">
            <a:avLst/>
          </a:prstGeom>
        </p:spPr>
        <p:txBody>
          <a:bodyPr wrap="square">
            <a:spAutoFit/>
          </a:bodyPr>
          <a:lstStyle/>
          <a:p>
            <a:pPr lvl="0" algn="just" fontAlgn="base">
              <a:spcBef>
                <a:spcPct val="0"/>
              </a:spcBef>
              <a:spcAft>
                <a:spcPct val="0"/>
              </a:spcAft>
            </a:pPr>
            <a:r>
              <a:rPr lang="tr-TR" sz="2800" dirty="0" smtClean="0">
                <a:solidFill>
                  <a:srgbClr val="333333"/>
                </a:solidFill>
                <a:latin typeface="Tahoma" pitchFamily="34" charset="0"/>
                <a:ea typeface="Times New Roman" pitchFamily="18" charset="0"/>
                <a:cs typeface="Tahoma" pitchFamily="34" charset="0"/>
              </a:rPr>
              <a:t/>
            </a:r>
            <a:br>
              <a:rPr lang="tr-TR" sz="2800" dirty="0" smtClean="0">
                <a:solidFill>
                  <a:srgbClr val="333333"/>
                </a:solidFill>
                <a:latin typeface="Tahoma" pitchFamily="34" charset="0"/>
                <a:ea typeface="Times New Roman" pitchFamily="18" charset="0"/>
                <a:cs typeface="Tahoma" pitchFamily="34" charset="0"/>
              </a:rPr>
            </a:br>
            <a:r>
              <a:rPr lang="tr-TR" sz="2800" dirty="0" smtClean="0">
                <a:solidFill>
                  <a:srgbClr val="333333"/>
                </a:solidFill>
                <a:latin typeface="Calibri" pitchFamily="34" charset="0"/>
                <a:ea typeface="Times New Roman" pitchFamily="18" charset="0"/>
                <a:cs typeface="Tahoma" pitchFamily="34" charset="0"/>
              </a:rPr>
              <a:t>Amino asitlerin belirli türde, belirli sayıda </a:t>
            </a:r>
            <a:r>
              <a:rPr lang="tr-TR" sz="2800" dirty="0" smtClean="0">
                <a:solidFill>
                  <a:srgbClr val="3B5998"/>
                </a:solidFill>
                <a:latin typeface="Calibri" pitchFamily="34" charset="0"/>
                <a:ea typeface="Times New Roman" pitchFamily="18" charset="0"/>
                <a:cs typeface="Tahoma" pitchFamily="34" charset="0"/>
                <a:hlinkClick r:id="rId2"/>
              </a:rPr>
              <a:t>ve</a:t>
            </a:r>
            <a:r>
              <a:rPr lang="tr-TR" sz="2800" dirty="0" smtClean="0">
                <a:solidFill>
                  <a:srgbClr val="333333"/>
                </a:solidFill>
                <a:latin typeface="Calibri" pitchFamily="34" charset="0"/>
                <a:ea typeface="Times New Roman" pitchFamily="18" charset="0"/>
                <a:cs typeface="Tahoma" pitchFamily="34" charset="0"/>
              </a:rPr>
              <a:t> belirli diziliş sırasında karakteristik düz zincirle birbirlerine </a:t>
            </a:r>
            <a:r>
              <a:rPr lang="tr-TR" sz="2800" dirty="0" err="1" smtClean="0">
                <a:solidFill>
                  <a:srgbClr val="333333"/>
                </a:solidFill>
                <a:latin typeface="Calibri" pitchFamily="34" charset="0"/>
                <a:ea typeface="Times New Roman" pitchFamily="18" charset="0"/>
                <a:cs typeface="Tahoma" pitchFamily="34" charset="0"/>
              </a:rPr>
              <a:t>kovalent</a:t>
            </a:r>
            <a:r>
              <a:rPr lang="tr-TR" sz="2800" dirty="0" smtClean="0">
                <a:solidFill>
                  <a:srgbClr val="333333"/>
                </a:solidFill>
                <a:latin typeface="Calibri" pitchFamily="34" charset="0"/>
                <a:ea typeface="Times New Roman" pitchFamily="18" charset="0"/>
                <a:cs typeface="Tahoma" pitchFamily="34" charset="0"/>
              </a:rPr>
              <a:t> bağlanmasıyla oluşmuş </a:t>
            </a:r>
            <a:r>
              <a:rPr lang="tr-TR" sz="2800" dirty="0" err="1" smtClean="0">
                <a:solidFill>
                  <a:srgbClr val="333333"/>
                </a:solidFill>
                <a:latin typeface="Calibri" pitchFamily="34" charset="0"/>
                <a:ea typeface="Times New Roman" pitchFamily="18" charset="0"/>
                <a:cs typeface="Tahoma" pitchFamily="34" charset="0"/>
              </a:rPr>
              <a:t>polipeptitlerdir</a:t>
            </a:r>
            <a:r>
              <a:rPr lang="tr-TR" sz="2800" dirty="0" smtClean="0">
                <a:solidFill>
                  <a:srgbClr val="333333"/>
                </a:solidFill>
                <a:latin typeface="Calibri" pitchFamily="34" charset="0"/>
                <a:ea typeface="Times New Roman" pitchFamily="18" charset="0"/>
                <a:cs typeface="Tahoma" pitchFamily="34" charset="0"/>
              </a:rPr>
              <a:t>. Amino asitlerin polimerleridirler. </a:t>
            </a:r>
            <a:r>
              <a:rPr lang="tr-TR" sz="2800" dirty="0" smtClean="0">
                <a:solidFill>
                  <a:srgbClr val="3B5998"/>
                </a:solidFill>
                <a:latin typeface="Calibri" pitchFamily="34" charset="0"/>
                <a:ea typeface="Times New Roman" pitchFamily="18" charset="0"/>
                <a:cs typeface="Tahoma" pitchFamily="34" charset="0"/>
                <a:hlinkClick r:id="rId3"/>
              </a:rPr>
              <a:t>Canlı</a:t>
            </a:r>
            <a:r>
              <a:rPr lang="tr-TR" sz="2800" dirty="0" smtClean="0">
                <a:solidFill>
                  <a:srgbClr val="333333"/>
                </a:solidFill>
                <a:latin typeface="Calibri" pitchFamily="34" charset="0"/>
                <a:ea typeface="Times New Roman" pitchFamily="18" charset="0"/>
                <a:cs typeface="Tahoma" pitchFamily="34" charset="0"/>
              </a:rPr>
              <a:t> hücrelerin ana </a:t>
            </a:r>
            <a:r>
              <a:rPr lang="tr-TR" sz="2800" dirty="0" smtClean="0">
                <a:solidFill>
                  <a:srgbClr val="3B5998"/>
                </a:solidFill>
                <a:latin typeface="Calibri" pitchFamily="34" charset="0"/>
                <a:ea typeface="Times New Roman" pitchFamily="18" charset="0"/>
                <a:cs typeface="Tahoma" pitchFamily="34" charset="0"/>
                <a:hlinkClick r:id="rId4"/>
              </a:rPr>
              <a:t>Madde</a:t>
            </a:r>
            <a:r>
              <a:rPr lang="tr-TR" sz="2800" dirty="0" smtClean="0">
                <a:solidFill>
                  <a:srgbClr val="333333"/>
                </a:solidFill>
                <a:latin typeface="Calibri" pitchFamily="34" charset="0"/>
                <a:ea typeface="Times New Roman" pitchFamily="18" charset="0"/>
                <a:cs typeface="Tahoma" pitchFamily="34" charset="0"/>
              </a:rPr>
              <a:t>sini oluşturan, genellikle sülfür, </a:t>
            </a:r>
            <a:r>
              <a:rPr lang="tr-TR" sz="2800" dirty="0" smtClean="0">
                <a:solidFill>
                  <a:srgbClr val="3B5998"/>
                </a:solidFill>
                <a:latin typeface="Calibri" pitchFamily="34" charset="0"/>
                <a:ea typeface="Times New Roman" pitchFamily="18" charset="0"/>
                <a:cs typeface="Tahoma" pitchFamily="34" charset="0"/>
                <a:hlinkClick r:id="rId5"/>
              </a:rPr>
              <a:t>Oksijen</a:t>
            </a:r>
            <a:r>
              <a:rPr lang="tr-TR" sz="2800" dirty="0" smtClean="0">
                <a:solidFill>
                  <a:srgbClr val="333333"/>
                </a:solidFill>
                <a:latin typeface="Calibri" pitchFamily="34" charset="0"/>
                <a:ea typeface="Times New Roman" pitchFamily="18" charset="0"/>
                <a:cs typeface="Tahoma" pitchFamily="34" charset="0"/>
              </a:rPr>
              <a:t> ve karbon öğeleri bulunan amino </a:t>
            </a:r>
            <a:r>
              <a:rPr lang="tr-TR" sz="2800" dirty="0" smtClean="0">
                <a:solidFill>
                  <a:srgbClr val="3B5998"/>
                </a:solidFill>
                <a:latin typeface="Calibri" pitchFamily="34" charset="0"/>
                <a:ea typeface="Times New Roman" pitchFamily="18" charset="0"/>
                <a:cs typeface="Tahoma" pitchFamily="34" charset="0"/>
                <a:hlinkClick r:id="rId6"/>
              </a:rPr>
              <a:t>Asit</a:t>
            </a:r>
            <a:r>
              <a:rPr lang="tr-TR" sz="2800" dirty="0" smtClean="0">
                <a:solidFill>
                  <a:srgbClr val="333333"/>
                </a:solidFill>
                <a:latin typeface="Calibri" pitchFamily="34" charset="0"/>
                <a:ea typeface="Times New Roman" pitchFamily="18" charset="0"/>
                <a:cs typeface="Tahoma" pitchFamily="34" charset="0"/>
              </a:rPr>
              <a:t> birleşiminden oluşmuş, yumurta akı, et, süt vb. yiyeceklerde bulunan, karmaşık yapılı doğal maddeye </a:t>
            </a:r>
            <a:r>
              <a:rPr lang="tr-TR" sz="2800" dirty="0" smtClean="0">
                <a:solidFill>
                  <a:srgbClr val="3B5998"/>
                </a:solidFill>
                <a:latin typeface="Calibri" pitchFamily="34" charset="0"/>
                <a:ea typeface="Times New Roman" pitchFamily="18" charset="0"/>
                <a:cs typeface="Tahoma" pitchFamily="34" charset="0"/>
                <a:hlinkClick r:id="rId7"/>
              </a:rPr>
              <a:t>Protein</a:t>
            </a:r>
            <a:r>
              <a:rPr lang="tr-TR" sz="2800" dirty="0" smtClean="0">
                <a:solidFill>
                  <a:srgbClr val="333333"/>
                </a:solidFill>
                <a:latin typeface="Calibri" pitchFamily="34" charset="0"/>
                <a:ea typeface="Times New Roman" pitchFamily="18" charset="0"/>
                <a:cs typeface="Tahoma" pitchFamily="34" charset="0"/>
              </a:rPr>
              <a:t> denir.</a:t>
            </a:r>
            <a:endParaRPr lang="tr-TR" sz="2800" dirty="0" smtClean="0">
              <a:solidFill>
                <a:prstClr val="black"/>
              </a:solidFill>
              <a:latin typeface="Calibri" pitchFamily="34" charset="0"/>
            </a:endParaRPr>
          </a:p>
          <a:p>
            <a:pPr lvl="0" algn="just" eaLnBrk="0" fontAlgn="base" hangingPunct="0">
              <a:spcBef>
                <a:spcPct val="0"/>
              </a:spcBef>
              <a:spcAft>
                <a:spcPct val="0"/>
              </a:spcAft>
            </a:pPr>
            <a:r>
              <a:rPr lang="tr-TR" sz="2800" dirty="0" smtClean="0">
                <a:solidFill>
                  <a:srgbClr val="333333"/>
                </a:solidFill>
                <a:latin typeface="Calibri" pitchFamily="34" charset="0"/>
                <a:ea typeface="Times New Roman" pitchFamily="18" charset="0"/>
                <a:cs typeface="Tahoma" pitchFamily="34" charset="0"/>
              </a:rPr>
              <a:t>Proteinler hücrelerdeki bütün biyolojik olayların yapı taşıdırlar. Hücreler içerisinde gerçekleşen olaylar; yüz binlerce farklı </a:t>
            </a:r>
            <a:r>
              <a:rPr lang="tr-TR" sz="2800" dirty="0" smtClean="0">
                <a:solidFill>
                  <a:srgbClr val="3B5998"/>
                </a:solidFill>
                <a:latin typeface="Calibri" pitchFamily="34" charset="0"/>
                <a:ea typeface="Times New Roman" pitchFamily="18" charset="0"/>
                <a:cs typeface="Tahoma" pitchFamily="34" charset="0"/>
                <a:hlinkClick r:id="rId7"/>
              </a:rPr>
              <a:t>Proteinin</a:t>
            </a:r>
            <a:r>
              <a:rPr lang="tr-TR" sz="2800" dirty="0" smtClean="0">
                <a:solidFill>
                  <a:srgbClr val="333333"/>
                </a:solidFill>
                <a:latin typeface="Calibri" pitchFamily="34" charset="0"/>
                <a:ea typeface="Times New Roman" pitchFamily="18" charset="0"/>
                <a:cs typeface="Tahoma" pitchFamily="34" charset="0"/>
              </a:rPr>
              <a:t> kendilerine verilmiş olan vazifeleri yerine getirmeleri </a:t>
            </a:r>
            <a:r>
              <a:rPr lang="tr-TR" sz="2800" dirty="0" smtClean="0">
                <a:solidFill>
                  <a:srgbClr val="3B5998"/>
                </a:solidFill>
                <a:latin typeface="Calibri" pitchFamily="34" charset="0"/>
                <a:ea typeface="Times New Roman" pitchFamily="18" charset="0"/>
                <a:cs typeface="Tahoma" pitchFamily="34" charset="0"/>
                <a:hlinkClick r:id="rId8"/>
              </a:rPr>
              <a:t>ile</a:t>
            </a:r>
            <a:r>
              <a:rPr lang="tr-TR" sz="2800" dirty="0" smtClean="0">
                <a:solidFill>
                  <a:srgbClr val="333333"/>
                </a:solidFill>
                <a:latin typeface="Calibri" pitchFamily="34" charset="0"/>
                <a:ea typeface="Times New Roman" pitchFamily="18" charset="0"/>
                <a:cs typeface="Tahoma" pitchFamily="34" charset="0"/>
              </a:rPr>
              <a:t> gerçekleşir.</a:t>
            </a:r>
            <a:endParaRPr lang="tr-TR" sz="2800" dirty="0" smtClean="0">
              <a:solidFill>
                <a:prstClr val="black"/>
              </a:solidFill>
              <a:latin typeface="Calibri"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1"/>
            <a:ext cx="7215238" cy="7602081"/>
          </a:xfrm>
          <a:prstGeom prst="rect">
            <a:avLst/>
          </a:prstGeom>
        </p:spPr>
        <p:txBody>
          <a:bodyPr wrap="square">
            <a:spAutoFit/>
          </a:bodyPr>
          <a:lstStyle/>
          <a:p>
            <a:pPr eaLnBrk="0" fontAlgn="base" hangingPunct="0">
              <a:spcBef>
                <a:spcPct val="0"/>
              </a:spcBef>
              <a:spcAft>
                <a:spcPct val="0"/>
              </a:spcAft>
            </a:pPr>
            <a:r>
              <a:rPr lang="tr-TR" sz="2400" b="1" dirty="0" smtClean="0">
                <a:solidFill>
                  <a:schemeClr val="accent1"/>
                </a:solidFill>
                <a:latin typeface="Calibri" pitchFamily="34" charset="0"/>
                <a:ea typeface="Times New Roman" pitchFamily="18" charset="0"/>
                <a:cs typeface="Tahoma" pitchFamily="34" charset="0"/>
              </a:rPr>
              <a:t>Proteinlerin özellikleri</a:t>
            </a:r>
            <a:r>
              <a:rPr lang="tr-TR" sz="2400" dirty="0" smtClean="0">
                <a:solidFill>
                  <a:srgbClr val="333333"/>
                </a:solidFill>
                <a:latin typeface="Calibri" pitchFamily="34" charset="0"/>
                <a:ea typeface="Times New Roman" pitchFamily="18" charset="0"/>
                <a:cs typeface="Tahoma" pitchFamily="34" charset="0"/>
              </a:rPr>
              <a:t/>
            </a:r>
            <a:br>
              <a:rPr lang="tr-TR" sz="2400" dirty="0" smtClean="0">
                <a:solidFill>
                  <a:srgbClr val="333333"/>
                </a:solidFill>
                <a:latin typeface="Calibri" pitchFamily="34" charset="0"/>
                <a:ea typeface="Times New Roman" pitchFamily="18" charset="0"/>
                <a:cs typeface="Tahoma" pitchFamily="34" charset="0"/>
              </a:rPr>
            </a:br>
            <a:r>
              <a:rPr lang="tr-TR" sz="2400" dirty="0" smtClean="0">
                <a:solidFill>
                  <a:srgbClr val="333333"/>
                </a:solidFill>
                <a:latin typeface="Calibri" pitchFamily="34" charset="0"/>
                <a:ea typeface="Times New Roman" pitchFamily="18" charset="0"/>
                <a:cs typeface="Tahoma" pitchFamily="34" charset="0"/>
              </a:rPr>
              <a:t>Proteinler, çeşitli etkilerle </a:t>
            </a:r>
            <a:r>
              <a:rPr lang="tr-TR" sz="2400" dirty="0" err="1" smtClean="0">
                <a:solidFill>
                  <a:srgbClr val="333333"/>
                </a:solidFill>
                <a:latin typeface="Calibri" pitchFamily="34" charset="0"/>
                <a:ea typeface="Times New Roman" pitchFamily="18" charset="0"/>
                <a:cs typeface="Tahoma" pitchFamily="34" charset="0"/>
              </a:rPr>
              <a:t>denatüre</a:t>
            </a:r>
            <a:r>
              <a:rPr lang="tr-TR" sz="2400" dirty="0" smtClean="0">
                <a:solidFill>
                  <a:srgbClr val="333333"/>
                </a:solidFill>
                <a:latin typeface="Calibri" pitchFamily="34" charset="0"/>
                <a:ea typeface="Times New Roman" pitchFamily="18" charset="0"/>
                <a:cs typeface="Tahoma" pitchFamily="34" charset="0"/>
              </a:rPr>
              <a:t> olurlar. </a:t>
            </a:r>
            <a:r>
              <a:rPr lang="tr-TR" sz="2400" dirty="0" smtClean="0">
                <a:latin typeface="Calibri" pitchFamily="34" charset="0"/>
              </a:rPr>
              <a:t>Proteinler, </a:t>
            </a:r>
            <a:r>
              <a:rPr lang="tr-TR" sz="2400" dirty="0" err="1" smtClean="0">
                <a:latin typeface="Calibri" pitchFamily="34" charset="0"/>
              </a:rPr>
              <a:t>polipeptit</a:t>
            </a:r>
            <a:r>
              <a:rPr lang="tr-TR" sz="2400" dirty="0" smtClean="0">
                <a:latin typeface="Calibri" pitchFamily="34" charset="0"/>
              </a:rPr>
              <a:t> zincirindeki </a:t>
            </a:r>
            <a:r>
              <a:rPr lang="tr-TR" sz="2400" dirty="0" err="1" smtClean="0">
                <a:latin typeface="Calibri" pitchFamily="34" charset="0"/>
              </a:rPr>
              <a:t>peptit</a:t>
            </a:r>
            <a:r>
              <a:rPr lang="tr-TR" sz="2400" dirty="0" smtClean="0">
                <a:latin typeface="Calibri" pitchFamily="34" charset="0"/>
              </a:rPr>
              <a:t> bağlarının </a:t>
            </a:r>
            <a:r>
              <a:rPr lang="tr-TR" sz="2400" dirty="0" smtClean="0">
                <a:latin typeface="Calibri" pitchFamily="34" charset="0"/>
                <a:hlinkClick r:id="rId2"/>
              </a:rPr>
              <a:t>Su</a:t>
            </a:r>
            <a:r>
              <a:rPr lang="tr-TR" sz="2400" dirty="0" smtClean="0">
                <a:latin typeface="Calibri" pitchFamily="34" charset="0"/>
              </a:rPr>
              <a:t> girişi ile yıkılması sonucu hidroliz olurlar. Proteinler hücrelerdeki bütün biyolojik olayların yapı taşıdırlar. Hücreler içerisinde gerçekleşen olaylar; yüz binlerce farklı </a:t>
            </a:r>
            <a:r>
              <a:rPr lang="tr-TR" sz="2400" dirty="0" smtClean="0">
                <a:latin typeface="Calibri" pitchFamily="34" charset="0"/>
                <a:hlinkClick r:id="rId3"/>
              </a:rPr>
              <a:t>Proteinin</a:t>
            </a:r>
            <a:r>
              <a:rPr lang="tr-TR" sz="2400" dirty="0" smtClean="0">
                <a:latin typeface="Calibri" pitchFamily="34" charset="0"/>
              </a:rPr>
              <a:t> kendilerine verilmiş olan vazifeleri yerine getirmeleri </a:t>
            </a:r>
            <a:r>
              <a:rPr lang="tr-TR" sz="2400" dirty="0" smtClean="0">
                <a:latin typeface="Calibri" pitchFamily="34" charset="0"/>
                <a:hlinkClick r:id="rId4"/>
              </a:rPr>
              <a:t>ile</a:t>
            </a:r>
            <a:r>
              <a:rPr lang="tr-TR" sz="2400" dirty="0" smtClean="0">
                <a:latin typeface="Calibri" pitchFamily="34" charset="0"/>
              </a:rPr>
              <a:t> gerçekleşir.</a:t>
            </a:r>
            <a:r>
              <a:rPr lang="tr-TR" sz="2400" b="1" dirty="0" smtClean="0">
                <a:latin typeface="Calibri" pitchFamily="34" charset="0"/>
              </a:rPr>
              <a:t> </a:t>
            </a:r>
          </a:p>
          <a:p>
            <a:pPr eaLnBrk="0" fontAlgn="base" hangingPunct="0">
              <a:spcBef>
                <a:spcPct val="0"/>
              </a:spcBef>
              <a:spcAft>
                <a:spcPct val="0"/>
              </a:spcAft>
            </a:pPr>
            <a:r>
              <a:rPr lang="tr-TR" sz="2400" b="1" dirty="0" smtClean="0">
                <a:solidFill>
                  <a:schemeClr val="accent1"/>
                </a:solidFill>
                <a:latin typeface="Calibri" pitchFamily="34" charset="0"/>
              </a:rPr>
              <a:t>Proteinin Yapısı</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Proteinler, amino asit dediğimiz ve karbon, </a:t>
            </a:r>
            <a:r>
              <a:rPr lang="tr-TR" sz="2400" dirty="0" smtClean="0">
                <a:latin typeface="Calibri" pitchFamily="34" charset="0"/>
                <a:hlinkClick r:id="rId5"/>
              </a:rPr>
              <a:t>Hidrojen,</a:t>
            </a:r>
            <a:r>
              <a:rPr lang="tr-TR" sz="2400" dirty="0" smtClean="0">
                <a:latin typeface="Calibri" pitchFamily="34" charset="0"/>
              </a:rPr>
              <a:t> oksijen ve </a:t>
            </a:r>
            <a:r>
              <a:rPr lang="tr-TR" sz="2400" dirty="0" smtClean="0">
                <a:latin typeface="Calibri" pitchFamily="34" charset="0"/>
                <a:hlinkClick r:id="rId6"/>
              </a:rPr>
              <a:t>Azot</a:t>
            </a:r>
            <a:r>
              <a:rPr lang="tr-TR" sz="2400" dirty="0" smtClean="0">
                <a:latin typeface="Calibri" pitchFamily="34" charset="0"/>
              </a:rPr>
              <a:t> atomlarından meydana gelen </a:t>
            </a:r>
            <a:r>
              <a:rPr lang="tr-TR" sz="2400" dirty="0" smtClean="0">
                <a:latin typeface="Calibri" pitchFamily="34" charset="0"/>
                <a:hlinkClick r:id="rId7"/>
              </a:rPr>
              <a:t>moleküllerin</a:t>
            </a:r>
            <a:r>
              <a:rPr lang="tr-TR" sz="2400" dirty="0" smtClean="0">
                <a:latin typeface="Calibri" pitchFamily="34" charset="0"/>
              </a:rPr>
              <a:t> tespih taneleri gibi yan yana dizilmeleri ile oluşur. </a:t>
            </a:r>
            <a:r>
              <a:rPr lang="tr-TR" sz="2400" dirty="0" smtClean="0">
                <a:latin typeface="Calibri" pitchFamily="34" charset="0"/>
                <a:hlinkClick r:id="rId3"/>
              </a:rPr>
              <a:t>Proteinler</a:t>
            </a:r>
            <a:r>
              <a:rPr lang="tr-TR" sz="2400" dirty="0" smtClean="0">
                <a:latin typeface="Calibri" pitchFamily="34" charset="0"/>
              </a:rPr>
              <a:t> 4 yapıya ayrılır. Bunlar:</a:t>
            </a:r>
            <a:br>
              <a:rPr lang="tr-TR" sz="2400" dirty="0" smtClean="0">
                <a:latin typeface="Calibri" pitchFamily="34" charset="0"/>
              </a:rPr>
            </a:br>
            <a:r>
              <a:rPr lang="tr-TR" sz="2400" dirty="0" smtClean="0">
                <a:latin typeface="Calibri" pitchFamily="34" charset="0"/>
              </a:rPr>
              <a:t>I. </a:t>
            </a:r>
            <a:r>
              <a:rPr lang="tr-TR" sz="2400" dirty="0" err="1" smtClean="0">
                <a:latin typeface="Calibri" pitchFamily="34" charset="0"/>
              </a:rPr>
              <a:t>Primer</a:t>
            </a:r>
            <a:r>
              <a:rPr lang="tr-TR" sz="2400" dirty="0" smtClean="0">
                <a:latin typeface="Calibri" pitchFamily="34" charset="0"/>
              </a:rPr>
              <a:t> yapı</a:t>
            </a:r>
            <a:br>
              <a:rPr lang="tr-TR" sz="2400" dirty="0" smtClean="0">
                <a:latin typeface="Calibri" pitchFamily="34" charset="0"/>
              </a:rPr>
            </a:br>
            <a:r>
              <a:rPr lang="tr-TR" sz="2400" dirty="0" smtClean="0">
                <a:latin typeface="Calibri" pitchFamily="34" charset="0"/>
              </a:rPr>
              <a:t>II. </a:t>
            </a:r>
            <a:r>
              <a:rPr lang="tr-TR" sz="2400" dirty="0" err="1" smtClean="0">
                <a:latin typeface="Calibri" pitchFamily="34" charset="0"/>
              </a:rPr>
              <a:t>Sekonder</a:t>
            </a:r>
            <a:r>
              <a:rPr lang="tr-TR" sz="2400" dirty="0" smtClean="0">
                <a:latin typeface="Calibri" pitchFamily="34" charset="0"/>
              </a:rPr>
              <a:t> yapı</a:t>
            </a:r>
            <a:br>
              <a:rPr lang="tr-TR" sz="2400" dirty="0" smtClean="0">
                <a:latin typeface="Calibri" pitchFamily="34" charset="0"/>
              </a:rPr>
            </a:br>
            <a:r>
              <a:rPr lang="tr-TR" sz="2400" dirty="0" smtClean="0">
                <a:latin typeface="Calibri" pitchFamily="34" charset="0"/>
              </a:rPr>
              <a:t>III.Tersiyer yapı</a:t>
            </a:r>
            <a:br>
              <a:rPr lang="tr-TR" sz="2400" dirty="0" smtClean="0">
                <a:latin typeface="Calibri" pitchFamily="34" charset="0"/>
              </a:rPr>
            </a:br>
            <a:r>
              <a:rPr lang="tr-TR" sz="2400" dirty="0" smtClean="0">
                <a:latin typeface="Calibri" pitchFamily="34" charset="0"/>
              </a:rPr>
              <a:t>IV. </a:t>
            </a:r>
            <a:r>
              <a:rPr lang="tr-TR" sz="2400" dirty="0" err="1" smtClean="0">
                <a:latin typeface="Calibri" pitchFamily="34" charset="0"/>
              </a:rPr>
              <a:t>Kuanter</a:t>
            </a:r>
            <a:r>
              <a:rPr lang="tr-TR" sz="2400" dirty="0" smtClean="0">
                <a:latin typeface="Calibri" pitchFamily="34" charset="0"/>
              </a:rPr>
              <a:t> yapı</a:t>
            </a:r>
          </a:p>
          <a:p>
            <a:pPr eaLnBrk="0" fontAlgn="base" hangingPunct="0">
              <a:spcBef>
                <a:spcPct val="0"/>
              </a:spcBef>
              <a:spcAft>
                <a:spcPct val="0"/>
              </a:spcAft>
            </a:pPr>
            <a:endParaRPr lang="tr-TR" sz="2400" dirty="0" smtClean="0"/>
          </a:p>
          <a:p>
            <a:pPr eaLnBrk="0" fontAlgn="base" hangingPunct="0">
              <a:spcBef>
                <a:spcPct val="0"/>
              </a:spcBef>
              <a:spcAft>
                <a:spcPct val="0"/>
              </a:spcAft>
            </a:pPr>
            <a:endParaRPr lang="tr-TR" sz="2800" dirty="0" smtClean="0">
              <a:latin typeface="Calibri" pitchFamily="34" charset="0"/>
            </a:endParaRPr>
          </a:p>
          <a:p>
            <a:pPr lvl="0" eaLnBrk="0" fontAlgn="base" hangingPunct="0">
              <a:spcBef>
                <a:spcPct val="0"/>
              </a:spcBef>
              <a:spcAft>
                <a:spcPct val="0"/>
              </a:spcAft>
            </a:pPr>
            <a:endParaRPr lang="tr-TR"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1071538" y="285729"/>
            <a:ext cx="7643866"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600" b="1" i="0" u="none" strike="noStrike" cap="none" normalizeH="0" baseline="0" dirty="0" smtClean="0">
                <a:ln>
                  <a:noFill/>
                </a:ln>
                <a:solidFill>
                  <a:srgbClr val="00B0F0"/>
                </a:solidFill>
                <a:effectLst/>
                <a:latin typeface="Calibri" pitchFamily="34" charset="0"/>
                <a:ea typeface="Times New Roman" pitchFamily="18" charset="0"/>
                <a:cs typeface="Tahoma" pitchFamily="34" charset="0"/>
              </a:rPr>
              <a:t>Amino Asit Nedir ?</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r>
            <a:b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b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Amino asit </a:t>
            </a:r>
            <a:r>
              <a:rPr kumimoji="0" lang="tr-TR" sz="2600" b="0" i="0" u="none" strike="noStrike" cap="none" normalizeH="0" baseline="0" dirty="0" smtClean="0">
                <a:ln>
                  <a:noFill/>
                </a:ln>
                <a:solidFill>
                  <a:srgbClr val="3B5998"/>
                </a:solidFill>
                <a:effectLst/>
                <a:latin typeface="Calibri" pitchFamily="34" charset="0"/>
                <a:ea typeface="Times New Roman" pitchFamily="18" charset="0"/>
                <a:cs typeface="Tahoma" pitchFamily="34" charset="0"/>
                <a:hlinkClick r:id="rId2"/>
              </a:rPr>
              <a:t>Proteini</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oluşturan yapı taşışıdır. Doğada 300’den fazla amino asit vardır, fakat memelilerde bunlardan yalnız 20 tane bulunur. Bunlar Hücrenin genetik materyali olan DNA tarafından kotlanan amino asitlerdir.Amino asitler arasındaki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kovalent</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baglar</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peptit</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bağlar olarak oluşturdukları zincirde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polypeptit</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zinciri olarak adlandırılır.</a:t>
            </a:r>
            <a:endParaRPr kumimoji="0" lang="tr-TR" sz="2600" b="0"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RNA’daki bilginin </a:t>
            </a:r>
            <a:r>
              <a:rPr kumimoji="0" lang="tr-TR" sz="2600" b="0" i="0" u="none" strike="noStrike" cap="none" normalizeH="0" baseline="0" dirty="0" smtClean="0">
                <a:ln>
                  <a:noFill/>
                </a:ln>
                <a:solidFill>
                  <a:srgbClr val="3B5998"/>
                </a:solidFill>
                <a:effectLst/>
                <a:latin typeface="Calibri" pitchFamily="34" charset="0"/>
                <a:ea typeface="Times New Roman" pitchFamily="18" charset="0"/>
                <a:cs typeface="Tahoma" pitchFamily="34" charset="0"/>
                <a:hlinkClick r:id="rId2"/>
              </a:rPr>
              <a:t>Proteine</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çevrilmesi işlemine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translasyon</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denir.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mRNA’da</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sadece dört farklı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nükleotit</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bulunurken, </a:t>
            </a:r>
            <a:r>
              <a:rPr kumimoji="0" lang="tr-TR" sz="2600" b="0" i="0" u="none" strike="noStrike" cap="none" normalizeH="0" baseline="0" dirty="0" smtClean="0">
                <a:ln>
                  <a:noFill/>
                </a:ln>
                <a:solidFill>
                  <a:srgbClr val="3B5998"/>
                </a:solidFill>
                <a:effectLst/>
                <a:latin typeface="Calibri" pitchFamily="34" charset="0"/>
                <a:ea typeface="Times New Roman" pitchFamily="18" charset="0"/>
                <a:cs typeface="Tahoma" pitchFamily="34" charset="0"/>
                <a:hlinkClick r:id="rId2"/>
              </a:rPr>
              <a:t>Proteinlerde</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20 değişik amino asit bulunur. Bu nedenle, m RNA ile proteinler arasında bire bir ilişki olamaz. Genlerdeki ve dolayısıyla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mRNA’daki</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t>
            </a:r>
            <a:r>
              <a:rPr kumimoji="0" lang="tr-TR" sz="26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nükleotit</a:t>
            </a:r>
            <a:r>
              <a:rPr kumimoji="0" lang="tr-TR" sz="26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dizisi ile proteinlerdeki amino asit dizisi arasındaki ilişki genetik şifre’dir.</a:t>
            </a:r>
            <a:endParaRPr kumimoji="0" lang="tr-TR" sz="2600" b="0" i="0" u="none" strike="noStrike" cap="none" normalizeH="0" baseline="0" dirty="0" smtClean="0">
              <a:ln>
                <a:noFill/>
              </a:ln>
              <a:solidFill>
                <a:schemeClr val="tx1"/>
              </a:solidFill>
              <a:effectLst/>
              <a:latin typeface="Calibri"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1071539" y="0"/>
            <a:ext cx="7786741"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B0F0"/>
                </a:solidFill>
                <a:effectLst/>
                <a:latin typeface="Calibri" pitchFamily="34" charset="0"/>
                <a:ea typeface="Times New Roman" pitchFamily="18" charset="0"/>
                <a:cs typeface="Tahoma" pitchFamily="34" charset="0"/>
              </a:rPr>
              <a:t>1. </a:t>
            </a:r>
            <a:r>
              <a:rPr kumimoji="0" lang="tr-TR" sz="2800" b="1" i="0" u="none" strike="noStrike" cap="none" normalizeH="0" baseline="0" dirty="0" err="1" smtClean="0">
                <a:ln>
                  <a:noFill/>
                </a:ln>
                <a:solidFill>
                  <a:srgbClr val="00B0F0"/>
                </a:solidFill>
                <a:effectLst/>
                <a:latin typeface="Calibri" pitchFamily="34" charset="0"/>
                <a:ea typeface="Times New Roman" pitchFamily="18" charset="0"/>
                <a:cs typeface="Tahoma" pitchFamily="34" charset="0"/>
              </a:rPr>
              <a:t>Primer</a:t>
            </a:r>
            <a:r>
              <a:rPr kumimoji="0" lang="tr-TR" sz="2800" b="1" i="0" u="none" strike="noStrike" cap="none" normalizeH="0" baseline="0" dirty="0" smtClean="0">
                <a:ln>
                  <a:noFill/>
                </a:ln>
                <a:solidFill>
                  <a:srgbClr val="00B0F0"/>
                </a:solidFill>
                <a:effectLst/>
                <a:latin typeface="Calibri" pitchFamily="34" charset="0"/>
                <a:ea typeface="Times New Roman" pitchFamily="18" charset="0"/>
                <a:cs typeface="Tahoma" pitchFamily="34" charset="0"/>
              </a:rPr>
              <a:t> yapı :</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r>
            <a:b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b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Bir </a:t>
            </a:r>
            <a:r>
              <a:rPr kumimoji="0" lang="tr-TR" sz="2800" b="0" i="0" u="none" strike="noStrike" cap="none" normalizeH="0" baseline="0" dirty="0" smtClean="0">
                <a:ln>
                  <a:noFill/>
                </a:ln>
                <a:solidFill>
                  <a:srgbClr val="3B5998"/>
                </a:solidFill>
                <a:effectLst/>
                <a:latin typeface="Calibri" pitchFamily="34" charset="0"/>
                <a:ea typeface="Times New Roman" pitchFamily="18" charset="0"/>
                <a:cs typeface="Tahoma" pitchFamily="34" charset="0"/>
                <a:hlinkClick r:id="rId2"/>
              </a:rPr>
              <a:t>Proteindeki</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aminoasitlerin dizilişine o </a:t>
            </a:r>
            <a:r>
              <a:rPr kumimoji="0" lang="tr-TR" sz="2800" b="0" i="0" u="none" strike="noStrike" cap="none" normalizeH="0" baseline="0" dirty="0" smtClean="0">
                <a:ln>
                  <a:noFill/>
                </a:ln>
                <a:solidFill>
                  <a:srgbClr val="3B5998"/>
                </a:solidFill>
                <a:effectLst/>
                <a:latin typeface="Calibri" pitchFamily="34" charset="0"/>
                <a:ea typeface="Times New Roman" pitchFamily="18" charset="0"/>
                <a:cs typeface="Tahoma" pitchFamily="34" charset="0"/>
                <a:hlinkClick r:id="rId2"/>
              </a:rPr>
              <a:t>Proteinin</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t>
            </a:r>
            <a:r>
              <a:rPr kumimoji="0" lang="tr-TR" sz="28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Primer</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yapısı denir. </a:t>
            </a:r>
            <a:r>
              <a:rPr kumimoji="0" lang="tr-TR" sz="2800" b="0" i="0" u="none" strike="noStrike" cap="none" normalizeH="0" baseline="0" dirty="0" smtClean="0">
                <a:ln>
                  <a:noFill/>
                </a:ln>
                <a:solidFill>
                  <a:srgbClr val="3B5998"/>
                </a:solidFill>
                <a:effectLst/>
                <a:latin typeface="Calibri" pitchFamily="34" charset="0"/>
                <a:ea typeface="Times New Roman" pitchFamily="18" charset="0"/>
                <a:cs typeface="Tahoma" pitchFamily="34" charset="0"/>
                <a:hlinkClick r:id="rId3"/>
              </a:rPr>
              <a:t>normal</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ve mutasyona uğramış </a:t>
            </a:r>
            <a:r>
              <a:rPr kumimoji="0" lang="tr-TR" sz="2800" b="0" i="0" u="none" strike="noStrike" cap="none" normalizeH="0" baseline="0" dirty="0" smtClean="0">
                <a:ln>
                  <a:noFill/>
                </a:ln>
                <a:solidFill>
                  <a:srgbClr val="3B5998"/>
                </a:solidFill>
                <a:effectLst/>
                <a:latin typeface="Calibri" pitchFamily="34" charset="0"/>
                <a:ea typeface="Times New Roman" pitchFamily="18" charset="0"/>
                <a:cs typeface="Tahoma" pitchFamily="34" charset="0"/>
                <a:hlinkClick r:id="rId2"/>
              </a:rPr>
              <a:t>Proteinlerin</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t>
            </a:r>
            <a:r>
              <a:rPr kumimoji="0" lang="tr-TR" sz="28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Primer</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yapıları bilindiği taktirde bu bilgi kullanılarak hastalığın tanısına gidilebilir.</a:t>
            </a:r>
            <a:endParaRPr kumimoji="0" lang="tr-TR" sz="2800" b="0"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B0F0"/>
                </a:solidFill>
                <a:effectLst/>
                <a:latin typeface="Calibri" pitchFamily="34" charset="0"/>
                <a:ea typeface="Times New Roman" pitchFamily="18" charset="0"/>
                <a:cs typeface="Tahoma" pitchFamily="34" charset="0"/>
              </a:rPr>
              <a:t>2.</a:t>
            </a:r>
            <a:r>
              <a:rPr kumimoji="0" lang="tr-TR" sz="2800" b="1" i="0" u="none" strike="noStrike" cap="none" normalizeH="0" baseline="0" dirty="0" err="1" smtClean="0">
                <a:ln>
                  <a:noFill/>
                </a:ln>
                <a:solidFill>
                  <a:srgbClr val="00B0F0"/>
                </a:solidFill>
                <a:effectLst/>
                <a:latin typeface="Calibri" pitchFamily="34" charset="0"/>
                <a:ea typeface="Times New Roman" pitchFamily="18" charset="0"/>
                <a:cs typeface="Tahoma" pitchFamily="34" charset="0"/>
              </a:rPr>
              <a:t>Sekonder</a:t>
            </a:r>
            <a:r>
              <a:rPr kumimoji="0" lang="tr-TR" sz="2800" b="1" i="0" u="none" strike="noStrike" cap="none" normalizeH="0" baseline="0" dirty="0" smtClean="0">
                <a:ln>
                  <a:noFill/>
                </a:ln>
                <a:solidFill>
                  <a:srgbClr val="00B0F0"/>
                </a:solidFill>
                <a:effectLst/>
                <a:latin typeface="Calibri" pitchFamily="34" charset="0"/>
                <a:ea typeface="Times New Roman" pitchFamily="18" charset="0"/>
                <a:cs typeface="Tahoma" pitchFamily="34" charset="0"/>
              </a:rPr>
              <a:t> Yapı:</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r>
            <a:b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br>
            <a:r>
              <a:rPr kumimoji="0" lang="tr-TR" sz="28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Polipetit</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omurgası gelişi güzel bir üç boyutlu yapı oluşturmayıp genellikle lineer dizede birbirine yakın olan amino asitlerin kurallı düzenlemesiyle yapılanır.</a:t>
            </a:r>
            <a:endParaRPr kumimoji="0" lang="tr-TR" sz="2800" b="0"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B0F0"/>
                </a:solidFill>
                <a:effectLst/>
                <a:latin typeface="Calibri" pitchFamily="34" charset="0"/>
                <a:ea typeface="Times New Roman" pitchFamily="18" charset="0"/>
                <a:cs typeface="Tahoma" pitchFamily="34" charset="0"/>
              </a:rPr>
              <a:t>3.Tersiyer Yapı:</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a:r>
            <a:b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b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Bir </a:t>
            </a:r>
            <a:r>
              <a:rPr kumimoji="0" lang="tr-TR" sz="28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polipeptit</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zincirinin </a:t>
            </a:r>
            <a:r>
              <a:rPr kumimoji="0" lang="tr-TR" sz="28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Primer</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yapısı onun tersiyer yapısını da belirler. Tersiyer hem bölgelerin katlanmasını hem de bölgelerin </a:t>
            </a:r>
            <a:r>
              <a:rPr kumimoji="0" lang="tr-TR" sz="2800" b="0" i="0" u="none" strike="noStrike" cap="none" normalizeH="0" baseline="0" dirty="0" err="1" smtClean="0">
                <a:ln>
                  <a:noFill/>
                </a:ln>
                <a:solidFill>
                  <a:srgbClr val="333333"/>
                </a:solidFill>
                <a:effectLst/>
                <a:latin typeface="Calibri" pitchFamily="34" charset="0"/>
                <a:ea typeface="Times New Roman" pitchFamily="18" charset="0"/>
                <a:cs typeface="Tahoma" pitchFamily="34" charset="0"/>
              </a:rPr>
              <a:t>polypeptit</a:t>
            </a:r>
            <a:r>
              <a:rPr kumimoji="0" lang="tr-TR" sz="2800" b="0" i="0" u="none" strike="noStrike" cap="none" normalizeH="0" baseline="0" dirty="0" smtClean="0">
                <a:ln>
                  <a:noFill/>
                </a:ln>
                <a:solidFill>
                  <a:srgbClr val="333333"/>
                </a:solidFill>
                <a:effectLst/>
                <a:latin typeface="Calibri" pitchFamily="34" charset="0"/>
                <a:ea typeface="Times New Roman" pitchFamily="18" charset="0"/>
                <a:cs typeface="Tahoma" pitchFamily="34" charset="0"/>
              </a:rPr>
              <a:t> içindeki nihai düzenini ifade eder.</a:t>
            </a:r>
            <a:endParaRPr kumimoji="0" lang="tr-TR" sz="2800" b="0" i="0" u="none" strike="noStrike" cap="none" normalizeH="0" baseline="0" dirty="0" smtClean="0">
              <a:ln>
                <a:noFill/>
              </a:ln>
              <a:solidFill>
                <a:schemeClr val="tx1"/>
              </a:solidFill>
              <a:effectLst/>
              <a:latin typeface="Calibri"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214290"/>
            <a:ext cx="7858180" cy="3108543"/>
          </a:xfrm>
          <a:prstGeom prst="rect">
            <a:avLst/>
          </a:prstGeom>
        </p:spPr>
        <p:txBody>
          <a:bodyPr wrap="square">
            <a:spAutoFit/>
          </a:bodyPr>
          <a:lstStyle/>
          <a:p>
            <a:pPr lvl="0" eaLnBrk="0" fontAlgn="base" hangingPunct="0">
              <a:spcBef>
                <a:spcPct val="0"/>
              </a:spcBef>
              <a:spcAft>
                <a:spcPct val="0"/>
              </a:spcAft>
            </a:pPr>
            <a:r>
              <a:rPr lang="tr-TR" sz="2800" b="1" dirty="0" smtClean="0">
                <a:solidFill>
                  <a:srgbClr val="00B0F0"/>
                </a:solidFill>
                <a:latin typeface="Calibri" pitchFamily="34" charset="0"/>
                <a:ea typeface="Times New Roman" pitchFamily="18" charset="0"/>
                <a:cs typeface="Tahoma" pitchFamily="34" charset="0"/>
              </a:rPr>
              <a:t>4. </a:t>
            </a:r>
            <a:r>
              <a:rPr lang="tr-TR" sz="2800" b="1" dirty="0" err="1" smtClean="0">
                <a:solidFill>
                  <a:srgbClr val="00B0F0"/>
                </a:solidFill>
                <a:latin typeface="Calibri" pitchFamily="34" charset="0"/>
                <a:ea typeface="Times New Roman" pitchFamily="18" charset="0"/>
                <a:cs typeface="Tahoma" pitchFamily="34" charset="0"/>
              </a:rPr>
              <a:t>Kuanternal</a:t>
            </a:r>
            <a:r>
              <a:rPr lang="tr-TR" sz="2800" b="1" dirty="0" smtClean="0">
                <a:solidFill>
                  <a:srgbClr val="00B0F0"/>
                </a:solidFill>
                <a:latin typeface="Calibri" pitchFamily="34" charset="0"/>
                <a:ea typeface="Times New Roman" pitchFamily="18" charset="0"/>
                <a:cs typeface="Tahoma" pitchFamily="34" charset="0"/>
              </a:rPr>
              <a:t> Yapı:</a:t>
            </a:r>
            <a:r>
              <a:rPr lang="tr-TR" sz="2800" dirty="0" smtClean="0">
                <a:solidFill>
                  <a:srgbClr val="333333"/>
                </a:solidFill>
                <a:latin typeface="Calibri" pitchFamily="34" charset="0"/>
                <a:ea typeface="Times New Roman" pitchFamily="18" charset="0"/>
                <a:cs typeface="Tahoma" pitchFamily="34" charset="0"/>
              </a:rPr>
              <a:t/>
            </a:r>
            <a:br>
              <a:rPr lang="tr-TR" sz="2800" dirty="0" smtClean="0">
                <a:solidFill>
                  <a:srgbClr val="333333"/>
                </a:solidFill>
                <a:latin typeface="Calibri" pitchFamily="34" charset="0"/>
                <a:ea typeface="Times New Roman" pitchFamily="18" charset="0"/>
                <a:cs typeface="Tahoma" pitchFamily="34" charset="0"/>
              </a:rPr>
            </a:br>
            <a:r>
              <a:rPr lang="tr-TR" sz="2800" dirty="0" smtClean="0">
                <a:solidFill>
                  <a:srgbClr val="333333"/>
                </a:solidFill>
                <a:latin typeface="Calibri" pitchFamily="34" charset="0"/>
                <a:ea typeface="Times New Roman" pitchFamily="18" charset="0"/>
                <a:cs typeface="Tahoma" pitchFamily="34" charset="0"/>
              </a:rPr>
              <a:t>Birçok protein tek </a:t>
            </a:r>
            <a:r>
              <a:rPr lang="tr-TR" sz="2800" dirty="0" err="1" smtClean="0">
                <a:solidFill>
                  <a:srgbClr val="333333"/>
                </a:solidFill>
                <a:latin typeface="Calibri" pitchFamily="34" charset="0"/>
                <a:ea typeface="Times New Roman" pitchFamily="18" charset="0"/>
                <a:cs typeface="Tahoma" pitchFamily="34" charset="0"/>
              </a:rPr>
              <a:t>polipeptit</a:t>
            </a:r>
            <a:r>
              <a:rPr lang="tr-TR" sz="2800" dirty="0" smtClean="0">
                <a:solidFill>
                  <a:srgbClr val="333333"/>
                </a:solidFill>
                <a:latin typeface="Calibri" pitchFamily="34" charset="0"/>
                <a:ea typeface="Times New Roman" pitchFamily="18" charset="0"/>
                <a:cs typeface="Tahoma" pitchFamily="34" charset="0"/>
              </a:rPr>
              <a:t> zincirinden meydana gelir; bunlar </a:t>
            </a:r>
            <a:r>
              <a:rPr lang="tr-TR" sz="2800" dirty="0" err="1" smtClean="0">
                <a:solidFill>
                  <a:srgbClr val="333333"/>
                </a:solidFill>
                <a:latin typeface="Calibri" pitchFamily="34" charset="0"/>
                <a:ea typeface="Times New Roman" pitchFamily="18" charset="0"/>
                <a:cs typeface="Tahoma" pitchFamily="34" charset="0"/>
              </a:rPr>
              <a:t>monomerik</a:t>
            </a:r>
            <a:r>
              <a:rPr lang="tr-TR" sz="2800" dirty="0" smtClean="0">
                <a:solidFill>
                  <a:srgbClr val="333333"/>
                </a:solidFill>
                <a:latin typeface="Calibri" pitchFamily="34" charset="0"/>
                <a:ea typeface="Times New Roman" pitchFamily="18" charset="0"/>
                <a:cs typeface="Tahoma" pitchFamily="34" charset="0"/>
              </a:rPr>
              <a:t> proteinlerdir.Birçoğu da yapısal olarak benzer veya tamamen ilgisiz veya daha fazla </a:t>
            </a:r>
            <a:r>
              <a:rPr lang="tr-TR" sz="2800" dirty="0" err="1" smtClean="0">
                <a:solidFill>
                  <a:srgbClr val="333333"/>
                </a:solidFill>
                <a:latin typeface="Calibri" pitchFamily="34" charset="0"/>
                <a:ea typeface="Times New Roman" pitchFamily="18" charset="0"/>
                <a:cs typeface="Tahoma" pitchFamily="34" charset="0"/>
              </a:rPr>
              <a:t>polypeptit</a:t>
            </a:r>
            <a:r>
              <a:rPr lang="tr-TR" sz="2800" dirty="0" smtClean="0">
                <a:solidFill>
                  <a:srgbClr val="333333"/>
                </a:solidFill>
                <a:latin typeface="Calibri" pitchFamily="34" charset="0"/>
                <a:ea typeface="Times New Roman" pitchFamily="18" charset="0"/>
                <a:cs typeface="Tahoma" pitchFamily="34" charset="0"/>
              </a:rPr>
              <a:t> zincirinden oluşur.Bu </a:t>
            </a:r>
            <a:r>
              <a:rPr lang="tr-TR" sz="2800" dirty="0" err="1" smtClean="0">
                <a:solidFill>
                  <a:srgbClr val="333333"/>
                </a:solidFill>
                <a:latin typeface="Calibri" pitchFamily="34" charset="0"/>
                <a:ea typeface="Times New Roman" pitchFamily="18" charset="0"/>
                <a:cs typeface="Tahoma" pitchFamily="34" charset="0"/>
              </a:rPr>
              <a:t>polipeptit</a:t>
            </a:r>
            <a:r>
              <a:rPr lang="tr-TR" sz="2800" dirty="0" smtClean="0">
                <a:solidFill>
                  <a:srgbClr val="333333"/>
                </a:solidFill>
                <a:latin typeface="Calibri" pitchFamily="34" charset="0"/>
                <a:ea typeface="Times New Roman" pitchFamily="18" charset="0"/>
                <a:cs typeface="Tahoma" pitchFamily="34" charset="0"/>
              </a:rPr>
              <a:t> zincirlerinin düzenlenmesine proteinin </a:t>
            </a:r>
            <a:r>
              <a:rPr lang="tr-TR" sz="2800" dirty="0" err="1" smtClean="0">
                <a:solidFill>
                  <a:srgbClr val="333333"/>
                </a:solidFill>
                <a:latin typeface="Calibri" pitchFamily="34" charset="0"/>
                <a:ea typeface="Times New Roman" pitchFamily="18" charset="0"/>
                <a:cs typeface="Tahoma" pitchFamily="34" charset="0"/>
              </a:rPr>
              <a:t>kuanter</a:t>
            </a:r>
            <a:r>
              <a:rPr lang="tr-TR" sz="2800" dirty="0" smtClean="0">
                <a:solidFill>
                  <a:srgbClr val="333333"/>
                </a:solidFill>
                <a:latin typeface="Calibri" pitchFamily="34" charset="0"/>
                <a:ea typeface="Times New Roman" pitchFamily="18" charset="0"/>
                <a:cs typeface="Tahoma" pitchFamily="34" charset="0"/>
              </a:rPr>
              <a:t> yapısı denir.</a:t>
            </a:r>
            <a:endParaRPr lang="tr-TR" sz="2800" dirty="0" smtClean="0">
              <a:latin typeface="Calibri" pitchFamily="34" charset="0"/>
            </a:endParaRPr>
          </a:p>
        </p:txBody>
      </p:sp>
      <p:sp>
        <p:nvSpPr>
          <p:cNvPr id="56321" name="Rectangle 1"/>
          <p:cNvSpPr>
            <a:spLocks noChangeArrowheads="1"/>
          </p:cNvSpPr>
          <p:nvPr/>
        </p:nvSpPr>
        <p:spPr bwMode="auto">
          <a:xfrm>
            <a:off x="1071538" y="3286125"/>
            <a:ext cx="807246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Proteinlerin </a:t>
            </a:r>
            <a:r>
              <a:rPr kumimoji="0" lang="tr-TR" sz="2800" b="1" i="0" u="none" strike="noStrike" cap="none" normalizeH="0" baseline="0" dirty="0" smtClean="0">
                <a:ln>
                  <a:noFill/>
                </a:ln>
                <a:solidFill>
                  <a:srgbClr val="FF0000"/>
                </a:solidFill>
                <a:effectLst/>
                <a:latin typeface="Calibri"/>
                <a:ea typeface="Times New Roman" pitchFamily="18" charset="0"/>
                <a:cs typeface="Tahoma" pitchFamily="34" charset="0"/>
              </a:rPr>
              <a:t>Ç</a:t>
            </a:r>
            <a:r>
              <a:rPr kumimoji="0" lang="tr-TR" sz="28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eşitleri</a:t>
            </a: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Proteinler Başlıca üç </a:t>
            </a:r>
            <a:r>
              <a:rPr kumimoji="0" lang="tr-TR" sz="2800" b="0" i="0" u="none" strike="noStrike" cap="none" normalizeH="0" baseline="0" dirty="0" smtClean="0">
                <a:ln>
                  <a:noFill/>
                </a:ln>
                <a:solidFill>
                  <a:srgbClr val="333333"/>
                </a:solidFill>
                <a:effectLst/>
                <a:latin typeface="Calibri"/>
                <a:ea typeface="Times New Roman" pitchFamily="18" charset="0"/>
                <a:cs typeface="Tahoma" pitchFamily="34" charset="0"/>
              </a:rPr>
              <a:t>ç</a:t>
            </a: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eşide ayrılır:</a:t>
            </a:r>
            <a:b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1. Basit Proteinler</a:t>
            </a:r>
            <a:b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2. Bileşik ( </a:t>
            </a:r>
            <a:r>
              <a:rPr kumimoji="0" lang="tr-TR" sz="28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konjuge</a:t>
            </a: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 Proteinler</a:t>
            </a:r>
            <a:b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3. T</a:t>
            </a:r>
            <a:r>
              <a:rPr kumimoji="0" lang="tr-TR" sz="28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8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rev Proteinler</a:t>
            </a:r>
            <a:endParaRPr kumimoji="0" lang="tr-TR" sz="2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42976" y="214291"/>
            <a:ext cx="5715024" cy="5632311"/>
          </a:xfrm>
          <a:prstGeom prst="rect">
            <a:avLst/>
          </a:prstGeom>
        </p:spPr>
        <p:txBody>
          <a:bodyPr wrap="square">
            <a:spAutoFit/>
          </a:bodyPr>
          <a:lstStyle/>
          <a:p>
            <a:pPr lvl="0"/>
            <a:r>
              <a:rPr lang="tr-TR" sz="2400" b="1" dirty="0" smtClean="0">
                <a:solidFill>
                  <a:srgbClr val="00B0F0"/>
                </a:solidFill>
              </a:rPr>
              <a:t>Basit Proteinler</a:t>
            </a:r>
            <a:r>
              <a:rPr lang="tr-TR" sz="2400" dirty="0" smtClean="0"/>
              <a:t/>
            </a:r>
            <a:br>
              <a:rPr lang="tr-TR" sz="2400" dirty="0" smtClean="0"/>
            </a:br>
            <a:r>
              <a:rPr lang="tr-TR" sz="2400" dirty="0" err="1" smtClean="0"/>
              <a:t>Globüler</a:t>
            </a:r>
            <a:r>
              <a:rPr lang="tr-TR" sz="2400" dirty="0" smtClean="0"/>
              <a:t> proteinler:</a:t>
            </a:r>
            <a:br>
              <a:rPr lang="tr-TR" sz="2400" dirty="0" smtClean="0"/>
            </a:br>
            <a:r>
              <a:rPr lang="tr-TR" sz="2400" dirty="0" smtClean="0"/>
              <a:t>Albüminler,</a:t>
            </a:r>
            <a:br>
              <a:rPr lang="tr-TR" sz="2400" dirty="0" smtClean="0"/>
            </a:br>
            <a:r>
              <a:rPr lang="tr-TR" sz="2400" dirty="0" smtClean="0"/>
              <a:t>Globülinler,</a:t>
            </a:r>
            <a:br>
              <a:rPr lang="tr-TR" sz="2400" dirty="0" smtClean="0"/>
            </a:br>
            <a:r>
              <a:rPr lang="tr-TR" sz="2400" dirty="0" err="1" smtClean="0"/>
              <a:t>Globinler</a:t>
            </a:r>
            <a:r>
              <a:rPr lang="tr-TR" sz="2400" dirty="0" smtClean="0"/>
              <a:t>,</a:t>
            </a:r>
            <a:br>
              <a:rPr lang="tr-TR" sz="2400" dirty="0" smtClean="0"/>
            </a:br>
            <a:r>
              <a:rPr lang="tr-TR" sz="2400" dirty="0" err="1" smtClean="0"/>
              <a:t>Glutelinler</a:t>
            </a:r>
            <a:r>
              <a:rPr lang="tr-TR" sz="2400" dirty="0" smtClean="0"/>
              <a:t>,</a:t>
            </a:r>
            <a:br>
              <a:rPr lang="tr-TR" sz="2400" dirty="0" smtClean="0"/>
            </a:br>
            <a:r>
              <a:rPr lang="tr-TR" sz="2400" dirty="0" err="1" smtClean="0"/>
              <a:t>Prolaminler</a:t>
            </a:r>
            <a:r>
              <a:rPr lang="tr-TR" sz="2400" dirty="0" smtClean="0"/>
              <a:t>,</a:t>
            </a:r>
            <a:br>
              <a:rPr lang="tr-TR" sz="2400" dirty="0" smtClean="0"/>
            </a:br>
            <a:r>
              <a:rPr lang="tr-TR" sz="2400" dirty="0" err="1" smtClean="0"/>
              <a:t>Protaminler</a:t>
            </a:r>
            <a:r>
              <a:rPr lang="tr-TR" sz="2400" dirty="0" smtClean="0"/>
              <a:t>,</a:t>
            </a:r>
            <a:br>
              <a:rPr lang="tr-TR" sz="2400" dirty="0" smtClean="0"/>
            </a:br>
            <a:r>
              <a:rPr lang="tr-TR" sz="2400" dirty="0" err="1" smtClean="0"/>
              <a:t>Histonlar</a:t>
            </a:r>
            <a:endParaRPr lang="tr-TR" sz="2400" dirty="0" smtClean="0"/>
          </a:p>
          <a:p>
            <a:pPr lvl="0"/>
            <a:r>
              <a:rPr lang="tr-TR" sz="2400" dirty="0" err="1" smtClean="0">
                <a:solidFill>
                  <a:srgbClr val="333333"/>
                </a:solidFill>
                <a:latin typeface="Tahoma" pitchFamily="34" charset="0"/>
                <a:ea typeface="Times New Roman" pitchFamily="18" charset="0"/>
                <a:cs typeface="Tahoma" pitchFamily="34" charset="0"/>
              </a:rPr>
              <a:t>Fibriler</a:t>
            </a:r>
            <a:r>
              <a:rPr lang="tr-TR" sz="2400" dirty="0" smtClean="0">
                <a:solidFill>
                  <a:srgbClr val="333333"/>
                </a:solidFill>
                <a:latin typeface="Tahoma" pitchFamily="34" charset="0"/>
                <a:ea typeface="Times New Roman" pitchFamily="18" charset="0"/>
                <a:cs typeface="Tahoma" pitchFamily="34" charset="0"/>
              </a:rPr>
              <a:t> proteinler:</a:t>
            </a:r>
            <a:br>
              <a:rPr lang="tr-TR" sz="2400" dirty="0" smtClean="0">
                <a:solidFill>
                  <a:srgbClr val="333333"/>
                </a:solidFill>
                <a:latin typeface="Tahoma" pitchFamily="34" charset="0"/>
                <a:ea typeface="Times New Roman" pitchFamily="18" charset="0"/>
                <a:cs typeface="Tahoma" pitchFamily="34" charset="0"/>
              </a:rPr>
            </a:br>
            <a:r>
              <a:rPr lang="tr-TR" sz="2400" dirty="0" err="1" smtClean="0">
                <a:solidFill>
                  <a:srgbClr val="333333"/>
                </a:solidFill>
                <a:latin typeface="Tahoma" pitchFamily="34" charset="0"/>
                <a:ea typeface="Times New Roman" pitchFamily="18" charset="0"/>
                <a:cs typeface="Tahoma" pitchFamily="34" charset="0"/>
              </a:rPr>
              <a:t>Keratin</a:t>
            </a:r>
            <a:r>
              <a:rPr lang="tr-TR" sz="2400" dirty="0" smtClean="0">
                <a:solidFill>
                  <a:srgbClr val="333333"/>
                </a:solidFill>
                <a:latin typeface="Tahoma" pitchFamily="34" charset="0"/>
                <a:ea typeface="Times New Roman" pitchFamily="18" charset="0"/>
                <a:cs typeface="Tahoma" pitchFamily="34" charset="0"/>
              </a:rPr>
              <a:t>,</a:t>
            </a:r>
            <a:br>
              <a:rPr lang="tr-TR" sz="2400" dirty="0" smtClean="0">
                <a:solidFill>
                  <a:srgbClr val="333333"/>
                </a:solidFill>
                <a:latin typeface="Tahoma" pitchFamily="34" charset="0"/>
                <a:ea typeface="Times New Roman" pitchFamily="18" charset="0"/>
                <a:cs typeface="Tahoma" pitchFamily="34" charset="0"/>
              </a:rPr>
            </a:br>
            <a:r>
              <a:rPr lang="tr-TR" sz="2400" dirty="0" err="1" smtClean="0">
                <a:solidFill>
                  <a:srgbClr val="333333"/>
                </a:solidFill>
                <a:latin typeface="Tahoma" pitchFamily="34" charset="0"/>
                <a:ea typeface="Times New Roman" pitchFamily="18" charset="0"/>
                <a:cs typeface="Tahoma" pitchFamily="34" charset="0"/>
              </a:rPr>
              <a:t>elastin</a:t>
            </a:r>
            <a:r>
              <a:rPr lang="tr-TR" sz="2400" dirty="0" smtClean="0">
                <a:solidFill>
                  <a:srgbClr val="333333"/>
                </a:solidFill>
                <a:latin typeface="Tahoma" pitchFamily="34" charset="0"/>
                <a:ea typeface="Times New Roman" pitchFamily="18" charset="0"/>
                <a:cs typeface="Tahoma" pitchFamily="34" charset="0"/>
              </a:rPr>
              <a:t>,</a:t>
            </a:r>
            <a:br>
              <a:rPr lang="tr-TR" sz="2400" dirty="0" smtClean="0">
                <a:solidFill>
                  <a:srgbClr val="333333"/>
                </a:solidFill>
                <a:latin typeface="Tahoma" pitchFamily="34" charset="0"/>
                <a:ea typeface="Times New Roman" pitchFamily="18" charset="0"/>
                <a:cs typeface="Tahoma" pitchFamily="34" charset="0"/>
              </a:rPr>
            </a:br>
            <a:r>
              <a:rPr lang="tr-TR" sz="2400" dirty="0" smtClean="0">
                <a:solidFill>
                  <a:srgbClr val="333333"/>
                </a:solidFill>
                <a:latin typeface="Tahoma" pitchFamily="34" charset="0"/>
                <a:ea typeface="Times New Roman" pitchFamily="18" charset="0"/>
                <a:cs typeface="Tahoma" pitchFamily="34" charset="0"/>
              </a:rPr>
              <a:t>fibrinojen,</a:t>
            </a:r>
            <a:br>
              <a:rPr lang="tr-TR" sz="2400" dirty="0" smtClean="0">
                <a:solidFill>
                  <a:srgbClr val="333333"/>
                </a:solidFill>
                <a:latin typeface="Tahoma" pitchFamily="34" charset="0"/>
                <a:ea typeface="Times New Roman" pitchFamily="18" charset="0"/>
                <a:cs typeface="Tahoma" pitchFamily="34" charset="0"/>
              </a:rPr>
            </a:br>
            <a:r>
              <a:rPr lang="tr-TR" sz="2400" dirty="0" err="1" smtClean="0">
                <a:solidFill>
                  <a:srgbClr val="333333"/>
                </a:solidFill>
                <a:latin typeface="Tahoma" pitchFamily="34" charset="0"/>
                <a:ea typeface="Times New Roman" pitchFamily="18" charset="0"/>
                <a:cs typeface="Tahoma" pitchFamily="34" charset="0"/>
              </a:rPr>
              <a:t>miyozin</a:t>
            </a:r>
            <a:r>
              <a:rPr lang="tr-TR" sz="2400" dirty="0" smtClean="0">
                <a:solidFill>
                  <a:srgbClr val="333333"/>
                </a:solidFill>
                <a:latin typeface="Tahoma" pitchFamily="34" charset="0"/>
                <a:ea typeface="Times New Roman" pitchFamily="18" charset="0"/>
                <a:cs typeface="Tahoma" pitchFamily="34" charset="0"/>
              </a:rPr>
              <a:t>.</a:t>
            </a:r>
            <a:endParaRPr lang="tr-TR" sz="2400" dirty="0" smtClean="0">
              <a:solidFill>
                <a:prstClr val="black"/>
              </a:solidFill>
              <a:latin typeface="Arial" pitchFamily="34" charset="0"/>
            </a:endParaRPr>
          </a:p>
          <a:p>
            <a:endParaRPr lang="tr-TR" sz="2400" dirty="0"/>
          </a:p>
        </p:txBody>
      </p:sp>
      <p:sp>
        <p:nvSpPr>
          <p:cNvPr id="5734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5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Fibriler</a:t>
            </a:r>
            <a: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proteinler:</a:t>
            </a:r>
            <a:b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5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Keratin</a:t>
            </a:r>
            <a: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a:t>
            </a:r>
            <a:b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5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elastin</a:t>
            </a:r>
            <a: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a:t>
            </a:r>
            <a:b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fibrinojen,</a:t>
            </a:r>
            <a:b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5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miyozin</a:t>
            </a:r>
            <a: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a:t>
            </a:r>
            <a:endParaRPr kumimoji="0" lang="tr-TR"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1214414" y="214290"/>
            <a:ext cx="535785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Bileşik Proteinler</a:t>
            </a:r>
            <a: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Glikoproteinler</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Kollajen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Proteoglikanlar</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Lipoproteinler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Fosfoproteinler</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 </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Kazein</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N</a:t>
            </a:r>
            <a:r>
              <a:rPr kumimoji="0" lang="tr-TR" sz="2400" b="0" i="0" u="none" strike="noStrike" cap="none" normalizeH="0" baseline="0" dirty="0" smtClean="0">
                <a:ln>
                  <a:noFill/>
                </a:ln>
                <a:solidFill>
                  <a:srgbClr val="00B0F0"/>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kleoproteinler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Metalloproteinler</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Ferritin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transferrin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seruloplazmin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Kromoproteinler</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Hemoglobin,</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miyoglobin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sitokromlar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peroksidaz</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t>
            </a:r>
            <a:endParaRPr kumimoji="0" lang="tr-TR" sz="2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1142976" y="214290"/>
            <a:ext cx="7715304" cy="38625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T</a:t>
            </a:r>
            <a:r>
              <a:rPr kumimoji="0" lang="tr-TR" sz="2400" b="1" i="0" u="none" strike="noStrike" cap="none" normalizeH="0" baseline="0" dirty="0" smtClean="0">
                <a:ln>
                  <a:noFill/>
                </a:ln>
                <a:solidFill>
                  <a:srgbClr val="00B0F0"/>
                </a:solidFill>
                <a:effectLst/>
                <a:latin typeface="Calibri"/>
                <a:ea typeface="Times New Roman" pitchFamily="18" charset="0"/>
                <a:cs typeface="Tahoma" pitchFamily="34" charset="0"/>
              </a:rPr>
              <a:t>ü</a:t>
            </a:r>
            <a:r>
              <a:rPr kumimoji="0" lang="tr-TR" sz="2400" b="1"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rev proteinler</a:t>
            </a:r>
            <a: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5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Primer</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 t</a:t>
            </a:r>
            <a:r>
              <a:rPr kumimoji="0" lang="tr-TR" sz="2400" b="0" i="0" u="none" strike="noStrike" cap="none" normalizeH="0" baseline="0" dirty="0" smtClean="0">
                <a:ln>
                  <a:noFill/>
                </a:ln>
                <a:solidFill>
                  <a:srgbClr val="00B0F0"/>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rev proteinler (</a:t>
            </a: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denat</a:t>
            </a:r>
            <a:r>
              <a:rPr kumimoji="0" lang="tr-TR" sz="2400" b="0" i="0" u="none" strike="noStrike" cap="none" normalizeH="0" baseline="0" dirty="0" err="1" smtClean="0">
                <a:ln>
                  <a:noFill/>
                </a:ln>
                <a:solidFill>
                  <a:srgbClr val="00B0F0"/>
                </a:solidFill>
                <a:effectLst/>
                <a:latin typeface="Calibri"/>
                <a:ea typeface="Times New Roman" pitchFamily="18" charset="0"/>
                <a:cs typeface="Tahoma" pitchFamily="34" charset="0"/>
              </a:rPr>
              <a:t>ü</a:t>
            </a: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re</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 tip</a:t>
            </a:r>
            <a:b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b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proteinler):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protean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metaprotein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koagule</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proteinler</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Sekonder</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 t</a:t>
            </a:r>
            <a:r>
              <a:rPr kumimoji="0" lang="tr-TR" sz="2400" b="0" i="0" u="none" strike="noStrike" cap="none" normalizeH="0" baseline="0" dirty="0" smtClean="0">
                <a:ln>
                  <a:noFill/>
                </a:ln>
                <a:solidFill>
                  <a:srgbClr val="00B0F0"/>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rev proteinler: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Proteozlar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alb</a:t>
            </a:r>
            <a:r>
              <a:rPr kumimoji="0" lang="tr-TR" sz="2400" b="0" i="0" u="none" strike="noStrike" cap="none" normalizeH="0" baseline="0" dirty="0" err="1"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minozlar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Peptonlar</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Oligopeptitler</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5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Peptitler</a:t>
            </a:r>
            <a:endParaRPr kumimoji="0" lang="tr-TR"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1142976" y="214291"/>
            <a:ext cx="8001024"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rgbClr val="00B0F0"/>
                </a:solidFill>
                <a:effectLst/>
                <a:latin typeface="Tahoma" pitchFamily="34" charset="0"/>
                <a:ea typeface="Times New Roman" pitchFamily="18" charset="0"/>
                <a:cs typeface="Tahoma" pitchFamily="34" charset="0"/>
              </a:rPr>
              <a:t>Proteinlerin </a:t>
            </a:r>
            <a:r>
              <a:rPr kumimoji="0" lang="tr-TR" sz="2400" b="1"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Denat</a:t>
            </a:r>
            <a:r>
              <a:rPr kumimoji="0" lang="tr-TR" sz="2400" b="1" i="0" u="none" strike="noStrike" cap="none" normalizeH="0" baseline="0" dirty="0" err="1" smtClean="0">
                <a:ln>
                  <a:noFill/>
                </a:ln>
                <a:solidFill>
                  <a:srgbClr val="00B0F0"/>
                </a:solidFill>
                <a:effectLst/>
                <a:latin typeface="Calibri"/>
                <a:ea typeface="Times New Roman" pitchFamily="18" charset="0"/>
                <a:cs typeface="Tahoma" pitchFamily="34" charset="0"/>
              </a:rPr>
              <a:t>ü</a:t>
            </a:r>
            <a:r>
              <a:rPr kumimoji="0" lang="tr-TR" sz="2400" b="1" i="0" u="none" strike="noStrike" cap="none" normalizeH="0" baseline="0" dirty="0" err="1" smtClean="0">
                <a:ln>
                  <a:noFill/>
                </a:ln>
                <a:solidFill>
                  <a:srgbClr val="00B0F0"/>
                </a:solidFill>
                <a:effectLst/>
                <a:latin typeface="Tahoma" pitchFamily="34" charset="0"/>
                <a:ea typeface="Times New Roman" pitchFamily="18" charset="0"/>
                <a:cs typeface="Tahoma" pitchFamily="34" charset="0"/>
              </a:rPr>
              <a:t>rasyonu</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r>
            <a:b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b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Protein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denat</a:t>
            </a:r>
            <a:r>
              <a:rPr kumimoji="0" lang="tr-TR" sz="2400" b="0" i="0" u="none" strike="noStrike" cap="none" normalizeH="0" baseline="0" dirty="0" err="1"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rasyonu</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peptit</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bağları hidroliz olmadan proteinin yapısını </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çö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z</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l</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p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disorganize</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olması sonucunda meydana gelir.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Denat</a:t>
            </a:r>
            <a:r>
              <a:rPr kumimoji="0" lang="tr-TR" sz="2400" b="0" i="0" u="none" strike="noStrike" cap="none" normalizeH="0" baseline="0" dirty="0" err="1"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re</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edici etkenler; ısı,organik </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çö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z</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c</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ler, </a:t>
            </a:r>
            <a:r>
              <a:rPr kumimoji="0" lang="tr-TR" sz="2400" b="0" i="0" u="none" strike="noStrike" cap="none" normalizeH="0" baseline="0" dirty="0" smtClean="0">
                <a:ln>
                  <a:noFill/>
                </a:ln>
                <a:solidFill>
                  <a:srgbClr val="3B5998"/>
                </a:solidFill>
                <a:effectLst/>
                <a:latin typeface="Tahoma" pitchFamily="34" charset="0"/>
                <a:ea typeface="Times New Roman" pitchFamily="18" charset="0"/>
                <a:cs typeface="Tahoma" pitchFamily="34" charset="0"/>
                <a:hlinkClick r:id="rId2"/>
              </a:rPr>
              <a:t>Mekanik</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karıştırma, kuvvetli asit yada baz, deterjan, kurşun, cıva gibi maddelerdir.</a:t>
            </a:r>
            <a:endParaRPr kumimoji="0" lang="tr-TR" sz="2400" b="0"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Ender olarak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denat</a:t>
            </a:r>
            <a:r>
              <a:rPr kumimoji="0" lang="tr-TR" sz="2400" b="0" i="0" u="none" strike="noStrike" cap="none" normalizeH="0" baseline="0" dirty="0" err="1"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re</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edici maddeden uzaklaştırıldığında protein eski orijinal yapısına d</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nerek katlanır ve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denat</a:t>
            </a:r>
            <a:r>
              <a:rPr kumimoji="0" lang="tr-TR" sz="2400" b="0" i="0" u="none" strike="noStrike" cap="none" normalizeH="0" baseline="0" dirty="0" err="1"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rasyon</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geri d</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n</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ş</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ml</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olarak bozulur. Bu, proteinin katlanmasının protein sentezi başladıktan hemen sonra, yani katlama işlemini bozacak uzun bir amino asit zinciri oluşmadan başladığı kavramı gibi </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ç</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eşitli fakt</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rlere bağlana bilir. </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Denat</a:t>
            </a:r>
            <a:r>
              <a:rPr kumimoji="0" lang="tr-TR" sz="2400" b="0" i="0" u="none" strike="noStrike" cap="none" normalizeH="0" baseline="0" dirty="0" err="1"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err="1" smtClean="0">
                <a:ln>
                  <a:noFill/>
                </a:ln>
                <a:solidFill>
                  <a:srgbClr val="333333"/>
                </a:solidFill>
                <a:effectLst/>
                <a:latin typeface="Tahoma" pitchFamily="34" charset="0"/>
                <a:ea typeface="Times New Roman" pitchFamily="18" charset="0"/>
                <a:cs typeface="Tahoma" pitchFamily="34" charset="0"/>
              </a:rPr>
              <a:t>re</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 proteinler genellikle </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çö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z</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nmezler ve bu y</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ü</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zden </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çö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zeltide </a:t>
            </a:r>
            <a:r>
              <a:rPr kumimoji="0" lang="tr-TR" sz="2400" b="0" i="0" u="none" strike="noStrike" cap="none" normalizeH="0" baseline="0" dirty="0" smtClean="0">
                <a:ln>
                  <a:noFill/>
                </a:ln>
                <a:solidFill>
                  <a:srgbClr val="333333"/>
                </a:solidFill>
                <a:effectLst/>
                <a:latin typeface="Calibri"/>
                <a:ea typeface="Times New Roman" pitchFamily="18" charset="0"/>
                <a:cs typeface="Tahoma" pitchFamily="34" charset="0"/>
              </a:rPr>
              <a:t>çö</a:t>
            </a:r>
            <a:r>
              <a:rPr kumimoji="0" lang="tr-TR" sz="2400" b="0" i="0" u="none" strike="noStrike" cap="none" normalizeH="0" baseline="0" dirty="0" smtClean="0">
                <a:ln>
                  <a:noFill/>
                </a:ln>
                <a:solidFill>
                  <a:srgbClr val="333333"/>
                </a:solidFill>
                <a:effectLst/>
                <a:latin typeface="Tahoma" pitchFamily="34" charset="0"/>
                <a:ea typeface="Times New Roman" pitchFamily="18" charset="0"/>
                <a:cs typeface="Tahoma" pitchFamily="34" charset="0"/>
              </a:rPr>
              <a:t>kerler.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400" b="0" i="0" u="none" strike="noStrike" cap="none" normalizeH="0" baseline="0" dirty="0" smtClean="0">
              <a:ln>
                <a:noFill/>
              </a:ln>
              <a:solidFill>
                <a:schemeClr val="tx1"/>
              </a:solidFill>
              <a:effectLst/>
              <a:latin typeface="Arial" pitchFamily="34" charset="0"/>
              <a:ea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142852"/>
            <a:ext cx="7929586" cy="7262397"/>
          </a:xfrm>
          <a:prstGeom prst="rect">
            <a:avLst/>
          </a:prstGeom>
        </p:spPr>
        <p:txBody>
          <a:bodyPr wrap="square">
            <a:spAutoFit/>
          </a:bodyPr>
          <a:lstStyle/>
          <a:p>
            <a:pPr lvl="0"/>
            <a:r>
              <a:rPr lang="tr-TR" sz="2400" b="1" dirty="0" smtClean="0">
                <a:solidFill>
                  <a:srgbClr val="00B0F0"/>
                </a:solidFill>
                <a:latin typeface="Tahoma" pitchFamily="34" charset="0"/>
                <a:ea typeface="Times New Roman" pitchFamily="18" charset="0"/>
                <a:cs typeface="Tahoma" pitchFamily="34" charset="0"/>
              </a:rPr>
              <a:t>Protein oluşumu</a:t>
            </a:r>
            <a:r>
              <a:rPr lang="tr-TR" sz="2400" b="1" dirty="0" smtClean="0">
                <a:solidFill>
                  <a:srgbClr val="00B0F0"/>
                </a:solidFill>
                <a:latin typeface="Calibri"/>
                <a:ea typeface="Times New Roman" pitchFamily="18" charset="0"/>
                <a:cs typeface="Tahoma" pitchFamily="34" charset="0"/>
              </a:rPr>
              <a:t> </a:t>
            </a:r>
            <a:r>
              <a:rPr lang="tr-TR" sz="2400" b="1" dirty="0" smtClean="0">
                <a:solidFill>
                  <a:srgbClr val="00B0F0"/>
                </a:solidFill>
                <a:latin typeface="Tahoma" pitchFamily="34" charset="0"/>
                <a:ea typeface="Times New Roman" pitchFamily="18" charset="0"/>
                <a:cs typeface="Tahoma" pitchFamily="34" charset="0"/>
              </a:rPr>
              <a:t> </a:t>
            </a:r>
            <a:r>
              <a:rPr lang="tr-TR" sz="2400" dirty="0" smtClean="0">
                <a:solidFill>
                  <a:srgbClr val="333333"/>
                </a:solidFill>
                <a:latin typeface="Tahoma" pitchFamily="34" charset="0"/>
                <a:ea typeface="Times New Roman" pitchFamily="18" charset="0"/>
                <a:cs typeface="Tahoma" pitchFamily="34" charset="0"/>
              </a:rPr>
              <a:t/>
            </a:r>
            <a:br>
              <a:rPr lang="tr-TR" sz="2400" dirty="0" smtClean="0">
                <a:solidFill>
                  <a:srgbClr val="333333"/>
                </a:solidFill>
                <a:latin typeface="Tahoma" pitchFamily="34" charset="0"/>
                <a:ea typeface="Times New Roman" pitchFamily="18" charset="0"/>
                <a:cs typeface="Tahoma" pitchFamily="34" charset="0"/>
              </a:rPr>
            </a:br>
            <a:r>
              <a:rPr lang="tr-TR" sz="2400" dirty="0" smtClean="0">
                <a:solidFill>
                  <a:srgbClr val="333333"/>
                </a:solidFill>
                <a:latin typeface="Tahoma" pitchFamily="34" charset="0"/>
                <a:ea typeface="Times New Roman" pitchFamily="18" charset="0"/>
                <a:cs typeface="Tahoma" pitchFamily="34" charset="0"/>
              </a:rPr>
              <a:t>DNA 4 harfli bir alfabeden(4 </a:t>
            </a:r>
            <a:r>
              <a:rPr lang="tr-TR" sz="2400" dirty="0" smtClean="0">
                <a:solidFill>
                  <a:srgbClr val="333333"/>
                </a:solidFill>
                <a:latin typeface="Calibri"/>
                <a:ea typeface="Times New Roman" pitchFamily="18" charset="0"/>
                <a:cs typeface="Tahoma" pitchFamily="34" charset="0"/>
              </a:rPr>
              <a:t>ç</a:t>
            </a:r>
            <a:r>
              <a:rPr lang="tr-TR" sz="2400" dirty="0" smtClean="0">
                <a:solidFill>
                  <a:srgbClr val="333333"/>
                </a:solidFill>
                <a:latin typeface="Tahoma" pitchFamily="34" charset="0"/>
                <a:ea typeface="Times New Roman" pitchFamily="18" charset="0"/>
                <a:cs typeface="Tahoma" pitchFamily="34" charset="0"/>
              </a:rPr>
              <a:t>eşit n</a:t>
            </a:r>
            <a:r>
              <a:rPr lang="tr-TR" sz="2400" dirty="0" smtClean="0">
                <a:solidFill>
                  <a:srgbClr val="333333"/>
                </a:solidFill>
                <a:latin typeface="Calibri"/>
                <a:ea typeface="Times New Roman" pitchFamily="18" charset="0"/>
                <a:cs typeface="Tahoma" pitchFamily="34" charset="0"/>
              </a:rPr>
              <a:t>ü</a:t>
            </a:r>
            <a:r>
              <a:rPr lang="tr-TR" sz="2400" dirty="0" smtClean="0">
                <a:solidFill>
                  <a:srgbClr val="333333"/>
                </a:solidFill>
                <a:latin typeface="Tahoma" pitchFamily="34" charset="0"/>
                <a:ea typeface="Times New Roman" pitchFamily="18" charset="0"/>
                <a:cs typeface="Tahoma" pitchFamily="34" charset="0"/>
              </a:rPr>
              <a:t>kleotid(baz)) oluşurken protein 20 harfli bir alfabeden ( 20 </a:t>
            </a:r>
            <a:r>
              <a:rPr lang="tr-TR" sz="2400" dirty="0" smtClean="0">
                <a:solidFill>
                  <a:srgbClr val="333333"/>
                </a:solidFill>
                <a:latin typeface="Calibri"/>
                <a:ea typeface="Times New Roman" pitchFamily="18" charset="0"/>
                <a:cs typeface="Tahoma" pitchFamily="34" charset="0"/>
              </a:rPr>
              <a:t>ç</a:t>
            </a:r>
            <a:r>
              <a:rPr lang="tr-TR" sz="2400" dirty="0" smtClean="0">
                <a:solidFill>
                  <a:srgbClr val="333333"/>
                </a:solidFill>
                <a:latin typeface="Tahoma" pitchFamily="34" charset="0"/>
                <a:ea typeface="Times New Roman" pitchFamily="18" charset="0"/>
                <a:cs typeface="Tahoma" pitchFamily="34" charset="0"/>
              </a:rPr>
              <a:t>eşit </a:t>
            </a:r>
            <a:r>
              <a:rPr lang="tr-TR" sz="2400" dirty="0" err="1" smtClean="0">
                <a:solidFill>
                  <a:srgbClr val="333333"/>
                </a:solidFill>
                <a:latin typeface="Tahoma" pitchFamily="34" charset="0"/>
                <a:ea typeface="Times New Roman" pitchFamily="18" charset="0"/>
                <a:cs typeface="Tahoma" pitchFamily="34" charset="0"/>
              </a:rPr>
              <a:t>aa</a:t>
            </a:r>
            <a:r>
              <a:rPr lang="tr-TR" sz="2400" dirty="0" smtClean="0">
                <a:solidFill>
                  <a:srgbClr val="333333"/>
                </a:solidFill>
                <a:latin typeface="Tahoma" pitchFamily="34" charset="0"/>
                <a:ea typeface="Times New Roman" pitchFamily="18" charset="0"/>
                <a:cs typeface="Tahoma" pitchFamily="34" charset="0"/>
              </a:rPr>
              <a:t>) oluşur. Protein sentezi DNA sayesinde olur. Bunun i</a:t>
            </a:r>
            <a:r>
              <a:rPr lang="tr-TR" sz="2400" dirty="0" smtClean="0">
                <a:solidFill>
                  <a:srgbClr val="333333"/>
                </a:solidFill>
                <a:latin typeface="Calibri"/>
                <a:ea typeface="Times New Roman" pitchFamily="18" charset="0"/>
                <a:cs typeface="Tahoma" pitchFamily="34" charset="0"/>
              </a:rPr>
              <a:t>ç</a:t>
            </a:r>
            <a:r>
              <a:rPr lang="tr-TR" sz="2400" dirty="0" smtClean="0">
                <a:solidFill>
                  <a:srgbClr val="333333"/>
                </a:solidFill>
                <a:latin typeface="Tahoma" pitchFamily="34" charset="0"/>
                <a:ea typeface="Times New Roman" pitchFamily="18" charset="0"/>
                <a:cs typeface="Tahoma" pitchFamily="34" charset="0"/>
              </a:rPr>
              <a:t>in bu iki </a:t>
            </a:r>
            <a:r>
              <a:rPr lang="tr-TR" sz="2400" dirty="0" smtClean="0">
                <a:solidFill>
                  <a:srgbClr val="3B5998"/>
                </a:solidFill>
                <a:latin typeface="Tahoma" pitchFamily="34" charset="0"/>
                <a:ea typeface="Times New Roman" pitchFamily="18" charset="0"/>
                <a:cs typeface="Tahoma" pitchFamily="34" charset="0"/>
                <a:hlinkClick r:id="rId2"/>
              </a:rPr>
              <a:t>Alfabe</a:t>
            </a:r>
            <a:r>
              <a:rPr lang="tr-TR" sz="2400" dirty="0" smtClean="0">
                <a:solidFill>
                  <a:srgbClr val="333333"/>
                </a:solidFill>
                <a:latin typeface="Tahoma" pitchFamily="34" charset="0"/>
                <a:ea typeface="Times New Roman" pitchFamily="18" charset="0"/>
                <a:cs typeface="Tahoma" pitchFamily="34" charset="0"/>
              </a:rPr>
              <a:t> arasında </a:t>
            </a:r>
            <a:r>
              <a:rPr lang="tr-TR" sz="2400" dirty="0" smtClean="0">
                <a:solidFill>
                  <a:srgbClr val="333333"/>
                </a:solidFill>
                <a:latin typeface="Calibri"/>
                <a:ea typeface="Times New Roman" pitchFamily="18" charset="0"/>
                <a:cs typeface="Tahoma" pitchFamily="34" charset="0"/>
              </a:rPr>
              <a:t>ç</a:t>
            </a:r>
            <a:r>
              <a:rPr lang="tr-TR" sz="2400" dirty="0" smtClean="0">
                <a:solidFill>
                  <a:srgbClr val="333333"/>
                </a:solidFill>
                <a:latin typeface="Tahoma" pitchFamily="34" charset="0"/>
                <a:ea typeface="Times New Roman" pitchFamily="18" charset="0"/>
                <a:cs typeface="Tahoma" pitchFamily="34" charset="0"/>
              </a:rPr>
              <a:t>eviri yapılması gerekir. Bu olay kısaca şu şekilde olmaktadır.</a:t>
            </a:r>
            <a:r>
              <a:rPr lang="tr-TR" sz="2400" dirty="0" smtClean="0"/>
              <a:t> </a:t>
            </a:r>
          </a:p>
          <a:p>
            <a:pPr lvl="0"/>
            <a:endParaRPr lang="tr-TR" sz="800" b="1" dirty="0" smtClean="0">
              <a:solidFill>
                <a:srgbClr val="333333"/>
              </a:solidFill>
              <a:latin typeface="Tahoma" pitchFamily="34" charset="0"/>
              <a:ea typeface="Times New Roman" pitchFamily="18" charset="0"/>
              <a:cs typeface="Tahoma" pitchFamily="34" charset="0"/>
            </a:endParaRPr>
          </a:p>
          <a:p>
            <a:pPr lvl="0"/>
            <a:r>
              <a:rPr lang="tr-TR" sz="2400" b="1" dirty="0" smtClean="0">
                <a:solidFill>
                  <a:srgbClr val="00B0F0"/>
                </a:solidFill>
                <a:latin typeface="Tahoma" pitchFamily="34" charset="0"/>
                <a:ea typeface="Times New Roman" pitchFamily="18" charset="0"/>
                <a:cs typeface="Tahoma" pitchFamily="34" charset="0"/>
              </a:rPr>
              <a:t>MRNA </a:t>
            </a:r>
            <a:r>
              <a:rPr lang="tr-TR" sz="2400" dirty="0" smtClean="0">
                <a:solidFill>
                  <a:srgbClr val="333333"/>
                </a:solidFill>
                <a:latin typeface="Tahoma" pitchFamily="34" charset="0"/>
                <a:ea typeface="Times New Roman" pitchFamily="18" charset="0"/>
                <a:cs typeface="Tahoma" pitchFamily="34" charset="0"/>
              </a:rPr>
              <a:t/>
            </a:r>
            <a:br>
              <a:rPr lang="tr-TR" sz="2400" dirty="0" smtClean="0">
                <a:solidFill>
                  <a:srgbClr val="333333"/>
                </a:solidFill>
                <a:latin typeface="Tahoma" pitchFamily="34" charset="0"/>
                <a:ea typeface="Times New Roman" pitchFamily="18" charset="0"/>
                <a:cs typeface="Tahoma" pitchFamily="34" charset="0"/>
              </a:rPr>
            </a:br>
            <a:r>
              <a:rPr lang="tr-TR" sz="2400" dirty="0" smtClean="0">
                <a:solidFill>
                  <a:srgbClr val="333333"/>
                </a:solidFill>
                <a:latin typeface="Tahoma" pitchFamily="34" charset="0"/>
                <a:ea typeface="Times New Roman" pitchFamily="18" charset="0"/>
                <a:cs typeface="Tahoma" pitchFamily="34" charset="0"/>
              </a:rPr>
              <a:t>DNA’nın bir genlik kısmı bir </a:t>
            </a:r>
            <a:r>
              <a:rPr lang="tr-TR" sz="2400" dirty="0" smtClean="0">
                <a:solidFill>
                  <a:srgbClr val="3B5998"/>
                </a:solidFill>
                <a:latin typeface="Tahoma" pitchFamily="34" charset="0"/>
                <a:ea typeface="Times New Roman" pitchFamily="18" charset="0"/>
                <a:cs typeface="Tahoma" pitchFamily="34" charset="0"/>
                <a:hlinkClick r:id="rId3"/>
              </a:rPr>
              <a:t>Enzim</a:t>
            </a:r>
            <a:r>
              <a:rPr lang="tr-TR" sz="2400" dirty="0" smtClean="0">
                <a:solidFill>
                  <a:srgbClr val="333333"/>
                </a:solidFill>
                <a:latin typeface="Tahoma" pitchFamily="34" charset="0"/>
                <a:ea typeface="Times New Roman" pitchFamily="18" charset="0"/>
                <a:cs typeface="Tahoma" pitchFamily="34" charset="0"/>
              </a:rPr>
              <a:t> aracılığıyla RNA’ya kopyalanır/veya RNA oluşturulur.</a:t>
            </a:r>
            <a:br>
              <a:rPr lang="tr-TR" sz="2400" dirty="0" smtClean="0">
                <a:solidFill>
                  <a:srgbClr val="333333"/>
                </a:solidFill>
                <a:latin typeface="Tahoma" pitchFamily="34" charset="0"/>
                <a:ea typeface="Times New Roman" pitchFamily="18" charset="0"/>
                <a:cs typeface="Tahoma" pitchFamily="34" charset="0"/>
              </a:rPr>
            </a:br>
            <a:r>
              <a:rPr lang="tr-TR" sz="2400" dirty="0" smtClean="0">
                <a:solidFill>
                  <a:srgbClr val="333333"/>
                </a:solidFill>
                <a:latin typeface="Tahoma" pitchFamily="34" charset="0"/>
                <a:ea typeface="Times New Roman" pitchFamily="18" charset="0"/>
                <a:cs typeface="Tahoma" pitchFamily="34" charset="0"/>
              </a:rPr>
              <a:t>DNA: birçok genden oluşur</a:t>
            </a:r>
            <a:br>
              <a:rPr lang="tr-TR" sz="2400" dirty="0" smtClean="0">
                <a:solidFill>
                  <a:srgbClr val="333333"/>
                </a:solidFill>
                <a:latin typeface="Tahoma" pitchFamily="34" charset="0"/>
                <a:ea typeface="Times New Roman" pitchFamily="18" charset="0"/>
                <a:cs typeface="Tahoma" pitchFamily="34" charset="0"/>
              </a:rPr>
            </a:br>
            <a:r>
              <a:rPr lang="tr-TR" sz="2400" dirty="0" smtClean="0">
                <a:solidFill>
                  <a:srgbClr val="333333"/>
                </a:solidFill>
                <a:latin typeface="Tahoma" pitchFamily="34" charset="0"/>
                <a:ea typeface="Times New Roman" pitchFamily="18" charset="0"/>
                <a:cs typeface="Tahoma" pitchFamily="34" charset="0"/>
              </a:rPr>
              <a:t>RNA: bir genden</a:t>
            </a:r>
            <a:br>
              <a:rPr lang="tr-TR" sz="2400" dirty="0" smtClean="0">
                <a:solidFill>
                  <a:srgbClr val="333333"/>
                </a:solidFill>
                <a:latin typeface="Tahoma" pitchFamily="34" charset="0"/>
                <a:ea typeface="Times New Roman" pitchFamily="18" charset="0"/>
                <a:cs typeface="Tahoma" pitchFamily="34" charset="0"/>
              </a:rPr>
            </a:br>
            <a:r>
              <a:rPr lang="tr-TR" sz="2400" dirty="0" smtClean="0">
                <a:solidFill>
                  <a:srgbClr val="333333"/>
                </a:solidFill>
                <a:latin typeface="Tahoma" pitchFamily="34" charset="0"/>
                <a:ea typeface="Times New Roman" pitchFamily="18" charset="0"/>
                <a:cs typeface="Tahoma" pitchFamily="34" charset="0"/>
              </a:rPr>
              <a:t>Daha sonra MRNA ribozomlara yapışır ve ribozom bu RNA’daki kod dizilimini okumaya başlar, ribozomun çevresinde </a:t>
            </a:r>
            <a:r>
              <a:rPr lang="tr-TR" sz="2400" dirty="0" err="1" smtClean="0">
                <a:solidFill>
                  <a:srgbClr val="333333"/>
                </a:solidFill>
                <a:latin typeface="Tahoma" pitchFamily="34" charset="0"/>
                <a:ea typeface="Times New Roman" pitchFamily="18" charset="0"/>
                <a:cs typeface="Tahoma" pitchFamily="34" charset="0"/>
              </a:rPr>
              <a:t>tRNA’lar</a:t>
            </a:r>
            <a:r>
              <a:rPr lang="tr-TR" sz="2400" dirty="0" smtClean="0">
                <a:solidFill>
                  <a:srgbClr val="333333"/>
                </a:solidFill>
                <a:latin typeface="Tahoma" pitchFamily="34" charset="0"/>
                <a:ea typeface="Times New Roman" pitchFamily="18" charset="0"/>
                <a:cs typeface="Tahoma" pitchFamily="34" charset="0"/>
              </a:rPr>
              <a:t> vardır, bu </a:t>
            </a:r>
            <a:r>
              <a:rPr lang="tr-TR" sz="2400" dirty="0" err="1" smtClean="0">
                <a:solidFill>
                  <a:srgbClr val="333333"/>
                </a:solidFill>
                <a:latin typeface="Tahoma" pitchFamily="34" charset="0"/>
                <a:ea typeface="Times New Roman" pitchFamily="18" charset="0"/>
                <a:cs typeface="Tahoma" pitchFamily="34" charset="0"/>
              </a:rPr>
              <a:t>tRNA’lara</a:t>
            </a:r>
            <a:r>
              <a:rPr lang="tr-TR" sz="2400" dirty="0" smtClean="0">
                <a:solidFill>
                  <a:srgbClr val="333333"/>
                </a:solidFill>
                <a:latin typeface="Tahoma" pitchFamily="34" charset="0"/>
                <a:ea typeface="Times New Roman" pitchFamily="18" charset="0"/>
                <a:cs typeface="Tahoma" pitchFamily="34" charset="0"/>
              </a:rPr>
              <a:t> ise çeşitli </a:t>
            </a:r>
            <a:r>
              <a:rPr lang="tr-TR" sz="2400" dirty="0" err="1" smtClean="0">
                <a:solidFill>
                  <a:srgbClr val="333333"/>
                </a:solidFill>
                <a:latin typeface="Tahoma" pitchFamily="34" charset="0"/>
                <a:ea typeface="Times New Roman" pitchFamily="18" charset="0"/>
                <a:cs typeface="Tahoma" pitchFamily="34" charset="0"/>
              </a:rPr>
              <a:t>aa’lar</a:t>
            </a:r>
            <a:r>
              <a:rPr lang="tr-TR" sz="2400" dirty="0" smtClean="0">
                <a:solidFill>
                  <a:srgbClr val="333333"/>
                </a:solidFill>
                <a:latin typeface="Tahoma" pitchFamily="34" charset="0"/>
                <a:ea typeface="Times New Roman" pitchFamily="18" charset="0"/>
                <a:cs typeface="Tahoma" pitchFamily="34" charset="0"/>
              </a:rPr>
              <a:t> bağlanmıştır. </a:t>
            </a:r>
            <a:r>
              <a:rPr lang="tr-TR" sz="2400" dirty="0" err="1" smtClean="0">
                <a:solidFill>
                  <a:srgbClr val="333333"/>
                </a:solidFill>
                <a:latin typeface="Tahoma" pitchFamily="34" charset="0"/>
                <a:ea typeface="Times New Roman" pitchFamily="18" charset="0"/>
                <a:cs typeface="Tahoma" pitchFamily="34" charset="0"/>
              </a:rPr>
              <a:t>mRNA’dan</a:t>
            </a:r>
            <a:r>
              <a:rPr lang="tr-TR" sz="2400" dirty="0" smtClean="0">
                <a:solidFill>
                  <a:srgbClr val="333333"/>
                </a:solidFill>
                <a:latin typeface="Tahoma" pitchFamily="34" charset="0"/>
                <a:ea typeface="Times New Roman" pitchFamily="18" charset="0"/>
                <a:cs typeface="Tahoma" pitchFamily="34" charset="0"/>
              </a:rPr>
              <a:t> hangi baz dizilimi okunduysa ona ait </a:t>
            </a:r>
            <a:r>
              <a:rPr lang="tr-TR" sz="2400" dirty="0" err="1" smtClean="0">
                <a:solidFill>
                  <a:srgbClr val="333333"/>
                </a:solidFill>
                <a:latin typeface="Tahoma" pitchFamily="34" charset="0"/>
                <a:ea typeface="Times New Roman" pitchFamily="18" charset="0"/>
                <a:cs typeface="Tahoma" pitchFamily="34" charset="0"/>
              </a:rPr>
              <a:t>aa’nın</a:t>
            </a:r>
            <a:r>
              <a:rPr lang="tr-TR" sz="2400" dirty="0" smtClean="0">
                <a:solidFill>
                  <a:srgbClr val="333333"/>
                </a:solidFill>
                <a:latin typeface="Tahoma" pitchFamily="34" charset="0"/>
                <a:ea typeface="Times New Roman" pitchFamily="18" charset="0"/>
                <a:cs typeface="Tahoma" pitchFamily="34" charset="0"/>
              </a:rPr>
              <a:t> bağlandığı </a:t>
            </a:r>
            <a:r>
              <a:rPr lang="tr-TR" sz="2400" dirty="0" err="1" smtClean="0">
                <a:solidFill>
                  <a:srgbClr val="333333"/>
                </a:solidFill>
                <a:latin typeface="Tahoma" pitchFamily="34" charset="0"/>
                <a:ea typeface="Times New Roman" pitchFamily="18" charset="0"/>
                <a:cs typeface="Tahoma" pitchFamily="34" charset="0"/>
              </a:rPr>
              <a:t>tRNA</a:t>
            </a:r>
            <a:r>
              <a:rPr lang="tr-TR" sz="2400" dirty="0" smtClean="0">
                <a:solidFill>
                  <a:srgbClr val="333333"/>
                </a:solidFill>
                <a:latin typeface="Tahoma" pitchFamily="34" charset="0"/>
                <a:ea typeface="Times New Roman" pitchFamily="18" charset="0"/>
                <a:cs typeface="Tahoma" pitchFamily="34" charset="0"/>
              </a:rPr>
              <a:t> gelir ve ribozoma yapışır bu işlem bu şekilde devam eder ve bir protein oluşur. </a:t>
            </a:r>
            <a:endParaRPr lang="tr-TR" sz="2400" dirty="0" smtClean="0">
              <a:latin typeface="Arial" pitchFamily="34" charset="0"/>
            </a:endParaRPr>
          </a:p>
          <a:p>
            <a:endParaRPr lang="tr-TR" dirty="0" smtClean="0"/>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1"/>
            <a:ext cx="8143900" cy="6954596"/>
          </a:xfrm>
          <a:prstGeom prst="rect">
            <a:avLst/>
          </a:prstGeom>
        </p:spPr>
        <p:txBody>
          <a:bodyPr wrap="square">
            <a:spAutoFit/>
          </a:bodyPr>
          <a:lstStyle/>
          <a:p>
            <a:r>
              <a:rPr lang="tr-TR" sz="2400" b="1" dirty="0" smtClean="0">
                <a:solidFill>
                  <a:srgbClr val="FF0000"/>
                </a:solidFill>
              </a:rPr>
              <a:t>HÜCRE:  Hücrenin ana bölümleri</a:t>
            </a:r>
          </a:p>
          <a:p>
            <a:r>
              <a:rPr lang="tr-TR" sz="2400" b="1" dirty="0" smtClean="0">
                <a:solidFill>
                  <a:srgbClr val="FF0000"/>
                </a:solidFill>
              </a:rPr>
              <a:t>1-Hücre zarı</a:t>
            </a:r>
            <a:r>
              <a:rPr lang="tr-TR" sz="2400" b="1" dirty="0" smtClean="0"/>
              <a:t/>
            </a:r>
            <a:br>
              <a:rPr lang="tr-TR" sz="2400" b="1" dirty="0" smtClean="0"/>
            </a:br>
            <a:r>
              <a:rPr lang="tr-TR" sz="2400" dirty="0" smtClean="0">
                <a:latin typeface="Calibri" pitchFamily="34" charset="0"/>
              </a:rPr>
              <a:t>Bütün bitki ve hayvan hücrelerinde bulunan, hücreyi dış ortamdan ayıran ve hücreye şekil veren yapıya hücre zarı denir.</a:t>
            </a:r>
            <a:br>
              <a:rPr lang="tr-TR" sz="2400" dirty="0" smtClean="0">
                <a:latin typeface="Calibri" pitchFamily="34" charset="0"/>
              </a:rPr>
            </a:br>
            <a:r>
              <a:rPr lang="tr-TR" sz="2400" dirty="0" smtClean="0">
                <a:solidFill>
                  <a:srgbClr val="00B0F0"/>
                </a:solidFill>
                <a:latin typeface="Calibri" pitchFamily="34" charset="0"/>
              </a:rPr>
              <a:t>Hücre Zarının Özellikleri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1- Canlıdır.</a:t>
            </a:r>
            <a:br>
              <a:rPr lang="tr-TR" sz="2400" dirty="0" smtClean="0">
                <a:latin typeface="Calibri" pitchFamily="34" charset="0"/>
              </a:rPr>
            </a:br>
            <a:r>
              <a:rPr lang="tr-TR" sz="2400" dirty="0" smtClean="0">
                <a:latin typeface="Calibri" pitchFamily="34" charset="0"/>
              </a:rPr>
              <a:t>2- Seçici ve geçirgendir. Hücre zarından küçük moleküller (maddeler) (su, madensel tuzlar, vitaminler, oksijen gazı, karbondioksit gazı, glikoz, gliserin, yağ </a:t>
            </a:r>
            <a:r>
              <a:rPr lang="tr-TR" sz="2400" dirty="0" err="1" smtClean="0">
                <a:latin typeface="Calibri" pitchFamily="34" charset="0"/>
              </a:rPr>
              <a:t>asiti</a:t>
            </a:r>
            <a:r>
              <a:rPr lang="tr-TR" sz="2400" dirty="0" smtClean="0">
                <a:latin typeface="Calibri" pitchFamily="34" charset="0"/>
              </a:rPr>
              <a:t>, amino asit, iyonlar) geçer ama büyük moleküller (maddeler) (nişasta, yağ, protein, karbonhidrat) geçemez. Büyük moleküller (yapı taşlarına kadar) parçalandıktan sonra geçerler.</a:t>
            </a:r>
            <a:br>
              <a:rPr lang="tr-TR" sz="2400" dirty="0" smtClean="0">
                <a:latin typeface="Calibri" pitchFamily="34" charset="0"/>
              </a:rPr>
            </a:br>
            <a:r>
              <a:rPr lang="tr-TR" sz="2400" dirty="0" smtClean="0">
                <a:latin typeface="Calibri" pitchFamily="34" charset="0"/>
              </a:rPr>
              <a:t>3- Esnektir.</a:t>
            </a:r>
            <a:br>
              <a:rPr lang="tr-TR" sz="2400" dirty="0" smtClean="0">
                <a:latin typeface="Calibri" pitchFamily="34" charset="0"/>
              </a:rPr>
            </a:br>
            <a:r>
              <a:rPr lang="tr-TR" sz="2400" dirty="0" smtClean="0">
                <a:latin typeface="Calibri" pitchFamily="34" charset="0"/>
              </a:rPr>
              <a:t>4- Saydamdır (Işığı geçirir).</a:t>
            </a:r>
            <a:br>
              <a:rPr lang="tr-TR" sz="2400" dirty="0" smtClean="0">
                <a:latin typeface="Calibri" pitchFamily="34" charset="0"/>
              </a:rPr>
            </a:br>
            <a:r>
              <a:rPr lang="tr-TR" sz="2400" dirty="0" smtClean="0">
                <a:latin typeface="Calibri" pitchFamily="34" charset="0"/>
              </a:rPr>
              <a:t>5- Çift katlıdır.</a:t>
            </a:r>
            <a:br>
              <a:rPr lang="tr-TR" sz="2400" dirty="0" smtClean="0">
                <a:latin typeface="Calibri" pitchFamily="34" charset="0"/>
              </a:rPr>
            </a:br>
            <a:r>
              <a:rPr lang="tr-TR" sz="2400" dirty="0" smtClean="0">
                <a:latin typeface="Calibri" pitchFamily="34" charset="0"/>
              </a:rPr>
              <a:t>6- Protein, yağ ve az miktarda karbonhidrattan oluşmuştur. </a:t>
            </a:r>
            <a:br>
              <a:rPr lang="tr-TR" sz="2400" dirty="0" smtClean="0">
                <a:latin typeface="Calibri" pitchFamily="34" charset="0"/>
              </a:rPr>
            </a:br>
            <a:r>
              <a:rPr lang="tr-TR" sz="2400" dirty="0" smtClean="0">
                <a:latin typeface="Calibri" pitchFamily="34" charset="0"/>
              </a:rPr>
              <a:t>7- Akışkandır.</a:t>
            </a:r>
            <a:br>
              <a:rPr lang="tr-TR" sz="2400" dirty="0" smtClean="0">
                <a:latin typeface="Calibri" pitchFamily="34" charset="0"/>
              </a:rPr>
            </a:br>
            <a:r>
              <a:rPr lang="tr-TR" sz="2400" dirty="0" smtClean="0">
                <a:latin typeface="Calibri" pitchFamily="34" charset="0"/>
              </a:rPr>
              <a:t>8- Üzerinde madde alışverişini sağlayan </a:t>
            </a:r>
            <a:r>
              <a:rPr lang="tr-TR" sz="2400" b="1" dirty="0" err="1" smtClean="0"/>
              <a:t>porlar</a:t>
            </a:r>
            <a:r>
              <a:rPr lang="tr-TR" sz="2400" b="1" dirty="0" smtClean="0"/>
              <a:t> bulunur.</a:t>
            </a:r>
            <a:endParaRPr lang="tr-TR"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142852"/>
            <a:ext cx="8143900" cy="7294305"/>
          </a:xfrm>
          <a:prstGeom prst="rect">
            <a:avLst/>
          </a:prstGeom>
        </p:spPr>
        <p:txBody>
          <a:bodyPr wrap="square">
            <a:spAutoFit/>
          </a:bodyPr>
          <a:lstStyle/>
          <a:p>
            <a:r>
              <a:rPr lang="tr-TR" sz="2400" dirty="0" smtClean="0">
                <a:solidFill>
                  <a:srgbClr val="00B0F0"/>
                </a:solidFill>
                <a:latin typeface="Calibri" pitchFamily="34" charset="0"/>
              </a:rPr>
              <a:t>Hücre Zarının Görevleri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1- Hücreyi dış ortamdan ayırır.</a:t>
            </a:r>
            <a:br>
              <a:rPr lang="tr-TR" sz="2400" dirty="0" smtClean="0">
                <a:latin typeface="Calibri" pitchFamily="34" charset="0"/>
              </a:rPr>
            </a:br>
            <a:r>
              <a:rPr lang="tr-TR" sz="2400" dirty="0" smtClean="0">
                <a:latin typeface="Calibri" pitchFamily="34" charset="0"/>
              </a:rPr>
              <a:t>2- Hücreyi dış etkilere karşı korur.</a:t>
            </a:r>
            <a:br>
              <a:rPr lang="tr-TR" sz="2400" dirty="0" smtClean="0">
                <a:latin typeface="Calibri" pitchFamily="34" charset="0"/>
              </a:rPr>
            </a:br>
            <a:r>
              <a:rPr lang="tr-TR" sz="2400" dirty="0" smtClean="0">
                <a:latin typeface="Calibri" pitchFamily="34" charset="0"/>
              </a:rPr>
              <a:t>3- Hücreye madde giriş çıkışını sağlar.</a:t>
            </a:r>
            <a:br>
              <a:rPr lang="tr-TR" sz="2400" dirty="0" smtClean="0">
                <a:latin typeface="Calibri" pitchFamily="34" charset="0"/>
              </a:rPr>
            </a:br>
            <a:r>
              <a:rPr lang="tr-TR" sz="2400" dirty="0" smtClean="0">
                <a:latin typeface="Calibri" pitchFamily="34" charset="0"/>
              </a:rPr>
              <a:t>4- Hücreye şekil verir.</a:t>
            </a:r>
            <a:br>
              <a:rPr lang="tr-TR" sz="2400" dirty="0" smtClean="0">
                <a:latin typeface="Calibri" pitchFamily="34" charset="0"/>
              </a:rPr>
            </a:br>
            <a:r>
              <a:rPr lang="tr-TR" sz="2400" dirty="0" smtClean="0">
                <a:latin typeface="Calibri" pitchFamily="34" charset="0"/>
              </a:rPr>
              <a:t>5- Hücreyi dağılmaktan korur.</a:t>
            </a:r>
            <a:br>
              <a:rPr lang="tr-TR" sz="2400" dirty="0" smtClean="0">
                <a:latin typeface="Calibri" pitchFamily="34" charset="0"/>
              </a:rPr>
            </a:br>
            <a:r>
              <a:rPr lang="tr-TR" sz="2400" dirty="0" smtClean="0">
                <a:latin typeface="Calibri" pitchFamily="34" charset="0"/>
              </a:rPr>
              <a:t>6- Hücrelerin birbirlerini tanımasını sağlar.</a:t>
            </a:r>
            <a:br>
              <a:rPr lang="tr-TR" sz="2400" dirty="0" smtClean="0">
                <a:latin typeface="Calibri" pitchFamily="34" charset="0"/>
              </a:rPr>
            </a:br>
            <a:r>
              <a:rPr lang="tr-TR" sz="2400" dirty="0" smtClean="0">
                <a:solidFill>
                  <a:srgbClr val="00B0F0"/>
                </a:solidFill>
                <a:latin typeface="Calibri" pitchFamily="34" charset="0"/>
              </a:rPr>
              <a:t>Hücre Zarının Yapısı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Hücre zarı, protein, yağ ve az miktarda da karbonhidrattan (moleküllerinden) oluşmuştur. Hücre zarında iki sıra yağ tabakası arasına gömülmüş protein molekülleri vardır ve bunlar sürekli hareket halindedirler. Hücre zarının bu modeline akıcı mozaik zar modeli denir. (Karbonhidrat molekülleri yağ ve protein molekülleri arasına gömülü haldedir. Protein ve karbonhidratların oluşturduğu yapıya </a:t>
            </a:r>
            <a:r>
              <a:rPr lang="tr-TR" sz="2400" dirty="0" err="1" smtClean="0">
                <a:latin typeface="Calibri" pitchFamily="34" charset="0"/>
              </a:rPr>
              <a:t>glikoprotein</a:t>
            </a:r>
            <a:r>
              <a:rPr lang="tr-TR" sz="2400" dirty="0" smtClean="0">
                <a:latin typeface="Calibri" pitchFamily="34" charset="0"/>
              </a:rPr>
              <a:t> denir. </a:t>
            </a:r>
            <a:r>
              <a:rPr lang="tr-TR" sz="2400" dirty="0" err="1" smtClean="0">
                <a:latin typeface="Calibri" pitchFamily="34" charset="0"/>
              </a:rPr>
              <a:t>Glikoproteinler</a:t>
            </a:r>
            <a:r>
              <a:rPr lang="tr-TR" sz="2400" dirty="0" smtClean="0">
                <a:latin typeface="Calibri" pitchFamily="34" charset="0"/>
              </a:rPr>
              <a:t> hücrelerin birbirini tanımasını sağlarlar).</a:t>
            </a:r>
            <a:br>
              <a:rPr lang="tr-TR" sz="2400" dirty="0" smtClean="0">
                <a:latin typeface="Calibri" pitchFamily="34" charset="0"/>
              </a:rPr>
            </a:br>
            <a:r>
              <a:rPr lang="tr-TR" sz="2400" dirty="0" smtClean="0">
                <a:latin typeface="Calibri" pitchFamily="34" charset="0"/>
              </a:rPr>
              <a:t>Hücre zarının üzerinde </a:t>
            </a:r>
            <a:r>
              <a:rPr lang="tr-TR" sz="2400" dirty="0" err="1" smtClean="0">
                <a:latin typeface="Calibri" pitchFamily="34" charset="0"/>
              </a:rPr>
              <a:t>por</a:t>
            </a:r>
            <a:r>
              <a:rPr lang="tr-TR" sz="2400" dirty="0" smtClean="0">
                <a:latin typeface="Calibri" pitchFamily="34" charset="0"/>
              </a:rPr>
              <a:t> denilen delikler bulunur. </a:t>
            </a:r>
            <a:r>
              <a:rPr lang="tr-TR" sz="2400" dirty="0" err="1" smtClean="0">
                <a:latin typeface="Calibri" pitchFamily="34" charset="0"/>
              </a:rPr>
              <a:t>Porlar</a:t>
            </a:r>
            <a:r>
              <a:rPr lang="tr-TR" sz="2400" dirty="0" smtClean="0">
                <a:latin typeface="Calibri" pitchFamily="34" charset="0"/>
              </a:rPr>
              <a:t> hücrede madde giriş çıkışını sağlarlar.</a:t>
            </a:r>
            <a:br>
              <a:rPr lang="tr-TR" sz="2400" dirty="0" smtClean="0">
                <a:latin typeface="Calibri" pitchFamily="34" charset="0"/>
              </a:rPr>
            </a:br>
            <a:r>
              <a:rPr lang="tr-TR" b="1" dirty="0" smtClean="0"/>
              <a:t/>
            </a:r>
            <a:br>
              <a:rPr lang="tr-TR" b="1" dirty="0" smtClean="0"/>
            </a:br>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142976" y="214290"/>
            <a:ext cx="757242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i="0" u="none" strike="noStrike" cap="none" normalizeH="0" baseline="0" dirty="0" smtClean="0">
                <a:ln>
                  <a:noFill/>
                </a:ln>
                <a:solidFill>
                  <a:srgbClr val="00B0F0"/>
                </a:solidFill>
                <a:effectLst/>
                <a:latin typeface="Calibri" pitchFamily="34" charset="0"/>
                <a:ea typeface="Times New Roman" pitchFamily="18" charset="0"/>
                <a:cs typeface="Times New Roman" pitchFamily="18" charset="0"/>
              </a:rPr>
              <a:t>Hücre Duvarı (Çeperi) :</a:t>
            </a: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Bitki hücrelerinde (bazı bakteriler, </a:t>
            </a:r>
            <a:r>
              <a:rPr kumimoji="0" lang="tr-TR" sz="240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funguslar</a:t>
            </a: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ve bitkiler), hücre zarının üzerinde selüloz denilen maddenin birikmesiyle oluşan yapıya hücre duvarı (çeperi) denir. (Bitki hücrelerinin köşeli olmasının nedeni hücre duvarıdır).</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B0F0"/>
                </a:solidFill>
                <a:effectLst/>
                <a:latin typeface="Calibri" pitchFamily="34" charset="0"/>
                <a:ea typeface="Times New Roman" pitchFamily="18" charset="0"/>
                <a:cs typeface="Times New Roman" pitchFamily="18" charset="0"/>
              </a:rPr>
              <a:t>Hücre Duvarının (Çeperinin) Özellikleri :</a:t>
            </a: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1- Yalnız bitki hücrelerinde bulunur, hayvan hücrelerinde bulunmaz. </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2- Hücre zarının dışında bulunur.</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3- Kalın, sert ve dayanıklıdır.</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4- Cansızdır.</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5- Tam geçirgendir. Üzerinde madde geçişine izin veren delikler bulunur.</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6- Selüloz denilen maddeden yapılmıştır.</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7- Hücreye şekil verir.</a:t>
            </a:r>
            <a:endParaRPr kumimoji="0" lang="tr-TR" sz="2400" i="0" u="none" strike="noStrike" cap="none" normalizeH="0" baseline="0" dirty="0" smtClean="0">
              <a:ln>
                <a:noFill/>
              </a:ln>
              <a:solidFill>
                <a:schemeClr val="tx1"/>
              </a:solidFill>
              <a:effectLst/>
              <a:latin typeface="Calibri"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42976" y="0"/>
            <a:ext cx="8001024" cy="7939482"/>
          </a:xfrm>
          <a:prstGeom prst="rect">
            <a:avLst/>
          </a:prstGeom>
        </p:spPr>
        <p:txBody>
          <a:bodyPr wrap="square">
            <a:spAutoFit/>
          </a:bodyPr>
          <a:lstStyle/>
          <a:p>
            <a:r>
              <a:rPr lang="tr-TR" sz="2800" dirty="0" smtClean="0">
                <a:solidFill>
                  <a:srgbClr val="FF0000"/>
                </a:solidFill>
                <a:latin typeface="Calibri" pitchFamily="34" charset="0"/>
              </a:rPr>
              <a:t>2- Sitoplâzma :</a:t>
            </a:r>
            <a:r>
              <a:rPr lang="tr-TR" sz="2800" dirty="0" smtClean="0">
                <a:latin typeface="Calibri" pitchFamily="34" charset="0"/>
              </a:rPr>
              <a:t/>
            </a:r>
            <a:br>
              <a:rPr lang="tr-TR" sz="2800" dirty="0" smtClean="0">
                <a:latin typeface="Calibri" pitchFamily="34" charset="0"/>
              </a:rPr>
            </a:br>
            <a:r>
              <a:rPr lang="tr-TR" sz="2800" dirty="0" smtClean="0">
                <a:latin typeface="Calibri" pitchFamily="34" charset="0"/>
              </a:rPr>
              <a:t>Hücre zarı ile çekirdek arasını dolduran yumurta akı kıvamındaki renksiz sıvıya sitoplâzma denir. Sitoplâzmanın yapısında % 90 oranında su bulunurken geriye kalan kısmını da protein, karbonhidrat, yağ (asidi), vitamin, madensel tuzlar, enzim, glikoz, salgı (hormon) ve </a:t>
            </a:r>
            <a:r>
              <a:rPr lang="tr-TR" sz="2800" dirty="0" err="1" smtClean="0">
                <a:latin typeface="Calibri" pitchFamily="34" charset="0"/>
              </a:rPr>
              <a:t>organeller</a:t>
            </a:r>
            <a:r>
              <a:rPr lang="tr-TR" sz="2800" dirty="0" smtClean="0">
                <a:latin typeface="Calibri" pitchFamily="34" charset="0"/>
              </a:rPr>
              <a:t> bulunur. ( % 65–90’ </a:t>
            </a:r>
            <a:r>
              <a:rPr lang="tr-TR" sz="2800" dirty="0" err="1" smtClean="0">
                <a:latin typeface="Calibri" pitchFamily="34" charset="0"/>
              </a:rPr>
              <a:t>ını</a:t>
            </a:r>
            <a:r>
              <a:rPr lang="tr-TR" sz="2800" dirty="0" smtClean="0">
                <a:latin typeface="Calibri" pitchFamily="34" charset="0"/>
              </a:rPr>
              <a:t> su oluşturur ). (Sitoplazma bozulduğunda hücre de ölür).</a:t>
            </a:r>
            <a:br>
              <a:rPr lang="tr-TR" sz="2800" dirty="0" smtClean="0">
                <a:latin typeface="Calibri" pitchFamily="34" charset="0"/>
              </a:rPr>
            </a:br>
            <a:r>
              <a:rPr lang="tr-TR" sz="2800" dirty="0" smtClean="0">
                <a:solidFill>
                  <a:srgbClr val="00B0F0"/>
                </a:solidFill>
                <a:latin typeface="Calibri" pitchFamily="34" charset="0"/>
              </a:rPr>
              <a:t>Sitoplâzmanın Özellikleri :</a:t>
            </a:r>
            <a:r>
              <a:rPr lang="tr-TR" sz="2800" dirty="0" smtClean="0">
                <a:latin typeface="Calibri" pitchFamily="34" charset="0"/>
              </a:rPr>
              <a:t/>
            </a:r>
            <a:br>
              <a:rPr lang="tr-TR" sz="2800" dirty="0" smtClean="0">
                <a:latin typeface="Calibri" pitchFamily="34" charset="0"/>
              </a:rPr>
            </a:br>
            <a:r>
              <a:rPr lang="tr-TR" sz="2800" dirty="0" smtClean="0">
                <a:latin typeface="Calibri" pitchFamily="34" charset="0"/>
              </a:rPr>
              <a:t>1- Canlıdır.</a:t>
            </a:r>
            <a:br>
              <a:rPr lang="tr-TR" sz="2800" dirty="0" smtClean="0">
                <a:latin typeface="Calibri" pitchFamily="34" charset="0"/>
              </a:rPr>
            </a:br>
            <a:r>
              <a:rPr lang="tr-TR" sz="2800" dirty="0" smtClean="0">
                <a:latin typeface="Calibri" pitchFamily="34" charset="0"/>
              </a:rPr>
              <a:t>2- Renksizdir.</a:t>
            </a:r>
            <a:br>
              <a:rPr lang="tr-TR" sz="2800" dirty="0" smtClean="0">
                <a:latin typeface="Calibri" pitchFamily="34" charset="0"/>
              </a:rPr>
            </a:br>
            <a:r>
              <a:rPr lang="tr-TR" sz="2800" dirty="0" smtClean="0">
                <a:latin typeface="Calibri" pitchFamily="34" charset="0"/>
              </a:rPr>
              <a:t>3- Suda çözünmez (suya karışmaz yani </a:t>
            </a:r>
            <a:r>
              <a:rPr lang="tr-TR" sz="2800" dirty="0" err="1" smtClean="0">
                <a:latin typeface="Calibri" pitchFamily="34" charset="0"/>
              </a:rPr>
              <a:t>kolloid</a:t>
            </a:r>
            <a:r>
              <a:rPr lang="tr-TR" sz="2800" dirty="0" smtClean="0">
                <a:latin typeface="Calibri" pitchFamily="34" charset="0"/>
              </a:rPr>
              <a:t> yapıdadır) (</a:t>
            </a:r>
            <a:r>
              <a:rPr lang="tr-TR" sz="2800" dirty="0" err="1" smtClean="0">
                <a:latin typeface="Calibri" pitchFamily="34" charset="0"/>
              </a:rPr>
              <a:t>Kolloid</a:t>
            </a:r>
            <a:r>
              <a:rPr lang="tr-TR" sz="2800" dirty="0" smtClean="0">
                <a:latin typeface="Calibri" pitchFamily="34" charset="0"/>
              </a:rPr>
              <a:t>, parçacık büyüklüğü 1–100 mm olan maddedir)</a:t>
            </a:r>
            <a:br>
              <a:rPr lang="tr-TR" sz="2800" dirty="0" smtClean="0">
                <a:latin typeface="Calibri" pitchFamily="34" charset="0"/>
              </a:rPr>
            </a:br>
            <a:r>
              <a:rPr lang="tr-TR" sz="2800" dirty="0" smtClean="0">
                <a:latin typeface="Calibri" pitchFamily="34" charset="0"/>
              </a:rPr>
              <a:t>4- Hücre zarından geçemez.</a:t>
            </a:r>
            <a:br>
              <a:rPr lang="tr-TR" sz="2800" dirty="0" smtClean="0">
                <a:latin typeface="Calibri" pitchFamily="34" charset="0"/>
              </a:rPr>
            </a:br>
            <a:r>
              <a:rPr lang="tr-TR" sz="2800" dirty="0" smtClean="0">
                <a:latin typeface="Calibri" pitchFamily="34" charset="0"/>
              </a:rPr>
              <a:t>5- Yarı saydamdır.</a:t>
            </a:r>
            <a:br>
              <a:rPr lang="tr-TR" sz="2800" dirty="0" smtClean="0">
                <a:latin typeface="Calibri" pitchFamily="34" charset="0"/>
              </a:rPr>
            </a:br>
            <a:r>
              <a:rPr lang="tr-TR" sz="2400" b="1" dirty="0" smtClean="0"/>
              <a:t/>
            </a:r>
            <a:br>
              <a:rPr lang="tr-TR" sz="2400" b="1" dirty="0" smtClean="0"/>
            </a:br>
            <a:endParaRPr lang="tr-TR" sz="2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428605"/>
            <a:ext cx="7643866" cy="6124754"/>
          </a:xfrm>
          <a:prstGeom prst="rect">
            <a:avLst/>
          </a:prstGeom>
        </p:spPr>
        <p:txBody>
          <a:bodyPr wrap="square">
            <a:spAutoFit/>
          </a:bodyPr>
          <a:lstStyle/>
          <a:p>
            <a:r>
              <a:rPr lang="tr-TR" sz="2800" dirty="0" smtClean="0">
                <a:solidFill>
                  <a:srgbClr val="00B0F0"/>
                </a:solidFill>
                <a:latin typeface="Calibri" pitchFamily="34" charset="0"/>
              </a:rPr>
              <a:t>Sitoplazmanın Görevleri :</a:t>
            </a:r>
            <a:r>
              <a:rPr lang="tr-TR" sz="2800" dirty="0" smtClean="0">
                <a:latin typeface="Calibri" pitchFamily="34" charset="0"/>
              </a:rPr>
              <a:t/>
            </a:r>
            <a:br>
              <a:rPr lang="tr-TR" sz="2800" dirty="0" smtClean="0">
                <a:latin typeface="Calibri" pitchFamily="34" charset="0"/>
              </a:rPr>
            </a:br>
            <a:r>
              <a:rPr lang="tr-TR" sz="2800" dirty="0" smtClean="0">
                <a:latin typeface="Calibri" pitchFamily="34" charset="0"/>
              </a:rPr>
              <a:t>Sitoplâzma hücredeki beslenme, solunum, dolaşım, boşaltım, üreme, sindirim gibi bütün yaşamsal faaliyetlerin (canlılık olaylarının) gerçekleştiği yerdir. Sitoplâzmada yaşamsal faaliyetleri gerçekleştiren yapılara </a:t>
            </a:r>
            <a:r>
              <a:rPr lang="tr-TR" sz="2800" dirty="0" err="1" smtClean="0">
                <a:latin typeface="Calibri" pitchFamily="34" charset="0"/>
              </a:rPr>
              <a:t>organel</a:t>
            </a:r>
            <a:r>
              <a:rPr lang="tr-TR" sz="2800" dirty="0" smtClean="0">
                <a:latin typeface="Calibri" pitchFamily="34" charset="0"/>
              </a:rPr>
              <a:t> (organcık) denir. Sitoplâzmada bulunan </a:t>
            </a:r>
            <a:r>
              <a:rPr lang="tr-TR" sz="2800" dirty="0" err="1" smtClean="0">
                <a:latin typeface="Calibri" pitchFamily="34" charset="0"/>
              </a:rPr>
              <a:t>organellerin</a:t>
            </a:r>
            <a:r>
              <a:rPr lang="tr-TR" sz="2800" dirty="0" smtClean="0">
                <a:latin typeface="Calibri" pitchFamily="34" charset="0"/>
              </a:rPr>
              <a:t> görevleri farklıdır.</a:t>
            </a:r>
            <a:r>
              <a:rPr lang="tr-TR" sz="2800" b="1" dirty="0" smtClean="0"/>
              <a:t> </a:t>
            </a:r>
            <a:r>
              <a:rPr lang="tr-TR" sz="2800" dirty="0" smtClean="0">
                <a:solidFill>
                  <a:srgbClr val="00B0F0"/>
                </a:solidFill>
                <a:latin typeface="Calibri" pitchFamily="34" charset="0"/>
              </a:rPr>
              <a:t>Sitoplazmada Bulunan </a:t>
            </a:r>
            <a:r>
              <a:rPr lang="tr-TR" sz="2800" dirty="0" err="1" smtClean="0">
                <a:solidFill>
                  <a:srgbClr val="00B0F0"/>
                </a:solidFill>
                <a:latin typeface="Calibri" pitchFamily="34" charset="0"/>
              </a:rPr>
              <a:t>Organeller</a:t>
            </a:r>
            <a:r>
              <a:rPr lang="tr-TR" sz="2800" dirty="0" smtClean="0">
                <a:solidFill>
                  <a:srgbClr val="00B0F0"/>
                </a:solidFill>
                <a:latin typeface="Calibri" pitchFamily="34" charset="0"/>
              </a:rPr>
              <a:t> :</a:t>
            </a:r>
            <a:r>
              <a:rPr lang="tr-TR" sz="2800" dirty="0" smtClean="0">
                <a:latin typeface="Calibri" pitchFamily="34" charset="0"/>
              </a:rPr>
              <a:t/>
            </a:r>
            <a:br>
              <a:rPr lang="tr-TR" sz="2800" dirty="0" smtClean="0">
                <a:latin typeface="Calibri" pitchFamily="34" charset="0"/>
              </a:rPr>
            </a:br>
            <a:r>
              <a:rPr lang="tr-TR" sz="2800" dirty="0" smtClean="0">
                <a:latin typeface="Calibri" pitchFamily="34" charset="0"/>
              </a:rPr>
              <a:t>Sitoplazmada farklı görevlere sahip olan; </a:t>
            </a:r>
            <a:r>
              <a:rPr lang="tr-TR" sz="2800" dirty="0" err="1" smtClean="0">
                <a:latin typeface="Calibri" pitchFamily="34" charset="0"/>
              </a:rPr>
              <a:t>endoplazmik</a:t>
            </a:r>
            <a:r>
              <a:rPr lang="tr-TR" sz="2800" dirty="0" smtClean="0">
                <a:latin typeface="Calibri" pitchFamily="34" charset="0"/>
              </a:rPr>
              <a:t> </a:t>
            </a:r>
            <a:r>
              <a:rPr lang="tr-TR" sz="2800" dirty="0" err="1" smtClean="0">
                <a:latin typeface="Calibri" pitchFamily="34" charset="0"/>
              </a:rPr>
              <a:t>retikulum</a:t>
            </a:r>
            <a:r>
              <a:rPr lang="tr-TR" sz="2800" dirty="0" smtClean="0">
                <a:latin typeface="Calibri" pitchFamily="34" charset="0"/>
              </a:rPr>
              <a:t>, ribozom, mitokondri, </a:t>
            </a:r>
            <a:r>
              <a:rPr lang="tr-TR" sz="2800" dirty="0" err="1" smtClean="0">
                <a:latin typeface="Calibri" pitchFamily="34" charset="0"/>
              </a:rPr>
              <a:t>lizozom</a:t>
            </a:r>
            <a:r>
              <a:rPr lang="tr-TR" sz="2800" dirty="0" smtClean="0">
                <a:latin typeface="Calibri" pitchFamily="34" charset="0"/>
              </a:rPr>
              <a:t>, </a:t>
            </a:r>
            <a:r>
              <a:rPr lang="tr-TR" sz="2800" dirty="0" err="1" smtClean="0">
                <a:latin typeface="Calibri" pitchFamily="34" charset="0"/>
              </a:rPr>
              <a:t>golgi</a:t>
            </a:r>
            <a:r>
              <a:rPr lang="tr-TR" sz="2800" dirty="0" smtClean="0">
                <a:latin typeface="Calibri" pitchFamily="34" charset="0"/>
              </a:rPr>
              <a:t> aygıtı (cisimciği), koful, </a:t>
            </a:r>
            <a:r>
              <a:rPr lang="tr-TR" sz="2800" dirty="0" err="1" smtClean="0">
                <a:latin typeface="Calibri" pitchFamily="34" charset="0"/>
              </a:rPr>
              <a:t>sentrozom</a:t>
            </a:r>
            <a:r>
              <a:rPr lang="tr-TR" sz="2800" dirty="0" smtClean="0">
                <a:latin typeface="Calibri" pitchFamily="34" charset="0"/>
              </a:rPr>
              <a:t>, </a:t>
            </a:r>
            <a:r>
              <a:rPr lang="tr-TR" sz="2800" dirty="0" err="1" smtClean="0">
                <a:latin typeface="Calibri" pitchFamily="34" charset="0"/>
              </a:rPr>
              <a:t>plastitler</a:t>
            </a:r>
            <a:r>
              <a:rPr lang="tr-TR" sz="2800" dirty="0" smtClean="0">
                <a:latin typeface="Calibri" pitchFamily="34" charset="0"/>
              </a:rPr>
              <a:t> gibi </a:t>
            </a:r>
            <a:r>
              <a:rPr lang="tr-TR" sz="2800" dirty="0" err="1" smtClean="0">
                <a:latin typeface="Calibri" pitchFamily="34" charset="0"/>
              </a:rPr>
              <a:t>organeller</a:t>
            </a:r>
            <a:r>
              <a:rPr lang="tr-TR" sz="2800" dirty="0" smtClean="0">
                <a:latin typeface="Calibri" pitchFamily="34" charset="0"/>
              </a:rPr>
              <a:t> bulunur. </a:t>
            </a:r>
          </a:p>
          <a:p>
            <a:endParaRPr lang="tr-TR" sz="2800" dirty="0" smtClean="0">
              <a:latin typeface="Calibri" pitchFamily="34" charset="0"/>
            </a:endParaRPr>
          </a:p>
          <a:p>
            <a:endParaRPr lang="tr-TR" sz="2800" dirty="0">
              <a:latin typeface="Calibri"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42976" y="0"/>
            <a:ext cx="8001024" cy="7109639"/>
          </a:xfrm>
          <a:prstGeom prst="rect">
            <a:avLst/>
          </a:prstGeom>
        </p:spPr>
        <p:txBody>
          <a:bodyPr wrap="square">
            <a:spAutoFit/>
          </a:bodyPr>
          <a:lstStyle/>
          <a:p>
            <a:r>
              <a:rPr lang="tr-TR" sz="2400" dirty="0" smtClean="0">
                <a:solidFill>
                  <a:srgbClr val="00B0F0"/>
                </a:solidFill>
                <a:latin typeface="Calibri" pitchFamily="34" charset="0"/>
              </a:rPr>
              <a:t>1- Mitokondri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Bakteriler ve alyuvarlar denilen kan hücresi dışında bütün hücrelerde bulunur. </a:t>
            </a:r>
            <a:br>
              <a:rPr lang="tr-TR" sz="2400" dirty="0" smtClean="0">
                <a:latin typeface="Calibri" pitchFamily="34" charset="0"/>
              </a:rPr>
            </a:br>
            <a:r>
              <a:rPr lang="tr-TR" sz="2400" dirty="0" smtClean="0">
                <a:latin typeface="Calibri" pitchFamily="34" charset="0"/>
              </a:rPr>
              <a:t>Hücre içerisine alınan besin maddelerinin oksijen gazı ile parçalanarak enerji üretilmesini sağlar. (Yani hücre içerisinde solunum olayında görevlidir).</a:t>
            </a:r>
            <a:br>
              <a:rPr lang="tr-TR" sz="2400" dirty="0" smtClean="0">
                <a:latin typeface="Calibri" pitchFamily="34" charset="0"/>
              </a:rPr>
            </a:br>
            <a:r>
              <a:rPr lang="tr-TR" sz="2400" dirty="0" smtClean="0">
                <a:latin typeface="Calibri" pitchFamily="34" charset="0"/>
              </a:rPr>
              <a:t>Vücutta enerji ihtiyacı fazla olan karaciğer, kas ve sinir (beyin) hücrelerindeki mitokondri sayısı diğer hücrelerdekinden daha fazladır.</a:t>
            </a:r>
            <a:br>
              <a:rPr lang="tr-TR" sz="2400" dirty="0" smtClean="0">
                <a:latin typeface="Calibri" pitchFamily="34" charset="0"/>
              </a:rPr>
            </a:br>
            <a:r>
              <a:rPr lang="tr-TR" sz="2400" dirty="0" smtClean="0">
                <a:solidFill>
                  <a:srgbClr val="00B0F0"/>
                </a:solidFill>
                <a:latin typeface="Calibri" pitchFamily="34" charset="0"/>
              </a:rPr>
              <a:t>2- Koful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Bitki hücrelerinde büyük ve az sayıda, hayvan hücrelerinde küçük ve çok sayıdadır. (Genç bitki hücrelerinde küçük ve çok sayıda, yaşlı bitki hücrelerinde büyük ve az sayıdadır).</a:t>
            </a:r>
            <a:br>
              <a:rPr lang="tr-TR" sz="2400" dirty="0" smtClean="0">
                <a:latin typeface="Calibri" pitchFamily="34" charset="0"/>
              </a:rPr>
            </a:br>
            <a:r>
              <a:rPr lang="tr-TR" sz="2400" dirty="0" smtClean="0">
                <a:latin typeface="Calibri" pitchFamily="34" charset="0"/>
              </a:rPr>
              <a:t>Koful, hücre içerisine alınan su ve besinler ile hücrede oluşan atık maddelerin depolanmasını ve bu atık maddelerin hücre dışına atılmasını sağlar. Bu nedenle hücre içerisinde depolamada ve boşaltımda görevlidir.</a:t>
            </a:r>
            <a:br>
              <a:rPr lang="tr-TR" sz="2400" dirty="0" smtClean="0">
                <a:latin typeface="Calibri" pitchFamily="34" charset="0"/>
              </a:rPr>
            </a:br>
            <a:r>
              <a:rPr lang="tr-TR" sz="2400" dirty="0" smtClean="0">
                <a:latin typeface="Calibri" pitchFamily="34" charset="0"/>
              </a:rPr>
              <a:t/>
            </a:r>
            <a:br>
              <a:rPr lang="tr-TR" sz="2400" dirty="0" smtClean="0">
                <a:latin typeface="Calibri" pitchFamily="34" charset="0"/>
              </a:rPr>
            </a:br>
            <a:endParaRPr lang="tr-TR" sz="2400" dirty="0">
              <a:latin typeface="Calibri"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214290"/>
            <a:ext cx="7929618" cy="7478970"/>
          </a:xfrm>
          <a:prstGeom prst="rect">
            <a:avLst/>
          </a:prstGeom>
        </p:spPr>
        <p:txBody>
          <a:bodyPr wrap="square">
            <a:spAutoFit/>
          </a:bodyPr>
          <a:lstStyle/>
          <a:p>
            <a:r>
              <a:rPr lang="tr-TR" sz="2400" dirty="0" smtClean="0">
                <a:solidFill>
                  <a:srgbClr val="00B0F0"/>
                </a:solidFill>
                <a:latin typeface="Calibri" pitchFamily="34" charset="0"/>
              </a:rPr>
              <a:t>3- </a:t>
            </a:r>
            <a:r>
              <a:rPr lang="tr-TR" sz="2400" dirty="0" err="1" smtClean="0">
                <a:solidFill>
                  <a:srgbClr val="00B0F0"/>
                </a:solidFill>
                <a:latin typeface="Calibri" pitchFamily="34" charset="0"/>
              </a:rPr>
              <a:t>Plastitler</a:t>
            </a:r>
            <a:r>
              <a:rPr lang="tr-TR" sz="2400" dirty="0" smtClean="0">
                <a:solidFill>
                  <a:srgbClr val="00B0F0"/>
                </a:solidFill>
                <a:latin typeface="Calibri" pitchFamily="34" charset="0"/>
              </a:rPr>
              <a:t>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Hayvan hücrelerinde olmayıp sadece bitki hücrelerinde bulunur. Görevlerine göre kloroplast, kromoplast ve lökoplast olarak üç çeşittir. (Mitokondriye benzer. Fakat büyüktür. Hücre bölünmesinden bağımsız olarak bölünüp çoğalırlar).</a:t>
            </a:r>
            <a:r>
              <a:rPr lang="tr-TR" sz="2400" b="1" dirty="0" smtClean="0"/>
              <a:t> a) </a:t>
            </a:r>
            <a:r>
              <a:rPr lang="tr-TR" sz="2400" b="1" dirty="0" smtClean="0">
                <a:solidFill>
                  <a:srgbClr val="00B0F0"/>
                </a:solidFill>
              </a:rPr>
              <a:t>a)</a:t>
            </a:r>
            <a:r>
              <a:rPr lang="tr-TR" sz="2400" dirty="0" smtClean="0">
                <a:solidFill>
                  <a:srgbClr val="00B0F0"/>
                </a:solidFill>
                <a:latin typeface="Calibri" pitchFamily="34" charset="0"/>
              </a:rPr>
              <a:t>Kloroplast :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Bitkilerin yeşil renkli kısımlarında (yaprak ve yeşil gövde) bulunan yeşil renkli </a:t>
            </a:r>
            <a:r>
              <a:rPr lang="tr-TR" sz="2400" dirty="0" err="1" smtClean="0">
                <a:latin typeface="Calibri" pitchFamily="34" charset="0"/>
              </a:rPr>
              <a:t>plastitlerdir</a:t>
            </a:r>
            <a:r>
              <a:rPr lang="tr-TR" sz="2400" dirty="0" smtClean="0">
                <a:latin typeface="Calibri" pitchFamily="34" charset="0"/>
              </a:rPr>
              <a:t>. Kloroplast, klorofil maddesini (pigmentini) taşır ve fotosentez olayı burada gerçekleşir. Klorofil maddesi bitkiye yeşil renk verir ve fotosentez olayında görevlidir.</a:t>
            </a:r>
            <a:br>
              <a:rPr lang="tr-TR" sz="2400" dirty="0" smtClean="0">
                <a:latin typeface="Calibri" pitchFamily="34" charset="0"/>
              </a:rPr>
            </a:br>
            <a:r>
              <a:rPr lang="tr-TR" sz="2400" dirty="0" smtClean="0">
                <a:solidFill>
                  <a:srgbClr val="00B0F0"/>
                </a:solidFill>
                <a:latin typeface="Calibri" pitchFamily="34" charset="0"/>
              </a:rPr>
              <a:t>b) Kromoplast :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Bitkilerin yeşil dışındaki organlarının hücrelerinde bulunur. Bitkilerin çiçek ve meyvelerine sarı (</a:t>
            </a:r>
            <a:r>
              <a:rPr lang="tr-TR" sz="2400" dirty="0" err="1" smtClean="0">
                <a:latin typeface="Calibri" pitchFamily="34" charset="0"/>
              </a:rPr>
              <a:t>ksantofil</a:t>
            </a:r>
            <a:r>
              <a:rPr lang="tr-TR" sz="2400" dirty="0" smtClean="0">
                <a:latin typeface="Calibri" pitchFamily="34" charset="0"/>
              </a:rPr>
              <a:t>=limon) kırmızı (</a:t>
            </a:r>
            <a:r>
              <a:rPr lang="tr-TR" sz="2400" dirty="0" err="1" smtClean="0">
                <a:latin typeface="Calibri" pitchFamily="34" charset="0"/>
              </a:rPr>
              <a:t>likopin</a:t>
            </a:r>
            <a:r>
              <a:rPr lang="tr-TR" sz="2400" dirty="0" smtClean="0">
                <a:latin typeface="Calibri" pitchFamily="34" charset="0"/>
              </a:rPr>
              <a:t>=domates) ve turuncu (</a:t>
            </a:r>
            <a:r>
              <a:rPr lang="tr-TR" sz="2400" dirty="0" err="1" smtClean="0">
                <a:latin typeface="Calibri" pitchFamily="34" charset="0"/>
              </a:rPr>
              <a:t>karoten</a:t>
            </a:r>
            <a:r>
              <a:rPr lang="tr-TR" sz="2400" dirty="0" smtClean="0">
                <a:latin typeface="Calibri" pitchFamily="34" charset="0"/>
              </a:rPr>
              <a:t>=havuç) renklerini veren </a:t>
            </a:r>
            <a:r>
              <a:rPr lang="tr-TR" sz="2400" dirty="0" err="1" smtClean="0">
                <a:latin typeface="Calibri" pitchFamily="34" charset="0"/>
              </a:rPr>
              <a:t>plastitlerdir</a:t>
            </a:r>
            <a:r>
              <a:rPr lang="tr-TR" sz="2400" dirty="0" smtClean="0">
                <a:latin typeface="Calibri" pitchFamily="34" charset="0"/>
              </a:rPr>
              <a:t>. Erik ve elmada başlangıçta yeşil daha sonra kırmızı veya başka renge dönüşür. Meyve olgunlaşırken yeşil rengi veren kloroplast daha sonra kromoplasta dönüşür.</a:t>
            </a:r>
            <a:r>
              <a:rPr lang="tr-TR" sz="2400" b="1" dirty="0" smtClean="0"/>
              <a:t/>
            </a:r>
            <a:br>
              <a:rPr lang="tr-TR" sz="2400" b="1" dirty="0" smtClean="0"/>
            </a:br>
            <a:r>
              <a:rPr lang="tr-TR" sz="2400" dirty="0" smtClean="0">
                <a:latin typeface="Calibri" pitchFamily="34" charset="0"/>
              </a:rPr>
              <a:t/>
            </a:r>
            <a:br>
              <a:rPr lang="tr-TR" sz="2400" dirty="0" smtClean="0">
                <a:latin typeface="Calibri" pitchFamily="34" charset="0"/>
              </a:rPr>
            </a:br>
            <a:endParaRPr lang="tr-TR" sz="2400" dirty="0">
              <a:latin typeface="Calibri"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1"/>
            <a:ext cx="8143900" cy="6740307"/>
          </a:xfrm>
          <a:prstGeom prst="rect">
            <a:avLst/>
          </a:prstGeom>
        </p:spPr>
        <p:txBody>
          <a:bodyPr wrap="square">
            <a:spAutoFit/>
          </a:bodyPr>
          <a:lstStyle/>
          <a:p>
            <a:r>
              <a:rPr lang="tr-TR" sz="2400" b="1" dirty="0" smtClean="0">
                <a:solidFill>
                  <a:srgbClr val="00B0F0"/>
                </a:solidFill>
                <a:latin typeface="Calibri" pitchFamily="34" charset="0"/>
              </a:rPr>
              <a:t>c) </a:t>
            </a:r>
            <a:r>
              <a:rPr lang="tr-TR" sz="2400" dirty="0" smtClean="0">
                <a:solidFill>
                  <a:srgbClr val="00B0F0"/>
                </a:solidFill>
                <a:latin typeface="Calibri" pitchFamily="34" charset="0"/>
              </a:rPr>
              <a:t>Lökoplast :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Bitkilerin ışık görmeyen ve toprak altında bulunan kök, gövde ve tohumlarında bulunan renksiz </a:t>
            </a:r>
            <a:r>
              <a:rPr lang="tr-TR" sz="2400" dirty="0" err="1" smtClean="0">
                <a:latin typeface="Calibri" pitchFamily="34" charset="0"/>
              </a:rPr>
              <a:t>plastitlerdir</a:t>
            </a:r>
            <a:r>
              <a:rPr lang="tr-TR" sz="2400" dirty="0" smtClean="0">
                <a:latin typeface="Calibri" pitchFamily="34" charset="0"/>
              </a:rPr>
              <a:t>. (Patates, turp, yer elması, havuç, elma). </a:t>
            </a:r>
            <a:br>
              <a:rPr lang="tr-TR" sz="2400" dirty="0" smtClean="0">
                <a:latin typeface="Calibri" pitchFamily="34" charset="0"/>
              </a:rPr>
            </a:br>
            <a:r>
              <a:rPr lang="tr-TR" sz="2400" dirty="0" smtClean="0">
                <a:latin typeface="Calibri" pitchFamily="34" charset="0"/>
              </a:rPr>
              <a:t>Bol miktarda nişasta (protein ve yağ) depo ederler. ( Lökoplastlar bitkilerde nişasta denilen besin maddelerini depolarlar).</a:t>
            </a:r>
            <a:br>
              <a:rPr lang="tr-TR" sz="2400" dirty="0" smtClean="0">
                <a:latin typeface="Calibri" pitchFamily="34" charset="0"/>
              </a:rPr>
            </a:br>
            <a:r>
              <a:rPr lang="tr-TR" sz="2400" dirty="0" smtClean="0">
                <a:latin typeface="Calibri" pitchFamily="34" charset="0"/>
              </a:rPr>
              <a:t>(Renk maddesi bulunmaz. Ancak ışıkta bırakılırsa lökoplastlar kloroplasta dönüşür. Örneğin patates ışıkta bırakılırsa kabuğun altından yeşermeye başlar).</a:t>
            </a:r>
            <a:br>
              <a:rPr lang="tr-TR" sz="2400" dirty="0" smtClean="0">
                <a:latin typeface="Calibri" pitchFamily="34" charset="0"/>
              </a:rPr>
            </a:br>
            <a:r>
              <a:rPr lang="tr-TR" sz="2400" dirty="0" smtClean="0">
                <a:solidFill>
                  <a:srgbClr val="00B0F0"/>
                </a:solidFill>
                <a:latin typeface="Calibri" pitchFamily="34" charset="0"/>
              </a:rPr>
              <a:t/>
            </a:r>
            <a:br>
              <a:rPr lang="tr-TR" sz="2400" dirty="0" smtClean="0">
                <a:solidFill>
                  <a:srgbClr val="00B0F0"/>
                </a:solidFill>
                <a:latin typeface="Calibri" pitchFamily="34" charset="0"/>
              </a:rPr>
            </a:br>
            <a:r>
              <a:rPr lang="tr-TR" sz="2400" dirty="0" smtClean="0">
                <a:solidFill>
                  <a:srgbClr val="00B0F0"/>
                </a:solidFill>
                <a:latin typeface="Calibri" pitchFamily="34" charset="0"/>
              </a:rPr>
              <a:t>4- </a:t>
            </a:r>
            <a:r>
              <a:rPr lang="tr-TR" sz="2400" dirty="0" err="1" smtClean="0">
                <a:solidFill>
                  <a:srgbClr val="00B0F0"/>
                </a:solidFill>
                <a:latin typeface="Calibri" pitchFamily="34" charset="0"/>
              </a:rPr>
              <a:t>Endoplazmik</a:t>
            </a:r>
            <a:r>
              <a:rPr lang="tr-TR" sz="2400" dirty="0" smtClean="0">
                <a:solidFill>
                  <a:srgbClr val="00B0F0"/>
                </a:solidFill>
                <a:latin typeface="Calibri" pitchFamily="34" charset="0"/>
              </a:rPr>
              <a:t> </a:t>
            </a:r>
            <a:r>
              <a:rPr lang="tr-TR" sz="2400" dirty="0" err="1" smtClean="0">
                <a:solidFill>
                  <a:srgbClr val="00B0F0"/>
                </a:solidFill>
                <a:latin typeface="Calibri" pitchFamily="34" charset="0"/>
              </a:rPr>
              <a:t>Retikulum</a:t>
            </a:r>
            <a:r>
              <a:rPr lang="tr-TR" sz="2400" dirty="0" smtClean="0">
                <a:solidFill>
                  <a:srgbClr val="00B0F0"/>
                </a:solidFill>
                <a:latin typeface="Calibri" pitchFamily="34" charset="0"/>
              </a:rPr>
              <a:t>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Hücre zarı ile çekirdek arasında uzanan kanalcıklardır (borulardır=kanalcık sistemidir).</a:t>
            </a:r>
            <a:br>
              <a:rPr lang="tr-TR" sz="2400" dirty="0" smtClean="0">
                <a:latin typeface="Calibri" pitchFamily="34" charset="0"/>
              </a:rPr>
            </a:br>
            <a:r>
              <a:rPr lang="tr-TR" sz="2400" dirty="0" smtClean="0">
                <a:latin typeface="Calibri" pitchFamily="34" charset="0"/>
              </a:rPr>
              <a:t>Hücre içerisinde madde taşınmasını (ve depolanmasını) sağlar.</a:t>
            </a:r>
            <a:br>
              <a:rPr lang="tr-TR" sz="2400" dirty="0" smtClean="0">
                <a:latin typeface="Calibri" pitchFamily="34" charset="0"/>
              </a:rPr>
            </a:br>
            <a:r>
              <a:rPr lang="tr-TR" sz="2400" dirty="0" smtClean="0">
                <a:latin typeface="Calibri" pitchFamily="34" charset="0"/>
              </a:rPr>
              <a:t>Üzerinde ribozom varsa granüllü </a:t>
            </a:r>
            <a:r>
              <a:rPr lang="tr-TR" sz="2400" dirty="0" err="1" smtClean="0">
                <a:latin typeface="Calibri" pitchFamily="34" charset="0"/>
              </a:rPr>
              <a:t>endoplazmik</a:t>
            </a:r>
            <a:r>
              <a:rPr lang="tr-TR" sz="2400" dirty="0" smtClean="0">
                <a:latin typeface="Calibri" pitchFamily="34" charset="0"/>
              </a:rPr>
              <a:t> </a:t>
            </a:r>
            <a:r>
              <a:rPr lang="tr-TR" sz="2400" dirty="0" err="1" smtClean="0">
                <a:latin typeface="Calibri" pitchFamily="34" charset="0"/>
              </a:rPr>
              <a:t>retikulum</a:t>
            </a:r>
            <a:r>
              <a:rPr lang="tr-TR" sz="2400" dirty="0" smtClean="0">
                <a:latin typeface="Calibri" pitchFamily="34" charset="0"/>
              </a:rPr>
              <a:t>, ribozom yoksa granülsüz </a:t>
            </a:r>
            <a:r>
              <a:rPr lang="tr-TR" sz="2400" dirty="0" err="1" smtClean="0">
                <a:latin typeface="Calibri" pitchFamily="34" charset="0"/>
              </a:rPr>
              <a:t>endoplazmik</a:t>
            </a:r>
            <a:r>
              <a:rPr lang="tr-TR" sz="2400" dirty="0" smtClean="0">
                <a:latin typeface="Calibri" pitchFamily="34" charset="0"/>
              </a:rPr>
              <a:t> </a:t>
            </a:r>
            <a:r>
              <a:rPr lang="tr-TR" sz="2400" dirty="0" err="1" smtClean="0">
                <a:latin typeface="Calibri" pitchFamily="34" charset="0"/>
              </a:rPr>
              <a:t>retikulum</a:t>
            </a:r>
            <a:r>
              <a:rPr lang="tr-TR" sz="2400" dirty="0" smtClean="0">
                <a:latin typeface="Calibri" pitchFamily="34" charset="0"/>
              </a:rPr>
              <a:t> olarak adlandırılır.</a:t>
            </a:r>
            <a:br>
              <a:rPr lang="tr-TR" sz="2400" dirty="0" smtClean="0">
                <a:latin typeface="Calibri" pitchFamily="34" charset="0"/>
              </a:rPr>
            </a:br>
            <a:endParaRPr lang="tr-TR" sz="2400" dirty="0">
              <a:latin typeface="Calibri"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28662" y="1"/>
            <a:ext cx="8215338" cy="7109639"/>
          </a:xfrm>
          <a:prstGeom prst="rect">
            <a:avLst/>
          </a:prstGeom>
        </p:spPr>
        <p:txBody>
          <a:bodyPr wrap="square">
            <a:spAutoFit/>
          </a:bodyPr>
          <a:lstStyle/>
          <a:p>
            <a:r>
              <a:rPr lang="tr-TR" sz="2400" dirty="0" smtClean="0">
                <a:solidFill>
                  <a:srgbClr val="00B0F0"/>
                </a:solidFill>
                <a:latin typeface="Calibri" pitchFamily="34" charset="0"/>
              </a:rPr>
              <a:t>5- Ribozom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Virüsler hariç bütün hücrelerde bulunur. Sitoplâzma içerisinde veya </a:t>
            </a:r>
            <a:r>
              <a:rPr lang="tr-TR" sz="2400" dirty="0" err="1" smtClean="0">
                <a:latin typeface="Calibri" pitchFamily="34" charset="0"/>
              </a:rPr>
              <a:t>endoplazmik</a:t>
            </a:r>
            <a:r>
              <a:rPr lang="tr-TR" sz="2400" dirty="0" smtClean="0">
                <a:latin typeface="Calibri" pitchFamily="34" charset="0"/>
              </a:rPr>
              <a:t> </a:t>
            </a:r>
            <a:r>
              <a:rPr lang="tr-TR" sz="2400" dirty="0" err="1" smtClean="0">
                <a:latin typeface="Calibri" pitchFamily="34" charset="0"/>
              </a:rPr>
              <a:t>retikulum</a:t>
            </a:r>
            <a:r>
              <a:rPr lang="tr-TR" sz="2400" dirty="0" smtClean="0">
                <a:latin typeface="Calibri" pitchFamily="34" charset="0"/>
              </a:rPr>
              <a:t> üzerinde yer alır. </a:t>
            </a:r>
            <a:br>
              <a:rPr lang="tr-TR" sz="2400" dirty="0" smtClean="0">
                <a:latin typeface="Calibri" pitchFamily="34" charset="0"/>
              </a:rPr>
            </a:br>
            <a:r>
              <a:rPr lang="tr-TR" sz="2400" dirty="0" smtClean="0">
                <a:latin typeface="Calibri" pitchFamily="34" charset="0"/>
              </a:rPr>
              <a:t>Hücre içerisinde protein üretiminde (sentezinde) görevlidir. (Karaciğer gibi protein sentezinin çokça yapıldığı hücrelerde ribozom sayısı normalden daha fazla olur). (Mikroskopta parlak tanecik olarak görünür).</a:t>
            </a:r>
            <a:r>
              <a:rPr lang="tr-TR" sz="2400" dirty="0" smtClean="0">
                <a:solidFill>
                  <a:srgbClr val="00B0F0"/>
                </a:solidFill>
                <a:latin typeface="Calibri" pitchFamily="34" charset="0"/>
              </a:rPr>
              <a:t/>
            </a:r>
            <a:br>
              <a:rPr lang="tr-TR" sz="2400" dirty="0" smtClean="0">
                <a:solidFill>
                  <a:srgbClr val="00B0F0"/>
                </a:solidFill>
                <a:latin typeface="Calibri" pitchFamily="34" charset="0"/>
              </a:rPr>
            </a:br>
            <a:r>
              <a:rPr lang="tr-TR" sz="2400" dirty="0" smtClean="0">
                <a:solidFill>
                  <a:srgbClr val="00B0F0"/>
                </a:solidFill>
                <a:latin typeface="Calibri" pitchFamily="34" charset="0"/>
              </a:rPr>
              <a:t>6- </a:t>
            </a:r>
            <a:r>
              <a:rPr lang="tr-TR" sz="2400" dirty="0" err="1" smtClean="0">
                <a:solidFill>
                  <a:srgbClr val="00B0F0"/>
                </a:solidFill>
                <a:latin typeface="Calibri" pitchFamily="34" charset="0"/>
              </a:rPr>
              <a:t>Golgi</a:t>
            </a:r>
            <a:r>
              <a:rPr lang="tr-TR" sz="2400" dirty="0" smtClean="0">
                <a:solidFill>
                  <a:srgbClr val="00B0F0"/>
                </a:solidFill>
                <a:latin typeface="Calibri" pitchFamily="34" charset="0"/>
              </a:rPr>
              <a:t> Aygıtı (Cisimciği)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Hücre içerisinde ter, süt, yağ, gözyaşı, tükürük, sümük, gibi salgıları (sıvıları) üreterek bunları bir zarla çevirip paketler. (Bu salgıların hücre dışına çıkması için paketleme yapılır). </a:t>
            </a:r>
            <a:br>
              <a:rPr lang="tr-TR" sz="2400" dirty="0" smtClean="0">
                <a:latin typeface="Calibri" pitchFamily="34" charset="0"/>
              </a:rPr>
            </a:br>
            <a:r>
              <a:rPr lang="tr-TR" sz="2400" dirty="0" smtClean="0">
                <a:latin typeface="Calibri" pitchFamily="34" charset="0"/>
              </a:rPr>
              <a:t>Vücutta salgı üreten organların (süt bezi, ter bezi, yağ bezi, gözyaşı bezi, sümük bezi, tükürük bezi gibi) hücrelerinde </a:t>
            </a:r>
            <a:r>
              <a:rPr lang="tr-TR" sz="2400" dirty="0" err="1" smtClean="0">
                <a:latin typeface="Calibri" pitchFamily="34" charset="0"/>
              </a:rPr>
              <a:t>golgi</a:t>
            </a:r>
            <a:r>
              <a:rPr lang="tr-TR" sz="2400" dirty="0" smtClean="0">
                <a:latin typeface="Calibri" pitchFamily="34" charset="0"/>
              </a:rPr>
              <a:t> aygıtının sayısı normalden fazladır.</a:t>
            </a:r>
            <a:br>
              <a:rPr lang="tr-TR" sz="2400" dirty="0" smtClean="0">
                <a:latin typeface="Calibri" pitchFamily="34" charset="0"/>
              </a:rPr>
            </a:br>
            <a:r>
              <a:rPr lang="tr-TR" sz="2400" dirty="0" smtClean="0">
                <a:latin typeface="Calibri" pitchFamily="34" charset="0"/>
              </a:rPr>
              <a:t>(Üst üste yığılmış torbacık şeklindedir. Bakteri dışında tüm hücrelerde vardır. Ribozomda üretilen proteinin yapısını değiştirerek salgı maddesine çevirir. Bitkideki selülozu </a:t>
            </a:r>
            <a:r>
              <a:rPr lang="tr-TR" sz="2400" dirty="0" err="1" smtClean="0">
                <a:latin typeface="Calibri" pitchFamily="34" charset="0"/>
              </a:rPr>
              <a:t>golgi</a:t>
            </a:r>
            <a:r>
              <a:rPr lang="tr-TR" sz="2400" dirty="0" smtClean="0">
                <a:latin typeface="Calibri" pitchFamily="34" charset="0"/>
              </a:rPr>
              <a:t> cisimciği salgılar. Salgılarını depo eder).</a:t>
            </a:r>
            <a:br>
              <a:rPr lang="tr-TR" sz="2400" dirty="0" smtClean="0">
                <a:latin typeface="Calibri" pitchFamily="34" charset="0"/>
              </a:rPr>
            </a:br>
            <a:endParaRPr lang="tr-TR" sz="2400" dirty="0">
              <a:latin typeface="Calibri"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1142976" y="0"/>
            <a:ext cx="7858180" cy="80021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600" i="0" u="none" strike="noStrike" cap="none" normalizeH="0" baseline="0" dirty="0" smtClean="0">
                <a:ln>
                  <a:noFill/>
                </a:ln>
                <a:solidFill>
                  <a:srgbClr val="00B0F0"/>
                </a:solidFill>
                <a:effectLst/>
                <a:latin typeface="Calibri" pitchFamily="34" charset="0"/>
                <a:ea typeface="Times New Roman" pitchFamily="18" charset="0"/>
                <a:cs typeface="Times New Roman" pitchFamily="18" charset="0"/>
              </a:rPr>
              <a:t>7-</a:t>
            </a:r>
            <a:r>
              <a:rPr kumimoji="0" lang="tr-TR" sz="2600" i="0" u="none" strike="noStrike" cap="none" normalizeH="0" baseline="0" dirty="0" err="1" smtClean="0">
                <a:ln>
                  <a:noFill/>
                </a:ln>
                <a:solidFill>
                  <a:srgbClr val="00B0F0"/>
                </a:solidFill>
                <a:effectLst/>
                <a:latin typeface="Calibri" pitchFamily="34" charset="0"/>
                <a:ea typeface="Times New Roman" pitchFamily="18" charset="0"/>
                <a:cs typeface="Times New Roman" pitchFamily="18" charset="0"/>
              </a:rPr>
              <a:t>Lizozom</a:t>
            </a:r>
            <a:r>
              <a:rPr kumimoji="0" lang="tr-TR" sz="2600" i="0" u="none" strike="noStrike" cap="none" normalizeH="0" baseline="0" dirty="0" smtClean="0">
                <a:ln>
                  <a:noFill/>
                </a:ln>
                <a:solidFill>
                  <a:srgbClr val="00B0F0"/>
                </a:solidFill>
                <a:effectLst/>
                <a:latin typeface="Calibri" pitchFamily="34" charset="0"/>
                <a:ea typeface="Times New Roman" pitchFamily="18" charset="0"/>
                <a:cs typeface="Times New Roman" pitchFamily="18" charset="0"/>
              </a:rPr>
              <a:t> :</a:t>
            </a: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r>
            <a:b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Genellikle hayvan hücrelerinde bulunur, bitki hücrelerinde bulunmaz. İnsanlarda akyuvarlar, karaciğer ve dalakta sayısı fazladır ama alyuvar hücrelerinde bulunmaz. </a:t>
            </a:r>
            <a:b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Hücre içerisinde büyük besin maddelerinin (moleküllerinin) parçalanmasını (sindirilmesini) sağlar. Ayrıca hücre içerisinde yaşlanan ve yıpranan </a:t>
            </a:r>
            <a:r>
              <a:rPr kumimoji="0" lang="tr-TR" sz="260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organellerin</a:t>
            </a: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de parçalanmasını sağlar. (</a:t>
            </a:r>
            <a:r>
              <a:rPr kumimoji="0" lang="tr-TR" sz="260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Lizozomun</a:t>
            </a: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zar yapısı bozulursa hücre kendi kendini sindirir, parçalar. Bu olaya </a:t>
            </a:r>
            <a:r>
              <a:rPr kumimoji="0" lang="tr-TR" sz="260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otoliz</a:t>
            </a: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denir).</a:t>
            </a:r>
            <a:b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a:t>
            </a:r>
            <a:r>
              <a:rPr kumimoji="0" lang="tr-TR" sz="260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Lizozom</a:t>
            </a: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sindirim olaylarını salgıladığı enzim sayesinde gerçekleştirir).</a:t>
            </a:r>
            <a:b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(Tek zarlı torbacıklardır. En çok akyuvarda bulunur. </a:t>
            </a:r>
            <a:r>
              <a:rPr kumimoji="0" lang="tr-TR" sz="260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Golgi</a:t>
            </a:r>
            <a:r>
              <a:rPr kumimoji="0" lang="tr-TR" sz="26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cisimciğindeki depolanmış salgıları ilgili yerlere taşır. Bunlar sindirici özellik taşır. Böylece hücre kendi kendini sindirmesini önler).</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r>
            <a:br>
              <a:rPr kumimoji="0" lang="tr-TR" sz="240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endParaRPr kumimoji="0" lang="tr-TR" sz="2400" i="0" u="none" strike="noStrike" cap="none" normalizeH="0" baseline="0" dirty="0" smtClean="0">
              <a:ln>
                <a:noFill/>
              </a:ln>
              <a:solidFill>
                <a:schemeClr val="tx1"/>
              </a:solidFill>
              <a:effectLst/>
              <a:latin typeface="Calibri"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28662" y="285726"/>
            <a:ext cx="8001056" cy="6555641"/>
          </a:xfrm>
          <a:prstGeom prst="rect">
            <a:avLst/>
          </a:prstGeom>
        </p:spPr>
        <p:txBody>
          <a:bodyPr wrap="square">
            <a:spAutoFit/>
          </a:bodyPr>
          <a:lstStyle/>
          <a:p>
            <a:r>
              <a:rPr lang="tr-TR" sz="2400" dirty="0" smtClean="0">
                <a:solidFill>
                  <a:srgbClr val="00B0F0"/>
                </a:solidFill>
                <a:latin typeface="Calibri" pitchFamily="34" charset="0"/>
              </a:rPr>
              <a:t>8- </a:t>
            </a:r>
            <a:r>
              <a:rPr lang="tr-TR" sz="2400" dirty="0" err="1" smtClean="0">
                <a:solidFill>
                  <a:srgbClr val="00B0F0"/>
                </a:solidFill>
                <a:latin typeface="Calibri" pitchFamily="34" charset="0"/>
              </a:rPr>
              <a:t>Sentrozom</a:t>
            </a:r>
            <a:r>
              <a:rPr lang="tr-TR" sz="2400" dirty="0" smtClean="0">
                <a:solidFill>
                  <a:srgbClr val="00B0F0"/>
                </a:solidFill>
                <a:latin typeface="Calibri" pitchFamily="34" charset="0"/>
              </a:rPr>
              <a:t> (</a:t>
            </a:r>
            <a:r>
              <a:rPr lang="tr-TR" sz="2400" dirty="0" err="1" smtClean="0">
                <a:solidFill>
                  <a:srgbClr val="00B0F0"/>
                </a:solidFill>
                <a:latin typeface="Calibri" pitchFamily="34" charset="0"/>
              </a:rPr>
              <a:t>Sentrioller</a:t>
            </a:r>
            <a:r>
              <a:rPr lang="tr-TR" sz="2400" dirty="0" smtClean="0">
                <a:solidFill>
                  <a:srgbClr val="00B0F0"/>
                </a:solidFill>
                <a:latin typeface="Calibri" pitchFamily="34" charset="0"/>
              </a:rPr>
              <a:t>)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Bitki hücrelerinde bulunmayıp sadece hayvan hücrelerinde bulunur.</a:t>
            </a:r>
            <a:br>
              <a:rPr lang="tr-TR" sz="2400" dirty="0" smtClean="0">
                <a:latin typeface="Calibri" pitchFamily="34" charset="0"/>
              </a:rPr>
            </a:br>
            <a:r>
              <a:rPr lang="tr-TR" sz="2400" dirty="0" smtClean="0">
                <a:latin typeface="Calibri" pitchFamily="34" charset="0"/>
              </a:rPr>
              <a:t>Hücre bölünmesinde görevlidir. (Hücre bölünmesi sırasında homolog</a:t>
            </a:r>
            <a:br>
              <a:rPr lang="tr-TR" sz="2400" dirty="0" smtClean="0">
                <a:latin typeface="Calibri" pitchFamily="34" charset="0"/>
              </a:rPr>
            </a:br>
            <a:r>
              <a:rPr lang="tr-TR" sz="2400" dirty="0" smtClean="0">
                <a:latin typeface="Calibri" pitchFamily="34" charset="0"/>
              </a:rPr>
              <a:t>kromozomların ayrılmasını ve iğ ipliklerin oluşmasını sağlar).</a:t>
            </a:r>
            <a:br>
              <a:rPr lang="tr-TR" sz="2400" dirty="0" smtClean="0">
                <a:latin typeface="Calibri" pitchFamily="34" charset="0"/>
              </a:rPr>
            </a:br>
            <a:r>
              <a:rPr lang="tr-TR" sz="2400" dirty="0" smtClean="0">
                <a:latin typeface="Calibri" pitchFamily="34" charset="0"/>
              </a:rPr>
              <a:t>(İlkel bitkilerde de bulunabilir Hücre bölünmesinde eş kromozomları ayıran iğ ipliklerinin oluşturulmasını sağlar. Bölünme esnasında her </a:t>
            </a:r>
            <a:r>
              <a:rPr lang="tr-TR" sz="2400" dirty="0" err="1" smtClean="0">
                <a:latin typeface="Calibri" pitchFamily="34" charset="0"/>
              </a:rPr>
              <a:t>sentriol</a:t>
            </a:r>
            <a:r>
              <a:rPr lang="tr-TR" sz="2400" dirty="0" smtClean="0">
                <a:latin typeface="Calibri" pitchFamily="34" charset="0"/>
              </a:rPr>
              <a:t> eşlenerek yavru hücrelere giderler. Ayrıca kamçı ve sil (kirpiksi cisim) oluşturur. Demet şeklinde 9 iplikçikten oluşmuştur).</a:t>
            </a:r>
            <a:br>
              <a:rPr lang="tr-TR" sz="2400" dirty="0" smtClean="0">
                <a:latin typeface="Calibri" pitchFamily="34" charset="0"/>
              </a:rPr>
            </a:br>
            <a:r>
              <a:rPr lang="tr-TR" sz="2400" b="1" dirty="0" smtClean="0">
                <a:solidFill>
                  <a:srgbClr val="FF0000"/>
                </a:solidFill>
                <a:latin typeface="Calibri" pitchFamily="34" charset="0"/>
              </a:rPr>
              <a:t>3- Çekirdek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Hücrenin ortasında bulunan, bir zarla sitoplâzmadan ayrılan, hücredeki bütün yaşamsal faaliyetleri (büyüme, bölünme ve onarım) yöneten ve kontrol eden (sitoplazmadaki en büyük) kısımdır. Çekirdeği alınan hücre yaşayamaz..</a:t>
            </a:r>
            <a:br>
              <a:rPr lang="tr-TR" sz="2400" dirty="0" smtClean="0">
                <a:latin typeface="Calibri" pitchFamily="34" charset="0"/>
              </a:rPr>
            </a:br>
            <a:r>
              <a:rPr lang="tr-TR" b="1" dirty="0" smtClean="0"/>
              <a:t/>
            </a:r>
            <a:br>
              <a:rPr lang="tr-TR" b="1" dirty="0" smtClean="0"/>
            </a:br>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57224" y="0"/>
            <a:ext cx="8501122" cy="7109639"/>
          </a:xfrm>
          <a:prstGeom prst="rect">
            <a:avLst/>
          </a:prstGeom>
        </p:spPr>
        <p:txBody>
          <a:bodyPr wrap="square">
            <a:spAutoFit/>
          </a:bodyPr>
          <a:lstStyle/>
          <a:p>
            <a:r>
              <a:rPr lang="tr-TR" sz="2400" dirty="0" smtClean="0">
                <a:latin typeface="Calibri" pitchFamily="34" charset="0"/>
              </a:rPr>
              <a:t>Kırmızı kas hücresi ile karaciğer hücrelerinde birden fazla çekirdek varken bakteriler ve alyuvar hücrelerinde çekirdek bulunmaz. (Bir zarla sitoplazmadan ayrılmamıştır). (Bakteri, alyuvar ve mavi yeşil algler hariç, bütün hayvan ve bitki hücrelerinde bulunur).</a:t>
            </a:r>
            <a:br>
              <a:rPr lang="tr-TR" sz="2400" dirty="0" smtClean="0">
                <a:latin typeface="Calibri" pitchFamily="34" charset="0"/>
              </a:rPr>
            </a:br>
            <a:r>
              <a:rPr lang="tr-TR" sz="2400" dirty="0" smtClean="0">
                <a:latin typeface="Calibri" pitchFamily="34" charset="0"/>
              </a:rPr>
              <a:t>Çekirdek; çekirdek zarı, çekirdek öz suyu, çekirdekçik ve kromatin iplik olmak üzere 4 kısımdan oluşmuştur.</a:t>
            </a:r>
            <a:r>
              <a:rPr lang="tr-TR" sz="2400" b="1" dirty="0" smtClean="0"/>
              <a:t> </a:t>
            </a:r>
          </a:p>
          <a:p>
            <a:r>
              <a:rPr lang="tr-TR" sz="2400" b="1" dirty="0" smtClean="0">
                <a:solidFill>
                  <a:srgbClr val="00B0F0"/>
                </a:solidFill>
                <a:latin typeface="Calibri" pitchFamily="34" charset="0"/>
              </a:rPr>
              <a:t>a</a:t>
            </a:r>
            <a:r>
              <a:rPr lang="tr-TR" sz="2400" dirty="0" smtClean="0">
                <a:solidFill>
                  <a:srgbClr val="00B0F0"/>
                </a:solidFill>
                <a:latin typeface="Calibri" pitchFamily="34" charset="0"/>
              </a:rPr>
              <a:t>) Çekirdek Zarı :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Çekirdeği sitoplâzmadan ayıran ve hücre zarına benzeyen çift katlı zardır. Üzerinde madde giriş çıkışını sağlayan delikler (</a:t>
            </a:r>
            <a:r>
              <a:rPr lang="tr-TR" sz="2400" dirty="0" err="1" smtClean="0">
                <a:latin typeface="Calibri" pitchFamily="34" charset="0"/>
              </a:rPr>
              <a:t>porlar</a:t>
            </a:r>
            <a:r>
              <a:rPr lang="tr-TR" sz="2400" dirty="0" smtClean="0">
                <a:latin typeface="Calibri" pitchFamily="34" charset="0"/>
              </a:rPr>
              <a:t>) bulunur.</a:t>
            </a:r>
            <a:br>
              <a:rPr lang="tr-TR" sz="2400" dirty="0" smtClean="0">
                <a:latin typeface="Calibri" pitchFamily="34" charset="0"/>
              </a:rPr>
            </a:br>
            <a:r>
              <a:rPr lang="tr-TR" sz="2400" dirty="0" smtClean="0">
                <a:solidFill>
                  <a:srgbClr val="00B0F0"/>
                </a:solidFill>
                <a:latin typeface="Calibri" pitchFamily="34" charset="0"/>
              </a:rPr>
              <a:t>b) Çekirdek Öz Suyu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Çekirdeğin içini dolduran ve sitoplâzmaya benzeyen sıvıdır. (İçinde organik ve inorganik maddeler ile </a:t>
            </a:r>
            <a:r>
              <a:rPr lang="tr-TR" sz="2400" dirty="0" err="1" smtClean="0">
                <a:latin typeface="Calibri" pitchFamily="34" charset="0"/>
              </a:rPr>
              <a:t>nükleik</a:t>
            </a:r>
            <a:r>
              <a:rPr lang="tr-TR" sz="2400" dirty="0" smtClean="0">
                <a:latin typeface="Calibri" pitchFamily="34" charset="0"/>
              </a:rPr>
              <a:t> asitler bulunur).</a:t>
            </a:r>
            <a:br>
              <a:rPr lang="tr-TR" sz="2400" dirty="0" smtClean="0">
                <a:latin typeface="Calibri" pitchFamily="34" charset="0"/>
              </a:rPr>
            </a:br>
            <a:r>
              <a:rPr lang="tr-TR" sz="2400" dirty="0" smtClean="0">
                <a:solidFill>
                  <a:srgbClr val="00B0F0"/>
                </a:solidFill>
                <a:latin typeface="Calibri" pitchFamily="34" charset="0"/>
              </a:rPr>
              <a:t>c) Çekirdekçik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Çekirdek öz suyu içinde bulunan, bir veya birkaç tane olan yapıdır. RNA (denilen </a:t>
            </a:r>
            <a:r>
              <a:rPr lang="tr-TR" sz="2400" dirty="0" err="1" smtClean="0">
                <a:latin typeface="Calibri" pitchFamily="34" charset="0"/>
              </a:rPr>
              <a:t>nükleik</a:t>
            </a:r>
            <a:r>
              <a:rPr lang="tr-TR" sz="2400" dirty="0" smtClean="0">
                <a:latin typeface="Calibri" pitchFamily="34" charset="0"/>
              </a:rPr>
              <a:t> asit) ve protein üretiminde (sentezinde) görevlidir.</a:t>
            </a:r>
            <a:br>
              <a:rPr lang="tr-TR" sz="2400" dirty="0" smtClean="0">
                <a:latin typeface="Calibri" pitchFamily="34" charset="0"/>
              </a:rPr>
            </a:br>
            <a:endParaRPr lang="tr-TR" sz="2400" dirty="0" smtClean="0">
              <a:latin typeface="Calibri" pitchFamily="34" charset="0"/>
            </a:endParaRPr>
          </a:p>
          <a:p>
            <a:endParaRPr lang="tr-TR" sz="2400" dirty="0"/>
          </a:p>
        </p:txBody>
      </p:sp>
      <p:sp>
        <p:nvSpPr>
          <p:cNvPr id="3" name="2 Dikdörtgen"/>
          <p:cNvSpPr/>
          <p:nvPr/>
        </p:nvSpPr>
        <p:spPr>
          <a:xfrm>
            <a:off x="2285984" y="3286124"/>
            <a:ext cx="5572164" cy="646331"/>
          </a:xfrm>
          <a:prstGeom prst="rect">
            <a:avLst/>
          </a:prstGeom>
        </p:spPr>
        <p:txBody>
          <a:bodyPr wrap="square">
            <a:spAutoFit/>
          </a:bodyPr>
          <a:lstStyle/>
          <a:p>
            <a:r>
              <a:rPr lang="tr-TR" b="1" dirty="0" smtClean="0"/>
              <a:t/>
            </a:r>
            <a:br>
              <a:rPr lang="tr-TR" b="1" dirty="0" smtClean="0"/>
            </a:br>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8289072"/>
          </a:xfrm>
          <a:prstGeom prst="rect">
            <a:avLst/>
          </a:prstGeom>
        </p:spPr>
        <p:txBody>
          <a:bodyPr wrap="square">
            <a:spAutoFit/>
          </a:bodyPr>
          <a:lstStyle/>
          <a:p>
            <a:r>
              <a:rPr lang="tr-TR" sz="2400" dirty="0" smtClean="0">
                <a:solidFill>
                  <a:srgbClr val="00B0F0"/>
                </a:solidFill>
                <a:latin typeface="Calibri" pitchFamily="34" charset="0"/>
              </a:rPr>
              <a:t>d) Kromatin İplik : </a:t>
            </a:r>
            <a:r>
              <a:rPr lang="tr-TR" sz="2400" dirty="0" smtClean="0">
                <a:latin typeface="Calibri" pitchFamily="34" charset="0"/>
              </a:rPr>
              <a:t/>
            </a:r>
            <a:br>
              <a:rPr lang="tr-TR" sz="2400" dirty="0" smtClean="0">
                <a:latin typeface="Calibri" pitchFamily="34" charset="0"/>
              </a:rPr>
            </a:br>
            <a:r>
              <a:rPr lang="tr-TR" sz="2400" dirty="0" smtClean="0">
                <a:latin typeface="Calibri" pitchFamily="34" charset="0"/>
              </a:rPr>
              <a:t>Çekirdek öz suyu içine dağılmış olan uzun, ince ve iplik şeklindeki yapılardır. Bir hücrenin sahip olduğu özellikler ile ilgili bilgiler kromatin ipliklerde saklıdır. (Diskete benzet).</a:t>
            </a:r>
            <a:br>
              <a:rPr lang="tr-TR" sz="2400" dirty="0" smtClean="0">
                <a:latin typeface="Calibri" pitchFamily="34" charset="0"/>
              </a:rPr>
            </a:br>
            <a:r>
              <a:rPr lang="tr-TR" sz="2400" dirty="0" smtClean="0">
                <a:latin typeface="Calibri" pitchFamily="34" charset="0"/>
              </a:rPr>
              <a:t>Hücre bölünmesi sırasında kromatin iplikler kısalıp kalınlaşarak kromozomları oluştururlar. Kromozomlar bir canlıya ait bütün özellikleri taşıyan yapılardır. Canlıya ait bütün özellikler, kromozomların üzerinde bulunan genlerde saklıdır. Genler birleşerek DNA (</a:t>
            </a:r>
            <a:r>
              <a:rPr lang="tr-TR" sz="2400" dirty="0" err="1" smtClean="0">
                <a:latin typeface="Calibri" pitchFamily="34" charset="0"/>
              </a:rPr>
              <a:t>Deoksiribo</a:t>
            </a:r>
            <a:r>
              <a:rPr lang="tr-TR" sz="2400" dirty="0" smtClean="0">
                <a:latin typeface="Calibri" pitchFamily="34" charset="0"/>
              </a:rPr>
              <a:t> </a:t>
            </a:r>
            <a:r>
              <a:rPr lang="tr-TR" sz="2400" dirty="0" err="1" smtClean="0">
                <a:latin typeface="Calibri" pitchFamily="34" charset="0"/>
              </a:rPr>
              <a:t>Nükleik</a:t>
            </a:r>
            <a:r>
              <a:rPr lang="tr-TR" sz="2400" dirty="0" smtClean="0">
                <a:latin typeface="Calibri" pitchFamily="34" charset="0"/>
              </a:rPr>
              <a:t> Asit) molekülünü oluştururlar. DNA molekülü bir canlıya ait bütün özellikleri (saç rengi, saç şekli, göz rengi, kulak yapısı, boy uzunluğu, yaprak genişliği, tüy rengi gibi) belirleyen yapıdır. </a:t>
            </a:r>
            <a:br>
              <a:rPr lang="tr-TR" sz="2400" dirty="0" smtClean="0">
                <a:latin typeface="Calibri" pitchFamily="34" charset="0"/>
              </a:rPr>
            </a:br>
            <a:r>
              <a:rPr lang="tr-TR" sz="2400" dirty="0" smtClean="0">
                <a:latin typeface="Calibri" pitchFamily="34" charset="0"/>
              </a:rPr>
              <a:t>İnsandaki vücut hücrelerinde 46 kromozom bulunur.</a:t>
            </a:r>
            <a:br>
              <a:rPr lang="tr-TR" sz="2400" dirty="0" smtClean="0">
                <a:latin typeface="Calibri" pitchFamily="34" charset="0"/>
              </a:rPr>
            </a:br>
            <a:r>
              <a:rPr lang="tr-TR" sz="2400" dirty="0" smtClean="0">
                <a:latin typeface="Calibri" pitchFamily="34" charset="0"/>
              </a:rPr>
              <a:t>(Hücrenin kontrolü, büyüme ve gelişimi DNA tarafından yürütülür. DNA, organik baz, şeker ve fosfattan oluşmuş çift zincirli büyük bir moleküldür. Çekirdekli hücrelerde, DNA’lar çekirdekte, kloroplastta ve mitokondrilerde bulunur).</a:t>
            </a:r>
            <a:br>
              <a:rPr lang="tr-TR" sz="2400" dirty="0" smtClean="0">
                <a:latin typeface="Calibri" pitchFamily="34" charset="0"/>
              </a:rPr>
            </a:br>
            <a:r>
              <a:rPr lang="tr-TR" sz="2400" dirty="0" smtClean="0">
                <a:latin typeface="Calibri" pitchFamily="34" charset="0"/>
              </a:rPr>
              <a:t/>
            </a:r>
            <a:br>
              <a:rPr lang="tr-TR" sz="2400" dirty="0" smtClean="0">
                <a:latin typeface="Calibri" pitchFamily="34" charset="0"/>
              </a:rPr>
            </a:br>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899592" y="188640"/>
            <a:ext cx="6480720" cy="707886"/>
          </a:xfrm>
          <a:prstGeom prst="rect">
            <a:avLst/>
          </a:prstGeom>
        </p:spPr>
        <p:txBody>
          <a:bodyPr wrap="square">
            <a:spAutoFit/>
          </a:bodyPr>
          <a:lstStyle/>
          <a:p>
            <a:r>
              <a:rPr lang="tr-TR" sz="4000" dirty="0" smtClean="0">
                <a:solidFill>
                  <a:srgbClr val="FF0000"/>
                </a:solidFill>
                <a:latin typeface="Verdana" pitchFamily="34" charset="0"/>
              </a:rPr>
              <a:t>Mikroorganizmalar</a:t>
            </a:r>
            <a:endParaRPr lang="tr-TR" sz="4000" dirty="0">
              <a:solidFill>
                <a:srgbClr val="FF0000"/>
              </a:solidFill>
            </a:endParaRPr>
          </a:p>
        </p:txBody>
      </p:sp>
      <p:sp>
        <p:nvSpPr>
          <p:cNvPr id="4" name="3 Dikdörtgen"/>
          <p:cNvSpPr/>
          <p:nvPr/>
        </p:nvSpPr>
        <p:spPr>
          <a:xfrm>
            <a:off x="1187624" y="1124744"/>
            <a:ext cx="5670376" cy="2062103"/>
          </a:xfrm>
          <a:prstGeom prst="rect">
            <a:avLst/>
          </a:prstGeom>
        </p:spPr>
        <p:txBody>
          <a:bodyPr wrap="square">
            <a:spAutoFit/>
          </a:bodyPr>
          <a:lstStyle/>
          <a:p>
            <a:r>
              <a:rPr lang="tr-TR" sz="3200" dirty="0" err="1" smtClean="0"/>
              <a:t>Funguslar</a:t>
            </a:r>
            <a:endParaRPr lang="tr-TR" sz="3200" dirty="0" smtClean="0"/>
          </a:p>
          <a:p>
            <a:r>
              <a:rPr lang="tr-TR" sz="3200" dirty="0" smtClean="0"/>
              <a:t>Bakteriler</a:t>
            </a:r>
          </a:p>
          <a:p>
            <a:r>
              <a:rPr lang="tr-TR" sz="3200" dirty="0" smtClean="0"/>
              <a:t>Virüsler</a:t>
            </a:r>
          </a:p>
          <a:p>
            <a:r>
              <a:rPr lang="tr-TR" sz="3200" dirty="0" err="1" smtClean="0"/>
              <a:t>Parazitik</a:t>
            </a:r>
            <a:r>
              <a:rPr lang="tr-TR" sz="3200" dirty="0" smtClean="0"/>
              <a:t> bitkiler ve yabancı otlar</a:t>
            </a:r>
            <a:endParaRPr lang="tr-TR" sz="32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043608" y="260649"/>
            <a:ext cx="8100392" cy="1077218"/>
          </a:xfrm>
          <a:prstGeom prst="rect">
            <a:avLst/>
          </a:prstGeom>
        </p:spPr>
        <p:txBody>
          <a:bodyPr wrap="square">
            <a:spAutoFit/>
          </a:bodyPr>
          <a:lstStyle/>
          <a:p>
            <a:r>
              <a:rPr lang="tr-TR" sz="3200" dirty="0" smtClean="0">
                <a:latin typeface="Verdana" pitchFamily="34" charset="0"/>
              </a:rPr>
              <a:t>Canlıların sınıflandırılmasında belirli bazı kategoriler kullanılmaktadır:</a:t>
            </a:r>
            <a:endParaRPr lang="tr-TR" sz="3200" dirty="0"/>
          </a:p>
        </p:txBody>
      </p:sp>
      <p:sp>
        <p:nvSpPr>
          <p:cNvPr id="4" name="3 Dikdörtgen"/>
          <p:cNvSpPr/>
          <p:nvPr/>
        </p:nvSpPr>
        <p:spPr>
          <a:xfrm>
            <a:off x="1043608" y="1268760"/>
            <a:ext cx="7848872" cy="5521512"/>
          </a:xfrm>
          <a:prstGeom prst="rect">
            <a:avLst/>
          </a:prstGeom>
        </p:spPr>
        <p:txBody>
          <a:bodyPr wrap="square">
            <a:spAutoFit/>
          </a:bodyPr>
          <a:lstStyle/>
          <a:p>
            <a:pPr algn="just">
              <a:lnSpc>
                <a:spcPct val="90000"/>
              </a:lnSpc>
            </a:pPr>
            <a:r>
              <a:rPr lang="tr-TR" sz="2800" dirty="0" smtClean="0"/>
              <a:t>Alem			: –</a:t>
            </a:r>
            <a:r>
              <a:rPr lang="tr-TR" sz="2800" dirty="0" err="1" smtClean="0"/>
              <a:t>ae</a:t>
            </a:r>
            <a:r>
              <a:rPr lang="tr-TR" sz="2800" dirty="0" smtClean="0"/>
              <a:t>			</a:t>
            </a:r>
          </a:p>
          <a:p>
            <a:pPr algn="just">
              <a:lnSpc>
                <a:spcPct val="90000"/>
              </a:lnSpc>
            </a:pPr>
            <a:r>
              <a:rPr lang="tr-TR" sz="2800" dirty="0" smtClean="0"/>
              <a:t>Bölüm (Şube)	: -</a:t>
            </a:r>
            <a:r>
              <a:rPr lang="tr-TR" sz="2800" dirty="0" err="1" smtClean="0"/>
              <a:t>mycota</a:t>
            </a:r>
            <a:endParaRPr lang="tr-TR" sz="2800" dirty="0" smtClean="0"/>
          </a:p>
          <a:p>
            <a:pPr algn="just">
              <a:lnSpc>
                <a:spcPct val="90000"/>
              </a:lnSpc>
            </a:pPr>
            <a:r>
              <a:rPr lang="tr-TR" sz="2800" dirty="0" smtClean="0"/>
              <a:t>Sınıf			: -</a:t>
            </a:r>
            <a:r>
              <a:rPr lang="tr-TR" sz="2800" dirty="0" err="1" smtClean="0"/>
              <a:t>mycetes</a:t>
            </a:r>
            <a:endParaRPr lang="tr-TR" sz="2800" dirty="0" smtClean="0"/>
          </a:p>
          <a:p>
            <a:pPr algn="just">
              <a:lnSpc>
                <a:spcPct val="90000"/>
              </a:lnSpc>
            </a:pPr>
            <a:r>
              <a:rPr lang="tr-TR" sz="2800" dirty="0" smtClean="0"/>
              <a:t>Altsınıf		: -</a:t>
            </a:r>
            <a:r>
              <a:rPr lang="tr-TR" sz="2800" dirty="0" err="1" smtClean="0"/>
              <a:t>mycetidae</a:t>
            </a:r>
            <a:endParaRPr lang="tr-TR" sz="2800" dirty="0" smtClean="0"/>
          </a:p>
          <a:p>
            <a:pPr algn="just">
              <a:lnSpc>
                <a:spcPct val="90000"/>
              </a:lnSpc>
            </a:pPr>
            <a:r>
              <a:rPr lang="tr-TR" sz="2800" dirty="0" smtClean="0"/>
              <a:t>Takım			: -</a:t>
            </a:r>
            <a:r>
              <a:rPr lang="tr-TR" sz="2800" dirty="0" err="1" smtClean="0"/>
              <a:t>ales</a:t>
            </a:r>
            <a:endParaRPr lang="tr-TR" sz="2800" dirty="0" smtClean="0"/>
          </a:p>
          <a:p>
            <a:pPr algn="just">
              <a:lnSpc>
                <a:spcPct val="90000"/>
              </a:lnSpc>
            </a:pPr>
            <a:r>
              <a:rPr lang="tr-TR" sz="2800" dirty="0" smtClean="0"/>
              <a:t>Familya		: -</a:t>
            </a:r>
            <a:r>
              <a:rPr lang="tr-TR" sz="2800" dirty="0" err="1" smtClean="0"/>
              <a:t>aceae</a:t>
            </a:r>
            <a:endParaRPr lang="tr-TR" sz="2800" dirty="0" smtClean="0"/>
          </a:p>
          <a:p>
            <a:pPr algn="just">
              <a:lnSpc>
                <a:spcPct val="90000"/>
              </a:lnSpc>
            </a:pPr>
            <a:r>
              <a:rPr lang="tr-TR" sz="2800" dirty="0" smtClean="0"/>
              <a:t>Tür isimleri cins ve türün adı olmak üzere iki (</a:t>
            </a:r>
            <a:r>
              <a:rPr lang="tr-TR" sz="2800" dirty="0" err="1" smtClean="0"/>
              <a:t>binomial</a:t>
            </a:r>
            <a:r>
              <a:rPr lang="tr-TR" sz="2800" dirty="0" smtClean="0"/>
              <a:t>) olarak kullanılır ve bunlar italik harflerle veya altı çizilerek yazılır. İsimlerden sonra ise bu türün ilk tanımını yapan araştırıcının adı veya kısaltması yazılır. Eğer sonradan başka bir araştırıcı aynı türü başka şekilde isimlendirirse ilk tanımlayanın adı parantez içinde, son isimlendirenin adı ise en sona yazılır. Örn; </a:t>
            </a:r>
            <a:r>
              <a:rPr lang="tr-TR" sz="2800" i="1" dirty="0" err="1" smtClean="0"/>
              <a:t>Tilletia</a:t>
            </a:r>
            <a:r>
              <a:rPr lang="tr-TR" sz="2800" i="1" dirty="0" smtClean="0"/>
              <a:t> </a:t>
            </a:r>
            <a:r>
              <a:rPr lang="tr-TR" sz="2800" i="1" dirty="0" err="1" smtClean="0"/>
              <a:t>foetida</a:t>
            </a:r>
            <a:r>
              <a:rPr lang="tr-TR" sz="2800" i="1" dirty="0" smtClean="0"/>
              <a:t> (</a:t>
            </a:r>
            <a:r>
              <a:rPr lang="tr-TR" sz="2800" dirty="0" err="1" smtClean="0"/>
              <a:t>Wallr</a:t>
            </a:r>
            <a:r>
              <a:rPr lang="tr-TR" sz="2800" dirty="0" smtClean="0"/>
              <a:t>.) </a:t>
            </a:r>
            <a:r>
              <a:rPr lang="tr-TR" sz="2800" dirty="0" err="1" smtClean="0"/>
              <a:t>Liro</a:t>
            </a:r>
            <a:endParaRPr lang="tr-TR" sz="2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115616" y="332656"/>
            <a:ext cx="7416824" cy="4228850"/>
          </a:xfrm>
          <a:prstGeom prst="rect">
            <a:avLst/>
          </a:prstGeom>
        </p:spPr>
        <p:txBody>
          <a:bodyPr wrap="square">
            <a:spAutoFit/>
          </a:bodyPr>
          <a:lstStyle/>
          <a:p>
            <a:pPr algn="just">
              <a:lnSpc>
                <a:spcPct val="80000"/>
              </a:lnSpc>
            </a:pPr>
            <a:r>
              <a:rPr lang="tr-TR" sz="2800" dirty="0" smtClean="0">
                <a:latin typeface="Calibri" pitchFamily="34" charset="0"/>
              </a:rPr>
              <a:t>Bitkilerde hastalığa neden olan bazı </a:t>
            </a:r>
            <a:r>
              <a:rPr lang="tr-TR" sz="2800" dirty="0" err="1" smtClean="0">
                <a:latin typeface="Calibri" pitchFamily="34" charset="0"/>
              </a:rPr>
              <a:t>funguslar</a:t>
            </a:r>
            <a:r>
              <a:rPr lang="tr-TR" sz="2800" dirty="0" smtClean="0">
                <a:latin typeface="Calibri" pitchFamily="34" charset="0"/>
              </a:rPr>
              <a:t>, algler ve </a:t>
            </a:r>
            <a:r>
              <a:rPr lang="tr-TR" sz="2800" dirty="0" err="1" smtClean="0">
                <a:latin typeface="Calibri" pitchFamily="34" charset="0"/>
              </a:rPr>
              <a:t>protozoalar</a:t>
            </a:r>
            <a:r>
              <a:rPr lang="tr-TR" sz="2800" dirty="0" smtClean="0">
                <a:latin typeface="Calibri" pitchFamily="34" charset="0"/>
              </a:rPr>
              <a:t> canlılar aleminin 2 ana grubu olan bitkiler ve hayvanlara hem benzer, hem de farklı özellikleri nedeniyle her iki gruba da dahil edilmemiş, </a:t>
            </a:r>
            <a:r>
              <a:rPr lang="tr-TR" sz="2800" dirty="0" err="1" smtClean="0">
                <a:solidFill>
                  <a:schemeClr val="tx2"/>
                </a:solidFill>
                <a:latin typeface="Calibri" pitchFamily="34" charset="0"/>
              </a:rPr>
              <a:t>Protista</a:t>
            </a:r>
            <a:r>
              <a:rPr lang="tr-TR" sz="2800" dirty="0" smtClean="0">
                <a:latin typeface="Calibri" pitchFamily="34" charset="0"/>
              </a:rPr>
              <a:t> adı altında ayrı bir grup olarak ele alınmıştır. </a:t>
            </a:r>
            <a:r>
              <a:rPr lang="tr-TR" sz="2800" dirty="0" err="1" smtClean="0">
                <a:latin typeface="Calibri" pitchFamily="34" charset="0"/>
              </a:rPr>
              <a:t>Protistler</a:t>
            </a:r>
            <a:r>
              <a:rPr lang="tr-TR" sz="2800" dirty="0" smtClean="0">
                <a:latin typeface="Calibri" pitchFamily="34" charset="0"/>
              </a:rPr>
              <a:t> bilimsel sınıflandırma açısından </a:t>
            </a:r>
            <a:r>
              <a:rPr lang="tr-TR" sz="2800" dirty="0" smtClean="0">
                <a:latin typeface="Calibri" pitchFamily="34" charset="0"/>
                <a:hlinkClick r:id="rId2" action="ppaction://hlinkfile" tooltip="Âlem (biyoloji)"/>
              </a:rPr>
              <a:t>âlem</a:t>
            </a:r>
            <a:r>
              <a:rPr lang="tr-TR" sz="2800" dirty="0" smtClean="0">
                <a:latin typeface="Calibri" pitchFamily="34" charset="0"/>
              </a:rPr>
              <a:t> olarak değerlendirilse de </a:t>
            </a:r>
            <a:r>
              <a:rPr lang="tr-TR" sz="2800" dirty="0" smtClean="0">
                <a:latin typeface="Calibri" pitchFamily="34" charset="0"/>
                <a:hlinkClick r:id="rId3" action="ppaction://hlinkfile" tooltip="Tek soylu (sayfa mevcut değil)"/>
              </a:rPr>
              <a:t>tek soylu</a:t>
            </a:r>
            <a:r>
              <a:rPr lang="tr-TR" sz="2800" dirty="0" smtClean="0">
                <a:latin typeface="Calibri" pitchFamily="34" charset="0"/>
              </a:rPr>
              <a:t> </a:t>
            </a:r>
            <a:r>
              <a:rPr lang="tr-TR" sz="2800" i="1" dirty="0" smtClean="0">
                <a:latin typeface="Calibri" pitchFamily="34" charset="0"/>
              </a:rPr>
              <a:t>(</a:t>
            </a:r>
            <a:r>
              <a:rPr lang="tr-TR" sz="2800" i="1" dirty="0" err="1" smtClean="0">
                <a:latin typeface="Calibri" pitchFamily="34" charset="0"/>
              </a:rPr>
              <a:t>monophyletic</a:t>
            </a:r>
            <a:r>
              <a:rPr lang="tr-TR" sz="2800" i="1" dirty="0" smtClean="0">
                <a:latin typeface="Calibri" pitchFamily="34" charset="0"/>
              </a:rPr>
              <a:t>)</a:t>
            </a:r>
            <a:r>
              <a:rPr lang="tr-TR" sz="2800" dirty="0" smtClean="0">
                <a:latin typeface="Calibri" pitchFamily="34" charset="0"/>
              </a:rPr>
              <a:t> değil, </a:t>
            </a:r>
            <a:r>
              <a:rPr lang="tr-TR" sz="2800" dirty="0" smtClean="0">
                <a:latin typeface="Calibri" pitchFamily="34" charset="0"/>
                <a:hlinkClick r:id="rId4" action="ppaction://hlinkfile" tooltip="Kısmi soylu (sayfa mevcut değil)"/>
              </a:rPr>
              <a:t>kısmi soylu</a:t>
            </a:r>
            <a:r>
              <a:rPr lang="tr-TR" sz="2800" dirty="0" smtClean="0">
                <a:latin typeface="Calibri" pitchFamily="34" charset="0"/>
              </a:rPr>
              <a:t> </a:t>
            </a:r>
            <a:r>
              <a:rPr lang="tr-TR" sz="2800" i="1" dirty="0" smtClean="0">
                <a:latin typeface="Calibri" pitchFamily="34" charset="0"/>
              </a:rPr>
              <a:t>(</a:t>
            </a:r>
            <a:r>
              <a:rPr lang="tr-TR" sz="2800" i="1" dirty="0" err="1" smtClean="0">
                <a:latin typeface="Calibri" pitchFamily="34" charset="0"/>
              </a:rPr>
              <a:t>paraphyletic</a:t>
            </a:r>
            <a:r>
              <a:rPr lang="tr-TR" sz="2800" i="1" dirty="0" smtClean="0">
                <a:latin typeface="Calibri" pitchFamily="34" charset="0"/>
              </a:rPr>
              <a:t>)</a:t>
            </a:r>
            <a:r>
              <a:rPr lang="tr-TR" sz="2800" dirty="0" smtClean="0">
                <a:latin typeface="Calibri" pitchFamily="34" charset="0"/>
              </a:rPr>
              <a:t> bir gruptur. </a:t>
            </a:r>
            <a:r>
              <a:rPr lang="tr-TR" sz="2800" dirty="0" err="1" smtClean="0">
                <a:latin typeface="Calibri" pitchFamily="34" charset="0"/>
              </a:rPr>
              <a:t>Protistler</a:t>
            </a:r>
            <a:r>
              <a:rPr lang="tr-TR" sz="2800" dirty="0" smtClean="0">
                <a:latin typeface="Calibri" pitchFamily="34" charset="0"/>
              </a:rPr>
              <a:t> içinde değerlendirilen canlıların da görece basit yapılı (</a:t>
            </a:r>
            <a:r>
              <a:rPr lang="tr-TR" sz="2800" dirty="0" smtClean="0">
                <a:latin typeface="Calibri" pitchFamily="34" charset="0"/>
                <a:hlinkClick r:id="rId5" action="ppaction://hlinkfile" tooltip="Tek hücreli canlılar"/>
              </a:rPr>
              <a:t>tek hücreli</a:t>
            </a:r>
            <a:r>
              <a:rPr lang="tr-TR" sz="2800" dirty="0" smtClean="0">
                <a:latin typeface="Calibri" pitchFamily="34" charset="0"/>
              </a:rPr>
              <a:t> ya da ileri düzeyde özelleşmiş dokuları olmayan </a:t>
            </a:r>
            <a:r>
              <a:rPr lang="tr-TR" sz="2800" dirty="0" smtClean="0">
                <a:latin typeface="Calibri" pitchFamily="34" charset="0"/>
                <a:hlinkClick r:id="rId6" action="ppaction://hlinkfile" tooltip="Çok hücreli canlılar (sayfa mevcut değil)"/>
              </a:rPr>
              <a:t>çok hücreli</a:t>
            </a:r>
            <a:r>
              <a:rPr lang="tr-TR" sz="2800" dirty="0" smtClean="0">
                <a:latin typeface="Calibri" pitchFamily="34" charset="0"/>
              </a:rPr>
              <a:t>) olmak dışında ortak özellikleri pek yoktur.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pic>
        <p:nvPicPr>
          <p:cNvPr id="1026" name="Picture 2" descr="C:\Documents and Settings\UltraXP\Desktop\Berna hoca\tablo.png"/>
          <p:cNvPicPr>
            <a:picLocks noChangeAspect="1" noChangeArrowheads="1"/>
          </p:cNvPicPr>
          <p:nvPr/>
        </p:nvPicPr>
        <p:blipFill>
          <a:blip r:embed="rId2" cstate="print"/>
          <a:srcRect/>
          <a:stretch>
            <a:fillRect/>
          </a:stretch>
        </p:blipFill>
        <p:spPr bwMode="auto">
          <a:xfrm>
            <a:off x="0" y="0"/>
            <a:ext cx="9370086" cy="6065481"/>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4" name="3 Dikdörtgen"/>
          <p:cNvSpPr/>
          <p:nvPr/>
        </p:nvSpPr>
        <p:spPr>
          <a:xfrm>
            <a:off x="1115616" y="260648"/>
            <a:ext cx="7848872" cy="3539430"/>
          </a:xfrm>
          <a:prstGeom prst="rect">
            <a:avLst/>
          </a:prstGeom>
        </p:spPr>
        <p:txBody>
          <a:bodyPr wrap="square">
            <a:spAutoFit/>
          </a:bodyPr>
          <a:lstStyle/>
          <a:p>
            <a:pPr algn="just">
              <a:lnSpc>
                <a:spcPct val="80000"/>
              </a:lnSpc>
            </a:pPr>
            <a:r>
              <a:rPr lang="tr-TR" sz="2800" b="1" dirty="0" smtClean="0"/>
              <a:t>1.</a:t>
            </a:r>
            <a:r>
              <a:rPr lang="tr-TR" sz="2800" b="1" dirty="0" err="1" smtClean="0"/>
              <a:t>Prokaryonlar</a:t>
            </a:r>
            <a:r>
              <a:rPr lang="tr-TR" sz="2800" b="1" dirty="0" smtClean="0"/>
              <a:t> </a:t>
            </a:r>
            <a:r>
              <a:rPr lang="tr-TR" sz="2800" dirty="0" smtClean="0"/>
              <a:t>Gerçek çekirdeğe sahip olmayan canlılardır.</a:t>
            </a:r>
          </a:p>
          <a:p>
            <a:pPr algn="just">
              <a:lnSpc>
                <a:spcPct val="80000"/>
              </a:lnSpc>
              <a:buFont typeface="Wingdings" pitchFamily="2" charset="2"/>
              <a:buNone/>
            </a:pPr>
            <a:r>
              <a:rPr lang="tr-TR" sz="2800" dirty="0" smtClean="0"/>
              <a:t>- Tek hücreli canlılardır.</a:t>
            </a:r>
          </a:p>
          <a:p>
            <a:pPr algn="just">
              <a:lnSpc>
                <a:spcPct val="80000"/>
              </a:lnSpc>
              <a:buFontTx/>
              <a:buNone/>
            </a:pPr>
            <a:r>
              <a:rPr lang="tr-TR" sz="2800" dirty="0" smtClean="0"/>
              <a:t>- </a:t>
            </a:r>
            <a:r>
              <a:rPr lang="tr-TR" sz="2800" dirty="0" err="1" smtClean="0"/>
              <a:t>Stoplazmaları</a:t>
            </a:r>
            <a:r>
              <a:rPr lang="tr-TR" sz="2800" dirty="0" smtClean="0"/>
              <a:t> ya sadece hücre zarı ile, ya da hücre zarı ve hücre duvarı ile çevrilidir ve küçük ribozomlar içerir.</a:t>
            </a:r>
          </a:p>
          <a:p>
            <a:pPr algn="just">
              <a:lnSpc>
                <a:spcPct val="80000"/>
              </a:lnSpc>
              <a:buFont typeface="Wingdings" pitchFamily="2" charset="2"/>
              <a:buNone/>
            </a:pPr>
            <a:r>
              <a:rPr lang="tr-TR" sz="2800" dirty="0" smtClean="0"/>
              <a:t>- </a:t>
            </a:r>
            <a:r>
              <a:rPr lang="tr-TR" sz="2800" dirty="0" err="1" smtClean="0"/>
              <a:t>Prokaryotik</a:t>
            </a:r>
            <a:r>
              <a:rPr lang="tr-TR" sz="2800" dirty="0" smtClean="0"/>
              <a:t> canlılarda genetik materyal (DNA), sitoplazma içinde tek bir iplikçik halinde serbest olarak bulunmaktadır. Etrafında herhangi bir zar yoktur.</a:t>
            </a:r>
            <a:endParaRPr lang="tr-TR" sz="28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87624" y="214290"/>
            <a:ext cx="7670656" cy="5909310"/>
          </a:xfrm>
          <a:prstGeom prst="rect">
            <a:avLst/>
          </a:prstGeom>
        </p:spPr>
        <p:txBody>
          <a:bodyPr wrap="square">
            <a:spAutoFit/>
          </a:bodyPr>
          <a:lstStyle/>
          <a:p>
            <a:pPr algn="just">
              <a:lnSpc>
                <a:spcPct val="90000"/>
              </a:lnSpc>
            </a:pPr>
            <a:r>
              <a:rPr lang="tr-TR" sz="2800" b="1" dirty="0" err="1" smtClean="0"/>
              <a:t>Ökaryonlar</a:t>
            </a:r>
            <a:endParaRPr lang="tr-TR" sz="2800" dirty="0" smtClean="0"/>
          </a:p>
          <a:p>
            <a:pPr algn="just">
              <a:lnSpc>
                <a:spcPct val="90000"/>
              </a:lnSpc>
              <a:buFont typeface="Wingdings" pitchFamily="2" charset="2"/>
              <a:buNone/>
            </a:pPr>
            <a:r>
              <a:rPr lang="tr-TR" sz="2800" dirty="0" smtClean="0"/>
              <a:t>-Gerçek çekirdeğe sahip olan canlılardır.</a:t>
            </a:r>
          </a:p>
          <a:p>
            <a:pPr algn="just">
              <a:lnSpc>
                <a:spcPct val="90000"/>
              </a:lnSpc>
              <a:buFontTx/>
              <a:buChar char="-"/>
            </a:pPr>
            <a:r>
              <a:rPr lang="tr-TR" sz="2800" dirty="0" smtClean="0"/>
              <a:t>Gelişmiş mikroorganizmaları içine alır.</a:t>
            </a:r>
          </a:p>
          <a:p>
            <a:pPr algn="just">
              <a:lnSpc>
                <a:spcPct val="90000"/>
              </a:lnSpc>
              <a:buFontTx/>
              <a:buChar char="-"/>
            </a:pPr>
            <a:r>
              <a:rPr lang="tr-TR" sz="2800" dirty="0" smtClean="0"/>
              <a:t>DNA </a:t>
            </a:r>
            <a:r>
              <a:rPr lang="tr-TR" sz="2800" dirty="0" err="1" smtClean="0"/>
              <a:t>prokaryonlarda</a:t>
            </a:r>
            <a:r>
              <a:rPr lang="tr-TR" sz="2800" dirty="0" smtClean="0"/>
              <a:t> olduğu gibi tek bir kromozomdan ibaret değil, kromozom dizileri halindedir.</a:t>
            </a:r>
          </a:p>
          <a:p>
            <a:pPr algn="just">
              <a:lnSpc>
                <a:spcPct val="90000"/>
              </a:lnSpc>
              <a:buFontTx/>
              <a:buChar char="-"/>
            </a:pPr>
            <a:r>
              <a:rPr lang="tr-TR" sz="2800" dirty="0" err="1" smtClean="0"/>
              <a:t>Stoplazma</a:t>
            </a:r>
            <a:r>
              <a:rPr lang="tr-TR" sz="2800" dirty="0" smtClean="0"/>
              <a:t> zarı, </a:t>
            </a:r>
            <a:r>
              <a:rPr lang="tr-TR" sz="2800" dirty="0" err="1" smtClean="0"/>
              <a:t>endoplazmik</a:t>
            </a:r>
            <a:r>
              <a:rPr lang="tr-TR" sz="2800" dirty="0" smtClean="0"/>
              <a:t> </a:t>
            </a:r>
            <a:r>
              <a:rPr lang="tr-TR" sz="2800" dirty="0" err="1" smtClean="0"/>
              <a:t>retikulum</a:t>
            </a:r>
            <a:r>
              <a:rPr lang="tr-TR" sz="2800" dirty="0" smtClean="0"/>
              <a:t> ile çekirdek zarına kadar uzanmaktadır ve </a:t>
            </a:r>
            <a:r>
              <a:rPr lang="tr-TR" sz="2800" dirty="0" err="1" smtClean="0"/>
              <a:t>sİtoplazma</a:t>
            </a:r>
            <a:r>
              <a:rPr lang="tr-TR" sz="2800" dirty="0" smtClean="0"/>
              <a:t> büyük ribozomlar içermektedir.</a:t>
            </a:r>
          </a:p>
          <a:p>
            <a:pPr algn="just">
              <a:lnSpc>
                <a:spcPct val="90000"/>
              </a:lnSpc>
              <a:buFontTx/>
              <a:buNone/>
            </a:pPr>
            <a:r>
              <a:rPr lang="tr-TR" sz="2800" dirty="0" smtClean="0"/>
              <a:t>* Bakteriler </a:t>
            </a:r>
            <a:r>
              <a:rPr lang="tr-TR" sz="2800" dirty="0" err="1" smtClean="0"/>
              <a:t>prokaryonlar</a:t>
            </a:r>
            <a:r>
              <a:rPr lang="tr-TR" sz="2800" dirty="0" smtClean="0"/>
              <a:t> arasında, </a:t>
            </a:r>
            <a:r>
              <a:rPr lang="tr-TR" sz="2800" dirty="0" err="1" smtClean="0"/>
              <a:t>funguslar</a:t>
            </a:r>
            <a:r>
              <a:rPr lang="tr-TR" sz="2800" dirty="0" smtClean="0"/>
              <a:t> </a:t>
            </a:r>
            <a:r>
              <a:rPr lang="tr-TR" sz="2800" dirty="0" err="1" smtClean="0"/>
              <a:t>ökaryonlar</a:t>
            </a:r>
            <a:r>
              <a:rPr lang="tr-TR" sz="2800" dirty="0" smtClean="0"/>
              <a:t> arasında yer almaktadır. Virüsler ise her iki gruba da dahil edilemeyen farklı yapıda canlılardır. </a:t>
            </a:r>
            <a:r>
              <a:rPr lang="tr-TR" sz="2800" dirty="0" err="1" smtClean="0"/>
              <a:t>Prokaryonlar</a:t>
            </a:r>
            <a:r>
              <a:rPr lang="tr-TR" sz="2800" dirty="0" smtClean="0"/>
              <a:t> ve </a:t>
            </a:r>
            <a:r>
              <a:rPr lang="tr-TR" sz="2800" dirty="0" err="1" smtClean="0"/>
              <a:t>ökaryonlar</a:t>
            </a:r>
            <a:r>
              <a:rPr lang="tr-TR" sz="2800" dirty="0" smtClean="0"/>
              <a:t> gibi hücresel bir yapıları yoktur ve çoğalmaları için canlı bir hücreye gerek duyarlar.</a:t>
            </a:r>
            <a:endParaRPr lang="tr-TR" sz="28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547664" y="0"/>
            <a:ext cx="6336704" cy="861774"/>
          </a:xfrm>
          <a:prstGeom prst="rect">
            <a:avLst/>
          </a:prstGeom>
        </p:spPr>
        <p:txBody>
          <a:bodyPr wrap="square">
            <a:spAutoFit/>
          </a:bodyPr>
          <a:lstStyle/>
          <a:p>
            <a:r>
              <a:rPr lang="tr-TR" sz="3200" dirty="0" err="1" smtClean="0">
                <a:solidFill>
                  <a:srgbClr val="FF0000"/>
                </a:solidFill>
              </a:rPr>
              <a:t>Prokaryonlar</a:t>
            </a:r>
            <a:r>
              <a:rPr lang="tr-TR" sz="3200" dirty="0" smtClean="0">
                <a:solidFill>
                  <a:srgbClr val="FF0000"/>
                </a:solidFill>
              </a:rPr>
              <a:t> ve </a:t>
            </a:r>
            <a:r>
              <a:rPr lang="tr-TR" sz="3200" dirty="0" err="1" smtClean="0">
                <a:solidFill>
                  <a:srgbClr val="FF0000"/>
                </a:solidFill>
              </a:rPr>
              <a:t>Ökaryonlar</a:t>
            </a:r>
            <a:endParaRPr lang="tr-TR" sz="3200" dirty="0" smtClean="0">
              <a:solidFill>
                <a:srgbClr val="FF0000"/>
              </a:solidFill>
            </a:endParaRPr>
          </a:p>
          <a:p>
            <a:endParaRPr lang="tr-TR" dirty="0"/>
          </a:p>
        </p:txBody>
      </p:sp>
      <p:sp>
        <p:nvSpPr>
          <p:cNvPr id="4" name="3 Dikdörtgen"/>
          <p:cNvSpPr/>
          <p:nvPr/>
        </p:nvSpPr>
        <p:spPr>
          <a:xfrm>
            <a:off x="827584" y="476673"/>
            <a:ext cx="8316416" cy="2172903"/>
          </a:xfrm>
          <a:prstGeom prst="rect">
            <a:avLst/>
          </a:prstGeom>
        </p:spPr>
        <p:txBody>
          <a:bodyPr wrap="square">
            <a:spAutoFit/>
          </a:bodyPr>
          <a:lstStyle/>
          <a:p>
            <a:pPr>
              <a:spcBef>
                <a:spcPct val="20000"/>
              </a:spcBef>
              <a:buClr>
                <a:schemeClr val="tx2"/>
              </a:buClr>
              <a:buSzPct val="70000"/>
              <a:buFont typeface="Wingdings" pitchFamily="2" charset="2"/>
              <a:buChar char="¡"/>
            </a:pPr>
            <a:r>
              <a:rPr lang="tr-TR" sz="2600" dirty="0" smtClean="0">
                <a:latin typeface="Calibri" pitchFamily="34" charset="0"/>
              </a:rPr>
              <a:t>Şemada görüldüğü gibi, </a:t>
            </a:r>
            <a:r>
              <a:rPr lang="tr-TR" sz="2600" dirty="0" err="1" smtClean="0">
                <a:latin typeface="Calibri" pitchFamily="34" charset="0"/>
              </a:rPr>
              <a:t>Prokaryonlar</a:t>
            </a:r>
            <a:r>
              <a:rPr lang="tr-TR" sz="2600" dirty="0" smtClean="0">
                <a:latin typeface="Calibri" pitchFamily="34" charset="0"/>
              </a:rPr>
              <a:t>: bakteriler, MLO ve </a:t>
            </a:r>
            <a:r>
              <a:rPr lang="tr-TR" sz="2600" dirty="0" err="1" smtClean="0">
                <a:latin typeface="Calibri" pitchFamily="34" charset="0"/>
              </a:rPr>
              <a:t>RLO’lardır</a:t>
            </a:r>
            <a:r>
              <a:rPr lang="tr-TR" sz="2600" dirty="0" smtClean="0">
                <a:latin typeface="Calibri" pitchFamily="34" charset="0"/>
              </a:rPr>
              <a:t>. </a:t>
            </a:r>
            <a:r>
              <a:rPr lang="tr-TR" sz="2600" dirty="0" err="1" smtClean="0">
                <a:latin typeface="Calibri" pitchFamily="34" charset="0"/>
              </a:rPr>
              <a:t>Ökaryotik</a:t>
            </a:r>
            <a:r>
              <a:rPr lang="tr-TR" sz="2600" dirty="0" smtClean="0">
                <a:latin typeface="Calibri" pitchFamily="34" charset="0"/>
              </a:rPr>
              <a:t> mikroorganizmalar ise </a:t>
            </a:r>
            <a:r>
              <a:rPr lang="tr-TR" sz="2600" dirty="0" err="1" smtClean="0">
                <a:latin typeface="Calibri" pitchFamily="34" charset="0"/>
              </a:rPr>
              <a:t>funguslar</a:t>
            </a:r>
            <a:r>
              <a:rPr lang="tr-TR" sz="2600" dirty="0" smtClean="0">
                <a:latin typeface="Calibri" pitchFamily="34" charset="0"/>
              </a:rPr>
              <a:t> ve alglerdir. </a:t>
            </a:r>
          </a:p>
          <a:p>
            <a:pPr>
              <a:spcBef>
                <a:spcPct val="20000"/>
              </a:spcBef>
              <a:buClr>
                <a:schemeClr val="tx2"/>
              </a:buClr>
              <a:buSzPct val="70000"/>
              <a:buFont typeface="Wingdings" pitchFamily="2" charset="2"/>
              <a:buChar char="¡"/>
            </a:pPr>
            <a:r>
              <a:rPr lang="tr-TR" sz="2600" dirty="0" smtClean="0">
                <a:latin typeface="Calibri" pitchFamily="34" charset="0"/>
              </a:rPr>
              <a:t>Bu iki </a:t>
            </a:r>
            <a:r>
              <a:rPr lang="tr-TR" sz="2600" dirty="0" err="1" smtClean="0">
                <a:latin typeface="Calibri" pitchFamily="34" charset="0"/>
              </a:rPr>
              <a:t>grubada</a:t>
            </a:r>
            <a:r>
              <a:rPr lang="tr-TR" sz="2600" dirty="0" smtClean="0">
                <a:latin typeface="Calibri" pitchFamily="34" charset="0"/>
              </a:rPr>
              <a:t> dahil edilemeyenler ise </a:t>
            </a:r>
            <a:r>
              <a:rPr lang="tr-TR" sz="2600" dirty="0" err="1" smtClean="0">
                <a:latin typeface="Calibri" pitchFamily="34" charset="0"/>
              </a:rPr>
              <a:t>virusler</a:t>
            </a:r>
            <a:r>
              <a:rPr lang="tr-TR" sz="2600" dirty="0" smtClean="0">
                <a:latin typeface="Calibri" pitchFamily="34" charset="0"/>
              </a:rPr>
              <a:t> ve </a:t>
            </a:r>
            <a:r>
              <a:rPr lang="tr-TR" sz="2600" dirty="0" err="1" smtClean="0">
                <a:latin typeface="Calibri" pitchFamily="34" charset="0"/>
              </a:rPr>
              <a:t>viroidlerdir</a:t>
            </a:r>
            <a:r>
              <a:rPr lang="tr-TR" sz="2600" dirty="0" smtClean="0">
                <a:latin typeface="Calibri" pitchFamily="34" charset="0"/>
              </a:rPr>
              <a:t>.</a:t>
            </a:r>
            <a:endParaRPr lang="tr-TR" sz="2600" dirty="0">
              <a:latin typeface="Calibri" pitchFamily="34" charset="0"/>
            </a:endParaRPr>
          </a:p>
        </p:txBody>
      </p:sp>
      <p:pic>
        <p:nvPicPr>
          <p:cNvPr id="5" name="Picture 4" descr="Phylogeny.gif (44070 bytes)"/>
          <p:cNvPicPr>
            <a:picLocks noChangeAspect="1" noChangeArrowheads="1"/>
          </p:cNvPicPr>
          <p:nvPr/>
        </p:nvPicPr>
        <p:blipFill>
          <a:blip r:embed="rId2" cstate="print"/>
          <a:srcRect/>
          <a:stretch>
            <a:fillRect/>
          </a:stretch>
        </p:blipFill>
        <p:spPr>
          <a:xfrm>
            <a:off x="1051943" y="2492896"/>
            <a:ext cx="6399782" cy="4176464"/>
          </a:xfrm>
          <a:prstGeom prst="rect">
            <a:avLst/>
          </a:prstGeom>
          <a:noFill/>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43608" y="620688"/>
            <a:ext cx="8100392" cy="6124754"/>
          </a:xfrm>
          <a:prstGeom prst="rect">
            <a:avLst/>
          </a:prstGeom>
        </p:spPr>
        <p:txBody>
          <a:bodyPr wrap="square">
            <a:spAutoFit/>
          </a:bodyPr>
          <a:lstStyle/>
          <a:p>
            <a:pPr algn="just"/>
            <a:r>
              <a:rPr lang="tr-TR" sz="2800" dirty="0" smtClean="0">
                <a:latin typeface="Calibri" pitchFamily="34" charset="0"/>
              </a:rPr>
              <a:t>Virüsler protein ve </a:t>
            </a:r>
            <a:r>
              <a:rPr lang="tr-TR" sz="2800" dirty="0" err="1" smtClean="0">
                <a:latin typeface="Calibri" pitchFamily="34" charset="0"/>
              </a:rPr>
              <a:t>nükleik</a:t>
            </a:r>
            <a:r>
              <a:rPr lang="tr-TR" sz="2800" dirty="0" smtClean="0">
                <a:latin typeface="Calibri" pitchFamily="34" charset="0"/>
              </a:rPr>
              <a:t> asitten oluşur ve enfeksiyona naneden olurlar. Proteinin ise sadece onu koruma işlemini yüklendiğini ortaya konulmuştur.</a:t>
            </a:r>
          </a:p>
          <a:p>
            <a:pPr algn="just"/>
            <a:r>
              <a:rPr lang="tr-TR" sz="2800" dirty="0" smtClean="0">
                <a:latin typeface="Calibri" pitchFamily="34" charset="0"/>
              </a:rPr>
              <a:t>1971’de ise protein kılıfı olmayan, sadece </a:t>
            </a:r>
            <a:r>
              <a:rPr lang="tr-TR" sz="2800" dirty="0" err="1" smtClean="0">
                <a:latin typeface="Calibri" pitchFamily="34" charset="0"/>
              </a:rPr>
              <a:t>NA’den</a:t>
            </a:r>
            <a:r>
              <a:rPr lang="tr-TR" sz="2800" dirty="0" smtClean="0">
                <a:latin typeface="Calibri" pitchFamily="34" charset="0"/>
              </a:rPr>
              <a:t> ibaret olan hastalık etmenleri, yani </a:t>
            </a:r>
            <a:r>
              <a:rPr lang="tr-TR" sz="2800" dirty="0" err="1" smtClean="0">
                <a:solidFill>
                  <a:srgbClr val="FF3300"/>
                </a:solidFill>
                <a:latin typeface="Calibri" pitchFamily="34" charset="0"/>
              </a:rPr>
              <a:t>viroid’</a:t>
            </a:r>
            <a:r>
              <a:rPr lang="tr-TR" sz="2800" dirty="0" err="1" smtClean="0">
                <a:latin typeface="Calibri" pitchFamily="34" charset="0"/>
              </a:rPr>
              <a:t>ler</a:t>
            </a:r>
            <a:r>
              <a:rPr lang="tr-TR" sz="2800" dirty="0" smtClean="0">
                <a:latin typeface="Calibri" pitchFamily="34" charset="0"/>
              </a:rPr>
              <a:t> tanımlanmıştır.</a:t>
            </a:r>
          </a:p>
          <a:p>
            <a:pPr algn="just"/>
            <a:r>
              <a:rPr lang="tr-TR" sz="2800" dirty="0" err="1" smtClean="0">
                <a:solidFill>
                  <a:srgbClr val="FF3300"/>
                </a:solidFill>
                <a:latin typeface="Calibri" pitchFamily="34" charset="0"/>
              </a:rPr>
              <a:t>VİRÜS’</a:t>
            </a:r>
            <a:r>
              <a:rPr lang="tr-TR" sz="2800" dirty="0" err="1" smtClean="0">
                <a:latin typeface="Calibri" pitchFamily="34" charset="0"/>
              </a:rPr>
              <a:t>ler</a:t>
            </a:r>
            <a:r>
              <a:rPr lang="tr-TR" sz="2800" dirty="0" smtClean="0">
                <a:latin typeface="Calibri" pitchFamily="34" charset="0"/>
              </a:rPr>
              <a:t> ışık mikroskobu ile görülemeyecek kadar küçük sadece elektron mikroskobunda görülebilen ve konukçu organizmayı daha fazla virüs sentezlemeye teşvik eden bir dizi genetik koddan ibaret, nükleoprotein molekülleri olup sadece canlı hücrelerde çoğalabilirler (</a:t>
            </a:r>
            <a:r>
              <a:rPr lang="tr-TR" sz="2800" dirty="0" err="1" smtClean="0">
                <a:latin typeface="Calibri" pitchFamily="34" charset="0"/>
              </a:rPr>
              <a:t>obligat</a:t>
            </a:r>
            <a:r>
              <a:rPr lang="tr-TR" sz="2800" dirty="0" smtClean="0">
                <a:latin typeface="Calibri" pitchFamily="34" charset="0"/>
              </a:rPr>
              <a:t> parazit). Virüsler tek bir </a:t>
            </a:r>
            <a:r>
              <a:rPr lang="tr-TR" sz="2800" dirty="0" err="1" smtClean="0">
                <a:latin typeface="Calibri" pitchFamily="34" charset="0"/>
              </a:rPr>
              <a:t>nükleik</a:t>
            </a:r>
            <a:r>
              <a:rPr lang="tr-TR" sz="2800" dirty="0" smtClean="0">
                <a:latin typeface="Calibri" pitchFamily="34" charset="0"/>
              </a:rPr>
              <a:t> aside sahiptir. Hayvanlarda DNA olmasına karşın, </a:t>
            </a:r>
            <a:r>
              <a:rPr lang="tr-TR" sz="2800" dirty="0" smtClean="0">
                <a:solidFill>
                  <a:srgbClr val="FF3300"/>
                </a:solidFill>
                <a:latin typeface="Calibri" pitchFamily="34" charset="0"/>
              </a:rPr>
              <a:t>bitkilerde </a:t>
            </a:r>
            <a:r>
              <a:rPr lang="tr-TR" sz="2800" dirty="0" smtClean="0">
                <a:latin typeface="Calibri" pitchFamily="34" charset="0"/>
              </a:rPr>
              <a:t>genellikle </a:t>
            </a:r>
            <a:r>
              <a:rPr lang="tr-TR" sz="2800" dirty="0" smtClean="0">
                <a:solidFill>
                  <a:srgbClr val="FF3300"/>
                </a:solidFill>
                <a:latin typeface="Calibri" pitchFamily="34" charset="0"/>
              </a:rPr>
              <a:t>RNA</a:t>
            </a:r>
            <a:r>
              <a:rPr lang="tr-TR" sz="2800" dirty="0" smtClean="0">
                <a:latin typeface="Calibri" pitchFamily="34" charset="0"/>
              </a:rPr>
              <a:t>’dır.</a:t>
            </a:r>
          </a:p>
        </p:txBody>
      </p:sp>
      <p:sp>
        <p:nvSpPr>
          <p:cNvPr id="3" name="2 Metin kutusu"/>
          <p:cNvSpPr txBox="1"/>
          <p:nvPr/>
        </p:nvSpPr>
        <p:spPr>
          <a:xfrm>
            <a:off x="2123728" y="0"/>
            <a:ext cx="3672408" cy="584775"/>
          </a:xfrm>
          <a:prstGeom prst="rect">
            <a:avLst/>
          </a:prstGeom>
          <a:noFill/>
        </p:spPr>
        <p:txBody>
          <a:bodyPr wrap="square" rtlCol="0">
            <a:spAutoFit/>
          </a:bodyPr>
          <a:lstStyle/>
          <a:p>
            <a:r>
              <a:rPr lang="tr-TR" sz="3200" b="1" dirty="0" err="1" smtClean="0">
                <a:solidFill>
                  <a:srgbClr val="FF0000"/>
                </a:solidFill>
              </a:rPr>
              <a:t>Virusler</a:t>
            </a:r>
            <a:endParaRPr lang="tr-TR" sz="3200" b="1" dirty="0">
              <a:solidFill>
                <a:srgbClr val="FF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43608" y="188640"/>
            <a:ext cx="7632847" cy="584775"/>
          </a:xfrm>
          <a:prstGeom prst="rect">
            <a:avLst/>
          </a:prstGeom>
        </p:spPr>
        <p:txBody>
          <a:bodyPr wrap="square">
            <a:spAutoFit/>
          </a:bodyPr>
          <a:lstStyle/>
          <a:p>
            <a:r>
              <a:rPr lang="tr-TR" sz="3200" dirty="0" smtClean="0">
                <a:latin typeface="Calibri" pitchFamily="34" charset="0"/>
              </a:rPr>
              <a:t>Bir RNA virüs partikülünün yapısı</a:t>
            </a:r>
            <a:endParaRPr lang="tr-TR" sz="3200" dirty="0">
              <a:latin typeface="Calibri" pitchFamily="34" charset="0"/>
            </a:endParaRPr>
          </a:p>
        </p:txBody>
      </p:sp>
      <p:pic>
        <p:nvPicPr>
          <p:cNvPr id="3" name="Picture 4" descr="ch61f2[1]"/>
          <p:cNvPicPr>
            <a:picLocks noChangeAspect="1" noChangeArrowheads="1"/>
          </p:cNvPicPr>
          <p:nvPr/>
        </p:nvPicPr>
        <p:blipFill>
          <a:blip r:embed="rId2" cstate="print"/>
          <a:srcRect/>
          <a:stretch>
            <a:fillRect/>
          </a:stretch>
        </p:blipFill>
        <p:spPr bwMode="auto">
          <a:xfrm>
            <a:off x="1331640" y="1124744"/>
            <a:ext cx="6350000" cy="436880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331640" y="332657"/>
            <a:ext cx="7488832" cy="5133713"/>
          </a:xfrm>
          <a:prstGeom prst="rect">
            <a:avLst/>
          </a:prstGeom>
        </p:spPr>
        <p:txBody>
          <a:bodyPr wrap="square">
            <a:spAutoFit/>
          </a:bodyPr>
          <a:lstStyle/>
          <a:p>
            <a:pPr marL="476250" indent="-476250">
              <a:lnSpc>
                <a:spcPct val="90000"/>
              </a:lnSpc>
            </a:pPr>
            <a:r>
              <a:rPr lang="tr-TR" sz="2800" dirty="0" smtClean="0">
                <a:latin typeface="Calibri" pitchFamily="34" charset="0"/>
              </a:rPr>
              <a:t>Virüsler Alemi RNA ve DNA’lı virüsler olarak önce 2’ ye ayrılır.</a:t>
            </a:r>
          </a:p>
          <a:p>
            <a:pPr marL="476250" indent="-476250">
              <a:lnSpc>
                <a:spcPct val="90000"/>
              </a:lnSpc>
            </a:pPr>
            <a:r>
              <a:rPr lang="tr-TR" sz="2800" dirty="0" smtClean="0">
                <a:solidFill>
                  <a:srgbClr val="0070C0"/>
                </a:solidFill>
                <a:latin typeface="Calibri" pitchFamily="34" charset="0"/>
              </a:rPr>
              <a:t>RNA </a:t>
            </a:r>
            <a:r>
              <a:rPr lang="tr-TR" sz="2800" dirty="0" err="1" smtClean="0">
                <a:solidFill>
                  <a:srgbClr val="0070C0"/>
                </a:solidFill>
                <a:latin typeface="Calibri" pitchFamily="34" charset="0"/>
              </a:rPr>
              <a:t>lı</a:t>
            </a:r>
            <a:r>
              <a:rPr lang="tr-TR" sz="2800" dirty="0" smtClean="0">
                <a:solidFill>
                  <a:srgbClr val="0070C0"/>
                </a:solidFill>
                <a:latin typeface="Calibri" pitchFamily="34" charset="0"/>
              </a:rPr>
              <a:t> virüsler</a:t>
            </a:r>
          </a:p>
          <a:p>
            <a:pPr marL="476250" indent="-476250">
              <a:lnSpc>
                <a:spcPct val="90000"/>
              </a:lnSpc>
            </a:pPr>
            <a:r>
              <a:rPr lang="tr-TR" sz="2800" dirty="0" smtClean="0">
                <a:latin typeface="Calibri" pitchFamily="34" charset="0"/>
              </a:rPr>
              <a:t>1-Tek sarmal pozitif RNA </a:t>
            </a:r>
            <a:r>
              <a:rPr lang="tr-TR" sz="2800" dirty="0" err="1" smtClean="0">
                <a:latin typeface="Calibri" pitchFamily="34" charset="0"/>
              </a:rPr>
              <a:t>lı</a:t>
            </a:r>
            <a:r>
              <a:rPr lang="tr-TR" sz="2800" dirty="0" smtClean="0">
                <a:latin typeface="Calibri" pitchFamily="34" charset="0"/>
              </a:rPr>
              <a:t> virüsler</a:t>
            </a:r>
          </a:p>
          <a:p>
            <a:pPr marL="476250" indent="-476250">
              <a:lnSpc>
                <a:spcPct val="90000"/>
              </a:lnSpc>
            </a:pPr>
            <a:endParaRPr lang="tr-TR" sz="2800" dirty="0" smtClean="0">
              <a:latin typeface="Calibri" pitchFamily="34" charset="0"/>
            </a:endParaRPr>
          </a:p>
          <a:p>
            <a:pPr marL="476250" indent="-476250">
              <a:lnSpc>
                <a:spcPct val="90000"/>
              </a:lnSpc>
            </a:pPr>
            <a:r>
              <a:rPr lang="tr-TR" sz="2800" dirty="0" smtClean="0">
                <a:latin typeface="Calibri" pitchFamily="34" charset="0"/>
              </a:rPr>
              <a:t>-Çubuk şeklinde partiküller</a:t>
            </a:r>
          </a:p>
          <a:p>
            <a:pPr marL="476250" indent="-476250">
              <a:lnSpc>
                <a:spcPct val="90000"/>
              </a:lnSpc>
            </a:pPr>
            <a:r>
              <a:rPr lang="tr-TR" sz="2800" dirty="0" smtClean="0">
                <a:latin typeface="Calibri" pitchFamily="34" charset="0"/>
              </a:rPr>
              <a:t>-</a:t>
            </a:r>
            <a:r>
              <a:rPr lang="tr-TR" sz="2800" dirty="0" err="1" smtClean="0">
                <a:latin typeface="Calibri" pitchFamily="34" charset="0"/>
              </a:rPr>
              <a:t>Filamentous</a:t>
            </a:r>
            <a:r>
              <a:rPr lang="tr-TR" sz="2800" dirty="0" smtClean="0">
                <a:latin typeface="Calibri" pitchFamily="34" charset="0"/>
              </a:rPr>
              <a:t> partiküller</a:t>
            </a:r>
          </a:p>
          <a:p>
            <a:pPr marL="476250" indent="-476250">
              <a:lnSpc>
                <a:spcPct val="90000"/>
              </a:lnSpc>
            </a:pPr>
            <a:r>
              <a:rPr lang="tr-TR" sz="2800" dirty="0" smtClean="0">
                <a:latin typeface="Calibri" pitchFamily="34" charset="0"/>
              </a:rPr>
              <a:t>-</a:t>
            </a:r>
            <a:r>
              <a:rPr lang="tr-TR" sz="2800" dirty="0" err="1" smtClean="0">
                <a:latin typeface="Calibri" pitchFamily="34" charset="0"/>
              </a:rPr>
              <a:t>İsometrik</a:t>
            </a:r>
            <a:r>
              <a:rPr lang="tr-TR" sz="2800" dirty="0" smtClean="0">
                <a:latin typeface="Calibri" pitchFamily="34" charset="0"/>
              </a:rPr>
              <a:t> partiküller</a:t>
            </a:r>
          </a:p>
          <a:p>
            <a:pPr marL="476250" indent="-476250">
              <a:lnSpc>
                <a:spcPct val="90000"/>
              </a:lnSpc>
            </a:pPr>
            <a:endParaRPr lang="tr-TR" sz="2800" dirty="0" smtClean="0">
              <a:latin typeface="Calibri" pitchFamily="34" charset="0"/>
            </a:endParaRPr>
          </a:p>
          <a:p>
            <a:pPr marL="476250" indent="-476250">
              <a:lnSpc>
                <a:spcPct val="90000"/>
              </a:lnSpc>
            </a:pPr>
            <a:r>
              <a:rPr lang="tr-TR" sz="2800" dirty="0" smtClean="0">
                <a:latin typeface="Calibri" pitchFamily="34" charset="0"/>
              </a:rPr>
              <a:t>2-Tek sarmal negatif RNA </a:t>
            </a:r>
            <a:r>
              <a:rPr lang="tr-TR" sz="2800" dirty="0" err="1" smtClean="0">
                <a:latin typeface="Calibri" pitchFamily="34" charset="0"/>
              </a:rPr>
              <a:t>lı</a:t>
            </a:r>
            <a:r>
              <a:rPr lang="tr-TR" sz="2800" dirty="0" smtClean="0">
                <a:latin typeface="Calibri" pitchFamily="34" charset="0"/>
              </a:rPr>
              <a:t> virüsler</a:t>
            </a:r>
          </a:p>
          <a:p>
            <a:pPr marL="476250" indent="-476250">
              <a:lnSpc>
                <a:spcPct val="90000"/>
              </a:lnSpc>
            </a:pPr>
            <a:endParaRPr lang="tr-TR" sz="2800" dirty="0" smtClean="0">
              <a:latin typeface="Calibri" pitchFamily="34" charset="0"/>
            </a:endParaRPr>
          </a:p>
          <a:p>
            <a:pPr marL="476250" indent="-476250">
              <a:lnSpc>
                <a:spcPct val="90000"/>
              </a:lnSpc>
            </a:pPr>
            <a:r>
              <a:rPr lang="tr-TR" sz="2800" dirty="0" smtClean="0">
                <a:latin typeface="Calibri" pitchFamily="34" charset="0"/>
              </a:rPr>
              <a:t>3-Çift sarmal RNA </a:t>
            </a:r>
            <a:r>
              <a:rPr lang="tr-TR" sz="2800" dirty="0" err="1" smtClean="0">
                <a:latin typeface="Calibri" pitchFamily="34" charset="0"/>
              </a:rPr>
              <a:t>lı</a:t>
            </a:r>
            <a:r>
              <a:rPr lang="tr-TR" sz="2800" dirty="0" smtClean="0">
                <a:latin typeface="Calibri" pitchFamily="34" charset="0"/>
              </a:rPr>
              <a:t> virüsler</a:t>
            </a:r>
          </a:p>
          <a:p>
            <a:pPr marL="476250" indent="-476250">
              <a:lnSpc>
                <a:spcPct val="90000"/>
              </a:lnSpc>
            </a:pPr>
            <a:r>
              <a:rPr lang="tr-TR" sz="2800" dirty="0" smtClean="0">
                <a:latin typeface="Calibri" pitchFamily="34" charset="0"/>
              </a:rPr>
              <a:t>-</a:t>
            </a:r>
            <a:r>
              <a:rPr lang="tr-TR" sz="2800" dirty="0" err="1" smtClean="0">
                <a:latin typeface="Calibri" pitchFamily="34" charset="0"/>
              </a:rPr>
              <a:t>İsometrik</a:t>
            </a:r>
            <a:r>
              <a:rPr lang="tr-TR" sz="2800" dirty="0" smtClean="0">
                <a:latin typeface="Calibri" pitchFamily="34" charset="0"/>
              </a:rPr>
              <a:t> partiküller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475656" y="260648"/>
            <a:ext cx="4004253" cy="584775"/>
          </a:xfrm>
          <a:prstGeom prst="rect">
            <a:avLst/>
          </a:prstGeom>
        </p:spPr>
        <p:txBody>
          <a:bodyPr wrap="square">
            <a:spAutoFit/>
          </a:bodyPr>
          <a:lstStyle/>
          <a:p>
            <a:r>
              <a:rPr lang="tr-TR" sz="3200" dirty="0" smtClean="0">
                <a:solidFill>
                  <a:srgbClr val="0070C0"/>
                </a:solidFill>
                <a:latin typeface="Verdana" pitchFamily="34" charset="0"/>
              </a:rPr>
              <a:t>DNA’lı virüsler</a:t>
            </a:r>
            <a:endParaRPr lang="tr-TR" sz="3200" dirty="0">
              <a:solidFill>
                <a:srgbClr val="0070C0"/>
              </a:solidFill>
            </a:endParaRPr>
          </a:p>
        </p:txBody>
      </p:sp>
      <p:sp>
        <p:nvSpPr>
          <p:cNvPr id="3" name="2 Dikdörtgen"/>
          <p:cNvSpPr/>
          <p:nvPr/>
        </p:nvSpPr>
        <p:spPr>
          <a:xfrm>
            <a:off x="1115616" y="764704"/>
            <a:ext cx="7704856" cy="4031873"/>
          </a:xfrm>
          <a:prstGeom prst="rect">
            <a:avLst/>
          </a:prstGeom>
        </p:spPr>
        <p:txBody>
          <a:bodyPr wrap="square">
            <a:spAutoFit/>
          </a:bodyPr>
          <a:lstStyle/>
          <a:p>
            <a:r>
              <a:rPr lang="tr-TR" sz="3200" dirty="0" smtClean="0"/>
              <a:t>1- Çift sarmal DNA’lı virüsler</a:t>
            </a:r>
          </a:p>
          <a:p>
            <a:endParaRPr lang="tr-TR" sz="3200" dirty="0" smtClean="0"/>
          </a:p>
          <a:p>
            <a:r>
              <a:rPr lang="tr-TR" sz="3200" dirty="0" smtClean="0"/>
              <a:t>-</a:t>
            </a:r>
            <a:r>
              <a:rPr lang="tr-TR" sz="3200" dirty="0" err="1" smtClean="0"/>
              <a:t>İsometrik</a:t>
            </a:r>
            <a:r>
              <a:rPr lang="tr-TR" sz="3200" dirty="0" smtClean="0"/>
              <a:t> ve </a:t>
            </a:r>
            <a:r>
              <a:rPr lang="tr-TR" sz="3200" dirty="0" err="1" smtClean="0"/>
              <a:t>basiliform</a:t>
            </a:r>
            <a:r>
              <a:rPr lang="tr-TR" sz="3200" dirty="0" smtClean="0"/>
              <a:t>  partiküller</a:t>
            </a:r>
          </a:p>
          <a:p>
            <a:endParaRPr lang="tr-TR" sz="3200" dirty="0" smtClean="0"/>
          </a:p>
          <a:p>
            <a:r>
              <a:rPr lang="tr-TR" sz="3200" dirty="0" smtClean="0"/>
              <a:t>2-Tek sarmal DNA’lı virüsler</a:t>
            </a:r>
          </a:p>
          <a:p>
            <a:endParaRPr lang="tr-TR" sz="3200" dirty="0" smtClean="0"/>
          </a:p>
          <a:p>
            <a:r>
              <a:rPr lang="tr-TR" sz="3200" dirty="0" smtClean="0"/>
              <a:t>-Tek veya çift </a:t>
            </a:r>
            <a:r>
              <a:rPr lang="tr-TR" sz="3200" dirty="0" err="1" smtClean="0"/>
              <a:t>izometrik</a:t>
            </a:r>
            <a:r>
              <a:rPr lang="tr-TR" sz="3200" dirty="0" smtClean="0"/>
              <a:t> partiküller</a:t>
            </a:r>
          </a:p>
          <a:p>
            <a:endParaRPr lang="tr-TR" sz="3200" dirty="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43608" y="1844824"/>
            <a:ext cx="8100392" cy="3970318"/>
          </a:xfrm>
          <a:prstGeom prst="rect">
            <a:avLst/>
          </a:prstGeom>
        </p:spPr>
        <p:txBody>
          <a:bodyPr wrap="square">
            <a:spAutoFit/>
          </a:bodyPr>
          <a:lstStyle/>
          <a:p>
            <a:r>
              <a:rPr lang="tr-TR" sz="2800" dirty="0" smtClean="0"/>
              <a:t>Virüs partikülleri değişik şekillerde olabilirler;</a:t>
            </a:r>
          </a:p>
          <a:p>
            <a:r>
              <a:rPr lang="tr-TR" sz="2800" dirty="0" smtClean="0"/>
              <a:t>Uzun sert çubuk,</a:t>
            </a:r>
          </a:p>
          <a:p>
            <a:r>
              <a:rPr lang="tr-TR" sz="2800" dirty="0" smtClean="0"/>
              <a:t>Kısa bakteri benzeri çubuk,</a:t>
            </a:r>
          </a:p>
          <a:p>
            <a:r>
              <a:rPr lang="tr-TR" sz="2800" dirty="0" smtClean="0"/>
              <a:t>Bükülebilir </a:t>
            </a:r>
            <a:r>
              <a:rPr lang="tr-TR" sz="2800" dirty="0" err="1" smtClean="0"/>
              <a:t>iplikcikler</a:t>
            </a:r>
            <a:r>
              <a:rPr lang="tr-TR" sz="2800" dirty="0" smtClean="0"/>
              <a:t>,</a:t>
            </a:r>
          </a:p>
          <a:p>
            <a:r>
              <a:rPr lang="tr-TR" sz="2800" dirty="0" smtClean="0"/>
              <a:t>Küre</a:t>
            </a:r>
          </a:p>
          <a:p>
            <a:r>
              <a:rPr lang="tr-TR" sz="2800" dirty="0" smtClean="0"/>
              <a:t>Çok yüzlü (</a:t>
            </a:r>
            <a:r>
              <a:rPr lang="tr-TR" sz="2800" dirty="0" err="1" smtClean="0"/>
              <a:t>pohedral</a:t>
            </a:r>
            <a:r>
              <a:rPr lang="tr-TR" sz="2800" dirty="0" smtClean="0"/>
              <a:t>) gibi.</a:t>
            </a:r>
          </a:p>
          <a:p>
            <a:r>
              <a:rPr lang="tr-TR" sz="2800" dirty="0" smtClean="0"/>
              <a:t>Amino asit - protein alt üniteleri - protein kılıf</a:t>
            </a:r>
          </a:p>
          <a:p>
            <a:r>
              <a:rPr lang="tr-TR" sz="2800" dirty="0" smtClean="0"/>
              <a:t>Genellikle bir virüs partikülünün %5-40’ını </a:t>
            </a:r>
            <a:r>
              <a:rPr lang="tr-TR" sz="2800" dirty="0" err="1" smtClean="0"/>
              <a:t>na</a:t>
            </a:r>
            <a:r>
              <a:rPr lang="tr-TR" sz="2800" dirty="0" smtClean="0"/>
              <a:t>,%60-95’ini ise protein oluşturmaktadır.</a:t>
            </a:r>
          </a:p>
        </p:txBody>
      </p:sp>
      <p:sp>
        <p:nvSpPr>
          <p:cNvPr id="3" name="2 Metin kutusu"/>
          <p:cNvSpPr txBox="1"/>
          <p:nvPr/>
        </p:nvSpPr>
        <p:spPr>
          <a:xfrm>
            <a:off x="1547664" y="692696"/>
            <a:ext cx="6984776" cy="523220"/>
          </a:xfrm>
          <a:prstGeom prst="rect">
            <a:avLst/>
          </a:prstGeom>
          <a:noFill/>
        </p:spPr>
        <p:txBody>
          <a:bodyPr wrap="square" rtlCol="0">
            <a:spAutoFit/>
          </a:bodyPr>
          <a:lstStyle/>
          <a:p>
            <a:r>
              <a:rPr lang="tr-TR" sz="2800" dirty="0" err="1" smtClean="0">
                <a:solidFill>
                  <a:srgbClr val="0070C0"/>
                </a:solidFill>
              </a:rPr>
              <a:t>Virus</a:t>
            </a:r>
            <a:r>
              <a:rPr lang="tr-TR" sz="2800" dirty="0" smtClean="0">
                <a:solidFill>
                  <a:srgbClr val="0070C0"/>
                </a:solidFill>
              </a:rPr>
              <a:t> partiküllerinin şekilleri</a:t>
            </a:r>
            <a:endParaRPr lang="tr-TR" sz="2800" dirty="0">
              <a:solidFill>
                <a:srgbClr val="0070C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tara0001"/>
          <p:cNvPicPr>
            <a:picLocks noChangeAspect="1" noChangeArrowheads="1"/>
          </p:cNvPicPr>
          <p:nvPr/>
        </p:nvPicPr>
        <p:blipFill>
          <a:blip r:embed="rId2" cstate="print"/>
          <a:srcRect/>
          <a:stretch>
            <a:fillRect/>
          </a:stretch>
        </p:blipFill>
        <p:spPr bwMode="auto">
          <a:xfrm>
            <a:off x="1835696" y="354032"/>
            <a:ext cx="5256584" cy="6503968"/>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475656" y="332656"/>
            <a:ext cx="6912767" cy="523220"/>
          </a:xfrm>
          <a:prstGeom prst="rect">
            <a:avLst/>
          </a:prstGeom>
        </p:spPr>
        <p:txBody>
          <a:bodyPr wrap="square">
            <a:spAutoFit/>
          </a:bodyPr>
          <a:lstStyle/>
          <a:p>
            <a:r>
              <a:rPr lang="tr-TR" sz="2800" dirty="0" smtClean="0">
                <a:solidFill>
                  <a:srgbClr val="0070C0"/>
                </a:solidFill>
                <a:latin typeface="Verdana" pitchFamily="34" charset="0"/>
              </a:rPr>
              <a:t>Virüslerin isimlendirilmesi</a:t>
            </a:r>
            <a:endParaRPr lang="tr-TR" sz="2800" dirty="0">
              <a:solidFill>
                <a:srgbClr val="0070C0"/>
              </a:solidFill>
            </a:endParaRPr>
          </a:p>
        </p:txBody>
      </p:sp>
      <p:sp>
        <p:nvSpPr>
          <p:cNvPr id="3" name="2 Dikdörtgen"/>
          <p:cNvSpPr/>
          <p:nvPr/>
        </p:nvSpPr>
        <p:spPr>
          <a:xfrm>
            <a:off x="1187624" y="836712"/>
            <a:ext cx="7272808" cy="5909310"/>
          </a:xfrm>
          <a:prstGeom prst="rect">
            <a:avLst/>
          </a:prstGeom>
        </p:spPr>
        <p:txBody>
          <a:bodyPr wrap="square">
            <a:spAutoFit/>
          </a:bodyPr>
          <a:lstStyle/>
          <a:p>
            <a:pPr algn="just">
              <a:lnSpc>
                <a:spcPct val="90000"/>
              </a:lnSpc>
            </a:pPr>
            <a:r>
              <a:rPr lang="tr-TR" sz="2800" dirty="0" smtClean="0">
                <a:latin typeface="Calibri" pitchFamily="34" charset="0"/>
              </a:rPr>
              <a:t>Bir çok virüs bitkide oluşturduğu belirtiye göre isimlendirilmiştir. Örn. Tütün mozaik virüsü. İngilizce kelimelerin baş harfleri alınarak isimler kısaltılmış olarak kullanılır. </a:t>
            </a:r>
            <a:r>
              <a:rPr lang="tr-TR" sz="2800" i="1" dirty="0" err="1" smtClean="0">
                <a:latin typeface="Calibri" pitchFamily="34" charset="0"/>
              </a:rPr>
              <a:t>Tobacco</a:t>
            </a:r>
            <a:r>
              <a:rPr lang="tr-TR" sz="2800" i="1" dirty="0" smtClean="0">
                <a:latin typeface="Calibri" pitchFamily="34" charset="0"/>
              </a:rPr>
              <a:t> </a:t>
            </a:r>
            <a:r>
              <a:rPr lang="tr-TR" sz="2800" i="1" dirty="0" err="1" smtClean="0">
                <a:latin typeface="Calibri" pitchFamily="34" charset="0"/>
              </a:rPr>
              <a:t>mosaic</a:t>
            </a:r>
            <a:r>
              <a:rPr lang="tr-TR" sz="2800" i="1" dirty="0" smtClean="0">
                <a:latin typeface="Calibri" pitchFamily="34" charset="0"/>
              </a:rPr>
              <a:t> </a:t>
            </a:r>
            <a:r>
              <a:rPr lang="tr-TR" sz="2800" i="1" dirty="0" err="1" smtClean="0">
                <a:latin typeface="Calibri" pitchFamily="34" charset="0"/>
              </a:rPr>
              <a:t>virus</a:t>
            </a:r>
            <a:r>
              <a:rPr lang="tr-TR" sz="2800" dirty="0" smtClean="0">
                <a:latin typeface="Calibri" pitchFamily="34" charset="0"/>
              </a:rPr>
              <a:t> (TMV)</a:t>
            </a:r>
          </a:p>
          <a:p>
            <a:pPr algn="just">
              <a:lnSpc>
                <a:spcPct val="90000"/>
              </a:lnSpc>
            </a:pPr>
            <a:r>
              <a:rPr lang="tr-TR" sz="2800" dirty="0" smtClean="0">
                <a:solidFill>
                  <a:srgbClr val="FF3300"/>
                </a:solidFill>
                <a:latin typeface="Calibri" pitchFamily="34" charset="0"/>
              </a:rPr>
              <a:t>Bitki dokusuna girişleri:</a:t>
            </a:r>
          </a:p>
          <a:p>
            <a:pPr algn="just">
              <a:lnSpc>
                <a:spcPct val="90000"/>
              </a:lnSpc>
            </a:pPr>
            <a:r>
              <a:rPr lang="tr-TR" sz="2800" dirty="0" smtClean="0">
                <a:latin typeface="Calibri" pitchFamily="34" charset="0"/>
              </a:rPr>
              <a:t>Konukçu dokulara sadece yaralardan girerler. Bu yaralar böcek </a:t>
            </a:r>
            <a:r>
              <a:rPr lang="tr-TR" sz="2800" dirty="0" err="1" smtClean="0">
                <a:latin typeface="Calibri" pitchFamily="34" charset="0"/>
              </a:rPr>
              <a:t>emgileri</a:t>
            </a:r>
            <a:r>
              <a:rPr lang="tr-TR" sz="2800" dirty="0" smtClean="0">
                <a:latin typeface="Calibri" pitchFamily="34" charset="0"/>
              </a:rPr>
              <a:t>, dolu, çeşitli tarım aletleri tarafından açılmış olabilir.</a:t>
            </a:r>
          </a:p>
          <a:p>
            <a:pPr algn="just">
              <a:lnSpc>
                <a:spcPct val="90000"/>
              </a:lnSpc>
            </a:pPr>
            <a:r>
              <a:rPr lang="tr-TR" sz="2800" dirty="0" smtClean="0">
                <a:latin typeface="Calibri" pitchFamily="34" charset="0"/>
              </a:rPr>
              <a:t>Virüs bitki içerisine girdikten sonra hücreden hücreye geçerek hızlı bir şekilde çoğalır. Bazı virüsler ise doğrudan iletim demetlerine geçerek bitkinin büyüme noktalarına (uç meristem) veya yumru, </a:t>
            </a:r>
            <a:r>
              <a:rPr lang="tr-TR" sz="2800" dirty="0" err="1" smtClean="0">
                <a:latin typeface="Calibri" pitchFamily="34" charset="0"/>
              </a:rPr>
              <a:t>rizom</a:t>
            </a:r>
            <a:r>
              <a:rPr lang="tr-TR" sz="2800" dirty="0" smtClean="0">
                <a:latin typeface="Calibri" pitchFamily="34" charset="0"/>
              </a:rPr>
              <a:t> gibi diğer kısımlarına ulaşır ve böylece sistemik enfeksiyonu gerçekleştirirler.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9512" y="0"/>
            <a:ext cx="8784976" cy="584775"/>
          </a:xfrm>
          <a:prstGeom prst="rect">
            <a:avLst/>
          </a:prstGeom>
        </p:spPr>
        <p:txBody>
          <a:bodyPr wrap="square">
            <a:spAutoFit/>
          </a:bodyPr>
          <a:lstStyle/>
          <a:p>
            <a:r>
              <a:rPr lang="tr-TR" sz="3200" dirty="0" smtClean="0">
                <a:solidFill>
                  <a:srgbClr val="FF0000"/>
                </a:solidFill>
                <a:latin typeface="Verdana" pitchFamily="34" charset="0"/>
              </a:rPr>
              <a:t>Virüslerin bitkiden bitkiye taşınma yolları</a:t>
            </a:r>
            <a:endParaRPr lang="tr-TR" sz="3200" dirty="0">
              <a:solidFill>
                <a:srgbClr val="FF0000"/>
              </a:solidFill>
            </a:endParaRPr>
          </a:p>
        </p:txBody>
      </p:sp>
      <p:sp>
        <p:nvSpPr>
          <p:cNvPr id="3" name="2 Dikdörtgen"/>
          <p:cNvSpPr/>
          <p:nvPr/>
        </p:nvSpPr>
        <p:spPr>
          <a:xfrm>
            <a:off x="611560" y="620688"/>
            <a:ext cx="8532440" cy="6297108"/>
          </a:xfrm>
          <a:prstGeom prst="rect">
            <a:avLst/>
          </a:prstGeom>
        </p:spPr>
        <p:txBody>
          <a:bodyPr wrap="square">
            <a:spAutoFit/>
          </a:bodyPr>
          <a:lstStyle/>
          <a:p>
            <a:pPr>
              <a:lnSpc>
                <a:spcPct val="80000"/>
              </a:lnSpc>
            </a:pPr>
            <a:r>
              <a:rPr lang="tr-TR" sz="2800" dirty="0" err="1" smtClean="0">
                <a:latin typeface="Calibri" pitchFamily="34" charset="0"/>
              </a:rPr>
              <a:t>Vejetatif</a:t>
            </a:r>
            <a:r>
              <a:rPr lang="tr-TR" sz="2800" dirty="0" smtClean="0">
                <a:latin typeface="Calibri" pitchFamily="34" charset="0"/>
              </a:rPr>
              <a:t> çoğalma organlarıyla taşınma: yumru, </a:t>
            </a:r>
            <a:r>
              <a:rPr lang="tr-TR" sz="2800" dirty="0" err="1" smtClean="0">
                <a:latin typeface="Calibri" pitchFamily="34" charset="0"/>
              </a:rPr>
              <a:t>rizom</a:t>
            </a:r>
            <a:r>
              <a:rPr lang="tr-TR" sz="2800" dirty="0" smtClean="0">
                <a:latin typeface="Calibri" pitchFamily="34" charset="0"/>
              </a:rPr>
              <a:t>, soğan, aşı kalemi, aşı gözü</a:t>
            </a:r>
          </a:p>
          <a:p>
            <a:pPr>
              <a:lnSpc>
                <a:spcPct val="80000"/>
              </a:lnSpc>
            </a:pPr>
            <a:r>
              <a:rPr lang="tr-TR" sz="2800" dirty="0" smtClean="0">
                <a:latin typeface="Calibri" pitchFamily="34" charset="0"/>
              </a:rPr>
              <a:t>Mekanik olarak bitki özsuyu ile taşınma (TMV)</a:t>
            </a:r>
          </a:p>
          <a:p>
            <a:pPr>
              <a:lnSpc>
                <a:spcPct val="80000"/>
              </a:lnSpc>
            </a:pPr>
            <a:r>
              <a:rPr lang="tr-TR" sz="2800" dirty="0" smtClean="0">
                <a:latin typeface="Calibri" pitchFamily="34" charset="0"/>
              </a:rPr>
              <a:t>Tohumla bitkiden bitkiye taşınma</a:t>
            </a:r>
          </a:p>
          <a:p>
            <a:pPr>
              <a:lnSpc>
                <a:spcPct val="80000"/>
              </a:lnSpc>
            </a:pPr>
            <a:r>
              <a:rPr lang="tr-TR" sz="2800" dirty="0" smtClean="0">
                <a:latin typeface="Calibri" pitchFamily="34" charset="0"/>
              </a:rPr>
              <a:t>Polen ile taşınma</a:t>
            </a:r>
          </a:p>
          <a:p>
            <a:pPr>
              <a:lnSpc>
                <a:spcPct val="80000"/>
              </a:lnSpc>
            </a:pPr>
            <a:r>
              <a:rPr lang="tr-TR" sz="2800" dirty="0" smtClean="0">
                <a:latin typeface="Calibri" pitchFamily="34" charset="0"/>
              </a:rPr>
              <a:t>Böcek ile taşınma: </a:t>
            </a:r>
            <a:r>
              <a:rPr lang="tr-TR" sz="2800" dirty="0" err="1" smtClean="0">
                <a:latin typeface="Calibri" pitchFamily="34" charset="0"/>
              </a:rPr>
              <a:t>Homoptera</a:t>
            </a:r>
            <a:r>
              <a:rPr lang="tr-TR" sz="2800" dirty="0" smtClean="0">
                <a:latin typeface="Calibri" pitchFamily="34" charset="0"/>
              </a:rPr>
              <a:t> takımının </a:t>
            </a:r>
            <a:r>
              <a:rPr lang="tr-TR" sz="2800" i="1" dirty="0" err="1" smtClean="0">
                <a:latin typeface="Calibri" pitchFamily="34" charset="0"/>
              </a:rPr>
              <a:t>Aphididae</a:t>
            </a:r>
            <a:r>
              <a:rPr lang="tr-TR" sz="2800" dirty="0" smtClean="0">
                <a:latin typeface="Calibri" pitchFamily="34" charset="0"/>
              </a:rPr>
              <a:t>, </a:t>
            </a:r>
            <a:r>
              <a:rPr lang="tr-TR" sz="2800" i="1" dirty="0" err="1" smtClean="0">
                <a:latin typeface="Calibri" pitchFamily="34" charset="0"/>
              </a:rPr>
              <a:t>Cicadellidae</a:t>
            </a:r>
            <a:r>
              <a:rPr lang="tr-TR" sz="2800" dirty="0" smtClean="0">
                <a:latin typeface="Calibri" pitchFamily="34" charset="0"/>
              </a:rPr>
              <a:t>, </a:t>
            </a:r>
            <a:r>
              <a:rPr lang="tr-TR" sz="2800" i="1" dirty="0" err="1" smtClean="0">
                <a:latin typeface="Calibri" pitchFamily="34" charset="0"/>
              </a:rPr>
              <a:t>Aleyrodidae</a:t>
            </a:r>
            <a:r>
              <a:rPr lang="tr-TR" sz="2800" dirty="0" smtClean="0">
                <a:latin typeface="Calibri" pitchFamily="34" charset="0"/>
              </a:rPr>
              <a:t> familyaları önemlidir.</a:t>
            </a:r>
          </a:p>
          <a:p>
            <a:pPr>
              <a:lnSpc>
                <a:spcPct val="80000"/>
              </a:lnSpc>
            </a:pPr>
            <a:r>
              <a:rPr lang="tr-TR" sz="2800" dirty="0" smtClean="0">
                <a:latin typeface="Calibri" pitchFamily="34" charset="0"/>
              </a:rPr>
              <a:t>-   </a:t>
            </a:r>
            <a:r>
              <a:rPr lang="tr-TR" sz="2800" dirty="0" err="1" smtClean="0">
                <a:latin typeface="Calibri" pitchFamily="34" charset="0"/>
              </a:rPr>
              <a:t>Persistent</a:t>
            </a:r>
            <a:r>
              <a:rPr lang="tr-TR" sz="2800" dirty="0" smtClean="0">
                <a:latin typeface="Calibri" pitchFamily="34" charset="0"/>
              </a:rPr>
              <a:t> (kalıcı)</a:t>
            </a:r>
          </a:p>
          <a:p>
            <a:pPr>
              <a:lnSpc>
                <a:spcPct val="80000"/>
              </a:lnSpc>
              <a:buFontTx/>
              <a:buChar char="-"/>
            </a:pPr>
            <a:r>
              <a:rPr lang="tr-TR" sz="2800" dirty="0" err="1" smtClean="0">
                <a:latin typeface="Calibri" pitchFamily="34" charset="0"/>
              </a:rPr>
              <a:t>Non</a:t>
            </a:r>
            <a:r>
              <a:rPr lang="tr-TR" sz="2800" dirty="0" smtClean="0">
                <a:latin typeface="Calibri" pitchFamily="34" charset="0"/>
              </a:rPr>
              <a:t>-</a:t>
            </a:r>
            <a:r>
              <a:rPr lang="tr-TR" sz="2800" dirty="0" err="1" smtClean="0">
                <a:latin typeface="Calibri" pitchFamily="34" charset="0"/>
              </a:rPr>
              <a:t>persistent</a:t>
            </a:r>
            <a:r>
              <a:rPr lang="tr-TR" sz="2800" dirty="0" smtClean="0">
                <a:latin typeface="Calibri" pitchFamily="34" charset="0"/>
              </a:rPr>
              <a:t> (kalıcı olmayan)</a:t>
            </a:r>
          </a:p>
          <a:p>
            <a:pPr>
              <a:lnSpc>
                <a:spcPct val="80000"/>
              </a:lnSpc>
              <a:buFontTx/>
              <a:buChar char="-"/>
            </a:pPr>
            <a:r>
              <a:rPr lang="tr-TR" sz="2800" dirty="0" smtClean="0">
                <a:latin typeface="Calibri" pitchFamily="34" charset="0"/>
              </a:rPr>
              <a:t>Semi </a:t>
            </a:r>
            <a:r>
              <a:rPr lang="tr-TR" sz="2800" dirty="0" err="1" smtClean="0">
                <a:latin typeface="Calibri" pitchFamily="34" charset="0"/>
              </a:rPr>
              <a:t>persistent</a:t>
            </a:r>
            <a:endParaRPr lang="tr-TR" sz="2800" dirty="0" smtClean="0">
              <a:latin typeface="Calibri" pitchFamily="34" charset="0"/>
            </a:endParaRPr>
          </a:p>
          <a:p>
            <a:pPr>
              <a:lnSpc>
                <a:spcPct val="80000"/>
              </a:lnSpc>
            </a:pPr>
            <a:r>
              <a:rPr lang="tr-TR" sz="2800" dirty="0" smtClean="0">
                <a:latin typeface="Calibri" pitchFamily="34" charset="0"/>
              </a:rPr>
              <a:t>Akar ile taşınma: </a:t>
            </a:r>
            <a:r>
              <a:rPr lang="tr-TR" sz="2800" dirty="0" err="1" smtClean="0">
                <a:latin typeface="Calibri" pitchFamily="34" charset="0"/>
              </a:rPr>
              <a:t>Tetranychidae</a:t>
            </a:r>
            <a:r>
              <a:rPr lang="tr-TR" sz="2800" dirty="0" smtClean="0">
                <a:latin typeface="Calibri" pitchFamily="34" charset="0"/>
              </a:rPr>
              <a:t> ve </a:t>
            </a:r>
            <a:r>
              <a:rPr lang="tr-TR" sz="2800" dirty="0" err="1" smtClean="0">
                <a:latin typeface="Calibri" pitchFamily="34" charset="0"/>
              </a:rPr>
              <a:t>Eriophiidae</a:t>
            </a:r>
            <a:r>
              <a:rPr lang="tr-TR" sz="2800" dirty="0" smtClean="0">
                <a:latin typeface="Calibri" pitchFamily="34" charset="0"/>
              </a:rPr>
              <a:t> familyaları</a:t>
            </a:r>
          </a:p>
          <a:p>
            <a:pPr>
              <a:lnSpc>
                <a:spcPct val="80000"/>
              </a:lnSpc>
            </a:pPr>
            <a:r>
              <a:rPr lang="tr-TR" sz="2800" dirty="0" err="1" smtClean="0">
                <a:latin typeface="Calibri" pitchFamily="34" charset="0"/>
              </a:rPr>
              <a:t>Nematod</a:t>
            </a:r>
            <a:r>
              <a:rPr lang="tr-TR" sz="2800" dirty="0" smtClean="0">
                <a:latin typeface="Calibri" pitchFamily="34" charset="0"/>
              </a:rPr>
              <a:t> ile taşınma: </a:t>
            </a:r>
            <a:r>
              <a:rPr lang="tr-TR" sz="2800" i="1" dirty="0" err="1" smtClean="0">
                <a:latin typeface="Calibri" pitchFamily="34" charset="0"/>
              </a:rPr>
              <a:t>Longidorus</a:t>
            </a:r>
            <a:r>
              <a:rPr lang="tr-TR" sz="2800" dirty="0" smtClean="0">
                <a:latin typeface="Calibri" pitchFamily="34" charset="0"/>
              </a:rPr>
              <a:t>, </a:t>
            </a:r>
            <a:r>
              <a:rPr lang="tr-TR" sz="2800" i="1" dirty="0" err="1" smtClean="0">
                <a:latin typeface="Calibri" pitchFamily="34" charset="0"/>
              </a:rPr>
              <a:t>Trichodorus</a:t>
            </a:r>
            <a:r>
              <a:rPr lang="tr-TR" sz="2800" dirty="0" smtClean="0">
                <a:latin typeface="Calibri" pitchFamily="34" charset="0"/>
              </a:rPr>
              <a:t>, </a:t>
            </a:r>
            <a:r>
              <a:rPr lang="tr-TR" sz="2800" i="1" dirty="0" err="1" smtClean="0">
                <a:latin typeface="Calibri" pitchFamily="34" charset="0"/>
              </a:rPr>
              <a:t>Paratrichodorus</a:t>
            </a:r>
            <a:r>
              <a:rPr lang="tr-TR" sz="2800" dirty="0" smtClean="0">
                <a:latin typeface="Calibri" pitchFamily="34" charset="0"/>
              </a:rPr>
              <a:t>, </a:t>
            </a:r>
            <a:r>
              <a:rPr lang="tr-TR" sz="2800" i="1" dirty="0" err="1" smtClean="0">
                <a:latin typeface="Calibri" pitchFamily="34" charset="0"/>
              </a:rPr>
              <a:t>Xiphinema</a:t>
            </a:r>
            <a:r>
              <a:rPr lang="tr-TR" sz="2800" dirty="0" smtClean="0">
                <a:latin typeface="Calibri" pitchFamily="34" charset="0"/>
              </a:rPr>
              <a:t> türleri</a:t>
            </a:r>
          </a:p>
          <a:p>
            <a:pPr>
              <a:lnSpc>
                <a:spcPct val="80000"/>
              </a:lnSpc>
            </a:pPr>
            <a:r>
              <a:rPr lang="tr-TR" sz="2800" dirty="0" err="1" smtClean="0">
                <a:latin typeface="Calibri" pitchFamily="34" charset="0"/>
              </a:rPr>
              <a:t>Fungus</a:t>
            </a:r>
            <a:r>
              <a:rPr lang="tr-TR" sz="2800" dirty="0" smtClean="0">
                <a:latin typeface="Calibri" pitchFamily="34" charset="0"/>
              </a:rPr>
              <a:t> ile taşınma: </a:t>
            </a:r>
            <a:r>
              <a:rPr lang="tr-TR" sz="2800" i="1" dirty="0" err="1" smtClean="0">
                <a:latin typeface="Calibri" pitchFamily="34" charset="0"/>
              </a:rPr>
              <a:t>Olpidium</a:t>
            </a:r>
            <a:r>
              <a:rPr lang="tr-TR" sz="2800" dirty="0" smtClean="0">
                <a:latin typeface="Calibri" pitchFamily="34" charset="0"/>
              </a:rPr>
              <a:t>, </a:t>
            </a:r>
            <a:r>
              <a:rPr lang="tr-TR" sz="2800" i="1" dirty="0" err="1" smtClean="0">
                <a:latin typeface="Calibri" pitchFamily="34" charset="0"/>
              </a:rPr>
              <a:t>Spongospora</a:t>
            </a:r>
            <a:r>
              <a:rPr lang="tr-TR" sz="2800" dirty="0" smtClean="0">
                <a:latin typeface="Calibri" pitchFamily="34" charset="0"/>
              </a:rPr>
              <a:t>, </a:t>
            </a:r>
            <a:r>
              <a:rPr lang="tr-TR" sz="2800" i="1" dirty="0" err="1" smtClean="0">
                <a:latin typeface="Calibri" pitchFamily="34" charset="0"/>
              </a:rPr>
              <a:t>Polymyxa</a:t>
            </a:r>
            <a:r>
              <a:rPr lang="tr-TR" sz="2800" dirty="0" smtClean="0">
                <a:latin typeface="Calibri" pitchFamily="34" charset="0"/>
              </a:rPr>
              <a:t>, </a:t>
            </a:r>
            <a:r>
              <a:rPr lang="tr-TR" sz="2800" i="1" dirty="0" err="1" smtClean="0">
                <a:latin typeface="Calibri" pitchFamily="34" charset="0"/>
              </a:rPr>
              <a:t>Pythium</a:t>
            </a:r>
            <a:r>
              <a:rPr lang="tr-TR" sz="2800" i="1" dirty="0" smtClean="0">
                <a:latin typeface="Calibri" pitchFamily="34" charset="0"/>
              </a:rPr>
              <a:t> </a:t>
            </a:r>
            <a:r>
              <a:rPr lang="tr-TR" sz="2800" dirty="0" smtClean="0">
                <a:latin typeface="Calibri" pitchFamily="34" charset="0"/>
              </a:rPr>
              <a:t>cinslerine bağlı türler</a:t>
            </a:r>
          </a:p>
          <a:p>
            <a:pPr>
              <a:lnSpc>
                <a:spcPct val="80000"/>
              </a:lnSpc>
            </a:pPr>
            <a:r>
              <a:rPr lang="tr-TR" sz="2800" dirty="0" smtClean="0">
                <a:latin typeface="Calibri" pitchFamily="34" charset="0"/>
              </a:rPr>
              <a:t>Küsküt ile taşınma</a:t>
            </a:r>
          </a:p>
          <a:p>
            <a:pPr>
              <a:lnSpc>
                <a:spcPct val="80000"/>
              </a:lnSpc>
            </a:pPr>
            <a:r>
              <a:rPr lang="tr-TR" sz="2800" dirty="0" smtClean="0">
                <a:latin typeface="Calibri" pitchFamily="34" charset="0"/>
              </a:rPr>
              <a:t>* Virüsleri konukçudan konukçuya taşıyan bu canlılara </a:t>
            </a:r>
            <a:r>
              <a:rPr lang="tr-TR" sz="2800" dirty="0" smtClean="0">
                <a:solidFill>
                  <a:srgbClr val="FF3300"/>
                </a:solidFill>
                <a:latin typeface="Calibri" pitchFamily="34" charset="0"/>
              </a:rPr>
              <a:t>vektör</a:t>
            </a:r>
            <a:r>
              <a:rPr lang="tr-TR" sz="2800" dirty="0" smtClean="0">
                <a:latin typeface="Calibri" pitchFamily="34" charset="0"/>
              </a:rPr>
              <a:t> denir.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PB060019"/>
          <p:cNvPicPr>
            <a:picLocks noChangeAspect="1" noChangeArrowheads="1"/>
          </p:cNvPicPr>
          <p:nvPr/>
        </p:nvPicPr>
        <p:blipFill>
          <a:blip r:embed="rId2" cstate="print"/>
          <a:srcRect/>
          <a:stretch>
            <a:fillRect/>
          </a:stretch>
        </p:blipFill>
        <p:spPr>
          <a:xfrm>
            <a:off x="1475656" y="692696"/>
            <a:ext cx="3579813" cy="2135188"/>
          </a:xfrm>
          <a:prstGeom prst="rect">
            <a:avLst/>
          </a:prstGeom>
          <a:noFill/>
        </p:spPr>
      </p:pic>
      <p:pic>
        <p:nvPicPr>
          <p:cNvPr id="3" name="Picture 8" descr="Olpidium-5"/>
          <p:cNvPicPr>
            <a:picLocks noChangeAspect="1" noChangeArrowheads="1"/>
          </p:cNvPicPr>
          <p:nvPr/>
        </p:nvPicPr>
        <p:blipFill>
          <a:blip r:embed="rId3" cstate="print">
            <a:lum bright="-12000" contrast="36000"/>
          </a:blip>
          <a:srcRect/>
          <a:stretch>
            <a:fillRect/>
          </a:stretch>
        </p:blipFill>
        <p:spPr>
          <a:xfrm>
            <a:off x="5652120" y="548680"/>
            <a:ext cx="2736850" cy="2182812"/>
          </a:xfrm>
          <a:prstGeom prst="rect">
            <a:avLst/>
          </a:prstGeom>
          <a:noFill/>
        </p:spPr>
      </p:pic>
      <p:pic>
        <p:nvPicPr>
          <p:cNvPr id="4" name="Picture 11" descr="cuscuta%20pentagona2"/>
          <p:cNvPicPr>
            <a:picLocks noChangeAspect="1" noChangeArrowheads="1"/>
          </p:cNvPicPr>
          <p:nvPr/>
        </p:nvPicPr>
        <p:blipFill>
          <a:blip r:embed="rId4" cstate="print"/>
          <a:srcRect/>
          <a:stretch>
            <a:fillRect/>
          </a:stretch>
        </p:blipFill>
        <p:spPr>
          <a:xfrm>
            <a:off x="3059113" y="4149725"/>
            <a:ext cx="3289300" cy="2466975"/>
          </a:xfrm>
          <a:prstGeom prst="rect">
            <a:avLst/>
          </a:prstGeom>
          <a:noFill/>
        </p:spPr>
      </p:pic>
      <p:sp>
        <p:nvSpPr>
          <p:cNvPr id="5" name="4 Metin kutusu"/>
          <p:cNvSpPr txBox="1"/>
          <p:nvPr/>
        </p:nvSpPr>
        <p:spPr>
          <a:xfrm>
            <a:off x="6444208" y="5085184"/>
            <a:ext cx="2520280" cy="461665"/>
          </a:xfrm>
          <a:prstGeom prst="rect">
            <a:avLst/>
          </a:prstGeom>
          <a:noFill/>
        </p:spPr>
        <p:txBody>
          <a:bodyPr wrap="square" rtlCol="0">
            <a:spAutoFit/>
          </a:bodyPr>
          <a:lstStyle/>
          <a:p>
            <a:r>
              <a:rPr lang="tr-TR" sz="2400" dirty="0" smtClean="0"/>
              <a:t>Küsküt ile  taşınma</a:t>
            </a:r>
            <a:endParaRPr lang="tr-TR" sz="2400" dirty="0"/>
          </a:p>
        </p:txBody>
      </p:sp>
      <p:sp>
        <p:nvSpPr>
          <p:cNvPr id="6" name="5 Metin kutusu"/>
          <p:cNvSpPr txBox="1"/>
          <p:nvPr/>
        </p:nvSpPr>
        <p:spPr>
          <a:xfrm>
            <a:off x="3635896" y="3140968"/>
            <a:ext cx="5184576" cy="461665"/>
          </a:xfrm>
          <a:prstGeom prst="rect">
            <a:avLst/>
          </a:prstGeom>
          <a:noFill/>
        </p:spPr>
        <p:txBody>
          <a:bodyPr wrap="square" rtlCol="0">
            <a:spAutoFit/>
          </a:bodyPr>
          <a:lstStyle/>
          <a:p>
            <a:r>
              <a:rPr lang="tr-TR" sz="2400" dirty="0" err="1" smtClean="0"/>
              <a:t>Funguslar</a:t>
            </a:r>
            <a:r>
              <a:rPr lang="tr-TR" sz="2400" dirty="0" smtClean="0"/>
              <a:t> ile taşınma</a:t>
            </a:r>
            <a:endParaRPr lang="tr-TR" sz="24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15616" y="332656"/>
            <a:ext cx="5708229" cy="584775"/>
          </a:xfrm>
          <a:prstGeom prst="rect">
            <a:avLst/>
          </a:prstGeom>
        </p:spPr>
        <p:txBody>
          <a:bodyPr wrap="none">
            <a:spAutoFit/>
          </a:bodyPr>
          <a:lstStyle/>
          <a:p>
            <a:r>
              <a:rPr lang="tr-TR" sz="3200" dirty="0" smtClean="0">
                <a:solidFill>
                  <a:srgbClr val="FF0000"/>
                </a:solidFill>
                <a:latin typeface="Verdana" pitchFamily="34" charset="0"/>
              </a:rPr>
              <a:t>Üremeleri (</a:t>
            </a:r>
            <a:r>
              <a:rPr lang="tr-TR" sz="3200" dirty="0" err="1" smtClean="0">
                <a:solidFill>
                  <a:srgbClr val="FF0000"/>
                </a:solidFill>
                <a:latin typeface="Verdana" pitchFamily="34" charset="0"/>
              </a:rPr>
              <a:t>replikasyonları</a:t>
            </a:r>
            <a:r>
              <a:rPr lang="tr-TR" sz="3200" dirty="0" smtClean="0">
                <a:solidFill>
                  <a:srgbClr val="FF0000"/>
                </a:solidFill>
                <a:latin typeface="Verdana" pitchFamily="34" charset="0"/>
              </a:rPr>
              <a:t>)</a:t>
            </a:r>
            <a:endParaRPr lang="tr-TR" sz="3200" dirty="0">
              <a:solidFill>
                <a:srgbClr val="FF0000"/>
              </a:solidFill>
            </a:endParaRPr>
          </a:p>
        </p:txBody>
      </p:sp>
      <p:sp>
        <p:nvSpPr>
          <p:cNvPr id="3" name="2 Dikdörtgen"/>
          <p:cNvSpPr/>
          <p:nvPr/>
        </p:nvSpPr>
        <p:spPr>
          <a:xfrm>
            <a:off x="1115616" y="980728"/>
            <a:ext cx="7776864" cy="5693866"/>
          </a:xfrm>
          <a:prstGeom prst="rect">
            <a:avLst/>
          </a:prstGeom>
        </p:spPr>
        <p:txBody>
          <a:bodyPr wrap="square">
            <a:spAutoFit/>
          </a:bodyPr>
          <a:lstStyle/>
          <a:p>
            <a:pPr algn="just"/>
            <a:r>
              <a:rPr lang="tr-TR" sz="2800" dirty="0" smtClean="0"/>
              <a:t>Virüs partikülü konukçu hücreye girdikten sonra önce </a:t>
            </a:r>
            <a:r>
              <a:rPr lang="tr-TR" sz="2800" dirty="0" err="1" smtClean="0"/>
              <a:t>nükleik</a:t>
            </a:r>
            <a:r>
              <a:rPr lang="tr-TR" sz="2800" dirty="0" smtClean="0"/>
              <a:t> asit(</a:t>
            </a:r>
            <a:r>
              <a:rPr lang="tr-TR" sz="2800" dirty="0" err="1" smtClean="0"/>
              <a:t>na</a:t>
            </a:r>
            <a:r>
              <a:rPr lang="tr-TR" sz="2800" dirty="0" smtClean="0"/>
              <a:t>) protein kılıftan ayrılır. Konukçu hücresinde virüsün teşviki ile </a:t>
            </a:r>
            <a:r>
              <a:rPr lang="tr-TR" sz="2800" dirty="0" smtClean="0">
                <a:solidFill>
                  <a:srgbClr val="FF3300"/>
                </a:solidFill>
              </a:rPr>
              <a:t>RNA </a:t>
            </a:r>
            <a:r>
              <a:rPr lang="tr-TR" sz="2800" dirty="0" err="1" smtClean="0">
                <a:solidFill>
                  <a:srgbClr val="FF3300"/>
                </a:solidFill>
              </a:rPr>
              <a:t>polimeraz</a:t>
            </a:r>
            <a:r>
              <a:rPr lang="tr-TR" sz="2800" dirty="0" smtClean="0"/>
              <a:t> ve </a:t>
            </a:r>
            <a:r>
              <a:rPr lang="tr-TR" sz="2800" dirty="0" smtClean="0">
                <a:solidFill>
                  <a:srgbClr val="FF3300"/>
                </a:solidFill>
              </a:rPr>
              <a:t>RNA </a:t>
            </a:r>
            <a:r>
              <a:rPr lang="tr-TR" sz="2800" dirty="0" err="1" smtClean="0">
                <a:solidFill>
                  <a:srgbClr val="FF3300"/>
                </a:solidFill>
              </a:rPr>
              <a:t>replikaz</a:t>
            </a:r>
            <a:r>
              <a:rPr lang="tr-TR" sz="2800" dirty="0" smtClean="0"/>
              <a:t> enzimleri salgılanır. Bu enzimler virüs RNA’sının benzerinin sentezlenmesini sağlarlar. Yeni oluşan virüs </a:t>
            </a:r>
            <a:r>
              <a:rPr lang="tr-TR" sz="2800" dirty="0" err="1" smtClean="0"/>
              <a:t>na’leri</a:t>
            </a:r>
            <a:r>
              <a:rPr lang="tr-TR" sz="2800" dirty="0" smtClean="0"/>
              <a:t>, üzerinde taşıdıkları genetik şifre yardımı ile, konukçu için gerekli protein sentezlenmesinde kullanılan bilgileri taşıyan ribozomları, virüs proteinlerini sentezlemeye teşvik ederler. Sonra </a:t>
            </a:r>
            <a:r>
              <a:rPr lang="tr-TR" sz="2800" dirty="0" err="1" smtClean="0"/>
              <a:t>na</a:t>
            </a:r>
            <a:r>
              <a:rPr lang="tr-TR" sz="2800" dirty="0" smtClean="0"/>
              <a:t> ve protein kılıf birleşerek virüs partikülünü oluşturur.</a:t>
            </a:r>
          </a:p>
          <a:p>
            <a:pPr algn="just"/>
            <a:r>
              <a:rPr lang="tr-TR" sz="2800" dirty="0" smtClean="0"/>
              <a:t>Virüs partikülleri hücreden hücreye </a:t>
            </a:r>
            <a:r>
              <a:rPr lang="tr-TR" sz="2800" dirty="0" err="1" smtClean="0">
                <a:solidFill>
                  <a:srgbClr val="FF3300"/>
                </a:solidFill>
              </a:rPr>
              <a:t>plasmodesmata</a:t>
            </a:r>
            <a:r>
              <a:rPr lang="tr-TR" sz="2800" dirty="0" smtClean="0">
                <a:solidFill>
                  <a:srgbClr val="FF3300"/>
                </a:solidFill>
              </a:rPr>
              <a:t> </a:t>
            </a:r>
            <a:r>
              <a:rPr lang="tr-TR" sz="2800" dirty="0" smtClean="0"/>
              <a:t>adı verilen kanallardan geçerek yayılmaktadır.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87624" y="260648"/>
            <a:ext cx="7632848" cy="1077218"/>
          </a:xfrm>
          <a:prstGeom prst="rect">
            <a:avLst/>
          </a:prstGeom>
        </p:spPr>
        <p:txBody>
          <a:bodyPr wrap="square">
            <a:spAutoFit/>
          </a:bodyPr>
          <a:lstStyle/>
          <a:p>
            <a:r>
              <a:rPr lang="tr-TR" sz="3200" dirty="0" smtClean="0">
                <a:solidFill>
                  <a:srgbClr val="0070C0"/>
                </a:solidFill>
                <a:latin typeface="Verdana" pitchFamily="34" charset="0"/>
              </a:rPr>
              <a:t>Virüslerin bitkilerde meydana getirdiği belirtiler</a:t>
            </a:r>
            <a:endParaRPr lang="tr-TR" sz="3200" dirty="0">
              <a:solidFill>
                <a:srgbClr val="0070C0"/>
              </a:solidFill>
            </a:endParaRPr>
          </a:p>
        </p:txBody>
      </p:sp>
      <p:sp>
        <p:nvSpPr>
          <p:cNvPr id="3" name="2 Dikdörtgen"/>
          <p:cNvSpPr/>
          <p:nvPr/>
        </p:nvSpPr>
        <p:spPr>
          <a:xfrm>
            <a:off x="1043608" y="1556792"/>
            <a:ext cx="7632848" cy="3970318"/>
          </a:xfrm>
          <a:prstGeom prst="rect">
            <a:avLst/>
          </a:prstGeom>
        </p:spPr>
        <p:txBody>
          <a:bodyPr wrap="square">
            <a:spAutoFit/>
          </a:bodyPr>
          <a:lstStyle/>
          <a:p>
            <a:pPr algn="just"/>
            <a:r>
              <a:rPr lang="tr-TR" sz="2800" dirty="0" smtClean="0"/>
              <a:t>Virüslerin bitki içerisinde yayılışına bağlı olarak </a:t>
            </a:r>
            <a:r>
              <a:rPr lang="tr-TR" sz="2800" dirty="0" smtClean="0">
                <a:solidFill>
                  <a:srgbClr val="FF3300"/>
                </a:solidFill>
              </a:rPr>
              <a:t>lokal</a:t>
            </a:r>
            <a:r>
              <a:rPr lang="tr-TR" sz="2800" dirty="0" smtClean="0"/>
              <a:t> ve </a:t>
            </a:r>
            <a:r>
              <a:rPr lang="tr-TR" sz="2800" dirty="0" smtClean="0">
                <a:solidFill>
                  <a:srgbClr val="FF3300"/>
                </a:solidFill>
              </a:rPr>
              <a:t>sistemik</a:t>
            </a:r>
            <a:r>
              <a:rPr lang="tr-TR" sz="2800" dirty="0" smtClean="0"/>
              <a:t> olmak üzere 2 tip belirti oluşmaktadır. Lokal enfeksiyonlarda virüs sadece bitki dokusuna girdiği noktalarda küçük nekrotik lekeler oluşturmaktadır. </a:t>
            </a:r>
            <a:r>
              <a:rPr lang="tr-TR" sz="2800" dirty="0" err="1" smtClean="0"/>
              <a:t>Viral</a:t>
            </a:r>
            <a:r>
              <a:rPr lang="tr-TR" sz="2800" dirty="0" smtClean="0"/>
              <a:t> enfeksiyonların çoğunluğunu oluşturan sistemik enfeksiyonlarda ise virüs bitkinin tamamında etkili olarak sistemik belirtilerin ortaya çıkmasına neden olur. Bunlardan en yaygını </a:t>
            </a:r>
            <a:r>
              <a:rPr lang="tr-TR" sz="2800" dirty="0" smtClean="0">
                <a:solidFill>
                  <a:srgbClr val="FF3300"/>
                </a:solidFill>
              </a:rPr>
              <a:t>mozaik</a:t>
            </a:r>
            <a:r>
              <a:rPr lang="tr-TR" sz="2800" dirty="0" smtClean="0"/>
              <a:t>, </a:t>
            </a:r>
            <a:r>
              <a:rPr lang="tr-TR" sz="2800" dirty="0" smtClean="0">
                <a:solidFill>
                  <a:srgbClr val="FF3300"/>
                </a:solidFill>
              </a:rPr>
              <a:t>halkalı leke</a:t>
            </a:r>
            <a:r>
              <a:rPr lang="tr-TR" sz="2800" dirty="0" smtClean="0"/>
              <a:t> ve </a:t>
            </a:r>
            <a:r>
              <a:rPr lang="tr-TR" sz="2800" dirty="0" smtClean="0">
                <a:solidFill>
                  <a:srgbClr val="FF3300"/>
                </a:solidFill>
              </a:rPr>
              <a:t>sarılıktır</a:t>
            </a:r>
            <a:r>
              <a:rPr lang="tr-TR" sz="2800" dirty="0" smtClean="0"/>
              <a: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103 giganteum"/>
          <p:cNvPicPr>
            <a:picLocks noChangeAspect="1" noChangeArrowheads="1"/>
          </p:cNvPicPr>
          <p:nvPr/>
        </p:nvPicPr>
        <p:blipFill>
          <a:blip r:embed="rId2" cstate="print"/>
          <a:srcRect l="5832" t="10936" r="21872" b="10936"/>
          <a:stretch>
            <a:fillRect/>
          </a:stretch>
        </p:blipFill>
        <p:spPr bwMode="auto">
          <a:xfrm>
            <a:off x="1403648" y="1700808"/>
            <a:ext cx="2797175" cy="3455988"/>
          </a:xfrm>
          <a:prstGeom prst="rect">
            <a:avLst/>
          </a:prstGeom>
          <a:noFill/>
          <a:ln w="9525">
            <a:noFill/>
            <a:miter lim="800000"/>
            <a:headEnd/>
            <a:tailEnd/>
          </a:ln>
        </p:spPr>
      </p:pic>
      <p:pic>
        <p:nvPicPr>
          <p:cNvPr id="3" name="Picture 8" descr="249-N"/>
          <p:cNvPicPr>
            <a:picLocks noChangeAspect="1" noChangeArrowheads="1"/>
          </p:cNvPicPr>
          <p:nvPr/>
        </p:nvPicPr>
        <p:blipFill>
          <a:blip r:embed="rId3" cstate="print"/>
          <a:srcRect/>
          <a:stretch>
            <a:fillRect/>
          </a:stretch>
        </p:blipFill>
        <p:spPr>
          <a:xfrm>
            <a:off x="5292080" y="3789040"/>
            <a:ext cx="2279650" cy="1981200"/>
          </a:xfrm>
          <a:prstGeom prst="rect">
            <a:avLst/>
          </a:prstGeom>
          <a:noFill/>
        </p:spPr>
      </p:pic>
      <p:pic>
        <p:nvPicPr>
          <p:cNvPr id="4" name="Picture 7" descr="178-2"/>
          <p:cNvPicPr>
            <a:picLocks noChangeAspect="1" noChangeArrowheads="1"/>
          </p:cNvPicPr>
          <p:nvPr/>
        </p:nvPicPr>
        <p:blipFill>
          <a:blip r:embed="rId4" cstate="print">
            <a:lum bright="6000"/>
          </a:blip>
          <a:srcRect/>
          <a:stretch>
            <a:fillRect/>
          </a:stretch>
        </p:blipFill>
        <p:spPr>
          <a:xfrm>
            <a:off x="5436096" y="692696"/>
            <a:ext cx="1673225" cy="2016125"/>
          </a:xfrm>
          <a:prstGeom prst="rect">
            <a:avLst/>
          </a:prstGeom>
          <a:noFill/>
        </p:spPr>
      </p:pic>
      <p:sp>
        <p:nvSpPr>
          <p:cNvPr id="5" name="4 Metin kutusu"/>
          <p:cNvSpPr txBox="1"/>
          <p:nvPr/>
        </p:nvSpPr>
        <p:spPr>
          <a:xfrm>
            <a:off x="1691680" y="5589240"/>
            <a:ext cx="2592288" cy="461665"/>
          </a:xfrm>
          <a:prstGeom prst="rect">
            <a:avLst/>
          </a:prstGeom>
          <a:noFill/>
        </p:spPr>
        <p:txBody>
          <a:bodyPr wrap="square" rtlCol="0">
            <a:spAutoFit/>
          </a:bodyPr>
          <a:lstStyle/>
          <a:p>
            <a:r>
              <a:rPr lang="tr-TR" sz="2400" dirty="0" smtClean="0"/>
              <a:t>Sistemik</a:t>
            </a:r>
            <a:endParaRPr lang="tr-TR" sz="2400" dirty="0"/>
          </a:p>
        </p:txBody>
      </p:sp>
      <p:sp>
        <p:nvSpPr>
          <p:cNvPr id="7" name="6 Metin kutusu"/>
          <p:cNvSpPr txBox="1"/>
          <p:nvPr/>
        </p:nvSpPr>
        <p:spPr>
          <a:xfrm>
            <a:off x="7020272" y="3140968"/>
            <a:ext cx="1728192" cy="461665"/>
          </a:xfrm>
          <a:prstGeom prst="rect">
            <a:avLst/>
          </a:prstGeom>
          <a:noFill/>
        </p:spPr>
        <p:txBody>
          <a:bodyPr wrap="square" rtlCol="0">
            <a:spAutoFit/>
          </a:bodyPr>
          <a:lstStyle/>
          <a:p>
            <a:r>
              <a:rPr lang="tr-TR" sz="2400" dirty="0" smtClean="0"/>
              <a:t>Lokal</a:t>
            </a:r>
            <a:endParaRPr lang="tr-TR" sz="24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528284" y="548680"/>
            <a:ext cx="2087431" cy="369332"/>
          </a:xfrm>
          <a:prstGeom prst="rect">
            <a:avLst/>
          </a:prstGeom>
        </p:spPr>
        <p:txBody>
          <a:bodyPr wrap="square">
            <a:spAutoFit/>
          </a:bodyPr>
          <a:lstStyle/>
          <a:p>
            <a:r>
              <a:rPr lang="tr-TR" dirty="0" smtClean="0">
                <a:latin typeface="Verdana" pitchFamily="34" charset="0"/>
              </a:rPr>
              <a:t>Mozaik belirtileri</a:t>
            </a:r>
            <a:endParaRPr lang="tr-TR" dirty="0"/>
          </a:p>
        </p:txBody>
      </p:sp>
      <p:pic>
        <p:nvPicPr>
          <p:cNvPr id="3" name="Picture 5" descr="mosaic-virus"/>
          <p:cNvPicPr>
            <a:picLocks noChangeAspect="1" noChangeArrowheads="1"/>
          </p:cNvPicPr>
          <p:nvPr/>
        </p:nvPicPr>
        <p:blipFill>
          <a:blip r:embed="rId2" cstate="print"/>
          <a:srcRect/>
          <a:stretch>
            <a:fillRect/>
          </a:stretch>
        </p:blipFill>
        <p:spPr bwMode="auto">
          <a:xfrm>
            <a:off x="971600" y="1124744"/>
            <a:ext cx="4064000" cy="3513137"/>
          </a:xfrm>
          <a:prstGeom prst="rect">
            <a:avLst/>
          </a:prstGeom>
          <a:noFill/>
          <a:ln w="9525">
            <a:noFill/>
            <a:miter lim="800000"/>
            <a:headEnd/>
            <a:tailEnd/>
          </a:ln>
        </p:spPr>
      </p:pic>
      <p:pic>
        <p:nvPicPr>
          <p:cNvPr id="4" name="Picture 7" descr="PHOT2-27"/>
          <p:cNvPicPr>
            <a:picLocks noChangeAspect="1" noChangeArrowheads="1"/>
          </p:cNvPicPr>
          <p:nvPr/>
        </p:nvPicPr>
        <p:blipFill>
          <a:blip r:embed="rId3" cstate="print"/>
          <a:srcRect/>
          <a:stretch>
            <a:fillRect/>
          </a:stretch>
        </p:blipFill>
        <p:spPr bwMode="auto">
          <a:xfrm>
            <a:off x="5004048" y="1124744"/>
            <a:ext cx="3668713" cy="3606800"/>
          </a:xfrm>
          <a:prstGeom prst="rect">
            <a:avLst/>
          </a:prstGeom>
          <a:noFill/>
          <a:ln w="9525">
            <a:noFill/>
            <a:miter lim="800000"/>
            <a:headEnd/>
            <a:tailEnd/>
          </a:ln>
        </p:spPr>
      </p:pic>
      <p:sp>
        <p:nvSpPr>
          <p:cNvPr id="5" name="4 Metin kutusu"/>
          <p:cNvSpPr txBox="1"/>
          <p:nvPr/>
        </p:nvSpPr>
        <p:spPr>
          <a:xfrm>
            <a:off x="2195736" y="5013176"/>
            <a:ext cx="5904656" cy="461665"/>
          </a:xfrm>
          <a:prstGeom prst="rect">
            <a:avLst/>
          </a:prstGeom>
          <a:noFill/>
        </p:spPr>
        <p:txBody>
          <a:bodyPr wrap="square" rtlCol="0">
            <a:spAutoFit/>
          </a:bodyPr>
          <a:lstStyle/>
          <a:p>
            <a:r>
              <a:rPr lang="tr-TR" sz="2400" dirty="0" smtClean="0"/>
              <a:t>ELMA  MOZAİK VİRUSU</a:t>
            </a:r>
            <a:endParaRPr lang="tr-TR" sz="2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tobacco-mosaic136"/>
          <p:cNvPicPr>
            <a:picLocks noChangeAspect="1" noChangeArrowheads="1"/>
          </p:cNvPicPr>
          <p:nvPr/>
        </p:nvPicPr>
        <p:blipFill>
          <a:blip r:embed="rId2" cstate="print"/>
          <a:srcRect/>
          <a:stretch>
            <a:fillRect/>
          </a:stretch>
        </p:blipFill>
        <p:spPr bwMode="auto">
          <a:xfrm>
            <a:off x="827584" y="2780928"/>
            <a:ext cx="3657600" cy="2743200"/>
          </a:xfrm>
          <a:prstGeom prst="rect">
            <a:avLst/>
          </a:prstGeom>
          <a:noFill/>
          <a:ln w="9525">
            <a:noFill/>
            <a:miter lim="800000"/>
            <a:headEnd/>
            <a:tailEnd/>
          </a:ln>
        </p:spPr>
      </p:pic>
      <p:pic>
        <p:nvPicPr>
          <p:cNvPr id="3" name="Picture 7" descr="mosaic"/>
          <p:cNvPicPr>
            <a:picLocks noChangeAspect="1" noChangeArrowheads="1"/>
          </p:cNvPicPr>
          <p:nvPr/>
        </p:nvPicPr>
        <p:blipFill>
          <a:blip r:embed="rId3" cstate="print"/>
          <a:srcRect/>
          <a:stretch>
            <a:fillRect/>
          </a:stretch>
        </p:blipFill>
        <p:spPr bwMode="auto">
          <a:xfrm>
            <a:off x="4751387" y="2780928"/>
            <a:ext cx="4392613" cy="2690813"/>
          </a:xfrm>
          <a:prstGeom prst="rect">
            <a:avLst/>
          </a:prstGeom>
          <a:noFill/>
          <a:ln w="9525">
            <a:noFill/>
            <a:miter lim="800000"/>
            <a:headEnd/>
            <a:tailEnd/>
          </a:ln>
        </p:spPr>
      </p:pic>
      <p:sp>
        <p:nvSpPr>
          <p:cNvPr id="4" name="3 Dikdörtgen"/>
          <p:cNvSpPr/>
          <p:nvPr/>
        </p:nvSpPr>
        <p:spPr>
          <a:xfrm>
            <a:off x="1115616" y="1124745"/>
            <a:ext cx="7560840" cy="1200329"/>
          </a:xfrm>
          <a:prstGeom prst="rect">
            <a:avLst/>
          </a:prstGeom>
        </p:spPr>
        <p:txBody>
          <a:bodyPr wrap="square">
            <a:spAutoFit/>
          </a:bodyPr>
          <a:lstStyle/>
          <a:p>
            <a:r>
              <a:rPr lang="tr-TR" sz="2400" dirty="0" smtClean="0">
                <a:latin typeface="Calibri" pitchFamily="34" charset="0"/>
              </a:rPr>
              <a:t>1-Tütün mozaik virüsü(TMV) belirtileri</a:t>
            </a:r>
          </a:p>
          <a:p>
            <a:endParaRPr lang="tr-TR" sz="2400" dirty="0" smtClean="0">
              <a:latin typeface="Calibri" pitchFamily="34" charset="0"/>
            </a:endParaRPr>
          </a:p>
          <a:p>
            <a:r>
              <a:rPr lang="tr-TR" sz="2400" dirty="0" smtClean="0">
                <a:latin typeface="Calibri" pitchFamily="34" charset="0"/>
              </a:rPr>
              <a:t>2-Domates mozaik virüsü(</a:t>
            </a:r>
            <a:r>
              <a:rPr lang="tr-TR" sz="2400" dirty="0" err="1" smtClean="0">
                <a:latin typeface="Calibri" pitchFamily="34" charset="0"/>
              </a:rPr>
              <a:t>ToMV</a:t>
            </a:r>
            <a:r>
              <a:rPr lang="tr-TR" sz="2400" dirty="0" smtClean="0">
                <a:latin typeface="Calibri" pitchFamily="34" charset="0"/>
              </a:rPr>
              <a:t>) belirtileri</a:t>
            </a:r>
          </a:p>
        </p:txBody>
      </p:sp>
      <p:sp>
        <p:nvSpPr>
          <p:cNvPr id="5" name="4 Metin kutusu"/>
          <p:cNvSpPr txBox="1"/>
          <p:nvPr/>
        </p:nvSpPr>
        <p:spPr>
          <a:xfrm>
            <a:off x="1187624" y="5877272"/>
            <a:ext cx="576064" cy="369332"/>
          </a:xfrm>
          <a:prstGeom prst="rect">
            <a:avLst/>
          </a:prstGeom>
          <a:noFill/>
        </p:spPr>
        <p:txBody>
          <a:bodyPr wrap="square" rtlCol="0">
            <a:spAutoFit/>
          </a:bodyPr>
          <a:lstStyle/>
          <a:p>
            <a:r>
              <a:rPr lang="tr-TR" b="1" dirty="0" smtClean="0"/>
              <a:t>1</a:t>
            </a:r>
            <a:endParaRPr lang="tr-TR" b="1" dirty="0"/>
          </a:p>
        </p:txBody>
      </p:sp>
      <p:sp>
        <p:nvSpPr>
          <p:cNvPr id="7" name="6 Metin kutusu"/>
          <p:cNvSpPr txBox="1"/>
          <p:nvPr/>
        </p:nvSpPr>
        <p:spPr>
          <a:xfrm>
            <a:off x="5076056" y="5805264"/>
            <a:ext cx="300082" cy="369332"/>
          </a:xfrm>
          <a:prstGeom prst="rect">
            <a:avLst/>
          </a:prstGeom>
          <a:noFill/>
        </p:spPr>
        <p:txBody>
          <a:bodyPr wrap="square" rtlCol="0">
            <a:spAutoFit/>
          </a:bodyPr>
          <a:lstStyle/>
          <a:p>
            <a:r>
              <a:rPr lang="tr-TR" dirty="0" smtClean="0"/>
              <a:t>2</a:t>
            </a:r>
            <a:endParaRPr lang="tr-T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PDIS-91-10-1362CE2"/>
          <p:cNvPicPr>
            <a:picLocks noChangeAspect="1" noChangeArrowheads="1"/>
          </p:cNvPicPr>
          <p:nvPr/>
        </p:nvPicPr>
        <p:blipFill>
          <a:blip r:embed="rId2" cstate="print"/>
          <a:srcRect/>
          <a:stretch>
            <a:fillRect/>
          </a:stretch>
        </p:blipFill>
        <p:spPr bwMode="auto">
          <a:xfrm>
            <a:off x="1258888" y="1844675"/>
            <a:ext cx="3457575" cy="3319463"/>
          </a:xfrm>
          <a:prstGeom prst="rect">
            <a:avLst/>
          </a:prstGeom>
          <a:noFill/>
          <a:ln w="9525">
            <a:noFill/>
            <a:miter lim="800000"/>
            <a:headEnd/>
            <a:tailEnd/>
          </a:ln>
        </p:spPr>
      </p:pic>
      <p:pic>
        <p:nvPicPr>
          <p:cNvPr id="3" name="Picture 8" descr="Plum%20Pox%20Virus%20on%20Peach"/>
          <p:cNvPicPr>
            <a:picLocks noChangeAspect="1" noChangeArrowheads="1"/>
          </p:cNvPicPr>
          <p:nvPr/>
        </p:nvPicPr>
        <p:blipFill>
          <a:blip r:embed="rId3" cstate="print"/>
          <a:srcRect/>
          <a:stretch>
            <a:fillRect/>
          </a:stretch>
        </p:blipFill>
        <p:spPr bwMode="auto">
          <a:xfrm>
            <a:off x="5148263" y="1773238"/>
            <a:ext cx="3754437" cy="3354387"/>
          </a:xfrm>
          <a:prstGeom prst="rect">
            <a:avLst/>
          </a:prstGeom>
          <a:noFill/>
          <a:ln w="9525">
            <a:noFill/>
            <a:miter lim="800000"/>
            <a:headEnd/>
            <a:tailEnd/>
          </a:ln>
        </p:spPr>
      </p:pic>
      <p:sp>
        <p:nvSpPr>
          <p:cNvPr id="4" name="3 Dikdörtgen"/>
          <p:cNvSpPr/>
          <p:nvPr/>
        </p:nvSpPr>
        <p:spPr>
          <a:xfrm>
            <a:off x="1331640" y="476672"/>
            <a:ext cx="6408711" cy="584775"/>
          </a:xfrm>
          <a:prstGeom prst="rect">
            <a:avLst/>
          </a:prstGeom>
        </p:spPr>
        <p:txBody>
          <a:bodyPr wrap="square">
            <a:spAutoFit/>
          </a:bodyPr>
          <a:lstStyle/>
          <a:p>
            <a:r>
              <a:rPr lang="tr-TR" sz="3200" dirty="0" smtClean="0">
                <a:latin typeface="Verdana" pitchFamily="34" charset="0"/>
              </a:rPr>
              <a:t>Halkalı leke belirtileri</a:t>
            </a:r>
            <a:endParaRPr lang="tr-TR" sz="3200" dirty="0"/>
          </a:p>
        </p:txBody>
      </p:sp>
      <p:sp>
        <p:nvSpPr>
          <p:cNvPr id="5" name="4 Dikdörtgen"/>
          <p:cNvSpPr/>
          <p:nvPr/>
        </p:nvSpPr>
        <p:spPr>
          <a:xfrm>
            <a:off x="5004048" y="5373216"/>
            <a:ext cx="3923928" cy="830997"/>
          </a:xfrm>
          <a:prstGeom prst="rect">
            <a:avLst/>
          </a:prstGeom>
        </p:spPr>
        <p:txBody>
          <a:bodyPr wrap="square">
            <a:spAutoFit/>
          </a:bodyPr>
          <a:lstStyle/>
          <a:p>
            <a:pPr>
              <a:spcBef>
                <a:spcPct val="50000"/>
              </a:spcBef>
            </a:pPr>
            <a:r>
              <a:rPr lang="tr-TR" sz="2400" dirty="0" smtClean="0"/>
              <a:t>Şeftali’de halkalı leke belirtileri, </a:t>
            </a:r>
            <a:r>
              <a:rPr lang="tr-TR" sz="2400" i="1" dirty="0" err="1" smtClean="0"/>
              <a:t>Plum</a:t>
            </a:r>
            <a:r>
              <a:rPr lang="tr-TR" sz="2400" i="1" dirty="0" smtClean="0"/>
              <a:t> </a:t>
            </a:r>
            <a:r>
              <a:rPr lang="tr-TR" sz="2400" i="1" dirty="0" err="1" smtClean="0"/>
              <a:t>pox</a:t>
            </a:r>
            <a:r>
              <a:rPr lang="tr-TR" sz="2400" i="1" dirty="0" smtClean="0"/>
              <a:t> </a:t>
            </a:r>
            <a:r>
              <a:rPr lang="tr-TR" sz="2400" i="1" dirty="0" err="1" smtClean="0"/>
              <a:t>virus</a:t>
            </a:r>
            <a:r>
              <a:rPr lang="tr-TR" sz="2400" i="1" dirty="0" smtClean="0"/>
              <a:t> </a:t>
            </a:r>
            <a:r>
              <a:rPr lang="tr-TR" sz="2400" dirty="0" smtClean="0"/>
              <a:t>(PPV)</a:t>
            </a:r>
            <a:endParaRPr lang="tr-TR" sz="2400" dirty="0"/>
          </a:p>
        </p:txBody>
      </p:sp>
      <p:sp>
        <p:nvSpPr>
          <p:cNvPr id="6" name="5 Metin kutusu"/>
          <p:cNvSpPr txBox="1"/>
          <p:nvPr/>
        </p:nvSpPr>
        <p:spPr>
          <a:xfrm>
            <a:off x="971600" y="5589240"/>
            <a:ext cx="3888432" cy="830997"/>
          </a:xfrm>
          <a:prstGeom prst="rect">
            <a:avLst/>
          </a:prstGeom>
          <a:noFill/>
        </p:spPr>
        <p:txBody>
          <a:bodyPr wrap="square" rtlCol="0">
            <a:spAutoFit/>
          </a:bodyPr>
          <a:lstStyle/>
          <a:p>
            <a:r>
              <a:rPr lang="tr-TR" sz="2400" dirty="0" smtClean="0"/>
              <a:t>Yapraklarda halkalı leke belirtisi</a:t>
            </a:r>
            <a:endParaRPr lang="tr-TR" sz="24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virus5a"/>
          <p:cNvPicPr>
            <a:picLocks noChangeAspect="1" noChangeArrowheads="1"/>
          </p:cNvPicPr>
          <p:nvPr/>
        </p:nvPicPr>
        <p:blipFill>
          <a:blip r:embed="rId2" cstate="print"/>
          <a:srcRect/>
          <a:stretch>
            <a:fillRect/>
          </a:stretch>
        </p:blipFill>
        <p:spPr bwMode="auto">
          <a:xfrm>
            <a:off x="1042988" y="1844675"/>
            <a:ext cx="2982912" cy="4032250"/>
          </a:xfrm>
          <a:prstGeom prst="rect">
            <a:avLst/>
          </a:prstGeom>
          <a:noFill/>
          <a:ln w="9525">
            <a:noFill/>
            <a:miter lim="800000"/>
            <a:headEnd/>
            <a:tailEnd/>
          </a:ln>
        </p:spPr>
      </p:pic>
      <p:pic>
        <p:nvPicPr>
          <p:cNvPr id="3" name="Picture 7" descr="cvc1"/>
          <p:cNvPicPr>
            <a:picLocks noChangeAspect="1" noChangeArrowheads="1"/>
          </p:cNvPicPr>
          <p:nvPr/>
        </p:nvPicPr>
        <p:blipFill>
          <a:blip r:embed="rId3" cstate="print"/>
          <a:srcRect/>
          <a:stretch>
            <a:fillRect/>
          </a:stretch>
        </p:blipFill>
        <p:spPr bwMode="auto">
          <a:xfrm>
            <a:off x="4427538" y="1844675"/>
            <a:ext cx="4033837" cy="4033838"/>
          </a:xfrm>
          <a:prstGeom prst="rect">
            <a:avLst/>
          </a:prstGeom>
          <a:noFill/>
          <a:ln w="9525">
            <a:noFill/>
            <a:miter lim="800000"/>
            <a:headEnd/>
            <a:tailEnd/>
          </a:ln>
        </p:spPr>
      </p:pic>
      <p:sp>
        <p:nvSpPr>
          <p:cNvPr id="4" name="3 Dikdörtgen"/>
          <p:cNvSpPr/>
          <p:nvPr/>
        </p:nvSpPr>
        <p:spPr>
          <a:xfrm>
            <a:off x="4355976" y="5877272"/>
            <a:ext cx="4320480" cy="830997"/>
          </a:xfrm>
          <a:prstGeom prst="rect">
            <a:avLst/>
          </a:prstGeom>
        </p:spPr>
        <p:txBody>
          <a:bodyPr wrap="square">
            <a:spAutoFit/>
          </a:bodyPr>
          <a:lstStyle/>
          <a:p>
            <a:pPr>
              <a:spcBef>
                <a:spcPct val="50000"/>
              </a:spcBef>
            </a:pPr>
            <a:r>
              <a:rPr lang="tr-TR" sz="2400" dirty="0" err="1" smtClean="0"/>
              <a:t>Turunçgi</a:t>
            </a:r>
            <a:r>
              <a:rPr lang="tr-TR" sz="2400" dirty="0" smtClean="0"/>
              <a:t> </a:t>
            </a:r>
            <a:r>
              <a:rPr lang="tr-TR" sz="2400" dirty="0" err="1" smtClean="0"/>
              <a:t>klorosis</a:t>
            </a:r>
            <a:r>
              <a:rPr lang="tr-TR" sz="2400" dirty="0" smtClean="0"/>
              <a:t> </a:t>
            </a:r>
            <a:r>
              <a:rPr lang="tr-TR" sz="2400" dirty="0" err="1" smtClean="0"/>
              <a:t>virus</a:t>
            </a:r>
            <a:r>
              <a:rPr lang="tr-TR" sz="2400" dirty="0" smtClean="0"/>
              <a:t> belirtisi (CVC)</a:t>
            </a:r>
            <a:endParaRPr lang="tr-TR" sz="2400" dirty="0"/>
          </a:p>
        </p:txBody>
      </p:sp>
      <p:sp>
        <p:nvSpPr>
          <p:cNvPr id="5" name="4 Metin kutusu"/>
          <p:cNvSpPr txBox="1"/>
          <p:nvPr/>
        </p:nvSpPr>
        <p:spPr>
          <a:xfrm>
            <a:off x="1619672" y="980728"/>
            <a:ext cx="3096344" cy="584775"/>
          </a:xfrm>
          <a:prstGeom prst="rect">
            <a:avLst/>
          </a:prstGeom>
          <a:noFill/>
        </p:spPr>
        <p:txBody>
          <a:bodyPr wrap="square" rtlCol="0">
            <a:spAutoFit/>
          </a:bodyPr>
          <a:lstStyle/>
          <a:p>
            <a:r>
              <a:rPr lang="tr-TR" sz="3200" b="1" dirty="0" smtClean="0">
                <a:latin typeface="Calibri" pitchFamily="34" charset="0"/>
              </a:rPr>
              <a:t>Sarılık belirtisi</a:t>
            </a:r>
            <a:endParaRPr lang="tr-TR" sz="3200" b="1" dirty="0">
              <a:latin typeface="Calibri"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2339752" y="323612"/>
            <a:ext cx="3744415" cy="584775"/>
          </a:xfrm>
          <a:prstGeom prst="rect">
            <a:avLst/>
          </a:prstGeom>
        </p:spPr>
        <p:txBody>
          <a:bodyPr wrap="square">
            <a:spAutoFit/>
          </a:bodyPr>
          <a:lstStyle/>
          <a:p>
            <a:r>
              <a:rPr lang="tr-TR" sz="3200" b="1" dirty="0" err="1" smtClean="0">
                <a:solidFill>
                  <a:srgbClr val="FF0000"/>
                </a:solidFill>
                <a:latin typeface="Calibri" pitchFamily="34" charset="0"/>
              </a:rPr>
              <a:t>Funguslar</a:t>
            </a:r>
            <a:endParaRPr lang="tr-TR" sz="3200" b="1" dirty="0">
              <a:solidFill>
                <a:srgbClr val="FF0000"/>
              </a:solidFill>
              <a:latin typeface="Calibri" pitchFamily="34" charset="0"/>
            </a:endParaRPr>
          </a:p>
        </p:txBody>
      </p:sp>
      <p:sp>
        <p:nvSpPr>
          <p:cNvPr id="4" name="3 Dikdörtgen"/>
          <p:cNvSpPr/>
          <p:nvPr/>
        </p:nvSpPr>
        <p:spPr>
          <a:xfrm>
            <a:off x="1115616" y="1052736"/>
            <a:ext cx="7776864" cy="5271571"/>
          </a:xfrm>
          <a:prstGeom prst="rect">
            <a:avLst/>
          </a:prstGeom>
        </p:spPr>
        <p:txBody>
          <a:bodyPr wrap="square">
            <a:spAutoFit/>
          </a:bodyPr>
          <a:lstStyle/>
          <a:p>
            <a:pPr>
              <a:lnSpc>
                <a:spcPct val="80000"/>
              </a:lnSpc>
            </a:pPr>
            <a:r>
              <a:rPr lang="tr-TR" sz="2800" b="1" dirty="0" smtClean="0">
                <a:latin typeface="Calibri" pitchFamily="34" charset="0"/>
              </a:rPr>
              <a:t>MİKOLOJİ: </a:t>
            </a:r>
            <a:r>
              <a:rPr lang="tr-TR" sz="2800" b="1" dirty="0" err="1" smtClean="0">
                <a:solidFill>
                  <a:srgbClr val="0070C0"/>
                </a:solidFill>
                <a:latin typeface="Calibri" pitchFamily="34" charset="0"/>
              </a:rPr>
              <a:t>Mycology</a:t>
            </a:r>
            <a:r>
              <a:rPr lang="tr-TR" sz="2800" b="1" dirty="0" smtClean="0">
                <a:latin typeface="Calibri" pitchFamily="34" charset="0"/>
              </a:rPr>
              <a:t> TERİMİ NE ANLAMA GELİR?</a:t>
            </a:r>
            <a:endParaRPr lang="tr-TR" sz="2800" dirty="0" smtClean="0">
              <a:latin typeface="Calibri" pitchFamily="34" charset="0"/>
            </a:endParaRPr>
          </a:p>
          <a:p>
            <a:pPr>
              <a:lnSpc>
                <a:spcPct val="80000"/>
              </a:lnSpc>
            </a:pPr>
            <a:r>
              <a:rPr lang="tr-TR" sz="2800" dirty="0" smtClean="0">
                <a:latin typeface="Calibri" pitchFamily="34" charset="0"/>
              </a:rPr>
              <a:t>Terim olarak </a:t>
            </a:r>
            <a:r>
              <a:rPr lang="tr-TR" sz="2800" dirty="0" err="1" smtClean="0">
                <a:latin typeface="Calibri" pitchFamily="34" charset="0"/>
              </a:rPr>
              <a:t>Mycos</a:t>
            </a:r>
            <a:r>
              <a:rPr lang="tr-TR" sz="2800" dirty="0" smtClean="0">
                <a:latin typeface="Calibri" pitchFamily="34" charset="0"/>
              </a:rPr>
              <a:t> (İng: </a:t>
            </a:r>
            <a:r>
              <a:rPr lang="tr-TR" sz="2800" dirty="0" err="1" smtClean="0">
                <a:latin typeface="Calibri" pitchFamily="34" charset="0"/>
              </a:rPr>
              <a:t>Mushroom</a:t>
            </a:r>
            <a:r>
              <a:rPr lang="tr-TR" sz="2800" dirty="0" smtClean="0">
                <a:latin typeface="Calibri" pitchFamily="34" charset="0"/>
              </a:rPr>
              <a:t>) : Şapkalı mantarlar</a:t>
            </a:r>
          </a:p>
          <a:p>
            <a:pPr>
              <a:lnSpc>
                <a:spcPct val="80000"/>
              </a:lnSpc>
            </a:pPr>
            <a:r>
              <a:rPr lang="tr-TR" sz="2800" dirty="0" smtClean="0">
                <a:latin typeface="Calibri" pitchFamily="34" charset="0"/>
              </a:rPr>
              <a:t>	             Logos:Bilim</a:t>
            </a:r>
          </a:p>
          <a:p>
            <a:pPr>
              <a:lnSpc>
                <a:spcPct val="80000"/>
              </a:lnSpc>
            </a:pPr>
            <a:r>
              <a:rPr lang="tr-TR" sz="2800" dirty="0" smtClean="0">
                <a:latin typeface="Calibri" pitchFamily="34" charset="0"/>
              </a:rPr>
              <a:t>	             </a:t>
            </a:r>
            <a:r>
              <a:rPr lang="tr-TR" sz="2800" dirty="0" err="1" smtClean="0">
                <a:latin typeface="Calibri" pitchFamily="34" charset="0"/>
              </a:rPr>
              <a:t>Mycoslogos</a:t>
            </a:r>
            <a:r>
              <a:rPr lang="tr-TR" sz="2800" dirty="0" smtClean="0">
                <a:latin typeface="Calibri" pitchFamily="34" charset="0"/>
              </a:rPr>
              <a:t> (Mantarlar bilimi)</a:t>
            </a:r>
          </a:p>
          <a:p>
            <a:pPr algn="just">
              <a:lnSpc>
                <a:spcPct val="80000"/>
              </a:lnSpc>
            </a:pPr>
            <a:r>
              <a:rPr lang="tr-TR" sz="2800" dirty="0" smtClean="0">
                <a:latin typeface="Calibri" pitchFamily="34" charset="0"/>
              </a:rPr>
              <a:t>Bu iki kelimenin bir araya gelmesiyle </a:t>
            </a:r>
            <a:r>
              <a:rPr lang="tr-TR" sz="2800" dirty="0" err="1" smtClean="0">
                <a:latin typeface="Calibri" pitchFamily="34" charset="0"/>
              </a:rPr>
              <a:t>fungusları</a:t>
            </a:r>
            <a:r>
              <a:rPr lang="tr-TR" sz="2800" dirty="0" smtClean="0">
                <a:latin typeface="Calibri" pitchFamily="34" charset="0"/>
              </a:rPr>
              <a:t> inceleyen araştıran bilim dalına </a:t>
            </a:r>
            <a:r>
              <a:rPr lang="tr-TR" sz="2800" b="1" dirty="0" smtClean="0">
                <a:latin typeface="Calibri" pitchFamily="34" charset="0"/>
              </a:rPr>
              <a:t>mikoloji </a:t>
            </a:r>
            <a:r>
              <a:rPr lang="tr-TR" sz="2800" dirty="0" smtClean="0">
                <a:latin typeface="Calibri" pitchFamily="34" charset="0"/>
              </a:rPr>
              <a:t>denilir.</a:t>
            </a:r>
          </a:p>
          <a:p>
            <a:pPr algn="just">
              <a:lnSpc>
                <a:spcPct val="80000"/>
              </a:lnSpc>
            </a:pPr>
            <a:r>
              <a:rPr lang="tr-TR" sz="2800" dirty="0" err="1" smtClean="0">
                <a:latin typeface="Calibri" pitchFamily="34" charset="0"/>
              </a:rPr>
              <a:t>Funguslar</a:t>
            </a:r>
            <a:r>
              <a:rPr lang="tr-TR" sz="2800" dirty="0" smtClean="0">
                <a:latin typeface="Calibri" pitchFamily="34" charset="0"/>
              </a:rPr>
              <a:t> klorofil içermeyen ve genellikle sporları ile çoğalan mikroorganizmalardır.</a:t>
            </a:r>
          </a:p>
          <a:p>
            <a:pPr algn="just">
              <a:lnSpc>
                <a:spcPct val="80000"/>
              </a:lnSpc>
            </a:pPr>
            <a:r>
              <a:rPr lang="tr-TR" sz="2800" dirty="0" err="1" smtClean="0">
                <a:latin typeface="Calibri" pitchFamily="34" charset="0"/>
              </a:rPr>
              <a:t>Funguslar</a:t>
            </a:r>
            <a:r>
              <a:rPr lang="tr-TR" sz="2800" dirty="0" smtClean="0">
                <a:latin typeface="Calibri" pitchFamily="34" charset="0"/>
              </a:rPr>
              <a:t> </a:t>
            </a:r>
            <a:r>
              <a:rPr lang="tr-TR" sz="2800" dirty="0" err="1" smtClean="0">
                <a:latin typeface="Calibri" pitchFamily="34" charset="0"/>
              </a:rPr>
              <a:t>Fungi</a:t>
            </a:r>
            <a:r>
              <a:rPr lang="tr-TR" sz="2800" dirty="0" smtClean="0">
                <a:latin typeface="Calibri" pitchFamily="34" charset="0"/>
              </a:rPr>
              <a:t> alemi içinde yer almaktadır. </a:t>
            </a:r>
            <a:r>
              <a:rPr lang="tr-TR" sz="2800" dirty="0" err="1" smtClean="0">
                <a:latin typeface="Calibri" pitchFamily="34" charset="0"/>
              </a:rPr>
              <a:t>Fungusların</a:t>
            </a:r>
            <a:r>
              <a:rPr lang="tr-TR" sz="2800" dirty="0" smtClean="0">
                <a:latin typeface="Calibri" pitchFamily="34" charset="0"/>
              </a:rPr>
              <a:t> büyük bir kısmı hareketsiz olduğu ve hücresel yapıları bitkilere benzediği için önceleri bitkiler grubunda inceleniyordu. Ama artık ayrı bir ALEM olarak ele alınmaktadır.</a:t>
            </a:r>
          </a:p>
          <a:p>
            <a:pPr algn="just">
              <a:lnSpc>
                <a:spcPct val="80000"/>
              </a:lnSpc>
            </a:pPr>
            <a:endParaRPr lang="tr-TR" sz="2800" dirty="0">
              <a:latin typeface="Calibri"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115616" y="188640"/>
            <a:ext cx="6480720" cy="584775"/>
          </a:xfrm>
          <a:prstGeom prst="rect">
            <a:avLst/>
          </a:prstGeom>
        </p:spPr>
        <p:txBody>
          <a:bodyPr wrap="square">
            <a:spAutoFit/>
          </a:bodyPr>
          <a:lstStyle/>
          <a:p>
            <a:r>
              <a:rPr lang="tr-TR" sz="3200" dirty="0" err="1" smtClean="0">
                <a:solidFill>
                  <a:srgbClr val="FF0000"/>
                </a:solidFill>
                <a:latin typeface="Calibri" pitchFamily="34" charset="0"/>
              </a:rPr>
              <a:t>Fungusların</a:t>
            </a:r>
            <a:r>
              <a:rPr lang="tr-TR" sz="3200" dirty="0" smtClean="0">
                <a:solidFill>
                  <a:srgbClr val="FF0000"/>
                </a:solidFill>
                <a:latin typeface="Calibri" pitchFamily="34" charset="0"/>
              </a:rPr>
              <a:t> Faydaları:</a:t>
            </a:r>
            <a:endParaRPr lang="tr-TR" sz="3200" dirty="0">
              <a:solidFill>
                <a:srgbClr val="FF0000"/>
              </a:solidFill>
              <a:latin typeface="Calibri" pitchFamily="34" charset="0"/>
            </a:endParaRPr>
          </a:p>
        </p:txBody>
      </p:sp>
      <p:sp>
        <p:nvSpPr>
          <p:cNvPr id="4" name="3 Dikdörtgen"/>
          <p:cNvSpPr/>
          <p:nvPr/>
        </p:nvSpPr>
        <p:spPr>
          <a:xfrm>
            <a:off x="1043608" y="980728"/>
            <a:ext cx="7848872" cy="4832092"/>
          </a:xfrm>
          <a:prstGeom prst="rect">
            <a:avLst/>
          </a:prstGeom>
        </p:spPr>
        <p:txBody>
          <a:bodyPr wrap="square">
            <a:spAutoFit/>
          </a:bodyPr>
          <a:lstStyle/>
          <a:p>
            <a:pPr algn="just"/>
            <a:r>
              <a:rPr lang="tr-TR" sz="2800" dirty="0" smtClean="0"/>
              <a:t>Gıda olarak tüketilirler (</a:t>
            </a:r>
            <a:r>
              <a:rPr lang="tr-TR" sz="2800" i="1" dirty="0" err="1" smtClean="0"/>
              <a:t>Agaricus</a:t>
            </a:r>
            <a:r>
              <a:rPr lang="tr-TR" sz="2800" i="1" dirty="0" smtClean="0"/>
              <a:t> </a:t>
            </a:r>
            <a:r>
              <a:rPr lang="tr-TR" sz="2800" i="1" dirty="0" err="1" smtClean="0"/>
              <a:t>campestris</a:t>
            </a:r>
            <a:r>
              <a:rPr lang="tr-TR" sz="2800" dirty="0" smtClean="0"/>
              <a:t>, </a:t>
            </a:r>
            <a:r>
              <a:rPr lang="tr-TR" sz="2800" i="1" dirty="0" smtClean="0"/>
              <a:t>A. </a:t>
            </a:r>
            <a:r>
              <a:rPr lang="tr-TR" sz="2800" i="1" dirty="0" err="1" smtClean="0"/>
              <a:t>bisporus</a:t>
            </a:r>
            <a:r>
              <a:rPr lang="tr-TR" sz="2800" dirty="0" smtClean="0"/>
              <a:t>).</a:t>
            </a:r>
          </a:p>
          <a:p>
            <a:pPr algn="just"/>
            <a:r>
              <a:rPr lang="tr-TR" sz="2800" dirty="0" smtClean="0"/>
              <a:t>Gıdalara aroma vermek amacıyla kullanılırlar (</a:t>
            </a:r>
            <a:r>
              <a:rPr lang="tr-TR" sz="2800" i="1" dirty="0" err="1" smtClean="0"/>
              <a:t>Penicillium</a:t>
            </a:r>
            <a:r>
              <a:rPr lang="tr-TR" sz="2800" i="1" dirty="0" smtClean="0"/>
              <a:t> </a:t>
            </a:r>
            <a:r>
              <a:rPr lang="tr-TR" sz="2800" i="1" dirty="0" err="1" smtClean="0"/>
              <a:t>roquoforti</a:t>
            </a:r>
            <a:r>
              <a:rPr lang="tr-TR" sz="2800" dirty="0" smtClean="0"/>
              <a:t>).</a:t>
            </a:r>
          </a:p>
          <a:p>
            <a:pPr algn="just"/>
            <a:r>
              <a:rPr lang="tr-TR" sz="2800" dirty="0" smtClean="0"/>
              <a:t>Ekmek, bira, şarap gibi gıda ve içeceklerin yapımında kullanılmaktadırlar.</a:t>
            </a:r>
          </a:p>
          <a:p>
            <a:pPr algn="just"/>
            <a:r>
              <a:rPr lang="tr-TR" sz="2800" dirty="0" smtClean="0"/>
              <a:t>İlaç yapımında kullanılırlar (penisilin)</a:t>
            </a:r>
          </a:p>
          <a:p>
            <a:pPr algn="just"/>
            <a:r>
              <a:rPr lang="tr-TR" sz="2800" dirty="0" smtClean="0"/>
              <a:t>Bazı </a:t>
            </a:r>
            <a:r>
              <a:rPr lang="tr-TR" sz="2800" dirty="0" err="1" smtClean="0"/>
              <a:t>funguslar</a:t>
            </a:r>
            <a:r>
              <a:rPr lang="tr-TR" sz="2800" dirty="0" smtClean="0"/>
              <a:t> bitki kökleriyle </a:t>
            </a:r>
            <a:r>
              <a:rPr lang="tr-TR" sz="2800" dirty="0" err="1" smtClean="0"/>
              <a:t>simbiotik</a:t>
            </a:r>
            <a:r>
              <a:rPr lang="tr-TR" sz="2800" dirty="0" smtClean="0"/>
              <a:t> (her iki organizmaya da fayda sağlayan ortak bir yaşam) bir birlik oluştururlar. Bu yapıya ‘</a:t>
            </a:r>
            <a:r>
              <a:rPr lang="tr-TR" sz="2800" dirty="0" err="1" smtClean="0"/>
              <a:t>mikoriza</a:t>
            </a:r>
            <a:r>
              <a:rPr lang="tr-TR" sz="2800" dirty="0" smtClean="0"/>
              <a:t>’ denilmektedir.</a:t>
            </a:r>
          </a:p>
          <a:p>
            <a:pPr algn="just"/>
            <a:r>
              <a:rPr lang="tr-TR" sz="2800" dirty="0" smtClean="0"/>
              <a:t>Artıkların ayrışmasında görev alırlar.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755576" y="0"/>
            <a:ext cx="8064896" cy="2677656"/>
          </a:xfrm>
          <a:prstGeom prst="rect">
            <a:avLst/>
          </a:prstGeom>
        </p:spPr>
        <p:txBody>
          <a:bodyPr wrap="square">
            <a:spAutoFit/>
          </a:bodyPr>
          <a:lstStyle/>
          <a:p>
            <a:pPr algn="just"/>
            <a:r>
              <a:rPr lang="tr-TR" sz="2800" dirty="0" smtClean="0"/>
              <a:t>İnsan, hayvan ve bitkiler için zararlı olan canlıların biyolojik kontrolünde yine </a:t>
            </a:r>
            <a:r>
              <a:rPr lang="tr-TR" sz="2800" dirty="0" err="1" smtClean="0"/>
              <a:t>funguslardan</a:t>
            </a:r>
            <a:r>
              <a:rPr lang="tr-TR" sz="2800" dirty="0" smtClean="0"/>
              <a:t> faydalanılmaktadır (</a:t>
            </a:r>
            <a:r>
              <a:rPr lang="tr-TR" sz="2800" i="1" dirty="0" err="1" smtClean="0"/>
              <a:t>Fusarium</a:t>
            </a:r>
            <a:r>
              <a:rPr lang="tr-TR" sz="2800" dirty="0" smtClean="0"/>
              <a:t> </a:t>
            </a:r>
            <a:r>
              <a:rPr lang="tr-TR" sz="2800" dirty="0" err="1" smtClean="0"/>
              <a:t>spp</a:t>
            </a:r>
            <a:r>
              <a:rPr lang="tr-TR" sz="2800" dirty="0" smtClean="0"/>
              <a:t>.’ye karşı </a:t>
            </a:r>
            <a:r>
              <a:rPr lang="tr-TR" sz="2800" i="1" dirty="0" err="1" smtClean="0"/>
              <a:t>Trichoderma</a:t>
            </a:r>
            <a:r>
              <a:rPr lang="tr-TR" sz="2800" dirty="0" smtClean="0"/>
              <a:t> </a:t>
            </a:r>
            <a:r>
              <a:rPr lang="tr-TR" sz="2800" dirty="0" err="1" smtClean="0"/>
              <a:t>spp</a:t>
            </a:r>
            <a:r>
              <a:rPr lang="tr-TR" sz="2800" dirty="0" smtClean="0"/>
              <a:t>.’</a:t>
            </a:r>
            <a:r>
              <a:rPr lang="tr-TR" sz="2800" dirty="0" err="1" smtClean="0"/>
              <a:t>nin</a:t>
            </a:r>
            <a:r>
              <a:rPr lang="tr-TR" sz="2800" dirty="0" smtClean="0"/>
              <a:t> kullanımı).</a:t>
            </a:r>
          </a:p>
          <a:p>
            <a:pPr algn="just"/>
            <a:r>
              <a:rPr lang="tr-TR" sz="2800" dirty="0" smtClean="0"/>
              <a:t>Çok kısa sürede çoğaldıkları için </a:t>
            </a:r>
            <a:r>
              <a:rPr lang="tr-TR" sz="2800" dirty="0" err="1" smtClean="0"/>
              <a:t>lab</a:t>
            </a:r>
            <a:r>
              <a:rPr lang="tr-TR" sz="2800" dirty="0" smtClean="0"/>
              <a:t>.da kolay üretilir ve genetik çalışmalarda kullanılmaktadırlar.</a:t>
            </a:r>
            <a:endParaRPr lang="tr-TR" sz="2400" dirty="0" smtClean="0">
              <a:latin typeface="Verdana" pitchFamily="34" charset="0"/>
            </a:endParaRPr>
          </a:p>
        </p:txBody>
      </p:sp>
      <p:sp>
        <p:nvSpPr>
          <p:cNvPr id="4" name="3 Dikdörtgen"/>
          <p:cNvSpPr/>
          <p:nvPr/>
        </p:nvSpPr>
        <p:spPr>
          <a:xfrm>
            <a:off x="755576" y="3717032"/>
            <a:ext cx="8388424" cy="3108543"/>
          </a:xfrm>
          <a:prstGeom prst="rect">
            <a:avLst/>
          </a:prstGeom>
        </p:spPr>
        <p:txBody>
          <a:bodyPr wrap="square">
            <a:spAutoFit/>
          </a:bodyPr>
          <a:lstStyle/>
          <a:p>
            <a:pPr algn="just"/>
            <a:r>
              <a:rPr lang="tr-TR" sz="2800" dirty="0" err="1" smtClean="0"/>
              <a:t>Fungusların</a:t>
            </a:r>
            <a:r>
              <a:rPr lang="tr-TR" sz="2800" dirty="0" smtClean="0"/>
              <a:t> neden olduğu bitki hastalıkları her yıl ürün kaybına neden olmakta ve bu hastalıkları önlemek için kullanılan </a:t>
            </a:r>
            <a:r>
              <a:rPr lang="tr-TR" sz="2800" dirty="0" err="1" smtClean="0"/>
              <a:t>fungusitler</a:t>
            </a:r>
            <a:r>
              <a:rPr lang="tr-TR" sz="2800" dirty="0" smtClean="0"/>
              <a:t> için de milyarlarca lira harcanmaktadır.</a:t>
            </a:r>
          </a:p>
          <a:p>
            <a:pPr algn="just"/>
            <a:r>
              <a:rPr lang="tr-TR" sz="2800" dirty="0" smtClean="0"/>
              <a:t>Bitki paraziti bazı </a:t>
            </a:r>
            <a:r>
              <a:rPr lang="tr-TR" sz="2800" dirty="0" err="1" smtClean="0"/>
              <a:t>funguslar</a:t>
            </a:r>
            <a:r>
              <a:rPr lang="tr-TR" sz="2800" dirty="0" smtClean="0"/>
              <a:t> tarafından gıdalar üzerinde üretilen ve </a:t>
            </a:r>
            <a:r>
              <a:rPr lang="tr-TR" sz="2800" dirty="0" err="1" smtClean="0">
                <a:solidFill>
                  <a:srgbClr val="FF3300"/>
                </a:solidFill>
              </a:rPr>
              <a:t>mikotoksin</a:t>
            </a:r>
            <a:r>
              <a:rPr lang="tr-TR" sz="2800" dirty="0" smtClean="0"/>
              <a:t> denilen bazı maddeler hayvanlara ve insanlara zararlıdır. </a:t>
            </a:r>
            <a:endParaRPr lang="tr-TR" sz="2800" dirty="0"/>
          </a:p>
        </p:txBody>
      </p:sp>
      <p:sp>
        <p:nvSpPr>
          <p:cNvPr id="5" name="4 Metin kutusu"/>
          <p:cNvSpPr txBox="1"/>
          <p:nvPr/>
        </p:nvSpPr>
        <p:spPr>
          <a:xfrm>
            <a:off x="1043608" y="2636912"/>
            <a:ext cx="7560840" cy="954107"/>
          </a:xfrm>
          <a:prstGeom prst="rect">
            <a:avLst/>
          </a:prstGeom>
          <a:noFill/>
        </p:spPr>
        <p:txBody>
          <a:bodyPr wrap="square" rtlCol="0">
            <a:spAutoFit/>
          </a:bodyPr>
          <a:lstStyle/>
          <a:p>
            <a:r>
              <a:rPr lang="tr-TR" sz="3200" dirty="0" err="1" smtClean="0">
                <a:solidFill>
                  <a:srgbClr val="FF0000"/>
                </a:solidFill>
                <a:latin typeface="Calibri" pitchFamily="34" charset="0"/>
              </a:rPr>
              <a:t>Fungusların</a:t>
            </a:r>
            <a:r>
              <a:rPr lang="tr-TR" sz="3200" dirty="0" smtClean="0">
                <a:solidFill>
                  <a:srgbClr val="FF0000"/>
                </a:solidFill>
                <a:latin typeface="Calibri" pitchFamily="34" charset="0"/>
              </a:rPr>
              <a:t> Zararları: </a:t>
            </a:r>
            <a:r>
              <a:rPr lang="tr-TR" sz="2400" dirty="0" smtClean="0">
                <a:latin typeface="Verdana" pitchFamily="34" charset="0"/>
              </a:rPr>
              <a:t/>
            </a:r>
            <a:br>
              <a:rPr lang="tr-TR" sz="2400" dirty="0" smtClean="0">
                <a:latin typeface="Verdana" pitchFamily="34" charset="0"/>
              </a:rPr>
            </a:br>
            <a:r>
              <a:rPr lang="tr-TR" sz="2400" dirty="0" smtClean="0">
                <a:latin typeface="Verdana" pitchFamily="34" charset="0"/>
              </a:rPr>
              <a:t>(</a:t>
            </a:r>
            <a:r>
              <a:rPr lang="tr-TR" b="1" dirty="0" smtClean="0">
                <a:latin typeface="Verdana" pitchFamily="34" charset="0"/>
              </a:rPr>
              <a:t>8000 </a:t>
            </a:r>
            <a:r>
              <a:rPr lang="tr-TR" b="1" dirty="0" err="1" smtClean="0">
                <a:latin typeface="Verdana" pitchFamily="34" charset="0"/>
              </a:rPr>
              <a:t>fungus</a:t>
            </a:r>
            <a:r>
              <a:rPr lang="tr-TR" b="1" dirty="0" smtClean="0">
                <a:latin typeface="Verdana" pitchFamily="34" charset="0"/>
              </a:rPr>
              <a:t> türü bitkilerde hastalığa neden olur</a:t>
            </a:r>
            <a:r>
              <a:rPr lang="tr-TR" sz="2400" dirty="0" smtClean="0">
                <a:latin typeface="Verdana" pitchFamily="34" charset="0"/>
              </a:rPr>
              <a:t>)</a:t>
            </a:r>
            <a:endParaRPr lang="tr-T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4" name="3 Dikdörtgen"/>
          <p:cNvSpPr/>
          <p:nvPr/>
        </p:nvSpPr>
        <p:spPr>
          <a:xfrm>
            <a:off x="1259632" y="188641"/>
            <a:ext cx="7704856" cy="4832092"/>
          </a:xfrm>
          <a:prstGeom prst="rect">
            <a:avLst/>
          </a:prstGeom>
        </p:spPr>
        <p:txBody>
          <a:bodyPr wrap="square">
            <a:spAutoFit/>
          </a:bodyPr>
          <a:lstStyle/>
          <a:p>
            <a:r>
              <a:rPr lang="tr-TR" sz="2800" dirty="0" smtClean="0">
                <a:latin typeface="Calibri" pitchFamily="34" charset="0"/>
              </a:rPr>
              <a:t>Buğday, arpa, mısır gibi bazı gıdalar depolandığında, uygun sıcaklık ve nem mevcutsa bunlar üzerinde bazı </a:t>
            </a:r>
            <a:r>
              <a:rPr lang="tr-TR" sz="2800" dirty="0" err="1" smtClean="0">
                <a:latin typeface="Calibri" pitchFamily="34" charset="0"/>
              </a:rPr>
              <a:t>funguslar</a:t>
            </a:r>
            <a:r>
              <a:rPr lang="tr-TR" sz="2800" dirty="0" smtClean="0">
                <a:latin typeface="Calibri" pitchFamily="34" charset="0"/>
              </a:rPr>
              <a:t> gelişmektedir. Özellikle mısır taneleri üzerinde </a:t>
            </a:r>
            <a:r>
              <a:rPr lang="tr-TR" sz="2800" i="1" dirty="0" err="1" smtClean="0">
                <a:solidFill>
                  <a:srgbClr val="FF3300"/>
                </a:solidFill>
                <a:latin typeface="Calibri" pitchFamily="34" charset="0"/>
              </a:rPr>
              <a:t>Aspergillus</a:t>
            </a:r>
            <a:r>
              <a:rPr lang="tr-TR" sz="2800" i="1" dirty="0" smtClean="0">
                <a:solidFill>
                  <a:srgbClr val="FF3300"/>
                </a:solidFill>
                <a:latin typeface="Calibri" pitchFamily="34" charset="0"/>
              </a:rPr>
              <a:t> </a:t>
            </a:r>
            <a:r>
              <a:rPr lang="tr-TR" sz="2800" i="1" dirty="0" err="1" smtClean="0">
                <a:solidFill>
                  <a:srgbClr val="FF3300"/>
                </a:solidFill>
                <a:latin typeface="Calibri" pitchFamily="34" charset="0"/>
              </a:rPr>
              <a:t>flavus</a:t>
            </a:r>
            <a:r>
              <a:rPr lang="tr-TR" sz="2800" dirty="0" err="1" smtClean="0">
                <a:latin typeface="Calibri" pitchFamily="34" charset="0"/>
              </a:rPr>
              <a:t>’un</a:t>
            </a:r>
            <a:r>
              <a:rPr lang="tr-TR" sz="2800" dirty="0" smtClean="0">
                <a:latin typeface="Calibri" pitchFamily="34" charset="0"/>
              </a:rPr>
              <a:t> gelişimi sonucu </a:t>
            </a:r>
            <a:r>
              <a:rPr lang="tr-TR" sz="2800" dirty="0" err="1" smtClean="0">
                <a:solidFill>
                  <a:srgbClr val="FF3300"/>
                </a:solidFill>
                <a:latin typeface="Calibri" pitchFamily="34" charset="0"/>
              </a:rPr>
              <a:t>aflatoksin</a:t>
            </a:r>
            <a:r>
              <a:rPr lang="tr-TR" sz="2800" dirty="0" smtClean="0">
                <a:solidFill>
                  <a:srgbClr val="FF3300"/>
                </a:solidFill>
                <a:latin typeface="Calibri" pitchFamily="34" charset="0"/>
              </a:rPr>
              <a:t> </a:t>
            </a:r>
            <a:r>
              <a:rPr lang="tr-TR" sz="2800" dirty="0" smtClean="0">
                <a:latin typeface="Calibri" pitchFamily="34" charset="0"/>
              </a:rPr>
              <a:t>üretimi gerçekleşir. Hububat tohumları üzerinde gelişen bazı </a:t>
            </a:r>
            <a:r>
              <a:rPr lang="tr-TR" sz="2800" dirty="0" err="1" smtClean="0">
                <a:solidFill>
                  <a:srgbClr val="FF3300"/>
                </a:solidFill>
                <a:latin typeface="Calibri" pitchFamily="34" charset="0"/>
              </a:rPr>
              <a:t>Fusarium</a:t>
            </a:r>
            <a:r>
              <a:rPr lang="tr-TR" sz="2800" dirty="0" smtClean="0">
                <a:latin typeface="Calibri" pitchFamily="34" charset="0"/>
              </a:rPr>
              <a:t> türleri ise tehlikeli </a:t>
            </a:r>
            <a:r>
              <a:rPr lang="tr-TR" sz="2800" dirty="0" err="1" smtClean="0">
                <a:latin typeface="Calibri" pitchFamily="34" charset="0"/>
              </a:rPr>
              <a:t>toksik</a:t>
            </a:r>
            <a:r>
              <a:rPr lang="tr-TR" sz="2800" dirty="0" smtClean="0">
                <a:latin typeface="Calibri" pitchFamily="34" charset="0"/>
              </a:rPr>
              <a:t> maddeler üretirler. </a:t>
            </a:r>
            <a:r>
              <a:rPr lang="tr-TR" sz="2800" i="1" dirty="0" err="1" smtClean="0">
                <a:solidFill>
                  <a:srgbClr val="FF3300"/>
                </a:solidFill>
                <a:latin typeface="Calibri" pitchFamily="34" charset="0"/>
              </a:rPr>
              <a:t>Claviceps</a:t>
            </a:r>
            <a:r>
              <a:rPr lang="tr-TR" sz="2800" i="1" dirty="0" smtClean="0">
                <a:solidFill>
                  <a:srgbClr val="FF3300"/>
                </a:solidFill>
                <a:latin typeface="Calibri" pitchFamily="34" charset="0"/>
              </a:rPr>
              <a:t> </a:t>
            </a:r>
            <a:r>
              <a:rPr lang="tr-TR" sz="2800" i="1" dirty="0" err="1" smtClean="0">
                <a:solidFill>
                  <a:srgbClr val="FF3300"/>
                </a:solidFill>
                <a:latin typeface="Calibri" pitchFamily="34" charset="0"/>
              </a:rPr>
              <a:t>purpurea</a:t>
            </a:r>
            <a:r>
              <a:rPr lang="tr-TR" sz="2800" i="1" dirty="0" smtClean="0">
                <a:latin typeface="Calibri" pitchFamily="34" charset="0"/>
              </a:rPr>
              <a:t> </a:t>
            </a:r>
            <a:r>
              <a:rPr lang="tr-TR" sz="2800" dirty="0" err="1" smtClean="0">
                <a:latin typeface="Calibri" pitchFamily="34" charset="0"/>
              </a:rPr>
              <a:t>fungusunun</a:t>
            </a:r>
            <a:r>
              <a:rPr lang="tr-TR" sz="2800" dirty="0" smtClean="0">
                <a:latin typeface="Calibri" pitchFamily="34" charset="0"/>
              </a:rPr>
              <a:t> neden olduğu ‘çavdar mahmuzu’ hastalığında ise daneler </a:t>
            </a:r>
            <a:r>
              <a:rPr lang="tr-TR" sz="2800" dirty="0" err="1" smtClean="0">
                <a:latin typeface="Calibri" pitchFamily="34" charset="0"/>
              </a:rPr>
              <a:t>fungusun</a:t>
            </a:r>
            <a:r>
              <a:rPr lang="tr-TR" sz="2800" dirty="0" smtClean="0">
                <a:latin typeface="Calibri" pitchFamily="34" charset="0"/>
              </a:rPr>
              <a:t> </a:t>
            </a:r>
            <a:r>
              <a:rPr lang="tr-TR" sz="2800" dirty="0" err="1" smtClean="0">
                <a:latin typeface="Calibri" pitchFamily="34" charset="0"/>
              </a:rPr>
              <a:t>sklerotları</a:t>
            </a:r>
            <a:r>
              <a:rPr lang="tr-TR" sz="2800" dirty="0" smtClean="0">
                <a:latin typeface="Calibri" pitchFamily="34" charset="0"/>
              </a:rPr>
              <a:t> ile bulaşır ki bunlar da oldukça zehirli maddeler içermektedir</a:t>
            </a:r>
            <a:endParaRPr lang="tr-TR" sz="2800" dirty="0">
              <a:latin typeface="Calibri"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43608" y="548680"/>
            <a:ext cx="7776864" cy="5693866"/>
          </a:xfrm>
          <a:prstGeom prst="rect">
            <a:avLst/>
          </a:prstGeom>
        </p:spPr>
        <p:txBody>
          <a:bodyPr wrap="square">
            <a:spAutoFit/>
          </a:bodyPr>
          <a:lstStyle/>
          <a:p>
            <a:pPr algn="just"/>
            <a:r>
              <a:rPr lang="tr-TR" sz="2800" dirty="0" smtClean="0"/>
              <a:t>Bazı </a:t>
            </a:r>
            <a:r>
              <a:rPr lang="tr-TR" sz="2800" dirty="0" err="1" smtClean="0"/>
              <a:t>funguslar</a:t>
            </a:r>
            <a:r>
              <a:rPr lang="tr-TR" sz="2800" dirty="0" smtClean="0"/>
              <a:t> insanlarda da hastalık yapmaktadır. Özellikle cilt ve deri hastalıklarına ve de alerjiye neden olurlar (Ayakta oluşan mantar gibi).</a:t>
            </a:r>
          </a:p>
          <a:p>
            <a:pPr algn="just"/>
            <a:endParaRPr lang="tr-TR" sz="2800" dirty="0" smtClean="0"/>
          </a:p>
          <a:p>
            <a:pPr algn="just"/>
            <a:r>
              <a:rPr lang="tr-TR" sz="2800" dirty="0" smtClean="0"/>
              <a:t>Bazı gıdaların bozulmasına neden olurlar (</a:t>
            </a:r>
            <a:r>
              <a:rPr lang="tr-TR" sz="2800" i="1" dirty="0" err="1" smtClean="0"/>
              <a:t>Rhizophus</a:t>
            </a:r>
            <a:r>
              <a:rPr lang="tr-TR" sz="2800" i="1" dirty="0" smtClean="0"/>
              <a:t> </a:t>
            </a:r>
            <a:r>
              <a:rPr lang="tr-TR" sz="2800" i="1" dirty="0" err="1" smtClean="0"/>
              <a:t>stolonifer</a:t>
            </a:r>
            <a:r>
              <a:rPr lang="tr-TR" sz="2800" dirty="0" smtClean="0"/>
              <a:t> -Ekmek küfü).</a:t>
            </a:r>
          </a:p>
          <a:p>
            <a:pPr algn="just"/>
            <a:endParaRPr lang="tr-TR" sz="2800" dirty="0" smtClean="0"/>
          </a:p>
          <a:p>
            <a:pPr algn="just"/>
            <a:r>
              <a:rPr lang="tr-TR" sz="2800" dirty="0" smtClean="0"/>
              <a:t>Pamuklu, yünlü, deri giysiler ve eşyalarda bozulmalara ve hatta elektronik aletlerde çürümelere yol açabilirler.</a:t>
            </a:r>
          </a:p>
          <a:p>
            <a:pPr algn="just"/>
            <a:endParaRPr lang="tr-TR" sz="2800" dirty="0" smtClean="0"/>
          </a:p>
          <a:p>
            <a:pPr algn="just"/>
            <a:r>
              <a:rPr lang="tr-TR" sz="2800" dirty="0" err="1" smtClean="0"/>
              <a:t>Funguslarla</a:t>
            </a:r>
            <a:r>
              <a:rPr lang="tr-TR" sz="2800" dirty="0" smtClean="0"/>
              <a:t> mücadelede kullanılan </a:t>
            </a:r>
            <a:r>
              <a:rPr lang="tr-TR" sz="2800" dirty="0" err="1" smtClean="0"/>
              <a:t>fungusitler</a:t>
            </a:r>
            <a:r>
              <a:rPr lang="tr-TR" sz="2800" dirty="0" smtClean="0"/>
              <a:t> çevre kirliliğine neden olur ve doğal dengeyi bozarlar.</a:t>
            </a:r>
            <a:endParaRPr lang="tr-TR" sz="28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1124744"/>
            <a:ext cx="7572428" cy="3970318"/>
          </a:xfrm>
          <a:prstGeom prst="rect">
            <a:avLst/>
          </a:prstGeom>
        </p:spPr>
        <p:txBody>
          <a:bodyPr wrap="square">
            <a:spAutoFit/>
          </a:bodyPr>
          <a:lstStyle/>
          <a:p>
            <a:r>
              <a:rPr lang="tr-TR" sz="2800" b="1" dirty="0" smtClean="0">
                <a:solidFill>
                  <a:srgbClr val="0070C0"/>
                </a:solidFill>
              </a:rPr>
              <a:t>Bir </a:t>
            </a:r>
            <a:r>
              <a:rPr lang="tr-TR" sz="2800" b="1" dirty="0" err="1" smtClean="0">
                <a:solidFill>
                  <a:srgbClr val="0070C0"/>
                </a:solidFill>
              </a:rPr>
              <a:t>Fungus</a:t>
            </a:r>
            <a:r>
              <a:rPr lang="tr-TR" sz="2800" b="1" dirty="0" smtClean="0">
                <a:solidFill>
                  <a:srgbClr val="0070C0"/>
                </a:solidFill>
              </a:rPr>
              <a:t> hücresinde</a:t>
            </a:r>
          </a:p>
          <a:p>
            <a:endParaRPr lang="tr-TR" sz="2800" b="1" dirty="0" smtClean="0">
              <a:solidFill>
                <a:srgbClr val="0070C0"/>
              </a:solidFill>
            </a:endParaRPr>
          </a:p>
          <a:p>
            <a:r>
              <a:rPr lang="tr-TR" sz="2800" dirty="0" smtClean="0"/>
              <a:t>Hücre duvarı, </a:t>
            </a:r>
          </a:p>
          <a:p>
            <a:endParaRPr lang="tr-TR" sz="2800" dirty="0" smtClean="0"/>
          </a:p>
          <a:p>
            <a:r>
              <a:rPr lang="tr-TR" sz="2800" dirty="0" err="1" smtClean="0"/>
              <a:t>Plasmolemma</a:t>
            </a:r>
            <a:r>
              <a:rPr lang="tr-TR" sz="2800" dirty="0" smtClean="0"/>
              <a:t> (</a:t>
            </a:r>
            <a:r>
              <a:rPr lang="tr-TR" sz="2800" dirty="0" err="1" smtClean="0"/>
              <a:t>Sitoplazmik</a:t>
            </a:r>
            <a:r>
              <a:rPr lang="tr-TR" sz="2800" dirty="0" smtClean="0"/>
              <a:t> </a:t>
            </a:r>
            <a:r>
              <a:rPr lang="tr-TR" sz="2800" dirty="0" err="1" smtClean="0"/>
              <a:t>membran</a:t>
            </a:r>
            <a:r>
              <a:rPr lang="tr-TR" sz="2800" dirty="0" smtClean="0"/>
              <a:t>)</a:t>
            </a:r>
          </a:p>
          <a:p>
            <a:endParaRPr lang="tr-TR" sz="2800" dirty="0" smtClean="0"/>
          </a:p>
          <a:p>
            <a:r>
              <a:rPr lang="tr-TR" sz="2800" dirty="0" smtClean="0"/>
              <a:t>Sitoplazma ve </a:t>
            </a:r>
          </a:p>
          <a:p>
            <a:endParaRPr lang="tr-TR" sz="2800" dirty="0" smtClean="0"/>
          </a:p>
          <a:p>
            <a:r>
              <a:rPr lang="tr-TR" sz="2800" dirty="0" smtClean="0"/>
              <a:t>Çekirdek bulunur.</a:t>
            </a:r>
            <a:endParaRPr lang="tr-TR" sz="2800" dirty="0"/>
          </a:p>
        </p:txBody>
      </p:sp>
      <p:sp>
        <p:nvSpPr>
          <p:cNvPr id="3" name="2 Dikdörtgen"/>
          <p:cNvSpPr/>
          <p:nvPr/>
        </p:nvSpPr>
        <p:spPr>
          <a:xfrm>
            <a:off x="1187624" y="0"/>
            <a:ext cx="4521225" cy="584775"/>
          </a:xfrm>
          <a:prstGeom prst="rect">
            <a:avLst/>
          </a:prstGeom>
        </p:spPr>
        <p:txBody>
          <a:bodyPr wrap="square">
            <a:spAutoFit/>
          </a:bodyPr>
          <a:lstStyle/>
          <a:p>
            <a:r>
              <a:rPr lang="tr-TR" sz="3200" dirty="0" err="1" smtClean="0">
                <a:solidFill>
                  <a:srgbClr val="FF0000"/>
                </a:solidFill>
                <a:latin typeface="Verdana" pitchFamily="34" charset="0"/>
              </a:rPr>
              <a:t>Fungusların</a:t>
            </a:r>
            <a:r>
              <a:rPr lang="tr-TR" sz="3200" dirty="0" smtClean="0">
                <a:solidFill>
                  <a:srgbClr val="FF0000"/>
                </a:solidFill>
                <a:latin typeface="Verdana" pitchFamily="34" charset="0"/>
              </a:rPr>
              <a:t> yapısı</a:t>
            </a:r>
            <a:endParaRPr lang="tr-TR" sz="3200" dirty="0">
              <a:solidFill>
                <a:srgbClr val="FF0000"/>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331640" y="332656"/>
            <a:ext cx="7272808" cy="584775"/>
          </a:xfrm>
          <a:prstGeom prst="rect">
            <a:avLst/>
          </a:prstGeom>
        </p:spPr>
        <p:txBody>
          <a:bodyPr wrap="square">
            <a:spAutoFit/>
          </a:bodyPr>
          <a:lstStyle/>
          <a:p>
            <a:r>
              <a:rPr lang="tr-TR" sz="3200" dirty="0" smtClean="0"/>
              <a:t>Tipik bir </a:t>
            </a:r>
            <a:r>
              <a:rPr lang="tr-TR" sz="3200" dirty="0" err="1" smtClean="0"/>
              <a:t>eukaryot</a:t>
            </a:r>
            <a:r>
              <a:rPr lang="tr-TR" sz="3200" dirty="0" smtClean="0"/>
              <a:t> </a:t>
            </a:r>
            <a:r>
              <a:rPr lang="tr-TR" sz="3200" dirty="0" err="1" smtClean="0"/>
              <a:t>fungus</a:t>
            </a:r>
            <a:r>
              <a:rPr lang="tr-TR" sz="3200" dirty="0" smtClean="0"/>
              <a:t> hücresinin yapısı</a:t>
            </a:r>
            <a:endParaRPr lang="tr-TR" sz="3200" dirty="0"/>
          </a:p>
        </p:txBody>
      </p:sp>
      <p:pic>
        <p:nvPicPr>
          <p:cNvPr id="4" name="Picture 4" descr="tara0014"/>
          <p:cNvPicPr>
            <a:picLocks noChangeAspect="1" noChangeArrowheads="1"/>
          </p:cNvPicPr>
          <p:nvPr/>
        </p:nvPicPr>
        <p:blipFill>
          <a:blip r:embed="rId2" cstate="print"/>
          <a:srcRect/>
          <a:stretch>
            <a:fillRect/>
          </a:stretch>
        </p:blipFill>
        <p:spPr>
          <a:xfrm>
            <a:off x="1835696" y="2060848"/>
            <a:ext cx="5865812" cy="3676650"/>
          </a:xfrm>
          <a:prstGeom prst="rect">
            <a:avLst/>
          </a:prstGeom>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UltraXP\Desktop\Berna hoca\prokaryot hücre.png"/>
          <p:cNvPicPr>
            <a:picLocks noChangeAspect="1" noChangeArrowheads="1"/>
          </p:cNvPicPr>
          <p:nvPr/>
        </p:nvPicPr>
        <p:blipFill>
          <a:blip r:embed="rId2" cstate="print"/>
          <a:srcRect/>
          <a:stretch>
            <a:fillRect/>
          </a:stretch>
        </p:blipFill>
        <p:spPr bwMode="auto">
          <a:xfrm>
            <a:off x="971600" y="980728"/>
            <a:ext cx="8424936" cy="4536504"/>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144463"/>
            <a:ext cx="8964488" cy="6524897"/>
          </a:xfrm>
          <a:prstGeom prst="rect">
            <a:avLst/>
          </a:prstGeom>
          <a:noFill/>
          <a:ln w="9525">
            <a:noFill/>
            <a:miter lim="800000"/>
            <a:headEnd/>
            <a:tailEnd/>
          </a:ln>
          <a:effec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UltraXP\Desktop\Berna hoca\ökaryot hücre.png"/>
          <p:cNvPicPr>
            <a:picLocks noChangeAspect="1" noChangeArrowheads="1"/>
          </p:cNvPicPr>
          <p:nvPr/>
        </p:nvPicPr>
        <p:blipFill>
          <a:blip r:embed="rId3" cstate="print"/>
          <a:srcRect/>
          <a:stretch>
            <a:fillRect/>
          </a:stretch>
        </p:blipFill>
        <p:spPr bwMode="auto">
          <a:xfrm>
            <a:off x="971600" y="188640"/>
            <a:ext cx="8172400" cy="6192688"/>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115616" y="188640"/>
            <a:ext cx="7704856" cy="4918269"/>
          </a:xfrm>
          <a:prstGeom prst="rect">
            <a:avLst/>
          </a:prstGeom>
        </p:spPr>
        <p:txBody>
          <a:bodyPr wrap="square">
            <a:spAutoFit/>
          </a:bodyPr>
          <a:lstStyle/>
          <a:p>
            <a:pPr algn="just">
              <a:lnSpc>
                <a:spcPct val="80000"/>
              </a:lnSpc>
            </a:pPr>
            <a:r>
              <a:rPr lang="tr-TR" sz="2800" dirty="0" smtClean="0">
                <a:solidFill>
                  <a:srgbClr val="0070C0"/>
                </a:solidFill>
              </a:rPr>
              <a:t>Hücre duvarı</a:t>
            </a:r>
          </a:p>
          <a:p>
            <a:pPr algn="just">
              <a:lnSpc>
                <a:spcPct val="80000"/>
              </a:lnSpc>
            </a:pPr>
            <a:endParaRPr lang="tr-TR" sz="2800" dirty="0" smtClean="0">
              <a:solidFill>
                <a:srgbClr val="0070C0"/>
              </a:solidFill>
            </a:endParaRPr>
          </a:p>
          <a:p>
            <a:pPr algn="just">
              <a:lnSpc>
                <a:spcPct val="80000"/>
              </a:lnSpc>
            </a:pPr>
            <a:r>
              <a:rPr lang="tr-TR" sz="2800" dirty="0" smtClean="0">
                <a:solidFill>
                  <a:srgbClr val="0070C0"/>
                </a:solidFill>
              </a:rPr>
              <a:t> </a:t>
            </a:r>
            <a:r>
              <a:rPr lang="tr-TR" sz="2800" dirty="0" smtClean="0">
                <a:latin typeface="Calibri" pitchFamily="34" charset="0"/>
              </a:rPr>
              <a:t>İki veya daha fazla kattan oluşmuştur. Hücreye şekil veren bu duvar yapısı hakkında kesin bir şey söylemek doğru olmaz. Çünkü bu yapı türlere göre değişiklik göstermektedir. Ancak hücre duvarı turgor basıncını ayarlayarak </a:t>
            </a:r>
            <a:r>
              <a:rPr lang="tr-TR" sz="2800" dirty="0" err="1" smtClean="0">
                <a:latin typeface="Calibri" pitchFamily="34" charset="0"/>
              </a:rPr>
              <a:t>fungusun</a:t>
            </a:r>
            <a:r>
              <a:rPr lang="tr-TR" sz="2800" dirty="0" smtClean="0">
                <a:latin typeface="Calibri" pitchFamily="34" charset="0"/>
              </a:rPr>
              <a:t> yaşamını sürdürmesinde ve gelişiminde rol oynar. Yapısında beta </a:t>
            </a:r>
            <a:r>
              <a:rPr lang="tr-TR" sz="2800" dirty="0" err="1" smtClean="0">
                <a:latin typeface="Calibri" pitchFamily="34" charset="0"/>
              </a:rPr>
              <a:t>glukanlar</a:t>
            </a:r>
            <a:r>
              <a:rPr lang="tr-TR" sz="2800" dirty="0" smtClean="0">
                <a:latin typeface="Calibri" pitchFamily="34" charset="0"/>
              </a:rPr>
              <a:t> veya kitin ve az miktarda lipit bulunur. Hakiki selüloz ise yalnızca bir grup </a:t>
            </a:r>
            <a:r>
              <a:rPr lang="tr-TR" sz="2800" dirty="0" err="1" smtClean="0">
                <a:latin typeface="Calibri" pitchFamily="34" charset="0"/>
              </a:rPr>
              <a:t>fungusun</a:t>
            </a:r>
            <a:r>
              <a:rPr lang="tr-TR" sz="2800" dirty="0" smtClean="0">
                <a:latin typeface="Calibri" pitchFamily="34" charset="0"/>
              </a:rPr>
              <a:t> hücre duvarında bulunmaktadır. Selüloz genellikle gerçek </a:t>
            </a:r>
            <a:r>
              <a:rPr lang="tr-TR" sz="2800" dirty="0" err="1" smtClean="0">
                <a:latin typeface="Calibri" pitchFamily="34" charset="0"/>
              </a:rPr>
              <a:t>fungusların</a:t>
            </a:r>
            <a:r>
              <a:rPr lang="tr-TR" sz="2800" dirty="0" smtClean="0">
                <a:latin typeface="Calibri" pitchFamily="34" charset="0"/>
              </a:rPr>
              <a:t> hücre duvarında yer almaz. Özellikle </a:t>
            </a:r>
            <a:r>
              <a:rPr lang="tr-TR" sz="2800" dirty="0" err="1" smtClean="0">
                <a:latin typeface="Calibri" pitchFamily="34" charset="0"/>
              </a:rPr>
              <a:t>Oomycota’ya</a:t>
            </a:r>
            <a:r>
              <a:rPr lang="tr-TR" sz="2800" dirty="0" smtClean="0">
                <a:latin typeface="Calibri" pitchFamily="34" charset="0"/>
              </a:rPr>
              <a:t> ait türlerde hücre duvarının karakteristik yapısında selüloz yer alır. </a:t>
            </a:r>
            <a:endParaRPr lang="tr-TR" sz="2800" dirty="0">
              <a:latin typeface="Calibri"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4" name="3 Dikdörtgen"/>
          <p:cNvSpPr/>
          <p:nvPr/>
        </p:nvSpPr>
        <p:spPr>
          <a:xfrm>
            <a:off x="1259632" y="404664"/>
            <a:ext cx="7632848" cy="5952399"/>
          </a:xfrm>
          <a:prstGeom prst="rect">
            <a:avLst/>
          </a:prstGeom>
        </p:spPr>
        <p:txBody>
          <a:bodyPr wrap="square">
            <a:spAutoFit/>
          </a:bodyPr>
          <a:lstStyle/>
          <a:p>
            <a:pPr algn="just">
              <a:lnSpc>
                <a:spcPct val="80000"/>
              </a:lnSpc>
            </a:pPr>
            <a:r>
              <a:rPr lang="tr-TR" sz="2800" dirty="0" smtClean="0"/>
              <a:t>Hücre duvarının iç kısmı </a:t>
            </a:r>
            <a:r>
              <a:rPr lang="tr-TR" sz="2800" b="1" dirty="0" err="1" smtClean="0">
                <a:solidFill>
                  <a:srgbClr val="FF3300"/>
                </a:solidFill>
              </a:rPr>
              <a:t>plasmolemma</a:t>
            </a:r>
            <a:r>
              <a:rPr lang="tr-TR" sz="2800" b="1" dirty="0" smtClean="0"/>
              <a:t> </a:t>
            </a:r>
            <a:r>
              <a:rPr lang="tr-TR" sz="2800" dirty="0" smtClean="0"/>
              <a:t>ile birleşmektedir. Bu </a:t>
            </a:r>
            <a:r>
              <a:rPr lang="tr-TR" sz="2800" dirty="0" err="1" smtClean="0"/>
              <a:t>membran</a:t>
            </a:r>
            <a:r>
              <a:rPr lang="tr-TR" sz="2800" dirty="0" smtClean="0"/>
              <a:t> hücreye giren ve çıkan maddelerin geçişini ayarlar. </a:t>
            </a:r>
            <a:r>
              <a:rPr lang="tr-TR" sz="2800" dirty="0" err="1" smtClean="0"/>
              <a:t>Fungus</a:t>
            </a:r>
            <a:r>
              <a:rPr lang="tr-TR" sz="2800" dirty="0" smtClean="0"/>
              <a:t> hücresine ait tipik bir özellikte </a:t>
            </a:r>
            <a:r>
              <a:rPr lang="tr-TR" sz="2800" dirty="0" err="1" smtClean="0"/>
              <a:t>plasmolemma</a:t>
            </a:r>
            <a:r>
              <a:rPr lang="tr-TR" sz="2800" dirty="0" smtClean="0"/>
              <a:t> ile hücre duvarı arasında cep şeklinde görülen </a:t>
            </a:r>
            <a:r>
              <a:rPr lang="tr-TR" sz="2800" b="1" dirty="0" err="1" smtClean="0">
                <a:solidFill>
                  <a:srgbClr val="FF3300"/>
                </a:solidFill>
              </a:rPr>
              <a:t>lamasome</a:t>
            </a:r>
            <a:r>
              <a:rPr lang="tr-TR" sz="2800" dirty="0" smtClean="0"/>
              <a:t> adı verilen yapılardır. </a:t>
            </a:r>
            <a:r>
              <a:rPr lang="tr-TR" sz="2800" dirty="0" err="1" smtClean="0"/>
              <a:t>Lamosome’lar</a:t>
            </a:r>
            <a:r>
              <a:rPr lang="tr-TR" sz="2800" dirty="0" smtClean="0"/>
              <a:t> </a:t>
            </a:r>
            <a:r>
              <a:rPr lang="tr-TR" sz="2800" dirty="0" err="1" smtClean="0"/>
              <a:t>membran</a:t>
            </a:r>
            <a:r>
              <a:rPr lang="tr-TR" sz="2800" dirty="0" smtClean="0"/>
              <a:t> ile sınırlandırılmış şişkinlikler(</a:t>
            </a:r>
            <a:r>
              <a:rPr lang="tr-TR" sz="2800" dirty="0" err="1" smtClean="0"/>
              <a:t>vesicle</a:t>
            </a:r>
            <a:r>
              <a:rPr lang="tr-TR" sz="2800" dirty="0" smtClean="0"/>
              <a:t>), tüp şeklinde kanallar veya bazen </a:t>
            </a:r>
            <a:r>
              <a:rPr lang="tr-TR" sz="2800" dirty="0" err="1" smtClean="0"/>
              <a:t>membransız</a:t>
            </a:r>
            <a:r>
              <a:rPr lang="tr-TR" sz="2800" dirty="0" smtClean="0"/>
              <a:t> partiküller içermektedir. </a:t>
            </a:r>
          </a:p>
          <a:p>
            <a:pPr algn="just">
              <a:lnSpc>
                <a:spcPct val="80000"/>
              </a:lnSpc>
            </a:pPr>
            <a:r>
              <a:rPr lang="tr-TR" sz="2800" dirty="0" err="1" smtClean="0"/>
              <a:t>Fungus</a:t>
            </a:r>
            <a:r>
              <a:rPr lang="tr-TR" sz="2800" dirty="0" smtClean="0"/>
              <a:t> hücresinde bir ya da daha fazla sayıda çekirdek (</a:t>
            </a:r>
            <a:r>
              <a:rPr lang="tr-TR" sz="2800" dirty="0" err="1" smtClean="0"/>
              <a:t>nukleus</a:t>
            </a:r>
            <a:r>
              <a:rPr lang="tr-TR" sz="2800" dirty="0" smtClean="0"/>
              <a:t>) bulunmaktadır. Maya hücreleri tek çekirdekli olduğu halde, diğer </a:t>
            </a:r>
            <a:r>
              <a:rPr lang="tr-TR" sz="2800" dirty="0" err="1" smtClean="0"/>
              <a:t>fungus</a:t>
            </a:r>
            <a:r>
              <a:rPr lang="tr-TR" sz="2800" dirty="0" smtClean="0"/>
              <a:t> hücreleri çok çekirdeklidir. Çekirdeğin yapısında protein ve DNA vardır. Çekirdek hücrenin bütün </a:t>
            </a:r>
            <a:r>
              <a:rPr lang="tr-TR" sz="2800" dirty="0" err="1" smtClean="0"/>
              <a:t>metabolik</a:t>
            </a:r>
            <a:r>
              <a:rPr lang="tr-TR" sz="2800" dirty="0" smtClean="0"/>
              <a:t> olaylarını yönlendirir. </a:t>
            </a:r>
            <a:r>
              <a:rPr lang="tr-TR" sz="2800" dirty="0" err="1" smtClean="0"/>
              <a:t>Nüklear</a:t>
            </a:r>
            <a:r>
              <a:rPr lang="tr-TR" sz="2800" dirty="0" smtClean="0"/>
              <a:t> </a:t>
            </a:r>
            <a:r>
              <a:rPr lang="tr-TR" sz="2800" dirty="0" err="1" smtClean="0"/>
              <a:t>membran</a:t>
            </a:r>
            <a:r>
              <a:rPr lang="tr-TR" sz="2800" dirty="0" smtClean="0"/>
              <a:t> içerisinde görülen yoğun kısım ise </a:t>
            </a:r>
            <a:r>
              <a:rPr lang="tr-TR" sz="2800" b="1" dirty="0" smtClean="0">
                <a:solidFill>
                  <a:srgbClr val="FF3300"/>
                </a:solidFill>
              </a:rPr>
              <a:t>çekirdekçik </a:t>
            </a:r>
            <a:r>
              <a:rPr lang="tr-TR" sz="2800" b="1" dirty="0" smtClean="0"/>
              <a:t>(</a:t>
            </a:r>
            <a:r>
              <a:rPr lang="tr-TR" sz="2800" b="1" dirty="0" err="1" smtClean="0"/>
              <a:t>nükleolus</a:t>
            </a:r>
            <a:r>
              <a:rPr lang="tr-TR" sz="2800" b="1" dirty="0" smtClean="0"/>
              <a:t>)’</a:t>
            </a:r>
            <a:r>
              <a:rPr lang="tr-TR" sz="2800" dirty="0" smtClean="0"/>
              <a:t>tur. </a:t>
            </a:r>
            <a:r>
              <a:rPr lang="tr-TR" sz="2800" dirty="0" err="1" smtClean="0"/>
              <a:t>Nükleolus</a:t>
            </a:r>
            <a:r>
              <a:rPr lang="tr-TR" sz="2800" dirty="0" smtClean="0"/>
              <a:t> RNA’ca zengindir.</a:t>
            </a:r>
            <a:endParaRPr lang="tr-TR" sz="28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115616" y="188640"/>
            <a:ext cx="7632848" cy="5829288"/>
          </a:xfrm>
          <a:prstGeom prst="rect">
            <a:avLst/>
          </a:prstGeom>
        </p:spPr>
        <p:txBody>
          <a:bodyPr wrap="square">
            <a:spAutoFit/>
          </a:bodyPr>
          <a:lstStyle/>
          <a:p>
            <a:pPr algn="just">
              <a:lnSpc>
                <a:spcPct val="80000"/>
              </a:lnSpc>
            </a:pPr>
            <a:r>
              <a:rPr lang="tr-TR" sz="2800" b="1" dirty="0" smtClean="0">
                <a:solidFill>
                  <a:srgbClr val="FF3300"/>
                </a:solidFill>
                <a:latin typeface="Calibri" pitchFamily="34" charset="0"/>
              </a:rPr>
              <a:t>Ribozomlar</a:t>
            </a:r>
            <a:r>
              <a:rPr lang="tr-TR" sz="2800" b="1" dirty="0" smtClean="0">
                <a:latin typeface="Calibri" pitchFamily="34" charset="0"/>
              </a:rPr>
              <a:t> </a:t>
            </a:r>
            <a:r>
              <a:rPr lang="tr-TR" sz="2800" dirty="0" smtClean="0">
                <a:latin typeface="Calibri" pitchFamily="34" charset="0"/>
              </a:rPr>
              <a:t>protein sentez yerleridir. Yapılarında fazla miktarda RNA ve protein bulunur. </a:t>
            </a:r>
          </a:p>
          <a:p>
            <a:pPr algn="just">
              <a:lnSpc>
                <a:spcPct val="80000"/>
              </a:lnSpc>
            </a:pPr>
            <a:endParaRPr lang="tr-TR" sz="2800" dirty="0" smtClean="0">
              <a:latin typeface="Calibri" pitchFamily="34" charset="0"/>
            </a:endParaRPr>
          </a:p>
          <a:p>
            <a:pPr algn="just">
              <a:lnSpc>
                <a:spcPct val="80000"/>
              </a:lnSpc>
            </a:pPr>
            <a:r>
              <a:rPr lang="tr-TR" sz="2800" b="1" dirty="0" err="1" smtClean="0">
                <a:solidFill>
                  <a:srgbClr val="FF3300"/>
                </a:solidFill>
                <a:latin typeface="Calibri" pitchFamily="34" charset="0"/>
              </a:rPr>
              <a:t>Vakuoller</a:t>
            </a:r>
            <a:r>
              <a:rPr lang="tr-TR" sz="2800" dirty="0" smtClean="0">
                <a:latin typeface="Calibri" pitchFamily="34" charset="0"/>
              </a:rPr>
              <a:t> </a:t>
            </a:r>
            <a:r>
              <a:rPr lang="tr-TR" sz="2800" dirty="0" err="1" smtClean="0">
                <a:latin typeface="Calibri" pitchFamily="34" charset="0"/>
              </a:rPr>
              <a:t>fungal</a:t>
            </a:r>
            <a:r>
              <a:rPr lang="tr-TR" sz="2800" dirty="0" smtClean="0">
                <a:latin typeface="Calibri" pitchFamily="34" charset="0"/>
              </a:rPr>
              <a:t> hücrelerde belirgindir. Hücreler olgunlaştıkça </a:t>
            </a:r>
            <a:r>
              <a:rPr lang="tr-TR" sz="2800" dirty="0" err="1" smtClean="0">
                <a:latin typeface="Calibri" pitchFamily="34" charset="0"/>
              </a:rPr>
              <a:t>vakuoller</a:t>
            </a:r>
            <a:r>
              <a:rPr lang="tr-TR" sz="2800" dirty="0" smtClean="0">
                <a:latin typeface="Calibri" pitchFamily="34" charset="0"/>
              </a:rPr>
              <a:t> büyür ve sayısı artar. </a:t>
            </a:r>
          </a:p>
          <a:p>
            <a:pPr algn="just">
              <a:lnSpc>
                <a:spcPct val="80000"/>
              </a:lnSpc>
            </a:pPr>
            <a:endParaRPr lang="tr-TR" sz="2800" dirty="0" smtClean="0">
              <a:latin typeface="Calibri" pitchFamily="34" charset="0"/>
            </a:endParaRPr>
          </a:p>
          <a:p>
            <a:pPr algn="just">
              <a:lnSpc>
                <a:spcPct val="80000"/>
              </a:lnSpc>
            </a:pPr>
            <a:r>
              <a:rPr lang="tr-TR" sz="2800" b="1" dirty="0" err="1" smtClean="0">
                <a:solidFill>
                  <a:srgbClr val="FF3300"/>
                </a:solidFill>
                <a:latin typeface="Calibri" pitchFamily="34" charset="0"/>
              </a:rPr>
              <a:t>Endoplazmik</a:t>
            </a:r>
            <a:r>
              <a:rPr lang="tr-TR" sz="2800" b="1" dirty="0" smtClean="0">
                <a:solidFill>
                  <a:srgbClr val="FF3300"/>
                </a:solidFill>
                <a:latin typeface="Calibri" pitchFamily="34" charset="0"/>
              </a:rPr>
              <a:t> </a:t>
            </a:r>
            <a:r>
              <a:rPr lang="tr-TR" sz="2800" b="1" dirty="0" err="1" smtClean="0">
                <a:solidFill>
                  <a:srgbClr val="FF3300"/>
                </a:solidFill>
                <a:latin typeface="Calibri" pitchFamily="34" charset="0"/>
              </a:rPr>
              <a:t>retikulum</a:t>
            </a:r>
            <a:r>
              <a:rPr lang="tr-TR" sz="2800" dirty="0" smtClean="0">
                <a:latin typeface="Calibri" pitchFamily="34" charset="0"/>
              </a:rPr>
              <a:t> Lipit, protein ve </a:t>
            </a:r>
            <a:r>
              <a:rPr lang="tr-TR" sz="2800" dirty="0" err="1" smtClean="0">
                <a:latin typeface="Calibri" pitchFamily="34" charset="0"/>
              </a:rPr>
              <a:t>lipoproteid</a:t>
            </a:r>
            <a:r>
              <a:rPr lang="tr-TR" sz="2800" dirty="0" smtClean="0">
                <a:latin typeface="Calibri" pitchFamily="34" charset="0"/>
              </a:rPr>
              <a:t> yapısında, hücre içi madde taşınmasında ve sitoplazmanın bölmelere ayrılmasında görev yapar.</a:t>
            </a:r>
          </a:p>
          <a:p>
            <a:pPr algn="just">
              <a:lnSpc>
                <a:spcPct val="80000"/>
              </a:lnSpc>
            </a:pPr>
            <a:endParaRPr lang="tr-TR" sz="2800" b="1" dirty="0" smtClean="0">
              <a:latin typeface="Calibri" pitchFamily="34" charset="0"/>
            </a:endParaRPr>
          </a:p>
          <a:p>
            <a:pPr algn="just">
              <a:lnSpc>
                <a:spcPct val="80000"/>
              </a:lnSpc>
            </a:pPr>
            <a:r>
              <a:rPr lang="tr-TR" sz="2800" b="1" dirty="0" err="1" smtClean="0">
                <a:solidFill>
                  <a:srgbClr val="FF3300"/>
                </a:solidFill>
                <a:latin typeface="Calibri" pitchFamily="34" charset="0"/>
              </a:rPr>
              <a:t>Mitokondrium</a:t>
            </a:r>
            <a:r>
              <a:rPr lang="tr-TR" sz="2800" dirty="0" smtClean="0">
                <a:solidFill>
                  <a:srgbClr val="FF3300"/>
                </a:solidFill>
                <a:latin typeface="Calibri" pitchFamily="34" charset="0"/>
              </a:rPr>
              <a:t> </a:t>
            </a:r>
            <a:r>
              <a:rPr lang="tr-TR" sz="2800" dirty="0" err="1" smtClean="0">
                <a:latin typeface="Calibri" pitchFamily="34" charset="0"/>
              </a:rPr>
              <a:t>Fungus</a:t>
            </a:r>
            <a:r>
              <a:rPr lang="tr-TR" sz="2800" dirty="0" smtClean="0">
                <a:latin typeface="Calibri" pitchFamily="34" charset="0"/>
              </a:rPr>
              <a:t> hücresinde bulunan diğer bir </a:t>
            </a:r>
            <a:r>
              <a:rPr lang="tr-TR" sz="2800" dirty="0" err="1" smtClean="0">
                <a:latin typeface="Calibri" pitchFamily="34" charset="0"/>
              </a:rPr>
              <a:t>organel</a:t>
            </a:r>
            <a:r>
              <a:rPr lang="tr-TR" sz="2800" dirty="0" smtClean="0">
                <a:latin typeface="Calibri" pitchFamily="34" charset="0"/>
              </a:rPr>
              <a:t> ise sitoplazma hacminin yaklaşık %20’sini oluşturan </a:t>
            </a:r>
            <a:r>
              <a:rPr lang="tr-TR" sz="2800" dirty="0" err="1" smtClean="0">
                <a:latin typeface="Calibri" pitchFamily="34" charset="0"/>
              </a:rPr>
              <a:t>mitokondriumlardır</a:t>
            </a:r>
            <a:r>
              <a:rPr lang="tr-TR" sz="2800" dirty="0" smtClean="0">
                <a:latin typeface="Calibri" pitchFamily="34" charset="0"/>
              </a:rPr>
              <a:t>. Solunum, </a:t>
            </a:r>
            <a:r>
              <a:rPr lang="tr-TR" sz="2800" dirty="0" err="1" smtClean="0">
                <a:latin typeface="Calibri" pitchFamily="34" charset="0"/>
              </a:rPr>
              <a:t>oksidatif</a:t>
            </a:r>
            <a:r>
              <a:rPr lang="tr-TR" sz="2800" dirty="0" smtClean="0">
                <a:latin typeface="Calibri" pitchFamily="34" charset="0"/>
              </a:rPr>
              <a:t> </a:t>
            </a:r>
            <a:r>
              <a:rPr lang="tr-TR" sz="2800" dirty="0" err="1" smtClean="0">
                <a:latin typeface="Calibri" pitchFamily="34" charset="0"/>
              </a:rPr>
              <a:t>fosforilasyon</a:t>
            </a:r>
            <a:r>
              <a:rPr lang="tr-TR" sz="2800" dirty="0" smtClean="0">
                <a:latin typeface="Calibri" pitchFamily="34" charset="0"/>
              </a:rPr>
              <a:t> ve </a:t>
            </a:r>
            <a:r>
              <a:rPr lang="tr-TR" sz="2800" dirty="0" err="1" smtClean="0">
                <a:latin typeface="Calibri" pitchFamily="34" charset="0"/>
              </a:rPr>
              <a:t>krebs</a:t>
            </a:r>
            <a:r>
              <a:rPr lang="tr-TR" sz="2800" dirty="0" smtClean="0">
                <a:latin typeface="Calibri" pitchFamily="34" charset="0"/>
              </a:rPr>
              <a:t> çemberi için gerekli enzimlere sahiptir. </a:t>
            </a:r>
            <a:r>
              <a:rPr lang="tr-TR" sz="2800" dirty="0" err="1" smtClean="0">
                <a:latin typeface="Calibri" pitchFamily="34" charset="0"/>
              </a:rPr>
              <a:t>Metabolik</a:t>
            </a:r>
            <a:r>
              <a:rPr lang="tr-TR" sz="2800" dirty="0" smtClean="0">
                <a:latin typeface="Calibri" pitchFamily="34" charset="0"/>
              </a:rPr>
              <a:t> olaylarda enzim ve enerji taşırlar.</a:t>
            </a:r>
          </a:p>
          <a:p>
            <a:pPr algn="just">
              <a:lnSpc>
                <a:spcPct val="80000"/>
              </a:lnSpc>
            </a:pPr>
            <a:endParaRPr lang="tr-T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187624" y="260649"/>
            <a:ext cx="7632848" cy="4401205"/>
          </a:xfrm>
          <a:prstGeom prst="rect">
            <a:avLst/>
          </a:prstGeom>
        </p:spPr>
        <p:txBody>
          <a:bodyPr wrap="square">
            <a:spAutoFit/>
          </a:bodyPr>
          <a:lstStyle/>
          <a:p>
            <a:pPr algn="just"/>
            <a:r>
              <a:rPr lang="tr-TR" sz="2800" dirty="0" err="1" smtClean="0">
                <a:latin typeface="Calibri" pitchFamily="34" charset="0"/>
              </a:rPr>
              <a:t>Fungusların</a:t>
            </a:r>
            <a:r>
              <a:rPr lang="tr-TR" sz="2800" dirty="0" smtClean="0">
                <a:latin typeface="Calibri" pitchFamily="34" charset="0"/>
              </a:rPr>
              <a:t> vücudunu oluşturan somatik yapıya  </a:t>
            </a:r>
            <a:r>
              <a:rPr lang="tr-TR" sz="2800" dirty="0" err="1" smtClean="0">
                <a:solidFill>
                  <a:srgbClr val="0070C0"/>
                </a:solidFill>
                <a:latin typeface="Calibri" pitchFamily="34" charset="0"/>
              </a:rPr>
              <a:t>thallus</a:t>
            </a:r>
            <a:r>
              <a:rPr lang="tr-TR" sz="2800" dirty="0" smtClean="0">
                <a:solidFill>
                  <a:srgbClr val="FF3300"/>
                </a:solidFill>
                <a:latin typeface="Calibri" pitchFamily="34" charset="0"/>
              </a:rPr>
              <a:t> </a:t>
            </a:r>
            <a:r>
              <a:rPr lang="tr-TR" sz="2800" dirty="0" smtClean="0">
                <a:latin typeface="Calibri" pitchFamily="34" charset="0"/>
              </a:rPr>
              <a:t>denilir. </a:t>
            </a:r>
          </a:p>
          <a:p>
            <a:pPr algn="just"/>
            <a:r>
              <a:rPr lang="tr-TR" sz="2800" dirty="0" err="1" smtClean="0">
                <a:latin typeface="Calibri" pitchFamily="34" charset="0"/>
              </a:rPr>
              <a:t>Funguslarda</a:t>
            </a:r>
            <a:r>
              <a:rPr lang="tr-TR" sz="2800" dirty="0" smtClean="0">
                <a:latin typeface="Calibri" pitchFamily="34" charset="0"/>
              </a:rPr>
              <a:t> farklı yapılarda </a:t>
            </a:r>
            <a:r>
              <a:rPr lang="tr-TR" sz="2800" dirty="0" err="1" smtClean="0">
                <a:latin typeface="Calibri" pitchFamily="34" charset="0"/>
              </a:rPr>
              <a:t>thalluslar</a:t>
            </a:r>
            <a:r>
              <a:rPr lang="tr-TR" sz="2800" dirty="0" smtClean="0">
                <a:latin typeface="Calibri" pitchFamily="34" charset="0"/>
              </a:rPr>
              <a:t> bulunmaktadır. </a:t>
            </a:r>
          </a:p>
          <a:p>
            <a:pPr algn="just">
              <a:buFont typeface="Wingdings" pitchFamily="2" charset="2"/>
              <a:buNone/>
            </a:pPr>
            <a:r>
              <a:rPr lang="tr-TR" sz="2800" dirty="0" smtClean="0">
                <a:latin typeface="Calibri" pitchFamily="34" charset="0"/>
              </a:rPr>
              <a:t>    </a:t>
            </a:r>
            <a:r>
              <a:rPr lang="tr-TR" sz="2800" dirty="0" smtClean="0">
                <a:solidFill>
                  <a:srgbClr val="FF3300"/>
                </a:solidFill>
                <a:latin typeface="Calibri" pitchFamily="34" charset="0"/>
              </a:rPr>
              <a:t>1-</a:t>
            </a:r>
            <a:r>
              <a:rPr lang="tr-TR" sz="2800" dirty="0" smtClean="0">
                <a:latin typeface="Calibri" pitchFamily="34" charset="0"/>
              </a:rPr>
              <a:t> </a:t>
            </a:r>
            <a:r>
              <a:rPr lang="tr-TR" sz="2800" dirty="0" err="1" smtClean="0">
                <a:latin typeface="Calibri" pitchFamily="34" charset="0"/>
              </a:rPr>
              <a:t>Myxomycota</a:t>
            </a:r>
            <a:r>
              <a:rPr lang="tr-TR" sz="2800" dirty="0" smtClean="0">
                <a:latin typeface="Calibri" pitchFamily="34" charset="0"/>
              </a:rPr>
              <a:t> da </a:t>
            </a:r>
            <a:r>
              <a:rPr lang="tr-TR" sz="2800" dirty="0" err="1" smtClean="0">
                <a:latin typeface="Calibri" pitchFamily="34" charset="0"/>
              </a:rPr>
              <a:t>thallus</a:t>
            </a:r>
            <a:r>
              <a:rPr lang="tr-TR" sz="2800" dirty="0" smtClean="0">
                <a:latin typeface="Calibri" pitchFamily="34" charset="0"/>
              </a:rPr>
              <a:t> hakiki hücre duvarı olmayan </a:t>
            </a:r>
            <a:r>
              <a:rPr lang="tr-TR" sz="2800" dirty="0" err="1" smtClean="0">
                <a:latin typeface="Calibri" pitchFamily="34" charset="0"/>
              </a:rPr>
              <a:t>hypoplasm</a:t>
            </a:r>
            <a:r>
              <a:rPr lang="tr-TR" sz="2800" dirty="0" smtClean="0">
                <a:latin typeface="Calibri" pitchFamily="34" charset="0"/>
              </a:rPr>
              <a:t> adı verilen bir </a:t>
            </a:r>
            <a:r>
              <a:rPr lang="tr-TR" sz="2800" dirty="0" err="1" smtClean="0">
                <a:latin typeface="Calibri" pitchFamily="34" charset="0"/>
              </a:rPr>
              <a:t>membranla</a:t>
            </a:r>
            <a:r>
              <a:rPr lang="tr-TR" sz="2800" dirty="0" smtClean="0">
                <a:latin typeface="Calibri" pitchFamily="34" charset="0"/>
              </a:rPr>
              <a:t> çevrili, belli şekli olmayan çok sayıda çekirdek bulunan kitlelere sahip bir </a:t>
            </a:r>
            <a:r>
              <a:rPr lang="tr-TR" sz="2800" dirty="0" err="1" smtClean="0">
                <a:latin typeface="Calibri" pitchFamily="34" charset="0"/>
              </a:rPr>
              <a:t>protoplasma</a:t>
            </a:r>
            <a:r>
              <a:rPr lang="tr-TR" sz="2800" dirty="0" smtClean="0">
                <a:latin typeface="Calibri" pitchFamily="34" charset="0"/>
              </a:rPr>
              <a:t> kitlesidir. Bu kitleye </a:t>
            </a:r>
            <a:r>
              <a:rPr lang="tr-TR" sz="2800" b="1" dirty="0" err="1" smtClean="0">
                <a:solidFill>
                  <a:srgbClr val="FF3300"/>
                </a:solidFill>
                <a:latin typeface="Calibri" pitchFamily="34" charset="0"/>
              </a:rPr>
              <a:t>Plasmodium</a:t>
            </a:r>
            <a:r>
              <a:rPr lang="tr-TR" sz="2800" b="1" dirty="0" smtClean="0">
                <a:latin typeface="Calibri" pitchFamily="34" charset="0"/>
              </a:rPr>
              <a:t> </a:t>
            </a:r>
            <a:r>
              <a:rPr lang="tr-TR" sz="2800" dirty="0" smtClean="0">
                <a:latin typeface="Calibri" pitchFamily="34" charset="0"/>
              </a:rPr>
              <a:t>adı verilir. </a:t>
            </a:r>
          </a:p>
          <a:p>
            <a:pPr algn="just">
              <a:buFont typeface="Wingdings" pitchFamily="2" charset="2"/>
              <a:buNone/>
            </a:pPr>
            <a:r>
              <a:rPr lang="tr-TR" sz="2800" dirty="0" smtClean="0">
                <a:latin typeface="Calibri" pitchFamily="34" charset="0"/>
              </a:rPr>
              <a:t>     </a:t>
            </a:r>
            <a:endParaRPr lang="tr-TR" sz="2800" dirty="0">
              <a:latin typeface="Calibri" pitchFamily="34" charset="0"/>
            </a:endParaRPr>
          </a:p>
        </p:txBody>
      </p:sp>
      <p:pic>
        <p:nvPicPr>
          <p:cNvPr id="16386" name="Picture 2" descr="http://t1.gstatic.com/images?q=tbn:ANd9GcR3362YQ80ACXVO86i9N2qrsG_53MDKJJAeqIAtLio6R7LhO41D"/>
          <p:cNvPicPr>
            <a:picLocks noChangeAspect="1" noChangeArrowheads="1"/>
          </p:cNvPicPr>
          <p:nvPr/>
        </p:nvPicPr>
        <p:blipFill>
          <a:blip r:embed="rId2" cstate="print"/>
          <a:srcRect/>
          <a:stretch>
            <a:fillRect/>
          </a:stretch>
        </p:blipFill>
        <p:spPr bwMode="auto">
          <a:xfrm>
            <a:off x="1259632" y="4509120"/>
            <a:ext cx="2609850" cy="17526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pic>
        <p:nvPicPr>
          <p:cNvPr id="4" name="Picture 4" descr="coenocytic"/>
          <p:cNvPicPr>
            <a:picLocks noChangeAspect="1" noChangeArrowheads="1"/>
          </p:cNvPicPr>
          <p:nvPr/>
        </p:nvPicPr>
        <p:blipFill>
          <a:blip r:embed="rId2" cstate="print"/>
          <a:srcRect/>
          <a:stretch>
            <a:fillRect/>
          </a:stretch>
        </p:blipFill>
        <p:spPr>
          <a:xfrm>
            <a:off x="6156325" y="1220788"/>
            <a:ext cx="2987675" cy="2713037"/>
          </a:xfrm>
          <a:prstGeom prst="rect">
            <a:avLst/>
          </a:prstGeom>
          <a:noFill/>
          <a:ln/>
        </p:spPr>
      </p:pic>
      <p:pic>
        <p:nvPicPr>
          <p:cNvPr id="5" name="Picture 7" descr="septate.jpg (5923 bytes)"/>
          <p:cNvPicPr>
            <a:picLocks noChangeAspect="1" noChangeArrowheads="1"/>
          </p:cNvPicPr>
          <p:nvPr/>
        </p:nvPicPr>
        <p:blipFill>
          <a:blip r:embed="rId3" cstate="print"/>
          <a:srcRect/>
          <a:stretch>
            <a:fillRect/>
          </a:stretch>
        </p:blipFill>
        <p:spPr>
          <a:xfrm>
            <a:off x="6011863" y="3779838"/>
            <a:ext cx="2965450" cy="2025650"/>
          </a:xfrm>
          <a:prstGeom prst="rect">
            <a:avLst/>
          </a:prstGeom>
          <a:noFill/>
          <a:ln/>
        </p:spPr>
      </p:pic>
      <p:sp>
        <p:nvSpPr>
          <p:cNvPr id="6" name="5 Dikdörtgen"/>
          <p:cNvSpPr/>
          <p:nvPr/>
        </p:nvSpPr>
        <p:spPr>
          <a:xfrm>
            <a:off x="1259632" y="476672"/>
            <a:ext cx="4320480" cy="6173998"/>
          </a:xfrm>
          <a:prstGeom prst="rect">
            <a:avLst/>
          </a:prstGeom>
        </p:spPr>
        <p:txBody>
          <a:bodyPr wrap="square">
            <a:spAutoFit/>
          </a:bodyPr>
          <a:lstStyle/>
          <a:p>
            <a:pPr algn="just">
              <a:lnSpc>
                <a:spcPct val="80000"/>
              </a:lnSpc>
              <a:buFont typeface="Wingdings" pitchFamily="2" charset="2"/>
              <a:buNone/>
            </a:pPr>
            <a:r>
              <a:rPr lang="tr-TR" sz="2800" dirty="0" smtClean="0">
                <a:solidFill>
                  <a:srgbClr val="FF3300"/>
                </a:solidFill>
              </a:rPr>
              <a:t>2-</a:t>
            </a:r>
            <a:r>
              <a:rPr lang="tr-TR" sz="2800" dirty="0" smtClean="0"/>
              <a:t> Diğer bir </a:t>
            </a:r>
            <a:r>
              <a:rPr lang="tr-TR" sz="2800" dirty="0" err="1" smtClean="0"/>
              <a:t>thallus</a:t>
            </a:r>
            <a:r>
              <a:rPr lang="tr-TR" sz="2800" dirty="0" smtClean="0"/>
              <a:t> şeklide </a:t>
            </a:r>
            <a:r>
              <a:rPr lang="tr-TR" sz="2800" dirty="0" err="1" smtClean="0"/>
              <a:t>Eumycota’da</a:t>
            </a:r>
            <a:r>
              <a:rPr lang="tr-TR" sz="2800" dirty="0" smtClean="0"/>
              <a:t> en yaygın olarak görülen </a:t>
            </a:r>
            <a:r>
              <a:rPr lang="tr-TR" sz="2800" dirty="0" err="1" smtClean="0">
                <a:solidFill>
                  <a:srgbClr val="FF3300"/>
                </a:solidFill>
              </a:rPr>
              <a:t>hif</a:t>
            </a:r>
            <a:r>
              <a:rPr lang="tr-TR" sz="2800" dirty="0" err="1" smtClean="0"/>
              <a:t>’tir</a:t>
            </a:r>
            <a:r>
              <a:rPr lang="tr-TR" sz="2800" dirty="0" smtClean="0"/>
              <a:t>. </a:t>
            </a:r>
            <a:r>
              <a:rPr lang="tr-TR" sz="2800" dirty="0" err="1" smtClean="0"/>
              <a:t>Fungusların</a:t>
            </a:r>
            <a:r>
              <a:rPr lang="tr-TR" sz="2800" dirty="0" smtClean="0"/>
              <a:t> </a:t>
            </a:r>
            <a:r>
              <a:rPr lang="tr-TR" sz="2800" dirty="0" err="1" smtClean="0"/>
              <a:t>vejetatif</a:t>
            </a:r>
            <a:r>
              <a:rPr lang="tr-TR" sz="2800" dirty="0" smtClean="0"/>
              <a:t> yapısı ipliksi, içi boş tüp şeklindeki yapıya </a:t>
            </a:r>
            <a:r>
              <a:rPr lang="tr-TR" sz="2800" b="1" dirty="0" err="1" smtClean="0"/>
              <a:t>Hif</a:t>
            </a:r>
            <a:r>
              <a:rPr lang="tr-TR" sz="2800" b="1" dirty="0" smtClean="0"/>
              <a:t>(= Hypha)</a:t>
            </a:r>
            <a:r>
              <a:rPr lang="tr-TR" sz="2800" dirty="0" smtClean="0"/>
              <a:t> denilmektedir. </a:t>
            </a:r>
            <a:r>
              <a:rPr lang="tr-TR" sz="2800" dirty="0" err="1" smtClean="0"/>
              <a:t>Hifin</a:t>
            </a:r>
            <a:r>
              <a:rPr lang="tr-TR" sz="2800" dirty="0" smtClean="0"/>
              <a:t> bir araya gelerek oluşturduğu kitleye ise </a:t>
            </a:r>
            <a:r>
              <a:rPr lang="tr-TR" sz="2800" b="1" dirty="0" smtClean="0">
                <a:solidFill>
                  <a:srgbClr val="FF3300"/>
                </a:solidFill>
              </a:rPr>
              <a:t>misel </a:t>
            </a:r>
            <a:r>
              <a:rPr lang="tr-TR" sz="2800" b="1" dirty="0" smtClean="0"/>
              <a:t>(= </a:t>
            </a:r>
            <a:r>
              <a:rPr lang="tr-TR" sz="2800" b="1" dirty="0" err="1" smtClean="0"/>
              <a:t>Mycelium</a:t>
            </a:r>
            <a:r>
              <a:rPr lang="tr-TR" sz="2800" b="1" dirty="0" smtClean="0"/>
              <a:t>, çoğul: </a:t>
            </a:r>
            <a:r>
              <a:rPr lang="tr-TR" sz="2800" b="1" dirty="0" err="1" smtClean="0"/>
              <a:t>mycelia</a:t>
            </a:r>
            <a:r>
              <a:rPr lang="tr-TR" sz="2800" b="1" dirty="0" smtClean="0"/>
              <a:t>)</a:t>
            </a:r>
            <a:r>
              <a:rPr lang="tr-TR" sz="2800" dirty="0" smtClean="0"/>
              <a:t> adı verilmektedir.</a:t>
            </a:r>
          </a:p>
          <a:p>
            <a:pPr algn="just">
              <a:lnSpc>
                <a:spcPct val="80000"/>
              </a:lnSpc>
              <a:buFont typeface="Wingdings" pitchFamily="2" charset="2"/>
              <a:buNone/>
            </a:pPr>
            <a:r>
              <a:rPr lang="tr-TR" sz="2800" dirty="0" smtClean="0"/>
              <a:t>        </a:t>
            </a:r>
            <a:r>
              <a:rPr lang="tr-TR" sz="2800" dirty="0" err="1" smtClean="0"/>
              <a:t>Hifler</a:t>
            </a:r>
            <a:r>
              <a:rPr lang="tr-TR" sz="2800" dirty="0" smtClean="0"/>
              <a:t> ilkel </a:t>
            </a:r>
            <a:r>
              <a:rPr lang="tr-TR" sz="2800" dirty="0" err="1" smtClean="0"/>
              <a:t>funguslarda</a:t>
            </a:r>
            <a:r>
              <a:rPr lang="tr-TR" sz="2800" dirty="0" smtClean="0"/>
              <a:t> bölmesiz, gelişmiş </a:t>
            </a:r>
            <a:r>
              <a:rPr lang="tr-TR" sz="2800" dirty="0" err="1" smtClean="0"/>
              <a:t>funguslarda</a:t>
            </a:r>
            <a:r>
              <a:rPr lang="tr-TR" sz="2800" dirty="0" smtClean="0"/>
              <a:t> ise </a:t>
            </a:r>
            <a:r>
              <a:rPr lang="tr-TR" sz="2800" dirty="0" err="1" smtClean="0"/>
              <a:t>septum</a:t>
            </a:r>
            <a:r>
              <a:rPr lang="tr-TR" sz="2800" dirty="0" smtClean="0"/>
              <a:t> denilen bölmelerle, içleri protoplazmalarla dolu hücrelere bölünmüştür.</a:t>
            </a:r>
          </a:p>
          <a:p>
            <a:pPr algn="just">
              <a:lnSpc>
                <a:spcPct val="80000"/>
              </a:lnSpc>
              <a:buFont typeface="Wingdings" pitchFamily="2" charset="2"/>
              <a:buNone/>
            </a:pPr>
            <a:r>
              <a:rPr lang="tr-TR" dirty="0" smtClean="0"/>
              <a:t>        </a:t>
            </a:r>
            <a:endParaRPr lang="tr-TR"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043608" y="836713"/>
            <a:ext cx="3384376" cy="4228850"/>
          </a:xfrm>
          <a:prstGeom prst="rect">
            <a:avLst/>
          </a:prstGeom>
        </p:spPr>
        <p:txBody>
          <a:bodyPr wrap="square">
            <a:spAutoFit/>
          </a:bodyPr>
          <a:lstStyle/>
          <a:p>
            <a:pPr algn="just">
              <a:lnSpc>
                <a:spcPct val="80000"/>
              </a:lnSpc>
              <a:buFont typeface="Wingdings" pitchFamily="2" charset="2"/>
              <a:buNone/>
            </a:pPr>
            <a:r>
              <a:rPr lang="tr-TR" sz="2800" dirty="0" smtClean="0"/>
              <a:t>Bir spor çimlenince çim tüpü ve takiben </a:t>
            </a:r>
            <a:r>
              <a:rPr lang="tr-TR" sz="2800" dirty="0" err="1" smtClean="0"/>
              <a:t>hif</a:t>
            </a:r>
            <a:r>
              <a:rPr lang="tr-TR" sz="2800" dirty="0" smtClean="0"/>
              <a:t> oluşmaktadır. Ve de dallanması sonucu misel oluşmaktadır.</a:t>
            </a:r>
          </a:p>
          <a:p>
            <a:pPr algn="just">
              <a:lnSpc>
                <a:spcPct val="80000"/>
              </a:lnSpc>
              <a:buFont typeface="Wingdings" pitchFamily="2" charset="2"/>
              <a:buNone/>
            </a:pPr>
            <a:r>
              <a:rPr lang="tr-TR" sz="2800" dirty="0" smtClean="0"/>
              <a:t>    </a:t>
            </a:r>
            <a:r>
              <a:rPr lang="tr-TR" sz="2800" dirty="0" smtClean="0">
                <a:solidFill>
                  <a:srgbClr val="FF3300"/>
                </a:solidFill>
              </a:rPr>
              <a:t>3-</a:t>
            </a:r>
            <a:r>
              <a:rPr lang="tr-TR" sz="2800" dirty="0" smtClean="0"/>
              <a:t> Diğer bir </a:t>
            </a:r>
            <a:r>
              <a:rPr lang="tr-TR" sz="2800" dirty="0" err="1" smtClean="0"/>
              <a:t>thallus</a:t>
            </a:r>
            <a:r>
              <a:rPr lang="tr-TR" sz="2800" dirty="0" smtClean="0"/>
              <a:t> şekli ise </a:t>
            </a:r>
            <a:r>
              <a:rPr lang="tr-TR" sz="2800" dirty="0" err="1" smtClean="0"/>
              <a:t>Eumycota</a:t>
            </a:r>
            <a:r>
              <a:rPr lang="tr-TR" sz="2800" dirty="0" smtClean="0"/>
              <a:t> </a:t>
            </a:r>
            <a:r>
              <a:rPr lang="tr-TR" sz="2800" dirty="0" err="1" smtClean="0"/>
              <a:t>bölümü’nün</a:t>
            </a:r>
            <a:r>
              <a:rPr lang="tr-TR" sz="2800" dirty="0" smtClean="0"/>
              <a:t> bazı üyelerinde görülen hakiki hücre duvarı olan ‘</a:t>
            </a:r>
            <a:r>
              <a:rPr lang="tr-TR" sz="2800" dirty="0" smtClean="0">
                <a:solidFill>
                  <a:srgbClr val="FF3300"/>
                </a:solidFill>
              </a:rPr>
              <a:t>tek hücreden</a:t>
            </a:r>
            <a:r>
              <a:rPr lang="tr-TR" sz="2800" dirty="0" smtClean="0"/>
              <a:t>’ oluşmuş </a:t>
            </a:r>
            <a:r>
              <a:rPr lang="tr-TR" sz="2800" dirty="0" err="1" smtClean="0"/>
              <a:t>thallus’tur</a:t>
            </a:r>
            <a:r>
              <a:rPr lang="tr-TR" sz="2800" dirty="0" smtClean="0"/>
              <a:t>. </a:t>
            </a:r>
            <a:endParaRPr lang="tr-TR" sz="2800" dirty="0"/>
          </a:p>
        </p:txBody>
      </p:sp>
      <p:pic>
        <p:nvPicPr>
          <p:cNvPr id="4" name="Picture 5" descr="p_fumos"/>
          <p:cNvPicPr>
            <a:picLocks noChangeAspect="1" noChangeArrowheads="1"/>
          </p:cNvPicPr>
          <p:nvPr/>
        </p:nvPicPr>
        <p:blipFill>
          <a:blip r:embed="rId2" cstate="print"/>
          <a:srcRect/>
          <a:stretch>
            <a:fillRect/>
          </a:stretch>
        </p:blipFill>
        <p:spPr bwMode="auto">
          <a:xfrm>
            <a:off x="4679950" y="620688"/>
            <a:ext cx="4213225" cy="4908575"/>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84455"/>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259632" y="404664"/>
            <a:ext cx="4178310" cy="584775"/>
          </a:xfrm>
          <a:prstGeom prst="rect">
            <a:avLst/>
          </a:prstGeom>
        </p:spPr>
        <p:txBody>
          <a:bodyPr wrap="square">
            <a:spAutoFit/>
          </a:bodyPr>
          <a:lstStyle/>
          <a:p>
            <a:r>
              <a:rPr lang="tr-TR" sz="3200" dirty="0" err="1" smtClean="0"/>
              <a:t>Thallus</a:t>
            </a:r>
            <a:r>
              <a:rPr lang="tr-TR" sz="3200" dirty="0" smtClean="0"/>
              <a:t>, </a:t>
            </a:r>
            <a:r>
              <a:rPr lang="tr-TR" sz="3200" dirty="0" err="1" smtClean="0"/>
              <a:t>hif</a:t>
            </a:r>
            <a:r>
              <a:rPr lang="tr-TR" sz="3200" dirty="0" smtClean="0"/>
              <a:t>, misel</a:t>
            </a:r>
            <a:endParaRPr lang="tr-TR" sz="3200" dirty="0"/>
          </a:p>
        </p:txBody>
      </p:sp>
      <p:pic>
        <p:nvPicPr>
          <p:cNvPr id="4" name="Picture 4" descr="3_colony"/>
          <p:cNvPicPr>
            <a:picLocks noChangeAspect="1" noChangeArrowheads="1"/>
          </p:cNvPicPr>
          <p:nvPr/>
        </p:nvPicPr>
        <p:blipFill>
          <a:blip r:embed="rId2" cstate="print"/>
          <a:srcRect/>
          <a:stretch>
            <a:fillRect/>
          </a:stretch>
        </p:blipFill>
        <p:spPr>
          <a:xfrm>
            <a:off x="1259632" y="1484784"/>
            <a:ext cx="3744416" cy="4032448"/>
          </a:xfrm>
          <a:prstGeom prst="rect">
            <a:avLst/>
          </a:prstGeom>
          <a:noFill/>
          <a:ln/>
        </p:spPr>
      </p:pic>
      <p:pic>
        <p:nvPicPr>
          <p:cNvPr id="5" name="Picture 5" descr="podos3.jpg (14105 bytes)"/>
          <p:cNvPicPr>
            <a:picLocks noChangeAspect="1" noChangeArrowheads="1"/>
          </p:cNvPicPr>
          <p:nvPr/>
        </p:nvPicPr>
        <p:blipFill>
          <a:blip r:embed="rId3" cstate="print"/>
          <a:srcRect/>
          <a:stretch>
            <a:fillRect/>
          </a:stretch>
        </p:blipFill>
        <p:spPr bwMode="auto">
          <a:xfrm>
            <a:off x="5470525" y="2275805"/>
            <a:ext cx="2657475" cy="3673475"/>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475656" y="404664"/>
            <a:ext cx="4067892" cy="584775"/>
          </a:xfrm>
          <a:prstGeom prst="rect">
            <a:avLst/>
          </a:prstGeom>
        </p:spPr>
        <p:txBody>
          <a:bodyPr wrap="square">
            <a:spAutoFit/>
          </a:bodyPr>
          <a:lstStyle/>
          <a:p>
            <a:r>
              <a:rPr lang="tr-TR" sz="3200" dirty="0" err="1" smtClean="0">
                <a:solidFill>
                  <a:srgbClr val="FF0000"/>
                </a:solidFill>
              </a:rPr>
              <a:t>Funguslarda</a:t>
            </a:r>
            <a:r>
              <a:rPr lang="tr-TR" sz="3200" dirty="0" smtClean="0">
                <a:solidFill>
                  <a:srgbClr val="FF0000"/>
                </a:solidFill>
              </a:rPr>
              <a:t> üreme</a:t>
            </a:r>
            <a:endParaRPr lang="tr-TR" sz="3200" dirty="0">
              <a:solidFill>
                <a:srgbClr val="FF0000"/>
              </a:solidFill>
            </a:endParaRPr>
          </a:p>
        </p:txBody>
      </p:sp>
      <p:sp>
        <p:nvSpPr>
          <p:cNvPr id="4" name="3 Dikdörtgen"/>
          <p:cNvSpPr/>
          <p:nvPr/>
        </p:nvSpPr>
        <p:spPr>
          <a:xfrm>
            <a:off x="1115616" y="1268760"/>
            <a:ext cx="7848872" cy="4358116"/>
          </a:xfrm>
          <a:prstGeom prst="rect">
            <a:avLst/>
          </a:prstGeom>
        </p:spPr>
        <p:txBody>
          <a:bodyPr wrap="square">
            <a:spAutoFit/>
          </a:bodyPr>
          <a:lstStyle/>
          <a:p>
            <a:pPr algn="just">
              <a:lnSpc>
                <a:spcPct val="90000"/>
              </a:lnSpc>
            </a:pPr>
            <a:r>
              <a:rPr lang="tr-TR" sz="2800" dirty="0" smtClean="0"/>
              <a:t>Seksüel ve </a:t>
            </a:r>
            <a:r>
              <a:rPr lang="tr-TR" sz="2800" dirty="0" err="1" smtClean="0"/>
              <a:t>aseksüel</a:t>
            </a:r>
            <a:r>
              <a:rPr lang="tr-TR" sz="2800" dirty="0" smtClean="0"/>
              <a:t> olmak üzere 2 tiptir.</a:t>
            </a:r>
          </a:p>
          <a:p>
            <a:pPr algn="just">
              <a:lnSpc>
                <a:spcPct val="90000"/>
              </a:lnSpc>
            </a:pPr>
            <a:endParaRPr lang="tr-TR" sz="2800" dirty="0" smtClean="0"/>
          </a:p>
          <a:p>
            <a:pPr algn="just">
              <a:lnSpc>
                <a:spcPct val="90000"/>
              </a:lnSpc>
            </a:pPr>
            <a:r>
              <a:rPr lang="tr-TR" sz="2800" dirty="0" smtClean="0"/>
              <a:t>1- </a:t>
            </a:r>
            <a:r>
              <a:rPr lang="tr-TR" sz="2800" dirty="0" err="1" smtClean="0"/>
              <a:t>Funguslarda</a:t>
            </a:r>
            <a:r>
              <a:rPr lang="tr-TR" sz="2800" dirty="0" smtClean="0"/>
              <a:t> </a:t>
            </a:r>
            <a:r>
              <a:rPr lang="tr-TR" sz="2800" dirty="0" err="1" smtClean="0"/>
              <a:t>Aseksüel</a:t>
            </a:r>
            <a:r>
              <a:rPr lang="tr-TR" sz="2800" dirty="0" smtClean="0"/>
              <a:t>(=Eşeysiz) üreme</a:t>
            </a:r>
          </a:p>
          <a:p>
            <a:pPr algn="just">
              <a:lnSpc>
                <a:spcPct val="90000"/>
              </a:lnSpc>
            </a:pPr>
            <a:endParaRPr lang="tr-TR" sz="2800" dirty="0" smtClean="0"/>
          </a:p>
          <a:p>
            <a:pPr algn="just">
              <a:lnSpc>
                <a:spcPct val="90000"/>
              </a:lnSpc>
            </a:pPr>
            <a:r>
              <a:rPr lang="tr-TR" sz="2800" dirty="0" smtClean="0"/>
              <a:t>Genel olarak türlerin çoğalmasında ve yayılmasında daha önemlidir. </a:t>
            </a:r>
            <a:r>
              <a:rPr lang="tr-TR" sz="2800" dirty="0" err="1" smtClean="0"/>
              <a:t>Aseksüel</a:t>
            </a:r>
            <a:r>
              <a:rPr lang="tr-TR" sz="2800" dirty="0" smtClean="0"/>
              <a:t> üreme sonucunda çok sayıda yeni fert oluşmakta ve bu tip üreme genellikle mevsim içinde birkaç kez tekrar edilmektedir. Fakat seksüel üreme birçok </a:t>
            </a:r>
            <a:r>
              <a:rPr lang="tr-TR" sz="2800" dirty="0" err="1" smtClean="0"/>
              <a:t>fungusta</a:t>
            </a:r>
            <a:r>
              <a:rPr lang="tr-TR" sz="2800" dirty="0" smtClean="0"/>
              <a:t> senede sadece bir kere oluşmaktadır. </a:t>
            </a:r>
            <a:r>
              <a:rPr lang="tr-TR" sz="2800" dirty="0" err="1" smtClean="0"/>
              <a:t>Funguslarda</a:t>
            </a:r>
            <a:r>
              <a:rPr lang="tr-TR" sz="2800" dirty="0" smtClean="0"/>
              <a:t> görülen eşeysiz üreme yolları 4 grup altında incelenebilir</a:t>
            </a:r>
            <a:r>
              <a:rPr lang="tr-TR" dirty="0" smtClean="0"/>
              <a: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187624" y="332656"/>
            <a:ext cx="4223805" cy="584775"/>
          </a:xfrm>
          <a:prstGeom prst="rect">
            <a:avLst/>
          </a:prstGeom>
        </p:spPr>
        <p:txBody>
          <a:bodyPr wrap="square">
            <a:spAutoFit/>
          </a:bodyPr>
          <a:lstStyle/>
          <a:p>
            <a:r>
              <a:rPr lang="tr-TR" sz="3200" dirty="0" err="1" smtClean="0">
                <a:solidFill>
                  <a:srgbClr val="FF0000"/>
                </a:solidFill>
              </a:rPr>
              <a:t>Aseksüel</a:t>
            </a:r>
            <a:r>
              <a:rPr lang="tr-TR" sz="3200" dirty="0" smtClean="0">
                <a:solidFill>
                  <a:srgbClr val="FF0000"/>
                </a:solidFill>
              </a:rPr>
              <a:t> üreme</a:t>
            </a:r>
            <a:endParaRPr lang="tr-TR" sz="3200" dirty="0">
              <a:solidFill>
                <a:srgbClr val="FF0000"/>
              </a:solidFill>
            </a:endParaRPr>
          </a:p>
        </p:txBody>
      </p:sp>
      <p:sp>
        <p:nvSpPr>
          <p:cNvPr id="4" name="3 Dikdörtgen"/>
          <p:cNvSpPr/>
          <p:nvPr/>
        </p:nvSpPr>
        <p:spPr>
          <a:xfrm>
            <a:off x="1187624" y="908720"/>
            <a:ext cx="7776864" cy="6186309"/>
          </a:xfrm>
          <a:prstGeom prst="rect">
            <a:avLst/>
          </a:prstGeom>
        </p:spPr>
        <p:txBody>
          <a:bodyPr wrap="square">
            <a:spAutoFit/>
          </a:bodyPr>
          <a:lstStyle/>
          <a:p>
            <a:r>
              <a:rPr lang="tr-TR" sz="2400" b="1" dirty="0" smtClean="0"/>
              <a:t>a-Somatik yapının parçalanması</a:t>
            </a:r>
          </a:p>
          <a:p>
            <a:pPr algn="just"/>
            <a:r>
              <a:rPr lang="tr-TR" sz="2400" dirty="0" smtClean="0"/>
              <a:t>Herhangi bir </a:t>
            </a:r>
            <a:r>
              <a:rPr lang="tr-TR" sz="2400" dirty="0" err="1" smtClean="0"/>
              <a:t>hifin</a:t>
            </a:r>
            <a:r>
              <a:rPr lang="tr-TR" sz="2400" dirty="0" smtClean="0"/>
              <a:t> parçalara ayrılmasıyla oluşan çoğalmadır. </a:t>
            </a:r>
            <a:r>
              <a:rPr lang="tr-TR" sz="2400" dirty="0" err="1" smtClean="0"/>
              <a:t>Hifin</a:t>
            </a:r>
            <a:r>
              <a:rPr lang="tr-TR" sz="2400" dirty="0" smtClean="0"/>
              <a:t> herhangi bir parçası sağlam bir hücre içeriyorsa bu hücre büyüme yeteneğine sahiptir. Somatik hücrenin 2 yavru hücreye bölünmesi şeklinde olmaktadır. Genellikle mayalarda görülür. Bu üremede somatik hücrenin çekirdeği mitoz ile ikiye bölünmekte ve aynı zamanda hücrede enine bölme ile ikiye bölünerek iki hücre oluşmaktadır.</a:t>
            </a:r>
          </a:p>
          <a:p>
            <a:pPr algn="just"/>
            <a:endParaRPr lang="tr-TR" sz="2400" dirty="0" smtClean="0"/>
          </a:p>
          <a:p>
            <a:r>
              <a:rPr lang="tr-TR" sz="2400" b="1" dirty="0" smtClean="0"/>
              <a:t>b- Somatik hücrenin bölünmesi</a:t>
            </a:r>
          </a:p>
          <a:p>
            <a:r>
              <a:rPr lang="tr-TR" sz="2400" dirty="0" smtClean="0">
                <a:solidFill>
                  <a:prstClr val="black"/>
                </a:solidFill>
              </a:rPr>
              <a:t>Somatik hücrenin 2 yavru hücreye bölünmesi şeklinde olmaktadır. Genellikle mayalarda görülür. Bu üremede somatik hücrenin çekirdeği mitoz ile ikiye bölünmekte ve aynı zamanda hücrede enine bölme ile ikiye bölünerek iki hücre oluşmaktadır.</a:t>
            </a:r>
            <a:endParaRPr lang="tr-TR" sz="2400" dirty="0" smtClean="0"/>
          </a:p>
          <a:p>
            <a:r>
              <a:rPr lang="tr-TR" b="1" dirty="0" smtClean="0"/>
              <a:t/>
            </a:r>
            <a:br>
              <a:rPr lang="tr-TR" b="1" dirty="0" smtClean="0"/>
            </a:br>
            <a:endParaRPr lang="tr-TR" dirty="0"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043608" y="548680"/>
            <a:ext cx="7848872" cy="2523768"/>
          </a:xfrm>
          <a:prstGeom prst="rect">
            <a:avLst/>
          </a:prstGeom>
        </p:spPr>
        <p:txBody>
          <a:bodyPr wrap="square">
            <a:spAutoFit/>
          </a:bodyPr>
          <a:lstStyle/>
          <a:p>
            <a:endParaRPr lang="tr-TR" dirty="0" smtClean="0"/>
          </a:p>
          <a:p>
            <a:r>
              <a:rPr lang="tr-TR" sz="2800" b="1" dirty="0" smtClean="0"/>
              <a:t>c- Tomurcuklanma</a:t>
            </a:r>
          </a:p>
          <a:p>
            <a:r>
              <a:rPr lang="tr-TR" sz="2800" dirty="0" smtClean="0"/>
              <a:t>Genelde mayalarda görülür. Ana hücre üzerinde oluşan tomurcuk bir süre bu hücreye bağlı olarak geliştikten sonra ayrılarak yeni bir fert oluşturmaktadır.</a:t>
            </a:r>
            <a:endParaRPr lang="tr-TR" sz="2800" dirty="0"/>
          </a:p>
        </p:txBody>
      </p:sp>
      <p:pic>
        <p:nvPicPr>
          <p:cNvPr id="4" name="Picture 4" descr="6_yeast_growth"/>
          <p:cNvPicPr>
            <a:picLocks noChangeAspect="1" noChangeArrowheads="1"/>
          </p:cNvPicPr>
          <p:nvPr/>
        </p:nvPicPr>
        <p:blipFill>
          <a:blip r:embed="rId2" cstate="print"/>
          <a:srcRect/>
          <a:stretch>
            <a:fillRect/>
          </a:stretch>
        </p:blipFill>
        <p:spPr>
          <a:xfrm>
            <a:off x="1620838" y="3573463"/>
            <a:ext cx="5543550" cy="2447925"/>
          </a:xfrm>
          <a:prstGeom prst="rect">
            <a:avLst/>
          </a:prstGeom>
          <a:noFill/>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043608" y="260648"/>
            <a:ext cx="7920880" cy="1384995"/>
          </a:xfrm>
          <a:prstGeom prst="rect">
            <a:avLst/>
          </a:prstGeom>
        </p:spPr>
        <p:txBody>
          <a:bodyPr wrap="square">
            <a:spAutoFit/>
          </a:bodyPr>
          <a:lstStyle/>
          <a:p>
            <a:r>
              <a:rPr lang="tr-TR" sz="2800" b="1" dirty="0" smtClean="0"/>
              <a:t>d-Spor oluşturma: </a:t>
            </a:r>
            <a:r>
              <a:rPr lang="tr-TR" sz="2800" dirty="0" smtClean="0"/>
              <a:t>Eğer </a:t>
            </a:r>
            <a:r>
              <a:rPr lang="tr-TR" sz="2800" dirty="0" err="1" smtClean="0"/>
              <a:t>thallusun</a:t>
            </a:r>
            <a:r>
              <a:rPr lang="tr-TR" sz="2800" dirty="0" smtClean="0"/>
              <a:t> bir hücresi serbest kalıp tek başına yaşıyorsa bu bir spordur. Sporlar oluş durumlarına göre 3’ e ayrılır.</a:t>
            </a:r>
            <a:endParaRPr lang="tr-TR" sz="2800" dirty="0"/>
          </a:p>
        </p:txBody>
      </p:sp>
      <p:pic>
        <p:nvPicPr>
          <p:cNvPr id="4" name="Picture 4" descr="arthrospor"/>
          <p:cNvPicPr>
            <a:picLocks noChangeAspect="1" noChangeArrowheads="1"/>
          </p:cNvPicPr>
          <p:nvPr/>
        </p:nvPicPr>
        <p:blipFill>
          <a:blip r:embed="rId2" cstate="print"/>
          <a:srcRect/>
          <a:stretch>
            <a:fillRect/>
          </a:stretch>
        </p:blipFill>
        <p:spPr bwMode="auto">
          <a:xfrm>
            <a:off x="1187624" y="1916832"/>
            <a:ext cx="2519363" cy="3213100"/>
          </a:xfrm>
          <a:prstGeom prst="rect">
            <a:avLst/>
          </a:prstGeom>
          <a:noFill/>
          <a:ln w="9525">
            <a:noFill/>
            <a:miter lim="800000"/>
            <a:headEnd/>
            <a:tailEnd/>
          </a:ln>
        </p:spPr>
      </p:pic>
      <p:pic>
        <p:nvPicPr>
          <p:cNvPr id="5" name="Picture 4" descr="sympodial porespor"/>
          <p:cNvPicPr>
            <a:picLocks noChangeAspect="1" noChangeArrowheads="1"/>
          </p:cNvPicPr>
          <p:nvPr/>
        </p:nvPicPr>
        <p:blipFill>
          <a:blip r:embed="rId3" cstate="print"/>
          <a:srcRect/>
          <a:stretch>
            <a:fillRect/>
          </a:stretch>
        </p:blipFill>
        <p:spPr bwMode="auto">
          <a:xfrm>
            <a:off x="4860032" y="2060848"/>
            <a:ext cx="3384550" cy="2652712"/>
          </a:xfrm>
          <a:prstGeom prst="rect">
            <a:avLst/>
          </a:prstGeom>
          <a:noFill/>
          <a:ln w="9525">
            <a:noFill/>
            <a:miter lim="800000"/>
            <a:headEnd/>
            <a:tailEnd/>
          </a:ln>
        </p:spPr>
      </p:pic>
      <p:sp>
        <p:nvSpPr>
          <p:cNvPr id="6" name="5 Metin kutusu"/>
          <p:cNvSpPr txBox="1"/>
          <p:nvPr/>
        </p:nvSpPr>
        <p:spPr>
          <a:xfrm>
            <a:off x="5004048" y="5157192"/>
            <a:ext cx="2592288" cy="369332"/>
          </a:xfrm>
          <a:prstGeom prst="rect">
            <a:avLst/>
          </a:prstGeom>
          <a:noFill/>
        </p:spPr>
        <p:txBody>
          <a:bodyPr wrap="square" rtlCol="0">
            <a:spAutoFit/>
          </a:bodyPr>
          <a:lstStyle/>
          <a:p>
            <a:r>
              <a:rPr lang="tr-TR" dirty="0" err="1" smtClean="0"/>
              <a:t>Konidiospor</a:t>
            </a:r>
            <a:endParaRPr lang="tr-T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619672" y="404664"/>
            <a:ext cx="4175355" cy="584775"/>
          </a:xfrm>
          <a:prstGeom prst="rect">
            <a:avLst/>
          </a:prstGeom>
        </p:spPr>
        <p:txBody>
          <a:bodyPr wrap="square">
            <a:spAutoFit/>
          </a:bodyPr>
          <a:lstStyle/>
          <a:p>
            <a:r>
              <a:rPr lang="tr-TR" sz="3200" dirty="0" err="1" smtClean="0">
                <a:solidFill>
                  <a:srgbClr val="FF0000"/>
                </a:solidFill>
              </a:rPr>
              <a:t>Aseksüel</a:t>
            </a:r>
            <a:r>
              <a:rPr lang="tr-TR" sz="3200" dirty="0" smtClean="0">
                <a:solidFill>
                  <a:srgbClr val="FF0000"/>
                </a:solidFill>
              </a:rPr>
              <a:t>, seksüel üreme</a:t>
            </a:r>
            <a:endParaRPr lang="tr-TR" sz="3200" dirty="0">
              <a:solidFill>
                <a:srgbClr val="FF0000"/>
              </a:solidFill>
            </a:endParaRPr>
          </a:p>
        </p:txBody>
      </p:sp>
      <p:pic>
        <p:nvPicPr>
          <p:cNvPr id="4" name="Picture 4" descr="ciliate"/>
          <p:cNvPicPr>
            <a:picLocks noChangeAspect="1" noChangeArrowheads="1"/>
          </p:cNvPicPr>
          <p:nvPr/>
        </p:nvPicPr>
        <p:blipFill>
          <a:blip r:embed="rId2" cstate="print"/>
          <a:srcRect/>
          <a:stretch>
            <a:fillRect/>
          </a:stretch>
        </p:blipFill>
        <p:spPr>
          <a:xfrm>
            <a:off x="1619250" y="1196752"/>
            <a:ext cx="6372225" cy="3816424"/>
          </a:xfrm>
          <a:prstGeom prst="rect">
            <a:avLst/>
          </a:prstGeom>
          <a:noFill/>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971600" y="0"/>
            <a:ext cx="7992888" cy="1815882"/>
          </a:xfrm>
          <a:prstGeom prst="rect">
            <a:avLst/>
          </a:prstGeom>
        </p:spPr>
        <p:txBody>
          <a:bodyPr wrap="square">
            <a:spAutoFit/>
          </a:bodyPr>
          <a:lstStyle/>
          <a:p>
            <a:r>
              <a:rPr lang="tr-TR" sz="2800" dirty="0" smtClean="0"/>
              <a:t>Erkek ve dişi gametin bir araya gelerek iki çekirdeğin birleşmesiyle seksüel üreme gerçekleşir.Seksüel üreme 3 dönemde olur.1.</a:t>
            </a:r>
            <a:r>
              <a:rPr lang="tr-TR" sz="2800" dirty="0" err="1" smtClean="0"/>
              <a:t>plasmogami</a:t>
            </a:r>
            <a:r>
              <a:rPr lang="tr-TR" sz="2800" dirty="0" smtClean="0"/>
              <a:t>,  2.</a:t>
            </a:r>
            <a:r>
              <a:rPr lang="tr-TR" sz="2800" dirty="0" err="1" smtClean="0"/>
              <a:t>karyogami</a:t>
            </a:r>
            <a:r>
              <a:rPr lang="tr-TR" sz="2800" dirty="0" smtClean="0"/>
              <a:t> ve 3.</a:t>
            </a:r>
            <a:r>
              <a:rPr lang="tr-TR" sz="2800" dirty="0" err="1" smtClean="0"/>
              <a:t>meiosis</a:t>
            </a:r>
            <a:r>
              <a:rPr lang="tr-TR" sz="2800" dirty="0" smtClean="0"/>
              <a:t> (</a:t>
            </a:r>
            <a:r>
              <a:rPr lang="tr-TR" sz="2800" dirty="0" err="1" smtClean="0"/>
              <a:t>mayoz</a:t>
            </a:r>
            <a:r>
              <a:rPr lang="tr-TR" sz="2800" dirty="0" smtClean="0"/>
              <a:t>)</a:t>
            </a:r>
            <a:endParaRPr lang="tr-TR" sz="2800" dirty="0"/>
          </a:p>
        </p:txBody>
      </p:sp>
      <p:pic>
        <p:nvPicPr>
          <p:cNvPr id="4" name="Picture 4" descr="image004"/>
          <p:cNvPicPr>
            <a:picLocks noChangeAspect="1" noChangeArrowheads="1"/>
          </p:cNvPicPr>
          <p:nvPr/>
        </p:nvPicPr>
        <p:blipFill>
          <a:blip r:embed="rId2" cstate="print"/>
          <a:srcRect/>
          <a:stretch>
            <a:fillRect/>
          </a:stretch>
        </p:blipFill>
        <p:spPr>
          <a:xfrm>
            <a:off x="971550" y="1700213"/>
            <a:ext cx="8172450" cy="4895850"/>
          </a:xfrm>
          <a:prstGeom prst="rect">
            <a:avLst/>
          </a:prstGeom>
          <a:noFill/>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43608" y="274320"/>
            <a:ext cx="8100392" cy="1143000"/>
          </a:xfrm>
        </p:spPr>
        <p:txBody>
          <a:bodyPr>
            <a:normAutofit fontScale="90000"/>
          </a:bodyPr>
          <a:lstStyle/>
          <a:p>
            <a:r>
              <a:rPr lang="tr-TR" dirty="0" smtClean="0">
                <a:latin typeface="Arial" pitchFamily="34" charset="0"/>
                <a:ea typeface="Times New Roman" pitchFamily="18" charset="0"/>
              </a:rPr>
              <a:t>FUNGUSLARIN BESİN İSTEKLERİ</a:t>
            </a:r>
            <a:endParaRPr lang="tr-TR" dirty="0"/>
          </a:p>
        </p:txBody>
      </p:sp>
      <p:sp>
        <p:nvSpPr>
          <p:cNvPr id="4" name="3 Dikdörtgen"/>
          <p:cNvSpPr/>
          <p:nvPr/>
        </p:nvSpPr>
        <p:spPr>
          <a:xfrm>
            <a:off x="971600" y="1340768"/>
            <a:ext cx="8172400" cy="5262979"/>
          </a:xfrm>
          <a:prstGeom prst="rect">
            <a:avLst/>
          </a:prstGeom>
        </p:spPr>
        <p:txBody>
          <a:bodyPr wrap="square">
            <a:spAutoFit/>
          </a:bodyPr>
          <a:lstStyle/>
          <a:p>
            <a:pPr lvl="0" eaLnBrk="0" fontAlgn="base" hangingPunct="0">
              <a:spcBef>
                <a:spcPct val="0"/>
              </a:spcBef>
              <a:spcAft>
                <a:spcPct val="0"/>
              </a:spcAft>
              <a:tabLst>
                <a:tab pos="457200" algn="l"/>
              </a:tabLst>
            </a:pPr>
            <a:r>
              <a:rPr lang="tr-TR" sz="2800" dirty="0" err="1" smtClean="0">
                <a:latin typeface="Arial" pitchFamily="34" charset="0"/>
                <a:ea typeface="Times New Roman" pitchFamily="18" charset="0"/>
              </a:rPr>
              <a:t>Funguslar</a:t>
            </a:r>
            <a:r>
              <a:rPr lang="tr-TR" sz="2800" dirty="0" smtClean="0">
                <a:latin typeface="Arial" pitchFamily="34" charset="0"/>
                <a:ea typeface="Times New Roman" pitchFamily="18" charset="0"/>
              </a:rPr>
              <a:t> gıdalarını parazit olarak </a:t>
            </a:r>
            <a:r>
              <a:rPr lang="tr-TR" sz="2800" dirty="0" err="1" smtClean="0">
                <a:latin typeface="Arial" pitchFamily="34" charset="0"/>
                <a:ea typeface="Times New Roman" pitchFamily="18" charset="0"/>
              </a:rPr>
              <a:t>enfekte</a:t>
            </a:r>
            <a:r>
              <a:rPr lang="tr-TR" sz="2800" dirty="0" smtClean="0">
                <a:latin typeface="Arial" pitchFamily="34" charset="0"/>
                <a:ea typeface="Times New Roman" pitchFamily="18" charset="0"/>
              </a:rPr>
              <a:t> ettikleri canlı organizmalardan veya saprofit olarak ölü organik maddelerden sağlarlar. Beslenme şekline göre dört gruba ayrılırlar.</a:t>
            </a:r>
          </a:p>
          <a:p>
            <a:pPr lvl="0" eaLnBrk="0" fontAlgn="base" hangingPunct="0">
              <a:spcBef>
                <a:spcPct val="0"/>
              </a:spcBef>
              <a:spcAft>
                <a:spcPct val="0"/>
              </a:spcAft>
              <a:tabLst>
                <a:tab pos="457200" algn="l"/>
              </a:tabLst>
            </a:pPr>
            <a:endParaRPr lang="tr-TR" sz="2800" dirty="0" smtClean="0">
              <a:latin typeface="Arial" pitchFamily="34" charset="0"/>
            </a:endParaRPr>
          </a:p>
          <a:p>
            <a:pPr lvl="0" eaLnBrk="0" fontAlgn="base" hangingPunct="0">
              <a:spcBef>
                <a:spcPct val="0"/>
              </a:spcBef>
              <a:spcAft>
                <a:spcPct val="0"/>
              </a:spcAft>
              <a:tabLst>
                <a:tab pos="457200" algn="l"/>
              </a:tabLst>
            </a:pPr>
            <a:r>
              <a:rPr lang="tr-TR" sz="2800" b="1" dirty="0" smtClean="0">
                <a:latin typeface="Arial" pitchFamily="34" charset="0"/>
                <a:ea typeface="Times New Roman" pitchFamily="18" charset="0"/>
              </a:rPr>
              <a:t>a.Saprofit </a:t>
            </a:r>
            <a:r>
              <a:rPr lang="tr-TR" sz="2800" b="1" dirty="0" err="1" smtClean="0">
                <a:latin typeface="Arial" pitchFamily="34" charset="0"/>
                <a:ea typeface="Times New Roman" pitchFamily="18" charset="0"/>
              </a:rPr>
              <a:t>funguslar</a:t>
            </a:r>
            <a:r>
              <a:rPr lang="tr-TR" sz="2800" dirty="0" smtClean="0">
                <a:latin typeface="Arial" pitchFamily="34" charset="0"/>
                <a:ea typeface="Times New Roman" pitchFamily="18" charset="0"/>
              </a:rPr>
              <a:t>: Besinlerini ölü organik materyallerden temin ederler. Bunların hiç biri bitkiler ve diğer canlılarla </a:t>
            </a:r>
            <a:r>
              <a:rPr lang="tr-TR" sz="2800" dirty="0" err="1" smtClean="0">
                <a:latin typeface="Arial" pitchFamily="34" charset="0"/>
                <a:ea typeface="Times New Roman" pitchFamily="18" charset="0"/>
              </a:rPr>
              <a:t>parazitik</a:t>
            </a:r>
            <a:r>
              <a:rPr lang="tr-TR" sz="2800" dirty="0" smtClean="0">
                <a:latin typeface="Arial" pitchFamily="34" charset="0"/>
                <a:ea typeface="Times New Roman" pitchFamily="18" charset="0"/>
              </a:rPr>
              <a:t> </a:t>
            </a:r>
            <a:r>
              <a:rPr lang="tr-TR" sz="2800" dirty="0" err="1" smtClean="0">
                <a:latin typeface="Arial" pitchFamily="34" charset="0"/>
                <a:ea typeface="Times New Roman" pitchFamily="18" charset="0"/>
              </a:rPr>
              <a:t>ilişkiya</a:t>
            </a:r>
            <a:r>
              <a:rPr lang="tr-TR" sz="2800" dirty="0" smtClean="0">
                <a:latin typeface="Arial" pitchFamily="34" charset="0"/>
                <a:ea typeface="Times New Roman" pitchFamily="18" charset="0"/>
              </a:rPr>
              <a:t> girmez.</a:t>
            </a:r>
            <a:endParaRPr lang="tr-TR" sz="2800" dirty="0" smtClean="0">
              <a:latin typeface="Arial" pitchFamily="34" charset="0"/>
            </a:endParaRPr>
          </a:p>
          <a:p>
            <a:r>
              <a:rPr lang="tr-TR" sz="2800" b="1" dirty="0" smtClean="0"/>
              <a:t>b.</a:t>
            </a:r>
            <a:r>
              <a:rPr lang="tr-TR" sz="2800" b="1" dirty="0" err="1" smtClean="0"/>
              <a:t>Fakültatif</a:t>
            </a:r>
            <a:r>
              <a:rPr lang="tr-TR" sz="2800" b="1" dirty="0" smtClean="0"/>
              <a:t> saprofit </a:t>
            </a:r>
            <a:r>
              <a:rPr lang="tr-TR" sz="2800" b="1" dirty="0" err="1" smtClean="0"/>
              <a:t>funguslar</a:t>
            </a:r>
            <a:r>
              <a:rPr lang="tr-TR" sz="2800" dirty="0" smtClean="0"/>
              <a:t>:Bu </a:t>
            </a:r>
            <a:r>
              <a:rPr lang="tr-TR" sz="2800" dirty="0" err="1" smtClean="0"/>
              <a:t>funguslar</a:t>
            </a:r>
            <a:r>
              <a:rPr lang="tr-TR" sz="2800" dirty="0" smtClean="0"/>
              <a:t> normalde parazit olup konukçusuna bulamadığı durumlarda saprofit olarak yaşamlarını sürdüren </a:t>
            </a:r>
            <a:r>
              <a:rPr lang="tr-TR" sz="2800" dirty="0" err="1" smtClean="0"/>
              <a:t>funguslardır</a:t>
            </a:r>
            <a:r>
              <a:rPr lang="tr-TR" sz="2800" dirty="0" smtClean="0"/>
              <a:t>.</a:t>
            </a:r>
            <a:r>
              <a:rPr lang="tr-TR" sz="2800" b="1" dirty="0" smtClean="0"/>
              <a:t>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115616" y="332656"/>
            <a:ext cx="7776864" cy="7540526"/>
          </a:xfrm>
          <a:prstGeom prst="rect">
            <a:avLst/>
          </a:prstGeom>
        </p:spPr>
        <p:txBody>
          <a:bodyPr wrap="square">
            <a:spAutoFit/>
          </a:bodyPr>
          <a:lstStyle/>
          <a:p>
            <a:pPr lvl="0"/>
            <a:r>
              <a:rPr lang="tr-TR" sz="2800" b="1" dirty="0" smtClean="0"/>
              <a:t>c.</a:t>
            </a:r>
            <a:r>
              <a:rPr lang="tr-TR" sz="2800" b="1" dirty="0" err="1" smtClean="0"/>
              <a:t>Fakültatif</a:t>
            </a:r>
            <a:r>
              <a:rPr lang="tr-TR" sz="2800" b="1" dirty="0" smtClean="0"/>
              <a:t> parazit </a:t>
            </a:r>
            <a:r>
              <a:rPr lang="tr-TR" sz="2800" b="1" dirty="0" err="1" smtClean="0"/>
              <a:t>funguslar</a:t>
            </a:r>
            <a:r>
              <a:rPr lang="tr-TR" sz="2800" dirty="0" smtClean="0"/>
              <a:t>: Bu gruba giren </a:t>
            </a:r>
            <a:r>
              <a:rPr lang="tr-TR" sz="2800" dirty="0" err="1" smtClean="0"/>
              <a:t>funguslar</a:t>
            </a:r>
            <a:r>
              <a:rPr lang="tr-TR" sz="2800" dirty="0" smtClean="0"/>
              <a:t> yaşamlarını normalde saprofit olarak geçirmekte fakat konukçu bitkiyi bulduğunda </a:t>
            </a:r>
            <a:r>
              <a:rPr lang="tr-TR" sz="2800" dirty="0" err="1" smtClean="0"/>
              <a:t>enfekte</a:t>
            </a:r>
            <a:r>
              <a:rPr lang="tr-TR" sz="2800" dirty="0" smtClean="0"/>
              <a:t> ederek hastalık yapma yeteneğine sahip </a:t>
            </a:r>
            <a:r>
              <a:rPr lang="tr-TR" sz="2800" dirty="0" err="1" smtClean="0"/>
              <a:t>funguslardır</a:t>
            </a:r>
            <a:r>
              <a:rPr lang="tr-TR" sz="2800" dirty="0" smtClean="0"/>
              <a:t>.</a:t>
            </a:r>
            <a:r>
              <a:rPr lang="tr-TR" sz="2800" b="1" dirty="0" smtClean="0"/>
              <a:t> </a:t>
            </a:r>
          </a:p>
          <a:p>
            <a:r>
              <a:rPr lang="tr-TR" sz="2800" b="1" dirty="0" smtClean="0"/>
              <a:t>d.</a:t>
            </a:r>
            <a:r>
              <a:rPr lang="tr-TR" sz="2800" b="1" dirty="0" err="1" smtClean="0"/>
              <a:t>Obligat</a:t>
            </a:r>
            <a:r>
              <a:rPr lang="tr-TR" sz="2800" b="1" dirty="0" smtClean="0"/>
              <a:t> parazitler</a:t>
            </a:r>
            <a:r>
              <a:rPr lang="tr-TR" sz="2800" dirty="0" smtClean="0"/>
              <a:t>: Yaşamlarını devam ettirebilmek için canlı dokuya ihtiyaç </a:t>
            </a:r>
            <a:r>
              <a:rPr lang="tr-TR" sz="2800" dirty="0" err="1" smtClean="0"/>
              <a:t>duyanve</a:t>
            </a:r>
            <a:r>
              <a:rPr lang="tr-TR" sz="2800" dirty="0" smtClean="0"/>
              <a:t> canlı organizma içerisinde üreyip çoğalabilen </a:t>
            </a:r>
            <a:r>
              <a:rPr lang="tr-TR" sz="2800" dirty="0" err="1" smtClean="0"/>
              <a:t>funguslardır</a:t>
            </a:r>
            <a:r>
              <a:rPr lang="tr-TR" sz="2800" dirty="0" smtClean="0"/>
              <a:t>.</a:t>
            </a:r>
            <a:r>
              <a:rPr lang="tr-TR" sz="2800" dirty="0" smtClean="0">
                <a:latin typeface="Arial" pitchFamily="34" charset="0"/>
                <a:ea typeface="Times New Roman" pitchFamily="18" charset="0"/>
              </a:rPr>
              <a:t> Listede, b ve c grubuna giren </a:t>
            </a:r>
            <a:r>
              <a:rPr lang="tr-TR" sz="2800" dirty="0" err="1" smtClean="0">
                <a:latin typeface="Arial" pitchFamily="34" charset="0"/>
                <a:ea typeface="Times New Roman" pitchFamily="18" charset="0"/>
              </a:rPr>
              <a:t>funguslar</a:t>
            </a:r>
            <a:r>
              <a:rPr lang="tr-TR" sz="2800" dirty="0" smtClean="0">
                <a:latin typeface="Arial" pitchFamily="34" charset="0"/>
                <a:ea typeface="Times New Roman" pitchFamily="18" charset="0"/>
              </a:rPr>
              <a:t> Karbon ve diğer besin elementlerini verdiğimizde yapay ortamlarda( besi yeri) gelişebilirler. Ancak </a:t>
            </a:r>
            <a:r>
              <a:rPr lang="tr-TR" sz="2800" dirty="0" err="1" smtClean="0">
                <a:latin typeface="Arial" pitchFamily="34" charset="0"/>
                <a:ea typeface="Times New Roman" pitchFamily="18" charset="0"/>
              </a:rPr>
              <a:t>obligat</a:t>
            </a:r>
            <a:r>
              <a:rPr lang="tr-TR" sz="2800" dirty="0" smtClean="0">
                <a:latin typeface="Arial" pitchFamily="34" charset="0"/>
                <a:ea typeface="Times New Roman" pitchFamily="18" charset="0"/>
              </a:rPr>
              <a:t> parazitlerin gelişebilmeleri için konukçu dokuya ihtiyaç duymaktadır.</a:t>
            </a:r>
            <a:r>
              <a:rPr lang="tr-TR" sz="2800" dirty="0" err="1" smtClean="0">
                <a:latin typeface="Arial" pitchFamily="34" charset="0"/>
                <a:ea typeface="Times New Roman" pitchFamily="18" charset="0"/>
              </a:rPr>
              <a:t>Obligat</a:t>
            </a:r>
            <a:r>
              <a:rPr lang="tr-TR" sz="2800" dirty="0" smtClean="0">
                <a:latin typeface="Arial" pitchFamily="34" charset="0"/>
                <a:ea typeface="Times New Roman" pitchFamily="18" charset="0"/>
              </a:rPr>
              <a:t> parazit </a:t>
            </a:r>
            <a:r>
              <a:rPr lang="tr-TR" sz="2800" dirty="0" err="1" smtClean="0">
                <a:latin typeface="Arial" pitchFamily="34" charset="0"/>
                <a:ea typeface="Times New Roman" pitchFamily="18" charset="0"/>
              </a:rPr>
              <a:t>funguslara</a:t>
            </a:r>
            <a:r>
              <a:rPr lang="tr-TR" sz="2800" dirty="0" smtClean="0">
                <a:latin typeface="Arial" pitchFamily="34" charset="0"/>
                <a:ea typeface="Times New Roman" pitchFamily="18" charset="0"/>
              </a:rPr>
              <a:t>, pas, sürme, külleme, </a:t>
            </a:r>
            <a:r>
              <a:rPr lang="tr-TR" sz="2800" dirty="0" err="1" smtClean="0">
                <a:latin typeface="Arial" pitchFamily="34" charset="0"/>
                <a:ea typeface="Times New Roman" pitchFamily="18" charset="0"/>
              </a:rPr>
              <a:t>mildiyö</a:t>
            </a:r>
            <a:r>
              <a:rPr lang="tr-TR" sz="2800" dirty="0" smtClean="0">
                <a:latin typeface="Arial" pitchFamily="34" charset="0"/>
                <a:ea typeface="Times New Roman" pitchFamily="18" charset="0"/>
              </a:rPr>
              <a:t> ve rastıkları örnek verebiliriz..</a:t>
            </a:r>
            <a:endParaRPr lang="tr-TR" sz="1400" dirty="0" smtClean="0">
              <a:latin typeface="Arial" pitchFamily="34" charset="0"/>
            </a:endParaRPr>
          </a:p>
          <a:p>
            <a:pPr lvl="0"/>
            <a:endParaRPr lang="tr-TR" sz="2800" dirty="0" smtClean="0"/>
          </a:p>
          <a:p>
            <a:endParaRPr lang="tr-TR" sz="2800" dirty="0" smtClean="0"/>
          </a:p>
          <a:p>
            <a:endParaRPr lang="tr-TR" dirty="0" smtClean="0"/>
          </a:p>
          <a:p>
            <a:pPr lvl="0"/>
            <a:endParaRPr lang="tr-TR" dirty="0" smtClean="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043608" y="188640"/>
            <a:ext cx="7704856" cy="6093976"/>
          </a:xfrm>
          <a:prstGeom prst="rect">
            <a:avLst/>
          </a:prstGeom>
        </p:spPr>
        <p:txBody>
          <a:bodyPr wrap="square">
            <a:spAutoFit/>
          </a:bodyPr>
          <a:lstStyle/>
          <a:p>
            <a:pPr lvl="0" algn="just" eaLnBrk="0" fontAlgn="base" hangingPunct="0">
              <a:spcBef>
                <a:spcPct val="0"/>
              </a:spcBef>
              <a:spcAft>
                <a:spcPct val="0"/>
              </a:spcAft>
              <a:tabLst>
                <a:tab pos="457200" algn="l"/>
              </a:tabLst>
            </a:pPr>
            <a:r>
              <a:rPr lang="tr-TR" sz="2600" dirty="0" err="1" smtClean="0">
                <a:latin typeface="Arial" pitchFamily="34" charset="0"/>
                <a:ea typeface="Times New Roman" pitchFamily="18" charset="0"/>
              </a:rPr>
              <a:t>Funguslar</a:t>
            </a:r>
            <a:r>
              <a:rPr lang="tr-TR" sz="2600" dirty="0" smtClean="0">
                <a:latin typeface="Arial" pitchFamily="34" charset="0"/>
                <a:ea typeface="Times New Roman" pitchFamily="18" charset="0"/>
              </a:rPr>
              <a:t> heterotrof organizma olarak dışarıdan hazır gıdaya ihtiyaç duyarlar. Gelişmeleri için başta karbon olmak üzere nitrojen, inorganik maddeler ve bazı büyüme faktörlerini kullanırlar. Karbon kaynağı olarak en çok glikozu tercih ederler.  Bundan başka </a:t>
            </a:r>
            <a:r>
              <a:rPr lang="tr-TR" sz="2600" dirty="0" err="1" smtClean="0">
                <a:latin typeface="Arial" pitchFamily="34" charset="0"/>
                <a:ea typeface="Times New Roman" pitchFamily="18" charset="0"/>
              </a:rPr>
              <a:t>sukroz</a:t>
            </a:r>
            <a:r>
              <a:rPr lang="tr-TR" sz="2600" dirty="0" smtClean="0">
                <a:latin typeface="Arial" pitchFamily="34" charset="0"/>
                <a:ea typeface="Times New Roman" pitchFamily="18" charset="0"/>
              </a:rPr>
              <a:t> ve maltozu tercih eden </a:t>
            </a:r>
            <a:r>
              <a:rPr lang="tr-TR" sz="2600" dirty="0" err="1" smtClean="0">
                <a:latin typeface="Arial" pitchFamily="34" charset="0"/>
                <a:ea typeface="Times New Roman" pitchFamily="18" charset="0"/>
              </a:rPr>
              <a:t>funguslar</a:t>
            </a:r>
            <a:r>
              <a:rPr lang="tr-TR" sz="2600" dirty="0" smtClean="0">
                <a:latin typeface="Arial" pitchFamily="34" charset="0"/>
                <a:ea typeface="Times New Roman" pitchFamily="18" charset="0"/>
              </a:rPr>
              <a:t> da vardır. </a:t>
            </a:r>
            <a:r>
              <a:rPr lang="tr-TR" sz="2600" dirty="0" err="1" smtClean="0">
                <a:latin typeface="Arial" pitchFamily="34" charset="0"/>
                <a:ea typeface="Times New Roman" pitchFamily="18" charset="0"/>
              </a:rPr>
              <a:t>Funguslar</a:t>
            </a:r>
            <a:r>
              <a:rPr lang="tr-TR" sz="2600" dirty="0" smtClean="0">
                <a:latin typeface="Arial" pitchFamily="34" charset="0"/>
                <a:ea typeface="Times New Roman" pitchFamily="18" charset="0"/>
              </a:rPr>
              <a:t> öncelikle organizmalarının dışında enzim faaliyetleri ile örneğin karbonhidratları, proteinleri ve lipitleri daha küçük ve suda eriyebilen moleküller haline çevirirler ve doğrudan doğruya hücre duvarları ve </a:t>
            </a:r>
            <a:r>
              <a:rPr lang="tr-TR" sz="2600" dirty="0" err="1" smtClean="0">
                <a:latin typeface="Arial" pitchFamily="34" charset="0"/>
                <a:ea typeface="Times New Roman" pitchFamily="18" charset="0"/>
              </a:rPr>
              <a:t>sitoplazmik</a:t>
            </a:r>
            <a:r>
              <a:rPr lang="tr-TR" sz="2600" dirty="0" smtClean="0">
                <a:latin typeface="Arial" pitchFamily="34" charset="0"/>
                <a:ea typeface="Times New Roman" pitchFamily="18" charset="0"/>
              </a:rPr>
              <a:t> </a:t>
            </a:r>
            <a:r>
              <a:rPr lang="tr-TR" sz="2600" dirty="0" err="1" smtClean="0">
                <a:latin typeface="Arial" pitchFamily="34" charset="0"/>
                <a:ea typeface="Times New Roman" pitchFamily="18" charset="0"/>
              </a:rPr>
              <a:t>membran</a:t>
            </a:r>
            <a:r>
              <a:rPr lang="tr-TR" sz="2600" dirty="0" smtClean="0">
                <a:latin typeface="Arial" pitchFamily="34" charset="0"/>
                <a:ea typeface="Times New Roman" pitchFamily="18" charset="0"/>
              </a:rPr>
              <a:t> yoluyla alırlar. Bu durumda ortamda serbest suyun bulunmasına ihtiyaç duyarlar. Bir miktar serbest su olmaksızın </a:t>
            </a:r>
            <a:r>
              <a:rPr lang="tr-TR" sz="2600" dirty="0" err="1" smtClean="0">
                <a:latin typeface="Arial" pitchFamily="34" charset="0"/>
                <a:ea typeface="Times New Roman" pitchFamily="18" charset="0"/>
              </a:rPr>
              <a:t>funguslar</a:t>
            </a:r>
            <a:r>
              <a:rPr lang="tr-TR" sz="2600" dirty="0" smtClean="0">
                <a:latin typeface="Arial" pitchFamily="34" charset="0"/>
                <a:ea typeface="Times New Roman" pitchFamily="18" charset="0"/>
              </a:rPr>
              <a:t> normal </a:t>
            </a:r>
            <a:r>
              <a:rPr lang="tr-TR" sz="2600" dirty="0" err="1" smtClean="0">
                <a:latin typeface="Arial" pitchFamily="34" charset="0"/>
                <a:ea typeface="Times New Roman" pitchFamily="18" charset="0"/>
              </a:rPr>
              <a:t>metabolik</a:t>
            </a:r>
            <a:r>
              <a:rPr lang="tr-TR" sz="2600" dirty="0" smtClean="0">
                <a:latin typeface="Arial" pitchFamily="34" charset="0"/>
                <a:ea typeface="Times New Roman" pitchFamily="18" charset="0"/>
              </a:rPr>
              <a:t> faaliyetleri gerçekleştiremezler.</a:t>
            </a:r>
            <a:endParaRPr lang="tr-TR" sz="2600" dirty="0" smtClean="0">
              <a:latin typeface="Arial"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1043608" y="188640"/>
            <a:ext cx="8100392" cy="6555641"/>
          </a:xfrm>
          <a:prstGeom prst="rect">
            <a:avLst/>
          </a:prstGeom>
        </p:spPr>
        <p:txBody>
          <a:bodyPr wrap="square">
            <a:spAutoFit/>
          </a:bodyPr>
          <a:lstStyle/>
          <a:p>
            <a:pPr lvl="0" algn="just" eaLnBrk="0" fontAlgn="base" hangingPunct="0">
              <a:spcBef>
                <a:spcPct val="0"/>
              </a:spcBef>
              <a:spcAft>
                <a:spcPct val="0"/>
              </a:spcAft>
              <a:tabLst>
                <a:tab pos="457200" algn="l"/>
              </a:tabLst>
            </a:pPr>
            <a:r>
              <a:rPr lang="tr-TR" sz="2800" dirty="0" smtClean="0">
                <a:latin typeface="Arial" pitchFamily="34" charset="0"/>
                <a:ea typeface="Times New Roman" pitchFamily="18" charset="0"/>
              </a:rPr>
              <a:t>Azot kaynağı olarak </a:t>
            </a:r>
            <a:r>
              <a:rPr lang="tr-TR" sz="2800" dirty="0" err="1" smtClean="0">
                <a:latin typeface="Arial" pitchFamily="34" charset="0"/>
                <a:ea typeface="Times New Roman" pitchFamily="18" charset="0"/>
              </a:rPr>
              <a:t>funguslar</a:t>
            </a:r>
            <a:r>
              <a:rPr lang="tr-TR" sz="2800" dirty="0" smtClean="0">
                <a:latin typeface="Arial" pitchFamily="34" charset="0"/>
                <a:ea typeface="Times New Roman" pitchFamily="18" charset="0"/>
              </a:rPr>
              <a:t> hem organik hem de inorganik azottan yararlanırlar. Belli gruplar içerisinde azot isteği bakımından farklılıklar bulunur. Bazıları sadece organik azottan yararlanabilir. Bazıları ise azotun amonyum ve nitrat formları arasında tercih yapabilir.</a:t>
            </a:r>
            <a:endParaRPr lang="tr-TR" sz="2800" dirty="0" smtClean="0">
              <a:latin typeface="Arial" pitchFamily="34" charset="0"/>
            </a:endParaRPr>
          </a:p>
          <a:p>
            <a:pPr algn="just" eaLnBrk="0" fontAlgn="base" hangingPunct="0">
              <a:spcBef>
                <a:spcPct val="0"/>
              </a:spcBef>
              <a:spcAft>
                <a:spcPct val="0"/>
              </a:spcAft>
              <a:tabLst>
                <a:tab pos="457200" algn="l"/>
              </a:tabLst>
            </a:pPr>
            <a:r>
              <a:rPr lang="tr-TR" sz="2800" dirty="0" smtClean="0">
                <a:latin typeface="Arial" pitchFamily="34" charset="0"/>
                <a:ea typeface="Times New Roman" pitchFamily="18" charset="0"/>
              </a:rPr>
              <a:t>Fosfor kaynağı diğer canlılarda olduğu gibi madde değişiminde, enerji metabolizmasında önemli olan bir elementtir. </a:t>
            </a:r>
            <a:r>
              <a:rPr lang="tr-TR" sz="2800" dirty="0" err="1" smtClean="0">
                <a:latin typeface="Arial" pitchFamily="34" charset="0"/>
                <a:ea typeface="Times New Roman" pitchFamily="18" charset="0"/>
              </a:rPr>
              <a:t>Funguslar</a:t>
            </a:r>
            <a:r>
              <a:rPr lang="tr-TR" sz="2800" dirty="0" smtClean="0">
                <a:latin typeface="Arial" pitchFamily="34" charset="0"/>
                <a:ea typeface="Times New Roman" pitchFamily="18" charset="0"/>
              </a:rPr>
              <a:t> çoğunlukla fosfat formundaki fosforu tercih etmektedir.</a:t>
            </a:r>
            <a:endParaRPr lang="tr-TR" sz="2800" dirty="0" smtClean="0">
              <a:latin typeface="Arial" pitchFamily="34" charset="0"/>
            </a:endParaRPr>
          </a:p>
          <a:p>
            <a:pPr lvl="0" algn="just" eaLnBrk="0" fontAlgn="base" hangingPunct="0">
              <a:spcBef>
                <a:spcPct val="0"/>
              </a:spcBef>
              <a:spcAft>
                <a:spcPct val="0"/>
              </a:spcAft>
              <a:tabLst>
                <a:tab pos="457200" algn="l"/>
              </a:tabLst>
            </a:pPr>
            <a:r>
              <a:rPr lang="tr-TR" sz="2800" dirty="0" smtClean="0">
                <a:latin typeface="Arial" pitchFamily="34" charset="0"/>
                <a:ea typeface="Times New Roman" pitchFamily="18" charset="0"/>
              </a:rPr>
              <a:t>Bu elementlerin dışında Mg, K, </a:t>
            </a:r>
            <a:r>
              <a:rPr lang="tr-TR" sz="2800" dirty="0" err="1" smtClean="0">
                <a:latin typeface="Arial" pitchFamily="34" charset="0"/>
                <a:ea typeface="Times New Roman" pitchFamily="18" charset="0"/>
              </a:rPr>
              <a:t>Zn</a:t>
            </a:r>
            <a:r>
              <a:rPr lang="tr-TR" sz="2800" dirty="0" smtClean="0">
                <a:latin typeface="Arial" pitchFamily="34" charset="0"/>
                <a:ea typeface="Times New Roman" pitchFamily="18" charset="0"/>
              </a:rPr>
              <a:t>, </a:t>
            </a:r>
            <a:r>
              <a:rPr lang="tr-TR" sz="2800" dirty="0" err="1" smtClean="0">
                <a:latin typeface="Arial" pitchFamily="34" charset="0"/>
                <a:ea typeface="Times New Roman" pitchFamily="18" charset="0"/>
              </a:rPr>
              <a:t>Cu</a:t>
            </a:r>
            <a:r>
              <a:rPr lang="tr-TR" sz="2800" dirty="0" smtClean="0">
                <a:latin typeface="Arial" pitchFamily="34" charset="0"/>
                <a:ea typeface="Times New Roman" pitchFamily="18" charset="0"/>
              </a:rPr>
              <a:t>, </a:t>
            </a:r>
            <a:r>
              <a:rPr lang="tr-TR" sz="2800" dirty="0" err="1" smtClean="0">
                <a:latin typeface="Arial" pitchFamily="34" charset="0"/>
                <a:ea typeface="Times New Roman" pitchFamily="18" charset="0"/>
              </a:rPr>
              <a:t>Fe</a:t>
            </a:r>
            <a:r>
              <a:rPr lang="tr-TR" sz="2800" dirty="0" smtClean="0">
                <a:latin typeface="Arial" pitchFamily="34" charset="0"/>
                <a:ea typeface="Times New Roman" pitchFamily="18" charset="0"/>
              </a:rPr>
              <a:t> gibi, elementlere de ihtiyaç duyarlar. </a:t>
            </a:r>
            <a:r>
              <a:rPr lang="tr-TR" sz="2800" dirty="0" err="1" smtClean="0">
                <a:latin typeface="Arial" pitchFamily="34" charset="0"/>
                <a:ea typeface="Times New Roman" pitchFamily="18" charset="0"/>
              </a:rPr>
              <a:t>Fungusların</a:t>
            </a:r>
            <a:r>
              <a:rPr lang="tr-TR" sz="2800" dirty="0" smtClean="0">
                <a:latin typeface="Arial" pitchFamily="34" charset="0"/>
                <a:ea typeface="Times New Roman" pitchFamily="18" charset="0"/>
              </a:rPr>
              <a:t> çoğu gerek duyduğu vitaminleri sentezleyebilmektedir. </a:t>
            </a:r>
            <a:r>
              <a:rPr lang="tr-TR" sz="2800" dirty="0" err="1" smtClean="0">
                <a:latin typeface="Arial" pitchFamily="34" charset="0"/>
                <a:ea typeface="Times New Roman" pitchFamily="18" charset="0"/>
              </a:rPr>
              <a:t>Fungusların</a:t>
            </a:r>
            <a:r>
              <a:rPr lang="tr-TR" sz="2800" dirty="0" smtClean="0">
                <a:latin typeface="Arial" pitchFamily="34" charset="0"/>
                <a:ea typeface="Times New Roman" pitchFamily="18" charset="0"/>
              </a:rPr>
              <a:t> gıda istekleri türlere göre değişmektedir. </a:t>
            </a:r>
            <a:endParaRPr lang="tr-TR" sz="2800" dirty="0" smtClean="0">
              <a:latin typeface="Arial"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043608" y="332656"/>
            <a:ext cx="7704856" cy="523220"/>
          </a:xfrm>
          <a:prstGeom prst="rect">
            <a:avLst/>
          </a:prstGeom>
        </p:spPr>
        <p:txBody>
          <a:bodyPr wrap="square">
            <a:spAutoFit/>
          </a:bodyPr>
          <a:lstStyle/>
          <a:p>
            <a:r>
              <a:rPr lang="tr-TR" sz="2800" b="1" dirty="0" err="1" smtClean="0">
                <a:latin typeface="Verdana" pitchFamily="34" charset="0"/>
              </a:rPr>
              <a:t>Fungusların</a:t>
            </a:r>
            <a:r>
              <a:rPr lang="tr-TR" sz="2800" b="1" dirty="0" smtClean="0">
                <a:latin typeface="Verdana" pitchFamily="34" charset="0"/>
              </a:rPr>
              <a:t> bitki dokusuna girişleri:</a:t>
            </a:r>
            <a:endParaRPr lang="tr-TR" sz="2800" b="1" dirty="0"/>
          </a:p>
        </p:txBody>
      </p:sp>
      <p:sp>
        <p:nvSpPr>
          <p:cNvPr id="4" name="3 Dikdörtgen"/>
          <p:cNvSpPr/>
          <p:nvPr/>
        </p:nvSpPr>
        <p:spPr>
          <a:xfrm>
            <a:off x="971600" y="908720"/>
            <a:ext cx="7920880" cy="4832092"/>
          </a:xfrm>
          <a:prstGeom prst="rect">
            <a:avLst/>
          </a:prstGeom>
        </p:spPr>
        <p:txBody>
          <a:bodyPr wrap="square">
            <a:spAutoFit/>
          </a:bodyPr>
          <a:lstStyle/>
          <a:p>
            <a:pPr algn="just"/>
            <a:r>
              <a:rPr lang="tr-TR" sz="2800" dirty="0" smtClean="0">
                <a:latin typeface="Calibri" pitchFamily="34" charset="0"/>
              </a:rPr>
              <a:t>Bitki dokusuna girebilmek için yara ya da doğal açıklıklara gerek yoktur.</a:t>
            </a:r>
          </a:p>
          <a:p>
            <a:pPr algn="just"/>
            <a:r>
              <a:rPr lang="tr-TR" sz="2800" dirty="0" err="1" smtClean="0">
                <a:latin typeface="Calibri" pitchFamily="34" charset="0"/>
              </a:rPr>
              <a:t>Fungus</a:t>
            </a:r>
            <a:r>
              <a:rPr lang="tr-TR" sz="2800" dirty="0" smtClean="0">
                <a:latin typeface="Calibri" pitchFamily="34" charset="0"/>
              </a:rPr>
              <a:t> </a:t>
            </a:r>
            <a:r>
              <a:rPr lang="tr-TR" sz="2800" dirty="0" err="1" smtClean="0">
                <a:latin typeface="Calibri" pitchFamily="34" charset="0"/>
              </a:rPr>
              <a:t>hifleri</a:t>
            </a:r>
            <a:r>
              <a:rPr lang="tr-TR" sz="2800" dirty="0" smtClean="0">
                <a:latin typeface="Calibri" pitchFamily="34" charset="0"/>
              </a:rPr>
              <a:t> mekanik ve kimyasal yollarla bitki dokularına girebilirler. Mekanik olarak girişleri enfeksiyon çivisi ya da </a:t>
            </a:r>
            <a:r>
              <a:rPr lang="tr-TR" sz="2800" dirty="0" err="1" smtClean="0">
                <a:latin typeface="Calibri" pitchFamily="34" charset="0"/>
              </a:rPr>
              <a:t>apresorium</a:t>
            </a:r>
            <a:r>
              <a:rPr lang="tr-TR" sz="2800" dirty="0" smtClean="0">
                <a:latin typeface="Calibri" pitchFamily="34" charset="0"/>
              </a:rPr>
              <a:t> denilen sivri </a:t>
            </a:r>
            <a:r>
              <a:rPr lang="tr-TR" sz="2800" dirty="0" err="1" smtClean="0">
                <a:latin typeface="Calibri" pitchFamily="34" charset="0"/>
              </a:rPr>
              <a:t>hif</a:t>
            </a:r>
            <a:r>
              <a:rPr lang="tr-TR" sz="2800" dirty="0" smtClean="0">
                <a:latin typeface="Calibri" pitchFamily="34" charset="0"/>
              </a:rPr>
              <a:t> uçlarının basınçla bitki dokusunu delmesiyle gerçekleşir.</a:t>
            </a:r>
          </a:p>
          <a:p>
            <a:pPr algn="just"/>
            <a:r>
              <a:rPr lang="tr-TR" sz="2800" dirty="0" smtClean="0">
                <a:latin typeface="Calibri" pitchFamily="34" charset="0"/>
              </a:rPr>
              <a:t>Kimyasal giriş ise </a:t>
            </a:r>
            <a:r>
              <a:rPr lang="tr-TR" sz="2800" dirty="0" err="1" smtClean="0">
                <a:latin typeface="Calibri" pitchFamily="34" charset="0"/>
              </a:rPr>
              <a:t>fungus</a:t>
            </a:r>
            <a:r>
              <a:rPr lang="tr-TR" sz="2800" dirty="0" smtClean="0">
                <a:latin typeface="Calibri" pitchFamily="34" charset="0"/>
              </a:rPr>
              <a:t> enzimlerinin bitki hücre duvarını eritmesiyle olur. Bitki içerisine giren </a:t>
            </a:r>
            <a:r>
              <a:rPr lang="tr-TR" sz="2800" dirty="0" err="1" smtClean="0">
                <a:latin typeface="Calibri" pitchFamily="34" charset="0"/>
              </a:rPr>
              <a:t>fungus</a:t>
            </a:r>
            <a:r>
              <a:rPr lang="tr-TR" sz="2800" dirty="0" smtClean="0">
                <a:latin typeface="Calibri" pitchFamily="34" charset="0"/>
              </a:rPr>
              <a:t> </a:t>
            </a:r>
            <a:r>
              <a:rPr lang="tr-TR" sz="2800" dirty="0" err="1" smtClean="0">
                <a:latin typeface="Calibri" pitchFamily="34" charset="0"/>
              </a:rPr>
              <a:t>hifleri</a:t>
            </a:r>
            <a:r>
              <a:rPr lang="tr-TR" sz="2800" dirty="0" smtClean="0">
                <a:latin typeface="Calibri" pitchFamily="34" charset="0"/>
              </a:rPr>
              <a:t> hücreler arasında, hücreler içinde ya da iletim dokularında yayılarak bitkiyi istila ederler.</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683568" y="260648"/>
            <a:ext cx="8280920" cy="523220"/>
          </a:xfrm>
          <a:prstGeom prst="rect">
            <a:avLst/>
          </a:prstGeom>
        </p:spPr>
        <p:txBody>
          <a:bodyPr wrap="square">
            <a:spAutoFit/>
          </a:bodyPr>
          <a:lstStyle/>
          <a:p>
            <a:r>
              <a:rPr lang="tr-TR" sz="2800" b="1" dirty="0" err="1" smtClean="0">
                <a:latin typeface="Verdana" pitchFamily="34" charset="0"/>
              </a:rPr>
              <a:t>Fungusların</a:t>
            </a:r>
            <a:r>
              <a:rPr lang="tr-TR" sz="2800" b="1" dirty="0" smtClean="0">
                <a:latin typeface="Verdana" pitchFamily="34" charset="0"/>
              </a:rPr>
              <a:t> bitkiden bitkiye taşınmaları</a:t>
            </a:r>
            <a:endParaRPr lang="tr-TR" sz="2800" b="1" dirty="0"/>
          </a:p>
        </p:txBody>
      </p:sp>
      <p:sp>
        <p:nvSpPr>
          <p:cNvPr id="4" name="3 Dikdörtgen"/>
          <p:cNvSpPr/>
          <p:nvPr/>
        </p:nvSpPr>
        <p:spPr>
          <a:xfrm>
            <a:off x="1187624" y="908720"/>
            <a:ext cx="7776864" cy="3354765"/>
          </a:xfrm>
          <a:prstGeom prst="rect">
            <a:avLst/>
          </a:prstGeom>
        </p:spPr>
        <p:txBody>
          <a:bodyPr wrap="square">
            <a:spAutoFit/>
          </a:bodyPr>
          <a:lstStyle/>
          <a:p>
            <a:pPr algn="just"/>
            <a:r>
              <a:rPr lang="tr-TR" sz="2800" dirty="0" smtClean="0">
                <a:latin typeface="Calibri" pitchFamily="34" charset="0"/>
              </a:rPr>
              <a:t>Aktif ve pasif taşınma şeklindedir. Aktif taşınma, hareketli </a:t>
            </a:r>
            <a:r>
              <a:rPr lang="tr-TR" sz="2800" dirty="0" err="1" smtClean="0">
                <a:latin typeface="Calibri" pitchFamily="34" charset="0"/>
              </a:rPr>
              <a:t>fungus</a:t>
            </a:r>
            <a:r>
              <a:rPr lang="tr-TR" sz="2800" dirty="0" smtClean="0">
                <a:latin typeface="Calibri" pitchFamily="34" charset="0"/>
              </a:rPr>
              <a:t> sporlarının toprak suyunda yüzerek sağlıklı bitki köklerine ulaşmasıdır. </a:t>
            </a:r>
          </a:p>
          <a:p>
            <a:pPr algn="just"/>
            <a:r>
              <a:rPr lang="tr-TR" sz="2800" dirty="0" smtClean="0">
                <a:latin typeface="Calibri" pitchFamily="34" charset="0"/>
              </a:rPr>
              <a:t>Pasif taşınmada ise, rüzgar, yağmur ve sulama suları, böcekler ve diğer hayvanlar, insanlar rol oynar. </a:t>
            </a:r>
          </a:p>
          <a:p>
            <a:pPr algn="just"/>
            <a:endParaRPr lang="tr-TR" sz="2400" dirty="0" smtClean="0">
              <a:latin typeface="Calibri" pitchFamily="34" charset="0"/>
            </a:endParaRPr>
          </a:p>
          <a:p>
            <a:pPr algn="just"/>
            <a:endParaRPr lang="tr-TR" sz="2400" dirty="0" smtClean="0"/>
          </a:p>
          <a:p>
            <a:pPr algn="just"/>
            <a:endParaRPr lang="tr-TR" sz="2400" dirty="0" smtClean="0"/>
          </a:p>
        </p:txBody>
      </p:sp>
      <p:sp>
        <p:nvSpPr>
          <p:cNvPr id="6" name="5 Dikdörtgen"/>
          <p:cNvSpPr/>
          <p:nvPr/>
        </p:nvSpPr>
        <p:spPr>
          <a:xfrm>
            <a:off x="1331640" y="3429000"/>
            <a:ext cx="7632848" cy="3046988"/>
          </a:xfrm>
          <a:prstGeom prst="rect">
            <a:avLst/>
          </a:prstGeom>
        </p:spPr>
        <p:txBody>
          <a:bodyPr wrap="square">
            <a:spAutoFit/>
          </a:bodyPr>
          <a:lstStyle/>
          <a:p>
            <a:pPr marL="552450" indent="-552450"/>
            <a:r>
              <a:rPr lang="tr-TR" sz="2400" dirty="0" smtClean="0">
                <a:latin typeface="Calibri" pitchFamily="34" charset="0"/>
              </a:rPr>
              <a:t>Kültürel tedbirler önem taşır.</a:t>
            </a:r>
          </a:p>
          <a:p>
            <a:pPr marL="552450" indent="-552450">
              <a:buFont typeface="Wingdings" pitchFamily="2" charset="2"/>
              <a:buAutoNum type="arabicPeriod"/>
            </a:pPr>
            <a:r>
              <a:rPr lang="tr-TR" sz="2400" dirty="0" smtClean="0">
                <a:latin typeface="Calibri" pitchFamily="34" charset="0"/>
              </a:rPr>
              <a:t>Sağlıklı üretim materyalinin kullanılması,</a:t>
            </a:r>
          </a:p>
          <a:p>
            <a:pPr marL="552450" indent="-552450">
              <a:buFont typeface="Wingdings" pitchFamily="2" charset="2"/>
              <a:buAutoNum type="arabicPeriod"/>
            </a:pPr>
            <a:r>
              <a:rPr lang="tr-TR" sz="2400" dirty="0" smtClean="0">
                <a:latin typeface="Calibri" pitchFamily="34" charset="0"/>
              </a:rPr>
              <a:t>Hastalıklı bitki artıklarının imhası,</a:t>
            </a:r>
          </a:p>
          <a:p>
            <a:pPr marL="552450" indent="-552450">
              <a:buFont typeface="Wingdings" pitchFamily="2" charset="2"/>
              <a:buAutoNum type="arabicPeriod"/>
            </a:pPr>
            <a:r>
              <a:rPr lang="tr-TR" sz="2400" dirty="0" smtClean="0">
                <a:latin typeface="Calibri" pitchFamily="34" charset="0"/>
              </a:rPr>
              <a:t>Ara konukçu ve vektörlerin ortadan kaldırılması,</a:t>
            </a:r>
          </a:p>
          <a:p>
            <a:pPr marL="552450" indent="-552450">
              <a:buFont typeface="Wingdings" pitchFamily="2" charset="2"/>
              <a:buAutoNum type="arabicPeriod"/>
            </a:pPr>
            <a:r>
              <a:rPr lang="tr-TR" sz="2400" dirty="0" smtClean="0">
                <a:latin typeface="Calibri" pitchFamily="34" charset="0"/>
              </a:rPr>
              <a:t>Rotasyon,</a:t>
            </a:r>
          </a:p>
          <a:p>
            <a:pPr marL="552450" indent="-552450">
              <a:buFont typeface="Wingdings" pitchFamily="2" charset="2"/>
              <a:buAutoNum type="arabicPeriod"/>
            </a:pPr>
            <a:r>
              <a:rPr lang="tr-TR" sz="2400" dirty="0" smtClean="0">
                <a:latin typeface="Calibri" pitchFamily="34" charset="0"/>
              </a:rPr>
              <a:t>Dayanıklı bitki çeşitlerinin yetiştirilmesi,</a:t>
            </a:r>
          </a:p>
          <a:p>
            <a:pPr marL="552450" indent="-552450">
              <a:buFont typeface="Wingdings" pitchFamily="2" charset="2"/>
              <a:buAutoNum type="arabicPeriod"/>
            </a:pPr>
            <a:r>
              <a:rPr lang="tr-TR" sz="2400" dirty="0" smtClean="0">
                <a:latin typeface="Calibri" pitchFamily="34" charset="0"/>
              </a:rPr>
              <a:t>Biyolojik mücadele</a:t>
            </a:r>
          </a:p>
          <a:p>
            <a:pPr marL="552450" indent="-552450">
              <a:buFont typeface="Wingdings" pitchFamily="2" charset="2"/>
              <a:buAutoNum type="arabicPeriod"/>
            </a:pPr>
            <a:r>
              <a:rPr lang="tr-TR" sz="2400" dirty="0" smtClean="0">
                <a:latin typeface="Calibri" pitchFamily="34" charset="0"/>
              </a:rPr>
              <a:t>Kimyasal mücadele</a:t>
            </a:r>
          </a:p>
        </p:txBody>
      </p:sp>
      <p:sp>
        <p:nvSpPr>
          <p:cNvPr id="9" name="8 Metin kutusu"/>
          <p:cNvSpPr txBox="1"/>
          <p:nvPr/>
        </p:nvSpPr>
        <p:spPr>
          <a:xfrm>
            <a:off x="2051720" y="2996952"/>
            <a:ext cx="3456384" cy="523220"/>
          </a:xfrm>
          <a:prstGeom prst="rect">
            <a:avLst/>
          </a:prstGeom>
          <a:noFill/>
        </p:spPr>
        <p:txBody>
          <a:bodyPr wrap="square" rtlCol="0">
            <a:spAutoFit/>
          </a:bodyPr>
          <a:lstStyle/>
          <a:p>
            <a:r>
              <a:rPr lang="tr-TR" sz="2800" b="1" dirty="0" smtClean="0"/>
              <a:t>Mücadele metotları</a:t>
            </a:r>
            <a:endParaRPr lang="tr-TR" sz="2800" b="1"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42976" y="285729"/>
            <a:ext cx="7715304"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Metin kutusu"/>
          <p:cNvSpPr txBox="1"/>
          <p:nvPr/>
        </p:nvSpPr>
        <p:spPr>
          <a:xfrm>
            <a:off x="1071538" y="571480"/>
            <a:ext cx="7215238" cy="5262979"/>
          </a:xfrm>
          <a:prstGeom prst="rect">
            <a:avLst/>
          </a:prstGeom>
          <a:noFill/>
        </p:spPr>
        <p:txBody>
          <a:bodyPr wrap="square" rtlCol="0">
            <a:spAutoFit/>
          </a:bodyPr>
          <a:lstStyle/>
          <a:p>
            <a:pPr algn="just"/>
            <a:r>
              <a:rPr lang="tr-TR" sz="2800" dirty="0" err="1" smtClean="0">
                <a:solidFill>
                  <a:srgbClr val="FF0000"/>
                </a:solidFill>
                <a:latin typeface="Calibri" pitchFamily="34" charset="0"/>
              </a:rPr>
              <a:t>Funguslar</a:t>
            </a:r>
            <a:r>
              <a:rPr lang="tr-TR" sz="2800" dirty="0" smtClean="0">
                <a:solidFill>
                  <a:srgbClr val="FF0000"/>
                </a:solidFill>
                <a:latin typeface="Calibri" pitchFamily="34" charset="0"/>
              </a:rPr>
              <a:t> için Besi Yeri (Besi Ortamı)</a:t>
            </a:r>
          </a:p>
          <a:p>
            <a:pPr algn="just"/>
            <a:r>
              <a:rPr lang="tr-TR" sz="2800" dirty="0" smtClean="0">
                <a:latin typeface="Calibri" pitchFamily="34" charset="0"/>
              </a:rPr>
              <a:t>Mikroorganizmaların üretilmesi, canlılıklarının devam ettirilmesi, saf kültürlerinin elde edilmesi, </a:t>
            </a:r>
            <a:r>
              <a:rPr lang="tr-TR" sz="2800" dirty="0" err="1" smtClean="0">
                <a:latin typeface="Calibri" pitchFamily="34" charset="0"/>
              </a:rPr>
              <a:t>makroskobik</a:t>
            </a:r>
            <a:r>
              <a:rPr lang="tr-TR" sz="2800" dirty="0" smtClean="0">
                <a:latin typeface="Calibri" pitchFamily="34" charset="0"/>
              </a:rPr>
              <a:t> ve mikroskobik  morfolojilerinin biyokimyasal özelliklerinin incelenmesi, biyolojik ve </a:t>
            </a:r>
            <a:r>
              <a:rPr lang="tr-TR" sz="2800" dirty="0" err="1" smtClean="0">
                <a:latin typeface="Calibri" pitchFamily="34" charset="0"/>
              </a:rPr>
              <a:t>metabolik</a:t>
            </a:r>
            <a:r>
              <a:rPr lang="tr-TR" sz="2800" dirty="0" smtClean="0">
                <a:latin typeface="Calibri" pitchFamily="34" charset="0"/>
              </a:rPr>
              <a:t> ürünlerinin elde edilmesi gibi amaçlarla hazırlanan ortamlardır.   Mikroorganizmaları bulundukları ortam dışında çoğaltmak için kullanılan ve amaca uygun olarak genelde mikroorganizmaların gereksinim duyduğu maddeleri ve özellikleri içeren besleyici ortamlara </a:t>
            </a:r>
            <a:r>
              <a:rPr lang="tr-TR" sz="2800" dirty="0" err="1" smtClean="0">
                <a:latin typeface="Calibri" pitchFamily="34" charset="0"/>
              </a:rPr>
              <a:t>besiyeri</a:t>
            </a:r>
            <a:r>
              <a:rPr lang="tr-TR" sz="2800" dirty="0" smtClean="0">
                <a:latin typeface="Calibri" pitchFamily="34" charset="0"/>
              </a:rPr>
              <a:t> denir.</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214290"/>
            <a:ext cx="7643866" cy="5693866"/>
          </a:xfrm>
          <a:prstGeom prst="rect">
            <a:avLst/>
          </a:prstGeom>
        </p:spPr>
        <p:txBody>
          <a:bodyPr wrap="square">
            <a:spAutoFit/>
          </a:bodyPr>
          <a:lstStyle/>
          <a:p>
            <a:pPr algn="just"/>
            <a:r>
              <a:rPr lang="tr-TR" sz="2800" dirty="0" smtClean="0">
                <a:latin typeface="Calibri" pitchFamily="34" charset="0"/>
              </a:rPr>
              <a:t>Genel olarak </a:t>
            </a:r>
            <a:r>
              <a:rPr lang="tr-TR" sz="2800" dirty="0" err="1" smtClean="0">
                <a:latin typeface="Calibri" pitchFamily="34" charset="0"/>
              </a:rPr>
              <a:t>fungusların</a:t>
            </a:r>
            <a:r>
              <a:rPr lang="tr-TR" sz="2800" dirty="0" smtClean="0">
                <a:latin typeface="Calibri" pitchFamily="34" charset="0"/>
              </a:rPr>
              <a:t> ve diğer mikroorganizmaların bileşiminde yer verilmesi gereken maddeler şunlardır.</a:t>
            </a:r>
          </a:p>
          <a:p>
            <a:pPr algn="just"/>
            <a:r>
              <a:rPr lang="tr-TR" sz="2800" dirty="0" smtClean="0">
                <a:latin typeface="Calibri" pitchFamily="34" charset="0"/>
              </a:rPr>
              <a:t>1-Su</a:t>
            </a:r>
          </a:p>
          <a:p>
            <a:r>
              <a:rPr lang="tr-TR" sz="2800" dirty="0" smtClean="0">
                <a:latin typeface="Calibri" pitchFamily="34" charset="0"/>
              </a:rPr>
              <a:t>2-Karbon ve enerji kaynağı maddeler</a:t>
            </a:r>
          </a:p>
          <a:p>
            <a:r>
              <a:rPr lang="tr-TR" sz="2800" dirty="0" smtClean="0">
                <a:latin typeface="Calibri" pitchFamily="34" charset="0"/>
              </a:rPr>
              <a:t>3- Azot kaynağı maddeler (proteinler, peptonlar, aminoasitler, KNO3 ve NH4PO4gibi azotlu inorganik tuzlar</a:t>
            </a:r>
          </a:p>
          <a:p>
            <a:r>
              <a:rPr lang="tr-TR" sz="2800" dirty="0" smtClean="0">
                <a:latin typeface="Calibri" pitchFamily="34" charset="0"/>
              </a:rPr>
              <a:t>4-İnorganik maddeler ( Makro elementler </a:t>
            </a:r>
            <a:r>
              <a:rPr lang="tr-TR" sz="2800" dirty="0" err="1" smtClean="0">
                <a:latin typeface="Calibri" pitchFamily="34" charset="0"/>
              </a:rPr>
              <a:t>Na</a:t>
            </a:r>
            <a:r>
              <a:rPr lang="tr-TR" sz="2800" dirty="0" smtClean="0">
                <a:latin typeface="Calibri" pitchFamily="34" charset="0"/>
              </a:rPr>
              <a:t>, K, </a:t>
            </a:r>
            <a:r>
              <a:rPr lang="tr-TR" sz="2800" dirty="0" err="1" smtClean="0">
                <a:latin typeface="Calibri" pitchFamily="34" charset="0"/>
              </a:rPr>
              <a:t>Cl</a:t>
            </a:r>
            <a:r>
              <a:rPr lang="tr-TR" sz="2800" dirty="0" smtClean="0">
                <a:latin typeface="Calibri" pitchFamily="34" charset="0"/>
              </a:rPr>
              <a:t>, P, S, </a:t>
            </a:r>
            <a:r>
              <a:rPr lang="tr-TR" sz="2800" dirty="0" err="1" smtClean="0">
                <a:latin typeface="Calibri" pitchFamily="34" charset="0"/>
              </a:rPr>
              <a:t>Ca</a:t>
            </a:r>
            <a:r>
              <a:rPr lang="tr-TR" sz="2800" dirty="0" smtClean="0">
                <a:latin typeface="Calibri" pitchFamily="34" charset="0"/>
              </a:rPr>
              <a:t>, Mg; </a:t>
            </a:r>
            <a:r>
              <a:rPr lang="tr-TR" sz="2800" dirty="0" err="1" smtClean="0">
                <a:latin typeface="Calibri" pitchFamily="34" charset="0"/>
              </a:rPr>
              <a:t>Fe</a:t>
            </a:r>
            <a:r>
              <a:rPr lang="tr-TR" sz="2800" dirty="0" smtClean="0">
                <a:latin typeface="Calibri" pitchFamily="34" charset="0"/>
              </a:rPr>
              <a:t>; Mikro elementler, </a:t>
            </a:r>
            <a:r>
              <a:rPr lang="tr-TR" sz="2800" dirty="0" err="1" smtClean="0">
                <a:latin typeface="Calibri" pitchFamily="34" charset="0"/>
              </a:rPr>
              <a:t>Zn</a:t>
            </a:r>
            <a:r>
              <a:rPr lang="tr-TR" sz="2800" dirty="0" smtClean="0">
                <a:latin typeface="Calibri" pitchFamily="34" charset="0"/>
              </a:rPr>
              <a:t>; </a:t>
            </a:r>
            <a:r>
              <a:rPr lang="tr-TR" sz="2800" dirty="0" err="1" smtClean="0">
                <a:latin typeface="Calibri" pitchFamily="34" charset="0"/>
              </a:rPr>
              <a:t>Mn</a:t>
            </a:r>
            <a:r>
              <a:rPr lang="tr-TR" sz="2800" dirty="0" smtClean="0">
                <a:latin typeface="Calibri" pitchFamily="34" charset="0"/>
              </a:rPr>
              <a:t>, </a:t>
            </a:r>
            <a:r>
              <a:rPr lang="tr-TR" sz="2800" dirty="0" err="1" smtClean="0">
                <a:latin typeface="Calibri" pitchFamily="34" charset="0"/>
              </a:rPr>
              <a:t>Br</a:t>
            </a:r>
            <a:r>
              <a:rPr lang="tr-TR" sz="2800" dirty="0" smtClean="0">
                <a:latin typeface="Calibri" pitchFamily="34" charset="0"/>
              </a:rPr>
              <a:t>, B, </a:t>
            </a:r>
            <a:r>
              <a:rPr lang="tr-TR" sz="2800" dirty="0" err="1" smtClean="0">
                <a:latin typeface="Calibri" pitchFamily="34" charset="0"/>
              </a:rPr>
              <a:t>Cu</a:t>
            </a:r>
            <a:r>
              <a:rPr lang="tr-TR" sz="2800" dirty="0" smtClean="0">
                <a:latin typeface="Calibri" pitchFamily="34" charset="0"/>
              </a:rPr>
              <a:t>, </a:t>
            </a:r>
            <a:r>
              <a:rPr lang="tr-TR" sz="2800" dirty="0" err="1" smtClean="0">
                <a:latin typeface="Calibri" pitchFamily="34" charset="0"/>
              </a:rPr>
              <a:t>Co</a:t>
            </a:r>
            <a:r>
              <a:rPr lang="tr-TR" sz="2800" dirty="0" smtClean="0">
                <a:latin typeface="Calibri" pitchFamily="34" charset="0"/>
              </a:rPr>
              <a:t>, </a:t>
            </a:r>
            <a:r>
              <a:rPr lang="tr-TR" sz="2800" dirty="0" err="1" smtClean="0">
                <a:latin typeface="Calibri" pitchFamily="34" charset="0"/>
              </a:rPr>
              <a:t>Mo</a:t>
            </a:r>
            <a:r>
              <a:rPr lang="tr-TR" sz="2800" dirty="0" smtClean="0">
                <a:latin typeface="Calibri" pitchFamily="34" charset="0"/>
              </a:rPr>
              <a:t>, V, </a:t>
            </a:r>
            <a:r>
              <a:rPr lang="tr-TR" sz="2800" dirty="0" err="1" smtClean="0">
                <a:latin typeface="Calibri" pitchFamily="34" charset="0"/>
              </a:rPr>
              <a:t>Sr</a:t>
            </a:r>
            <a:r>
              <a:rPr lang="tr-TR" sz="2800" dirty="0" smtClean="0">
                <a:latin typeface="Calibri" pitchFamily="34" charset="0"/>
              </a:rPr>
              <a:t> v.s).</a:t>
            </a:r>
          </a:p>
          <a:p>
            <a:r>
              <a:rPr lang="tr-TR" sz="2800" dirty="0" smtClean="0">
                <a:latin typeface="Calibri" pitchFamily="34" charset="0"/>
              </a:rPr>
              <a:t>5- Üreme faktörleri (Vitaminler, amino asitler, Pürin ve </a:t>
            </a:r>
            <a:r>
              <a:rPr lang="tr-TR" sz="2800" dirty="0" err="1" smtClean="0">
                <a:latin typeface="Calibri" pitchFamily="34" charset="0"/>
              </a:rPr>
              <a:t>pirimidinler</a:t>
            </a:r>
            <a:r>
              <a:rPr lang="tr-TR" sz="2800" dirty="0" smtClean="0">
                <a:latin typeface="Calibri" pitchFamily="34" charset="0"/>
              </a:rPr>
              <a:t> v.s)</a:t>
            </a:r>
            <a:endParaRPr lang="tr-TR" sz="2800" dirty="0">
              <a:latin typeface="Calibri"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Metin kutusu"/>
          <p:cNvSpPr txBox="1"/>
          <p:nvPr/>
        </p:nvSpPr>
        <p:spPr>
          <a:xfrm>
            <a:off x="1000100" y="0"/>
            <a:ext cx="8001056" cy="7263527"/>
          </a:xfrm>
          <a:prstGeom prst="rect">
            <a:avLst/>
          </a:prstGeom>
          <a:noFill/>
        </p:spPr>
        <p:txBody>
          <a:bodyPr wrap="square" rtlCol="0">
            <a:spAutoFit/>
          </a:bodyPr>
          <a:lstStyle/>
          <a:p>
            <a:pPr algn="just"/>
            <a:r>
              <a:rPr lang="tr-TR" sz="2800" dirty="0" smtClean="0">
                <a:latin typeface="Calibri" pitchFamily="34" charset="0"/>
              </a:rPr>
              <a:t>Ancak </a:t>
            </a:r>
            <a:r>
              <a:rPr lang="tr-TR" sz="2800" dirty="0" err="1" smtClean="0">
                <a:latin typeface="Calibri" pitchFamily="34" charset="0"/>
              </a:rPr>
              <a:t>fungusların</a:t>
            </a:r>
            <a:r>
              <a:rPr lang="tr-TR" sz="2800" dirty="0" smtClean="0">
                <a:latin typeface="Calibri" pitchFamily="34" charset="0"/>
              </a:rPr>
              <a:t> ve diğer mikroorganizmaların besin istekleri farklı farklıdır.  Bu nedenle mikroorganizmalar için tek bir besi yeri değil farklı isteklere bağlı olarak farklı besin ortamları gerekmektedir.</a:t>
            </a:r>
          </a:p>
          <a:p>
            <a:pPr algn="just"/>
            <a:r>
              <a:rPr lang="tr-TR" sz="2800" dirty="0" smtClean="0">
                <a:solidFill>
                  <a:srgbClr val="00B0F0"/>
                </a:solidFill>
                <a:latin typeface="Calibri" pitchFamily="34" charset="0"/>
              </a:rPr>
              <a:t>Besi yeri çeşitleri</a:t>
            </a:r>
          </a:p>
          <a:p>
            <a:pPr algn="just"/>
            <a:r>
              <a:rPr lang="tr-TR" sz="2800" dirty="0" smtClean="0">
                <a:latin typeface="Calibri" pitchFamily="34" charset="0"/>
              </a:rPr>
              <a:t>Besi yerleri çeşitli şekillerde sınıflandırılabilmektedir.</a:t>
            </a:r>
          </a:p>
          <a:p>
            <a:pPr algn="just"/>
            <a:r>
              <a:rPr lang="tr-TR" sz="2800" dirty="0" smtClean="0">
                <a:latin typeface="Calibri" pitchFamily="34" charset="0"/>
              </a:rPr>
              <a:t>1-Genel Ayırım</a:t>
            </a:r>
          </a:p>
          <a:p>
            <a:pPr algn="just"/>
            <a:r>
              <a:rPr lang="tr-TR" sz="2800" dirty="0" smtClean="0">
                <a:latin typeface="Calibri" pitchFamily="34" charset="0"/>
              </a:rPr>
              <a:t>1.1. Canlı </a:t>
            </a:r>
            <a:r>
              <a:rPr lang="tr-TR" sz="2800" dirty="0" err="1" smtClean="0">
                <a:latin typeface="Calibri" pitchFamily="34" charset="0"/>
              </a:rPr>
              <a:t>besiyerleri</a:t>
            </a:r>
            <a:r>
              <a:rPr lang="tr-TR" sz="2800" dirty="0" smtClean="0">
                <a:latin typeface="Calibri" pitchFamily="34" charset="0"/>
              </a:rPr>
              <a:t>: </a:t>
            </a:r>
            <a:r>
              <a:rPr lang="tr-TR" sz="2800" dirty="0" err="1" smtClean="0">
                <a:latin typeface="Calibri" pitchFamily="34" charset="0"/>
              </a:rPr>
              <a:t>Virus</a:t>
            </a:r>
            <a:r>
              <a:rPr lang="tr-TR" sz="2800" dirty="0" smtClean="0">
                <a:latin typeface="Calibri" pitchFamily="34" charset="0"/>
              </a:rPr>
              <a:t> ve </a:t>
            </a:r>
            <a:r>
              <a:rPr lang="tr-TR" sz="2800" dirty="0" err="1" smtClean="0">
                <a:latin typeface="Calibri" pitchFamily="34" charset="0"/>
              </a:rPr>
              <a:t>riketsia</a:t>
            </a:r>
            <a:r>
              <a:rPr lang="tr-TR" sz="2800" dirty="0" smtClean="0">
                <a:latin typeface="Calibri" pitchFamily="34" charset="0"/>
              </a:rPr>
              <a:t> gibi mikroorganizmaları üretmek için kullanılır. Örn: Doku kültürü, </a:t>
            </a:r>
            <a:r>
              <a:rPr lang="tr-TR" sz="2800" dirty="0" err="1" smtClean="0">
                <a:latin typeface="Calibri" pitchFamily="34" charset="0"/>
              </a:rPr>
              <a:t>embryo</a:t>
            </a:r>
            <a:r>
              <a:rPr lang="tr-TR" sz="2800" dirty="0" smtClean="0">
                <a:latin typeface="Calibri" pitchFamily="34" charset="0"/>
              </a:rPr>
              <a:t> kültürü, deney hayvanları v.s.</a:t>
            </a:r>
          </a:p>
          <a:p>
            <a:pPr algn="just"/>
            <a:r>
              <a:rPr lang="tr-TR" sz="2800" dirty="0" smtClean="0">
                <a:latin typeface="Calibri" pitchFamily="34" charset="0"/>
              </a:rPr>
              <a:t>1.2.  Doğal </a:t>
            </a:r>
            <a:r>
              <a:rPr lang="tr-TR" sz="2800" dirty="0" err="1" smtClean="0">
                <a:latin typeface="Calibri" pitchFamily="34" charset="0"/>
              </a:rPr>
              <a:t>Besiyerleri</a:t>
            </a:r>
            <a:r>
              <a:rPr lang="tr-TR" sz="2800" dirty="0" smtClean="0">
                <a:latin typeface="Calibri" pitchFamily="34" charset="0"/>
              </a:rPr>
              <a:t>: Bileşiminin tümü veya büyük çoğunluğu üzüm şırası veya malt suyu gibi doğal ürünlerden oluşturulan </a:t>
            </a:r>
            <a:r>
              <a:rPr lang="tr-TR" sz="2800" dirty="0" err="1" smtClean="0">
                <a:latin typeface="Calibri" pitchFamily="34" charset="0"/>
              </a:rPr>
              <a:t>besiyerleridir</a:t>
            </a:r>
            <a:r>
              <a:rPr lang="tr-TR" sz="2800" dirty="0" smtClean="0">
                <a:latin typeface="Calibri" pitchFamily="34" charset="0"/>
              </a:rPr>
              <a:t>. Bu </a:t>
            </a:r>
            <a:r>
              <a:rPr lang="tr-TR" sz="2800" dirty="0" err="1" smtClean="0">
                <a:latin typeface="Calibri" pitchFamily="34" charset="0"/>
              </a:rPr>
              <a:t>besiyerlerinin</a:t>
            </a:r>
            <a:r>
              <a:rPr lang="tr-TR" sz="2800" dirty="0" smtClean="0">
                <a:latin typeface="Calibri" pitchFamily="34" charset="0"/>
              </a:rPr>
              <a:t> gerçek bileşimi kullanılan üründen ürüne değişebilmekte, bu nedenle de bileşimine giren maddeler tam olarak kontrol edilememektedir.</a:t>
            </a:r>
          </a:p>
          <a:p>
            <a:endParaRPr lang="tr-TR"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071538" y="500042"/>
            <a:ext cx="7929618" cy="5693866"/>
          </a:xfrm>
          <a:prstGeom prst="rect">
            <a:avLst/>
          </a:prstGeom>
          <a:noFill/>
        </p:spPr>
        <p:txBody>
          <a:bodyPr wrap="square" rtlCol="0">
            <a:spAutoFit/>
          </a:bodyPr>
          <a:lstStyle/>
          <a:p>
            <a:pPr algn="just"/>
            <a:r>
              <a:rPr lang="tr-TR" sz="2800" dirty="0" smtClean="0">
                <a:latin typeface="Calibri" pitchFamily="34" charset="0"/>
              </a:rPr>
              <a:t>1.3. Sentetik besi yerleri: Mikroorganizmaların gereksinim duyduğu maddeler belirli oranlarda bir araya getirilerek formüle edilen besi yerleridir.</a:t>
            </a:r>
          </a:p>
          <a:p>
            <a:pPr algn="just"/>
            <a:r>
              <a:rPr lang="tr-TR" sz="2800" dirty="0" smtClean="0">
                <a:latin typeface="Calibri" pitchFamily="34" charset="0"/>
              </a:rPr>
              <a:t>Mikrobiyoloji laboratuarlarında kullanılan </a:t>
            </a:r>
            <a:r>
              <a:rPr lang="tr-TR" sz="2800" dirty="0" err="1" smtClean="0">
                <a:latin typeface="Calibri" pitchFamily="34" charset="0"/>
              </a:rPr>
              <a:t>besiyeri</a:t>
            </a:r>
            <a:r>
              <a:rPr lang="tr-TR" sz="2800" dirty="0" smtClean="0">
                <a:latin typeface="Calibri" pitchFamily="34" charset="0"/>
              </a:rPr>
              <a:t> çoğunlukla sentetiktir. Bu besi yerleri kuru formda ve hazır karışım halinde çeşitli firmalar tarafından üretilip pazarlanmaktadır. Bazı durumlarda da maddeler tek tek alınıp belli oranlarda karıştırılarak kullanılır.</a:t>
            </a:r>
          </a:p>
          <a:p>
            <a:pPr algn="just"/>
            <a:r>
              <a:rPr lang="tr-TR" sz="2800" dirty="0" smtClean="0">
                <a:latin typeface="Calibri" pitchFamily="34" charset="0"/>
              </a:rPr>
              <a:t>II. Fiziksel Özelliklere göre ayırım</a:t>
            </a:r>
          </a:p>
          <a:p>
            <a:pPr algn="just"/>
            <a:r>
              <a:rPr lang="tr-TR" sz="2800" dirty="0" smtClean="0">
                <a:latin typeface="Calibri" pitchFamily="34" charset="0"/>
              </a:rPr>
              <a:t>1. Katı besi ortamları: içerisinde katılaştırıcı bir madde bulunan </a:t>
            </a:r>
            <a:r>
              <a:rPr lang="tr-TR" sz="2800" dirty="0" err="1" smtClean="0">
                <a:latin typeface="Calibri" pitchFamily="34" charset="0"/>
              </a:rPr>
              <a:t>besiyerleridir</a:t>
            </a:r>
            <a:r>
              <a:rPr lang="tr-TR" sz="2800" dirty="0" smtClean="0">
                <a:latin typeface="Calibri" pitchFamily="34" charset="0"/>
              </a:rPr>
              <a:t>. Katılaştırma için genellikle </a:t>
            </a:r>
            <a:r>
              <a:rPr lang="tr-TR" sz="2800" dirty="0" err="1" smtClean="0">
                <a:latin typeface="Calibri" pitchFamily="34" charset="0"/>
              </a:rPr>
              <a:t>agar</a:t>
            </a:r>
            <a:r>
              <a:rPr lang="tr-TR" sz="2800" dirty="0" smtClean="0">
                <a:latin typeface="Calibri" pitchFamily="34" charset="0"/>
              </a:rPr>
              <a:t> kullanılır. </a:t>
            </a:r>
            <a:endParaRPr lang="tr-TR" sz="2800" dirty="0">
              <a:latin typeface="Calibri"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71538" y="142852"/>
            <a:ext cx="7215238" cy="6124754"/>
          </a:xfrm>
          <a:prstGeom prst="rect">
            <a:avLst/>
          </a:prstGeom>
          <a:noFill/>
        </p:spPr>
        <p:txBody>
          <a:bodyPr wrap="square" rtlCol="0">
            <a:spAutoFit/>
          </a:bodyPr>
          <a:lstStyle/>
          <a:p>
            <a:r>
              <a:rPr lang="tr-TR" sz="2800" dirty="0" smtClean="0"/>
              <a:t>2. Sıvı </a:t>
            </a:r>
            <a:r>
              <a:rPr lang="tr-TR" sz="2800" dirty="0" err="1" smtClean="0"/>
              <a:t>besiyerleri</a:t>
            </a:r>
            <a:r>
              <a:rPr lang="tr-TR" sz="2800" dirty="0" smtClean="0"/>
              <a:t>: İçinde katılaştırıcı ajan bulunmayan ve daha çok üremeyi teşvik eden </a:t>
            </a:r>
            <a:r>
              <a:rPr lang="tr-TR" sz="2800" dirty="0" err="1" smtClean="0"/>
              <a:t>besiyerleridir</a:t>
            </a:r>
            <a:r>
              <a:rPr lang="tr-TR" sz="2800" dirty="0" smtClean="0"/>
              <a:t>.</a:t>
            </a:r>
          </a:p>
          <a:p>
            <a:r>
              <a:rPr lang="tr-TR" sz="2800" dirty="0" smtClean="0"/>
              <a:t>111. Kaynaklarına göre ayırımı:</a:t>
            </a:r>
          </a:p>
          <a:p>
            <a:pPr marL="514350" indent="-514350">
              <a:buAutoNum type="arabicPeriod"/>
            </a:pPr>
            <a:r>
              <a:rPr lang="tr-TR" sz="2800" dirty="0" smtClean="0"/>
              <a:t>Hayvansal kaynaklı </a:t>
            </a:r>
            <a:r>
              <a:rPr lang="tr-TR" sz="2800" dirty="0" err="1" smtClean="0"/>
              <a:t>besiyeri</a:t>
            </a:r>
            <a:r>
              <a:rPr lang="tr-TR" sz="2800" dirty="0" smtClean="0"/>
              <a:t>: Et suyu, balık </a:t>
            </a:r>
            <a:r>
              <a:rPr lang="tr-TR" sz="2800" dirty="0" err="1" smtClean="0"/>
              <a:t>uu</a:t>
            </a:r>
            <a:r>
              <a:rPr lang="tr-TR" sz="2800" dirty="0" smtClean="0"/>
              <a:t>, yumurta sarısı, karaciğer gibi hayvansal kaynaklar içeren besi yerleridir.</a:t>
            </a:r>
          </a:p>
          <a:p>
            <a:pPr marL="514350" indent="-514350">
              <a:buAutoNum type="arabicPeriod"/>
            </a:pPr>
            <a:r>
              <a:rPr lang="tr-TR" sz="2800" dirty="0" smtClean="0"/>
              <a:t>Bitkisel kaynaklı </a:t>
            </a:r>
            <a:r>
              <a:rPr lang="tr-TR" sz="2800" dirty="0" err="1" smtClean="0"/>
              <a:t>besiyerleri</a:t>
            </a:r>
            <a:r>
              <a:rPr lang="tr-TR" sz="2800" dirty="0" smtClean="0"/>
              <a:t>: </a:t>
            </a:r>
            <a:r>
              <a:rPr lang="tr-TR" sz="2800" dirty="0" err="1" smtClean="0"/>
              <a:t>Portkal</a:t>
            </a:r>
            <a:r>
              <a:rPr lang="tr-TR" sz="2800" dirty="0" smtClean="0"/>
              <a:t> serumu </a:t>
            </a:r>
            <a:r>
              <a:rPr lang="tr-TR" sz="2800" dirty="0" err="1" smtClean="0"/>
              <a:t>besiyeri</a:t>
            </a:r>
            <a:r>
              <a:rPr lang="tr-TR" sz="2800" dirty="0" smtClean="0"/>
              <a:t> gibi bitkisel kaynaklar içeren besi yerleridir.</a:t>
            </a:r>
          </a:p>
          <a:p>
            <a:pPr marL="514350" indent="-514350"/>
            <a:r>
              <a:rPr lang="tr-TR" sz="2800" dirty="0" smtClean="0"/>
              <a:t>IV. Kullanım amacına göre ayırım</a:t>
            </a:r>
          </a:p>
          <a:p>
            <a:r>
              <a:rPr lang="tr-TR" sz="2800" dirty="0" smtClean="0"/>
              <a:t>1.   Genel </a:t>
            </a:r>
            <a:r>
              <a:rPr lang="tr-TR" sz="2800" dirty="0" err="1" smtClean="0"/>
              <a:t>besiyeri</a:t>
            </a:r>
            <a:r>
              <a:rPr lang="tr-TR" sz="2800" dirty="0" smtClean="0"/>
              <a:t>: Bir çok mikroorganizmayı </a:t>
            </a:r>
            <a:r>
              <a:rPr lang="tr-TR" sz="2800" dirty="0" err="1" smtClean="0"/>
              <a:t>gelitirme</a:t>
            </a:r>
            <a:r>
              <a:rPr lang="tr-TR" sz="2800" dirty="0" smtClean="0"/>
              <a:t> açısından kullanılabilen </a:t>
            </a:r>
            <a:r>
              <a:rPr lang="tr-TR" sz="2800" dirty="0" err="1" smtClean="0"/>
              <a:t>besiyerleridir</a:t>
            </a:r>
            <a:r>
              <a:rPr lang="tr-TR" sz="2800" dirty="0" smtClean="0"/>
              <a:t>. </a:t>
            </a:r>
            <a:r>
              <a:rPr lang="tr-TR" sz="2800" dirty="0" err="1" smtClean="0"/>
              <a:t>Pda</a:t>
            </a:r>
            <a:r>
              <a:rPr lang="tr-TR" sz="2800" dirty="0" smtClean="0"/>
              <a:t>, MEA, NA gibi</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00100" y="428604"/>
            <a:ext cx="7929618" cy="6555641"/>
          </a:xfrm>
          <a:prstGeom prst="rect">
            <a:avLst/>
          </a:prstGeom>
          <a:noFill/>
        </p:spPr>
        <p:txBody>
          <a:bodyPr wrap="square" rtlCol="0">
            <a:spAutoFit/>
          </a:bodyPr>
          <a:lstStyle/>
          <a:p>
            <a:r>
              <a:rPr lang="tr-TR" sz="2800" dirty="0" smtClean="0"/>
              <a:t>2-Özel </a:t>
            </a:r>
            <a:r>
              <a:rPr lang="tr-TR" sz="2800" dirty="0" err="1" smtClean="0"/>
              <a:t>besiyeri</a:t>
            </a:r>
            <a:r>
              <a:rPr lang="tr-TR" sz="2800" dirty="0" smtClean="0"/>
              <a:t>: Belli bir amaç veya belli bir veya birkaç mikroorganizma için kullanılan </a:t>
            </a:r>
            <a:r>
              <a:rPr lang="tr-TR" sz="2800" dirty="0" err="1" smtClean="0"/>
              <a:t>besiyerleridir</a:t>
            </a:r>
            <a:r>
              <a:rPr lang="tr-TR" sz="2800" dirty="0" smtClean="0"/>
              <a:t>.</a:t>
            </a:r>
          </a:p>
          <a:p>
            <a:r>
              <a:rPr lang="tr-TR" sz="2800" dirty="0" smtClean="0"/>
              <a:t>Bu besi yerleri de aşağıdaki başlıklar altında sıralanabilir.</a:t>
            </a:r>
          </a:p>
          <a:p>
            <a:r>
              <a:rPr lang="tr-TR" sz="2800" dirty="0" smtClean="0"/>
              <a:t>2.1. Canlandırma besi yerleri: Canlılık oranı çok düşük veya belli bir ortamda hasar görmüş mikroorganizmaların canlandırıldığı besi ortamlarıdır.</a:t>
            </a:r>
          </a:p>
          <a:p>
            <a:r>
              <a:rPr lang="tr-TR" sz="2800" dirty="0" smtClean="0"/>
              <a:t>2.2. </a:t>
            </a:r>
            <a:r>
              <a:rPr lang="tr-TR" sz="2800" dirty="0" err="1" smtClean="0"/>
              <a:t>Selektif</a:t>
            </a:r>
            <a:r>
              <a:rPr lang="tr-TR" sz="2800" dirty="0" smtClean="0"/>
              <a:t>(seçici) besi yerleri: İncelenen mikroorganizmalardan bir tanesi veya bir grubun tipik </a:t>
            </a:r>
            <a:r>
              <a:rPr lang="tr-TR" sz="2800" dirty="0" err="1" smtClean="0"/>
              <a:t>olrak</a:t>
            </a:r>
            <a:r>
              <a:rPr lang="tr-TR" sz="2800" dirty="0" smtClean="0"/>
              <a:t> gelişmesini sağlayacak besi ortamıdır. Örnekteki diğer ve istenmeyen mikroorganizmaların gelişimini engelleyebilmek için besi yerine bir veya daha fazla inhibitör madde eklenir. Bu maddeler belirli mikroorganizmaların metabolizma veya enzim sistemlerini olumsuz yönde etkiler. </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71538" y="428604"/>
            <a:ext cx="7858180" cy="3539430"/>
          </a:xfrm>
          <a:prstGeom prst="rect">
            <a:avLst/>
          </a:prstGeom>
          <a:noFill/>
        </p:spPr>
        <p:txBody>
          <a:bodyPr wrap="square" rtlCol="0">
            <a:spAutoFit/>
          </a:bodyPr>
          <a:lstStyle/>
          <a:p>
            <a:r>
              <a:rPr lang="tr-TR" sz="2800" dirty="0" err="1" smtClean="0"/>
              <a:t>Selektif</a:t>
            </a:r>
            <a:r>
              <a:rPr lang="tr-TR" sz="2800" dirty="0" smtClean="0"/>
              <a:t> besi yerleri katı veya sıvı formda olabilir. Örnek. PCNB </a:t>
            </a:r>
            <a:r>
              <a:rPr lang="tr-TR" sz="2800" dirty="0" err="1" smtClean="0"/>
              <a:t>Peptone</a:t>
            </a:r>
            <a:r>
              <a:rPr lang="tr-TR" sz="2800" dirty="0" smtClean="0"/>
              <a:t> </a:t>
            </a:r>
            <a:r>
              <a:rPr lang="tr-TR" sz="2800" dirty="0" err="1" smtClean="0"/>
              <a:t>Agar</a:t>
            </a:r>
            <a:r>
              <a:rPr lang="tr-TR" sz="2800" dirty="0" smtClean="0"/>
              <a:t> : Bu besi yeri </a:t>
            </a:r>
            <a:r>
              <a:rPr lang="tr-TR" sz="2800" i="1" dirty="0" err="1" smtClean="0"/>
              <a:t>Fusarium</a:t>
            </a:r>
            <a:r>
              <a:rPr lang="tr-TR" sz="2800" i="1" dirty="0" smtClean="0"/>
              <a:t> </a:t>
            </a:r>
            <a:r>
              <a:rPr lang="tr-TR" sz="2800" dirty="0" err="1" smtClean="0"/>
              <a:t>spp</a:t>
            </a:r>
            <a:r>
              <a:rPr lang="tr-TR" sz="2800" dirty="0" smtClean="0"/>
              <a:t>.için </a:t>
            </a:r>
            <a:r>
              <a:rPr lang="tr-TR" sz="2800" dirty="0" err="1" smtClean="0"/>
              <a:t>selektiftir</a:t>
            </a:r>
            <a:r>
              <a:rPr lang="tr-TR" sz="2800" dirty="0" smtClean="0"/>
              <a:t>.  </a:t>
            </a:r>
            <a:r>
              <a:rPr lang="tr-TR" sz="2800" i="1" dirty="0" err="1" smtClean="0"/>
              <a:t>Alternaria</a:t>
            </a:r>
            <a:r>
              <a:rPr lang="tr-TR" sz="2800" i="1" dirty="0" smtClean="0"/>
              <a:t>, </a:t>
            </a:r>
            <a:r>
              <a:rPr lang="tr-TR" sz="2800" i="1" dirty="0" err="1" smtClean="0"/>
              <a:t>Cladosporium</a:t>
            </a:r>
            <a:r>
              <a:rPr lang="tr-TR" sz="2800" i="1" dirty="0" smtClean="0"/>
              <a:t>,  </a:t>
            </a:r>
            <a:r>
              <a:rPr lang="tr-TR" sz="2800" i="1" dirty="0" err="1" smtClean="0"/>
              <a:t>Aspergillus</a:t>
            </a:r>
            <a:r>
              <a:rPr lang="tr-TR" sz="2800" i="1" dirty="0" smtClean="0"/>
              <a:t>, </a:t>
            </a:r>
            <a:r>
              <a:rPr lang="tr-TR" sz="2800" i="1" dirty="0" err="1" smtClean="0"/>
              <a:t>Penicillium</a:t>
            </a:r>
            <a:r>
              <a:rPr lang="tr-TR" sz="2800" i="1" dirty="0" smtClean="0"/>
              <a:t> </a:t>
            </a:r>
            <a:r>
              <a:rPr lang="tr-TR" sz="2800" dirty="0" err="1" smtClean="0"/>
              <a:t>spp</a:t>
            </a:r>
            <a:r>
              <a:rPr lang="tr-TR" sz="2800" i="1" dirty="0" smtClean="0"/>
              <a:t>.</a:t>
            </a:r>
            <a:r>
              <a:rPr lang="tr-TR" sz="2800" dirty="0" smtClean="0"/>
              <a:t>v.s </a:t>
            </a:r>
            <a:r>
              <a:rPr lang="tr-TR" sz="2800" dirty="0" err="1" smtClean="0"/>
              <a:t>nin</a:t>
            </a:r>
            <a:r>
              <a:rPr lang="tr-TR" sz="2800" dirty="0" smtClean="0"/>
              <a:t> gelişmesini engeller.</a:t>
            </a:r>
          </a:p>
          <a:p>
            <a:endParaRPr lang="tr-TR" sz="2800" dirty="0" smtClean="0">
              <a:solidFill>
                <a:srgbClr val="00B0F0"/>
              </a:solidFill>
            </a:endParaRPr>
          </a:p>
          <a:p>
            <a:r>
              <a:rPr lang="tr-TR" sz="2800" dirty="0" smtClean="0">
                <a:solidFill>
                  <a:srgbClr val="00B0F0"/>
                </a:solidFill>
              </a:rPr>
              <a:t>Bir çok Mikroorganizmanın bileşimine giren temel maddeler</a:t>
            </a:r>
          </a:p>
          <a:p>
            <a:r>
              <a:rPr lang="tr-TR" sz="2800" b="1" dirty="0" err="1" smtClean="0"/>
              <a:t>Agar</a:t>
            </a:r>
            <a:r>
              <a:rPr lang="tr-TR" sz="2800" b="1" dirty="0" smtClean="0"/>
              <a:t>:</a:t>
            </a:r>
            <a:endParaRPr lang="tr-TR" sz="2800" b="1"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85852" y="214290"/>
            <a:ext cx="7572428" cy="1200329"/>
          </a:xfrm>
          <a:prstGeom prst="rect">
            <a:avLst/>
          </a:prstGeom>
        </p:spPr>
        <p:txBody>
          <a:bodyPr wrap="square">
            <a:spAutoFit/>
          </a:bodyPr>
          <a:lstStyle/>
          <a:p>
            <a:r>
              <a:rPr lang="tr-TR" b="1" dirty="0" smtClean="0"/>
              <a:t/>
            </a:r>
            <a:br>
              <a:rPr lang="tr-TR" b="1" dirty="0" smtClean="0"/>
            </a:br>
            <a:r>
              <a:rPr lang="tr-TR" b="1" dirty="0" smtClean="0"/>
              <a:t/>
            </a:r>
            <a:br>
              <a:rPr lang="tr-TR" b="1" dirty="0" smtClean="0"/>
            </a:br>
            <a:r>
              <a:rPr lang="tr-TR" b="1" dirty="0" smtClean="0"/>
              <a:t/>
            </a:r>
            <a:br>
              <a:rPr lang="tr-TR" b="1" dirty="0" smtClean="0"/>
            </a:br>
            <a:endParaRPr lang="tr-TR" dirty="0"/>
          </a:p>
        </p:txBody>
      </p:sp>
      <p:sp>
        <p:nvSpPr>
          <p:cNvPr id="3" name="2 Dikdörtgen"/>
          <p:cNvSpPr/>
          <p:nvPr/>
        </p:nvSpPr>
        <p:spPr>
          <a:xfrm>
            <a:off x="1187624" y="260648"/>
            <a:ext cx="7560840" cy="584775"/>
          </a:xfrm>
          <a:prstGeom prst="rect">
            <a:avLst/>
          </a:prstGeom>
        </p:spPr>
        <p:txBody>
          <a:bodyPr wrap="square">
            <a:spAutoFit/>
          </a:bodyPr>
          <a:lstStyle/>
          <a:p>
            <a:r>
              <a:rPr lang="tr-TR" sz="3200" b="1" dirty="0" err="1" smtClean="0">
                <a:solidFill>
                  <a:srgbClr val="FF0000"/>
                </a:solidFill>
              </a:rPr>
              <a:t>Fungusların</a:t>
            </a:r>
            <a:r>
              <a:rPr lang="tr-TR" sz="3200" b="1" dirty="0" smtClean="0">
                <a:solidFill>
                  <a:srgbClr val="FF0000"/>
                </a:solidFill>
              </a:rPr>
              <a:t> sınıflandırılması</a:t>
            </a:r>
            <a:endParaRPr lang="tr-TR" sz="3200" b="1" dirty="0">
              <a:solidFill>
                <a:srgbClr val="FF0000"/>
              </a:solidFill>
            </a:endParaRPr>
          </a:p>
        </p:txBody>
      </p:sp>
      <p:sp>
        <p:nvSpPr>
          <p:cNvPr id="7" name="6 Dikdörtgen"/>
          <p:cNvSpPr/>
          <p:nvPr/>
        </p:nvSpPr>
        <p:spPr>
          <a:xfrm>
            <a:off x="1259632" y="908721"/>
            <a:ext cx="5598368" cy="3046988"/>
          </a:xfrm>
          <a:prstGeom prst="rect">
            <a:avLst/>
          </a:prstGeom>
        </p:spPr>
        <p:txBody>
          <a:bodyPr wrap="square">
            <a:spAutoFit/>
          </a:bodyPr>
          <a:lstStyle/>
          <a:p>
            <a:r>
              <a:rPr lang="tr-TR" sz="2400" b="1" dirty="0" smtClean="0"/>
              <a:t>1- </a:t>
            </a:r>
            <a:r>
              <a:rPr lang="tr-TR" sz="2400" b="1" dirty="0" err="1" smtClean="0"/>
              <a:t>Protozoan</a:t>
            </a:r>
            <a:r>
              <a:rPr lang="tr-TR" sz="2400" b="1" dirty="0" smtClean="0"/>
              <a:t> (</a:t>
            </a:r>
            <a:r>
              <a:rPr lang="tr-TR" sz="2400" b="1" dirty="0" err="1" smtClean="0"/>
              <a:t>Pseudofungi</a:t>
            </a:r>
            <a:r>
              <a:rPr lang="tr-TR" sz="2400" b="1" dirty="0" smtClean="0"/>
              <a:t>)</a:t>
            </a:r>
          </a:p>
          <a:p>
            <a:r>
              <a:rPr lang="tr-TR" sz="2400" b="1" dirty="0" smtClean="0"/>
              <a:t>2- </a:t>
            </a:r>
            <a:r>
              <a:rPr lang="tr-TR" sz="2400" b="1" dirty="0" err="1" smtClean="0"/>
              <a:t>Eumycota</a:t>
            </a:r>
            <a:endParaRPr lang="tr-TR" sz="2400" b="1" dirty="0" smtClean="0"/>
          </a:p>
          <a:p>
            <a:endParaRPr lang="tr-TR" sz="2400" b="1" dirty="0" smtClean="0"/>
          </a:p>
          <a:p>
            <a:r>
              <a:rPr lang="tr-TR" sz="2400" b="1" dirty="0" smtClean="0"/>
              <a:t>1-</a:t>
            </a:r>
            <a:r>
              <a:rPr lang="tr-TR" sz="2400" b="1" dirty="0" err="1" smtClean="0"/>
              <a:t>Protozoan</a:t>
            </a:r>
            <a:r>
              <a:rPr lang="tr-TR" sz="2400" b="1" dirty="0" smtClean="0"/>
              <a:t> </a:t>
            </a:r>
            <a:r>
              <a:rPr lang="tr-TR" sz="2400" b="1" dirty="0" err="1" smtClean="0"/>
              <a:t>funguslar</a:t>
            </a:r>
            <a:endParaRPr lang="tr-TR" sz="2400" b="1" dirty="0" smtClean="0"/>
          </a:p>
          <a:p>
            <a:r>
              <a:rPr lang="tr-TR" sz="2400" dirty="0" err="1" smtClean="0"/>
              <a:t>Myxostelida</a:t>
            </a:r>
            <a:endParaRPr lang="tr-TR" sz="2400" dirty="0" smtClean="0"/>
          </a:p>
          <a:p>
            <a:r>
              <a:rPr lang="tr-TR" sz="2400" dirty="0" err="1" smtClean="0"/>
              <a:t>Dicyostelida</a:t>
            </a:r>
            <a:endParaRPr lang="tr-TR" sz="2400" dirty="0" smtClean="0"/>
          </a:p>
          <a:p>
            <a:r>
              <a:rPr lang="tr-TR" sz="2400" dirty="0" err="1" smtClean="0"/>
              <a:t>Labrinthulida</a:t>
            </a:r>
            <a:endParaRPr lang="tr-TR" sz="2400" dirty="0" smtClean="0"/>
          </a:p>
          <a:p>
            <a:r>
              <a:rPr lang="tr-TR" sz="2400" dirty="0" err="1" smtClean="0"/>
              <a:t>Plasmodiophorida</a:t>
            </a:r>
            <a:endParaRPr lang="tr-TR" sz="2400" dirty="0"/>
          </a:p>
        </p:txBody>
      </p:sp>
      <p:sp>
        <p:nvSpPr>
          <p:cNvPr id="8" name="7 Dikdörtgen"/>
          <p:cNvSpPr/>
          <p:nvPr/>
        </p:nvSpPr>
        <p:spPr>
          <a:xfrm>
            <a:off x="1214414" y="3916384"/>
            <a:ext cx="5116978" cy="461665"/>
          </a:xfrm>
          <a:prstGeom prst="rect">
            <a:avLst/>
          </a:prstGeom>
        </p:spPr>
        <p:txBody>
          <a:bodyPr wrap="square">
            <a:spAutoFit/>
          </a:bodyPr>
          <a:lstStyle/>
          <a:p>
            <a:r>
              <a:rPr lang="tr-TR" sz="2400" b="1" dirty="0" smtClean="0"/>
              <a:t>2- </a:t>
            </a:r>
            <a:r>
              <a:rPr lang="tr-TR" sz="2400" b="1" dirty="0" err="1" smtClean="0"/>
              <a:t>Eumycota</a:t>
            </a:r>
            <a:r>
              <a:rPr lang="tr-TR" sz="2400" b="1" dirty="0" smtClean="0"/>
              <a:t> (Gerçek </a:t>
            </a:r>
            <a:r>
              <a:rPr lang="tr-TR" sz="2400" b="1" dirty="0" err="1" smtClean="0"/>
              <a:t>funguslar</a:t>
            </a:r>
            <a:endParaRPr lang="tr-TR" sz="2400" dirty="0"/>
          </a:p>
        </p:txBody>
      </p:sp>
      <p:sp>
        <p:nvSpPr>
          <p:cNvPr id="9" name="8 Dikdörtgen"/>
          <p:cNvSpPr/>
          <p:nvPr/>
        </p:nvSpPr>
        <p:spPr>
          <a:xfrm>
            <a:off x="1331640" y="4286256"/>
            <a:ext cx="5526360" cy="2308324"/>
          </a:xfrm>
          <a:prstGeom prst="rect">
            <a:avLst/>
          </a:prstGeom>
        </p:spPr>
        <p:txBody>
          <a:bodyPr wrap="square">
            <a:spAutoFit/>
          </a:bodyPr>
          <a:lstStyle/>
          <a:p>
            <a:r>
              <a:rPr lang="tr-TR" sz="2400" dirty="0" smtClean="0"/>
              <a:t>Bölüm 1-</a:t>
            </a:r>
            <a:r>
              <a:rPr lang="tr-TR" sz="2400" dirty="0" err="1" smtClean="0"/>
              <a:t>Zygomycota</a:t>
            </a:r>
            <a:endParaRPr lang="tr-TR" sz="2400" dirty="0" smtClean="0"/>
          </a:p>
          <a:p>
            <a:r>
              <a:rPr lang="tr-TR" sz="2400" dirty="0" smtClean="0"/>
              <a:t>Bölüm 2-</a:t>
            </a:r>
            <a:r>
              <a:rPr lang="tr-TR" sz="2400" dirty="0" err="1" smtClean="0"/>
              <a:t>Glomeromycota</a:t>
            </a:r>
            <a:endParaRPr lang="tr-TR" sz="2400" dirty="0" smtClean="0"/>
          </a:p>
          <a:p>
            <a:r>
              <a:rPr lang="tr-TR" sz="2400" dirty="0" smtClean="0"/>
              <a:t>Bölüm 3- </a:t>
            </a:r>
            <a:r>
              <a:rPr lang="tr-TR" sz="2400" dirty="0" err="1" smtClean="0"/>
              <a:t>Dikaryomycota</a:t>
            </a:r>
            <a:endParaRPr lang="tr-TR" sz="2400" dirty="0" smtClean="0"/>
          </a:p>
          <a:p>
            <a:r>
              <a:rPr lang="tr-TR" sz="2400" dirty="0" smtClean="0"/>
              <a:t>Alt bölüm1-</a:t>
            </a:r>
            <a:r>
              <a:rPr lang="tr-TR" sz="2400" dirty="0" err="1" smtClean="0"/>
              <a:t>Ascomycota</a:t>
            </a:r>
            <a:endParaRPr lang="tr-TR" sz="2400" dirty="0" smtClean="0"/>
          </a:p>
          <a:p>
            <a:r>
              <a:rPr lang="tr-TR" sz="2400" dirty="0" smtClean="0"/>
              <a:t>Alt bölüm 2-</a:t>
            </a:r>
            <a:r>
              <a:rPr lang="tr-TR" sz="2400" dirty="0" err="1" smtClean="0"/>
              <a:t>Basidiomycota</a:t>
            </a:r>
            <a:endParaRPr lang="tr-TR" sz="2400" dirty="0" smtClean="0"/>
          </a:p>
          <a:p>
            <a:r>
              <a:rPr lang="tr-TR" sz="2400" dirty="0" smtClean="0"/>
              <a:t>Alt bölüm 3-</a:t>
            </a:r>
            <a:r>
              <a:rPr lang="tr-TR" sz="2400" dirty="0" err="1" smtClean="0"/>
              <a:t>Deuteromycota</a:t>
            </a:r>
            <a:endParaRPr lang="tr-TR" sz="2400" dirty="0" smtClean="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71600" y="476672"/>
            <a:ext cx="7572428" cy="5952399"/>
          </a:xfrm>
          <a:prstGeom prst="rect">
            <a:avLst/>
          </a:prstGeom>
        </p:spPr>
        <p:txBody>
          <a:bodyPr wrap="square">
            <a:spAutoFit/>
          </a:bodyPr>
          <a:lstStyle/>
          <a:p>
            <a:pPr>
              <a:lnSpc>
                <a:spcPct val="80000"/>
              </a:lnSpc>
            </a:pPr>
            <a:r>
              <a:rPr lang="tr-TR" sz="2800" b="1" dirty="0" smtClean="0">
                <a:hlinkClick r:id="rId2" action="ppaction://hlinksldjump"/>
              </a:rPr>
              <a:t>1. </a:t>
            </a:r>
            <a:r>
              <a:rPr lang="tr-TR" sz="2800" b="1" dirty="0" err="1" smtClean="0">
                <a:hlinkClick r:id="rId2" action="ppaction://hlinksldjump"/>
              </a:rPr>
              <a:t>Myxomycota</a:t>
            </a:r>
            <a:r>
              <a:rPr lang="tr-TR" sz="2800" b="1" dirty="0" smtClean="0"/>
              <a:t> </a:t>
            </a:r>
            <a:r>
              <a:rPr lang="tr-TR" sz="2800" b="1" dirty="0" err="1" smtClean="0"/>
              <a:t>Protoctista</a:t>
            </a:r>
            <a:r>
              <a:rPr lang="tr-TR" sz="2800" b="1" dirty="0" smtClean="0"/>
              <a:t> </a:t>
            </a:r>
            <a:r>
              <a:rPr lang="tr-TR" sz="2800" dirty="0" smtClean="0"/>
              <a:t>(</a:t>
            </a:r>
            <a:r>
              <a:rPr lang="tr-TR" sz="2800" dirty="0" err="1" smtClean="0">
                <a:hlinkClick r:id="rId3"/>
              </a:rPr>
              <a:t>protists</a:t>
            </a:r>
            <a:r>
              <a:rPr lang="tr-TR" sz="2800" dirty="0" smtClean="0"/>
              <a:t>)Gamete </a:t>
            </a:r>
            <a:r>
              <a:rPr lang="tr-TR" sz="2800" dirty="0" err="1" smtClean="0"/>
              <a:t>fusion</a:t>
            </a:r>
            <a:r>
              <a:rPr lang="tr-TR" sz="2800" dirty="0" smtClean="0"/>
              <a:t> </a:t>
            </a:r>
            <a:r>
              <a:rPr lang="tr-TR" sz="2800" dirty="0" err="1" smtClean="0"/>
              <a:t>forms</a:t>
            </a:r>
            <a:r>
              <a:rPr lang="tr-TR" sz="2800" dirty="0" smtClean="0"/>
              <a:t> a </a:t>
            </a:r>
            <a:r>
              <a:rPr lang="tr-TR" sz="2800" dirty="0" err="1" smtClean="0"/>
              <a:t>zygote</a:t>
            </a:r>
            <a:r>
              <a:rPr lang="tr-TR" sz="2800" dirty="0" smtClean="0"/>
              <a:t> </a:t>
            </a:r>
            <a:r>
              <a:rPr lang="tr-TR" sz="2800" dirty="0" err="1" smtClean="0"/>
              <a:t>which</a:t>
            </a:r>
            <a:r>
              <a:rPr lang="tr-TR" sz="2800" dirty="0" smtClean="0"/>
              <a:t> </a:t>
            </a:r>
            <a:r>
              <a:rPr lang="tr-TR" sz="2800" dirty="0" err="1" smtClean="0"/>
              <a:t>gives</a:t>
            </a:r>
            <a:r>
              <a:rPr lang="tr-TR" sz="2800" dirty="0" smtClean="0"/>
              <a:t> </a:t>
            </a:r>
            <a:r>
              <a:rPr lang="tr-TR" sz="2800" dirty="0" err="1" smtClean="0"/>
              <a:t>rise</a:t>
            </a:r>
            <a:r>
              <a:rPr lang="tr-TR" sz="2800" dirty="0" smtClean="0"/>
              <a:t> </a:t>
            </a:r>
            <a:r>
              <a:rPr lang="tr-TR" sz="2800" dirty="0" err="1" smtClean="0"/>
              <a:t>to</a:t>
            </a:r>
            <a:r>
              <a:rPr lang="tr-TR" sz="2800" dirty="0" smtClean="0"/>
              <a:t> </a:t>
            </a:r>
            <a:r>
              <a:rPr lang="tr-TR" sz="2800" dirty="0" err="1" smtClean="0"/>
              <a:t>the</a:t>
            </a:r>
            <a:r>
              <a:rPr lang="tr-TR" sz="2800" dirty="0" smtClean="0"/>
              <a:t> </a:t>
            </a:r>
            <a:r>
              <a:rPr lang="tr-TR" sz="2800" dirty="0" err="1" smtClean="0"/>
              <a:t>plasmodium</a:t>
            </a:r>
            <a:r>
              <a:rPr lang="tr-TR" sz="2800" dirty="0" smtClean="0"/>
              <a:t>. </a:t>
            </a:r>
            <a:r>
              <a:rPr lang="tr-TR" sz="2800" dirty="0" err="1" smtClean="0"/>
              <a:t>Spores</a:t>
            </a:r>
            <a:r>
              <a:rPr lang="tr-TR" sz="2800" dirty="0" smtClean="0"/>
              <a:t> (</a:t>
            </a:r>
            <a:r>
              <a:rPr lang="tr-TR" sz="2800" dirty="0" err="1" smtClean="0"/>
              <a:t>asexual</a:t>
            </a:r>
            <a:r>
              <a:rPr lang="tr-TR" sz="2800" dirty="0" smtClean="0"/>
              <a:t>) </a:t>
            </a:r>
            <a:r>
              <a:rPr lang="tr-TR" sz="2800" dirty="0" err="1" smtClean="0"/>
              <a:t>are</a:t>
            </a:r>
            <a:r>
              <a:rPr lang="tr-TR" sz="2800" dirty="0" smtClean="0"/>
              <a:t> </a:t>
            </a:r>
            <a:r>
              <a:rPr lang="tr-TR" sz="2800" dirty="0" err="1" smtClean="0"/>
              <a:t>produced</a:t>
            </a:r>
            <a:r>
              <a:rPr lang="tr-TR" sz="2800" dirty="0" smtClean="0"/>
              <a:t> </a:t>
            </a:r>
            <a:r>
              <a:rPr lang="tr-TR" sz="2800" dirty="0" err="1" smtClean="0"/>
              <a:t>later</a:t>
            </a:r>
            <a:r>
              <a:rPr lang="tr-TR" sz="2800" dirty="0" smtClean="0"/>
              <a:t> in </a:t>
            </a:r>
            <a:r>
              <a:rPr lang="tr-TR" sz="2800" dirty="0" err="1" smtClean="0"/>
              <a:t>sporangia</a:t>
            </a:r>
            <a:endParaRPr lang="tr-TR" sz="2800" dirty="0" smtClean="0"/>
          </a:p>
          <a:p>
            <a:pPr>
              <a:lnSpc>
                <a:spcPct val="80000"/>
              </a:lnSpc>
            </a:pPr>
            <a:r>
              <a:rPr lang="tr-TR" sz="2800" b="1" dirty="0" smtClean="0">
                <a:hlinkClick r:id="rId2" action="ppaction://hlinksldjump"/>
              </a:rPr>
              <a:t>2. </a:t>
            </a:r>
            <a:r>
              <a:rPr lang="tr-TR" sz="2800" b="1" dirty="0" err="1" smtClean="0">
                <a:hlinkClick r:id="rId2" action="ppaction://hlinksldjump"/>
              </a:rPr>
              <a:t>Oomycota</a:t>
            </a:r>
            <a:r>
              <a:rPr lang="tr-TR" sz="2800" b="1" dirty="0" smtClean="0"/>
              <a:t> </a:t>
            </a:r>
            <a:r>
              <a:rPr lang="tr-TR" sz="2800" b="1" dirty="0" err="1" smtClean="0"/>
              <a:t>Stramenophila</a:t>
            </a:r>
            <a:r>
              <a:rPr lang="tr-TR" sz="2800" b="1" dirty="0" smtClean="0"/>
              <a:t> </a:t>
            </a:r>
            <a:r>
              <a:rPr lang="tr-TR" sz="2800" dirty="0" err="1" smtClean="0"/>
              <a:t>Antheridia</a:t>
            </a:r>
            <a:r>
              <a:rPr lang="tr-TR" sz="2800" dirty="0" smtClean="0"/>
              <a:t> </a:t>
            </a:r>
            <a:r>
              <a:rPr lang="tr-TR" sz="2800" dirty="0" err="1" smtClean="0"/>
              <a:t>and</a:t>
            </a:r>
            <a:r>
              <a:rPr lang="tr-TR" sz="2800" dirty="0" smtClean="0"/>
              <a:t> </a:t>
            </a:r>
            <a:r>
              <a:rPr lang="tr-TR" sz="2800" dirty="0" err="1" smtClean="0"/>
              <a:t>oogonia</a:t>
            </a:r>
            <a:r>
              <a:rPr lang="tr-TR" sz="2800" dirty="0" smtClean="0"/>
              <a:t> </a:t>
            </a:r>
            <a:r>
              <a:rPr lang="tr-TR" sz="2800" dirty="0" err="1" smtClean="0"/>
              <a:t>fuse</a:t>
            </a:r>
            <a:r>
              <a:rPr lang="tr-TR" sz="2800" dirty="0" smtClean="0"/>
              <a:t> </a:t>
            </a:r>
            <a:r>
              <a:rPr lang="tr-TR" sz="2800" dirty="0" err="1" smtClean="0"/>
              <a:t>to</a:t>
            </a:r>
            <a:r>
              <a:rPr lang="tr-TR" sz="2800" dirty="0" smtClean="0"/>
              <a:t> form an </a:t>
            </a:r>
            <a:r>
              <a:rPr lang="tr-TR" sz="2800" b="1" dirty="0" err="1" smtClean="0"/>
              <a:t>oospore</a:t>
            </a:r>
            <a:r>
              <a:rPr lang="tr-TR" sz="2800" dirty="0" smtClean="0"/>
              <a:t>.</a:t>
            </a:r>
          </a:p>
          <a:p>
            <a:pPr>
              <a:lnSpc>
                <a:spcPct val="80000"/>
              </a:lnSpc>
            </a:pPr>
            <a:r>
              <a:rPr lang="tr-TR" sz="2800" b="1" dirty="0" smtClean="0">
                <a:hlinkClick r:id="rId2" action="ppaction://hlinksldjump"/>
              </a:rPr>
              <a:t>3. </a:t>
            </a:r>
            <a:r>
              <a:rPr lang="tr-TR" sz="2800" b="1" dirty="0" err="1" smtClean="0">
                <a:hlinkClick r:id="rId2" action="ppaction://hlinksldjump"/>
              </a:rPr>
              <a:t>Chytridomycota</a:t>
            </a:r>
            <a:r>
              <a:rPr lang="tr-TR" sz="2800" b="1" dirty="0" smtClean="0"/>
              <a:t> </a:t>
            </a:r>
            <a:r>
              <a:rPr lang="tr-TR" sz="2800" b="1" dirty="0" err="1" smtClean="0"/>
              <a:t>Mycota</a:t>
            </a:r>
            <a:r>
              <a:rPr lang="tr-TR" sz="2800" b="1" dirty="0" smtClean="0"/>
              <a:t> (</a:t>
            </a:r>
            <a:r>
              <a:rPr lang="tr-TR" sz="2800" b="1" dirty="0" err="1" smtClean="0"/>
              <a:t>Fungi</a:t>
            </a:r>
            <a:r>
              <a:rPr lang="tr-TR" sz="2800" b="1" dirty="0" smtClean="0"/>
              <a:t>)</a:t>
            </a:r>
            <a:r>
              <a:rPr lang="tr-TR" sz="2800" dirty="0" err="1" smtClean="0"/>
              <a:t>Zygote</a:t>
            </a:r>
            <a:r>
              <a:rPr lang="tr-TR" sz="2800" dirty="0" smtClean="0"/>
              <a:t> </a:t>
            </a:r>
            <a:r>
              <a:rPr lang="tr-TR" sz="2800" dirty="0" err="1" smtClean="0"/>
              <a:t>may</a:t>
            </a:r>
            <a:r>
              <a:rPr lang="tr-TR" sz="2800" dirty="0" smtClean="0"/>
              <a:t> be a </a:t>
            </a:r>
            <a:r>
              <a:rPr lang="tr-TR" sz="2800" dirty="0" err="1" smtClean="0"/>
              <a:t>resting</a:t>
            </a:r>
            <a:r>
              <a:rPr lang="tr-TR" sz="2800" dirty="0" smtClean="0"/>
              <a:t> </a:t>
            </a:r>
            <a:r>
              <a:rPr lang="tr-TR" sz="2800" dirty="0" err="1" smtClean="0"/>
              <a:t>spore</a:t>
            </a:r>
            <a:r>
              <a:rPr lang="tr-TR" sz="2800" dirty="0" smtClean="0"/>
              <a:t> </a:t>
            </a:r>
            <a:r>
              <a:rPr lang="tr-TR" sz="2800" dirty="0" err="1" smtClean="0"/>
              <a:t>or</a:t>
            </a:r>
            <a:r>
              <a:rPr lang="tr-TR" sz="2800" dirty="0" smtClean="0"/>
              <a:t> </a:t>
            </a:r>
            <a:r>
              <a:rPr lang="tr-TR" sz="2800" dirty="0" err="1" smtClean="0"/>
              <a:t>may</a:t>
            </a:r>
            <a:r>
              <a:rPr lang="tr-TR" sz="2800" dirty="0" smtClean="0"/>
              <a:t> </a:t>
            </a:r>
            <a:r>
              <a:rPr lang="tr-TR" sz="2800" dirty="0" err="1" smtClean="0"/>
              <a:t>give</a:t>
            </a:r>
            <a:r>
              <a:rPr lang="tr-TR" sz="2800" dirty="0" smtClean="0"/>
              <a:t> </a:t>
            </a:r>
            <a:r>
              <a:rPr lang="tr-TR" sz="2800" dirty="0" err="1" smtClean="0"/>
              <a:t>rise</a:t>
            </a:r>
            <a:r>
              <a:rPr lang="tr-TR" sz="2800" dirty="0" smtClean="0"/>
              <a:t> </a:t>
            </a:r>
            <a:r>
              <a:rPr lang="tr-TR" sz="2800" dirty="0" err="1" smtClean="0"/>
              <a:t>to</a:t>
            </a:r>
            <a:r>
              <a:rPr lang="tr-TR" sz="2800" dirty="0" smtClean="0"/>
              <a:t> a </a:t>
            </a:r>
            <a:r>
              <a:rPr lang="tr-TR" sz="2800" dirty="0" err="1" smtClean="0"/>
              <a:t>diploid</a:t>
            </a:r>
            <a:r>
              <a:rPr lang="tr-TR" sz="2800" dirty="0" smtClean="0"/>
              <a:t> </a:t>
            </a:r>
            <a:r>
              <a:rPr lang="tr-TR" sz="2800" dirty="0" err="1" smtClean="0"/>
              <a:t>generation</a:t>
            </a:r>
            <a:r>
              <a:rPr lang="tr-TR" sz="2800" dirty="0" smtClean="0"/>
              <a:t> </a:t>
            </a:r>
            <a:r>
              <a:rPr lang="tr-TR" sz="2800" dirty="0" err="1" smtClean="0"/>
              <a:t>that</a:t>
            </a:r>
            <a:r>
              <a:rPr lang="tr-TR" sz="2800" dirty="0" smtClean="0"/>
              <a:t> </a:t>
            </a:r>
            <a:r>
              <a:rPr lang="tr-TR" sz="2800" dirty="0" err="1" smtClean="0"/>
              <a:t>later</a:t>
            </a:r>
            <a:r>
              <a:rPr lang="tr-TR" sz="2800" dirty="0" smtClean="0"/>
              <a:t> </a:t>
            </a:r>
            <a:r>
              <a:rPr lang="tr-TR" sz="2800" dirty="0" err="1" smtClean="0"/>
              <a:t>forms</a:t>
            </a:r>
            <a:r>
              <a:rPr lang="tr-TR" sz="2800" dirty="0" smtClean="0"/>
              <a:t> </a:t>
            </a:r>
            <a:r>
              <a:rPr lang="tr-TR" sz="2800" dirty="0" err="1" smtClean="0"/>
              <a:t>resting</a:t>
            </a:r>
            <a:r>
              <a:rPr lang="tr-TR" sz="2800" dirty="0" smtClean="0"/>
              <a:t> </a:t>
            </a:r>
            <a:r>
              <a:rPr lang="tr-TR" sz="2800" dirty="0" err="1" smtClean="0"/>
              <a:t>sporangia</a:t>
            </a:r>
            <a:r>
              <a:rPr lang="tr-TR" sz="2800" dirty="0" smtClean="0"/>
              <a:t>.</a:t>
            </a:r>
          </a:p>
          <a:p>
            <a:pPr>
              <a:lnSpc>
                <a:spcPct val="80000"/>
              </a:lnSpc>
            </a:pPr>
            <a:r>
              <a:rPr lang="tr-TR" sz="2800" b="1" dirty="0" smtClean="0">
                <a:hlinkClick r:id="rId2" action="ppaction://hlinksldjump"/>
              </a:rPr>
              <a:t>4. </a:t>
            </a:r>
            <a:r>
              <a:rPr lang="tr-TR" sz="2800" b="1" dirty="0" err="1" smtClean="0">
                <a:hlinkClick r:id="rId2" action="ppaction://hlinksldjump"/>
              </a:rPr>
              <a:t>Zygomycota</a:t>
            </a:r>
            <a:r>
              <a:rPr lang="tr-TR" sz="2800" b="1" dirty="0" smtClean="0"/>
              <a:t> </a:t>
            </a:r>
            <a:r>
              <a:rPr lang="tr-TR" sz="2800" b="1" dirty="0" err="1" smtClean="0"/>
              <a:t>Mycota</a:t>
            </a:r>
            <a:r>
              <a:rPr lang="tr-TR" sz="2800" b="1" dirty="0" smtClean="0"/>
              <a:t> (</a:t>
            </a:r>
            <a:r>
              <a:rPr lang="tr-TR" sz="2800" b="1" dirty="0" err="1" smtClean="0"/>
              <a:t>Fungi</a:t>
            </a:r>
            <a:r>
              <a:rPr lang="tr-TR" sz="2800" b="1" dirty="0" smtClean="0"/>
              <a:t>)</a:t>
            </a:r>
            <a:r>
              <a:rPr lang="tr-TR" sz="2800" dirty="0" err="1" smtClean="0"/>
              <a:t>Large</a:t>
            </a:r>
            <a:r>
              <a:rPr lang="tr-TR" sz="2800" dirty="0" smtClean="0"/>
              <a:t> '</a:t>
            </a:r>
            <a:r>
              <a:rPr lang="tr-TR" sz="2800" dirty="0" err="1" smtClean="0"/>
              <a:t>resting</a:t>
            </a:r>
            <a:r>
              <a:rPr lang="tr-TR" sz="2800" dirty="0" smtClean="0"/>
              <a:t>' </a:t>
            </a:r>
            <a:r>
              <a:rPr lang="tr-TR" sz="2800" dirty="0" err="1" smtClean="0"/>
              <a:t>spores</a:t>
            </a:r>
            <a:r>
              <a:rPr lang="tr-TR" sz="2800" dirty="0" smtClean="0"/>
              <a:t>, </a:t>
            </a:r>
            <a:r>
              <a:rPr lang="tr-TR" sz="2800" b="1" dirty="0" err="1" smtClean="0"/>
              <a:t>zygosporangia</a:t>
            </a:r>
            <a:r>
              <a:rPr lang="tr-TR" sz="2800" b="1" dirty="0" smtClean="0"/>
              <a:t>, </a:t>
            </a:r>
            <a:r>
              <a:rPr lang="tr-TR" sz="2800" dirty="0" err="1" smtClean="0"/>
              <a:t>give</a:t>
            </a:r>
            <a:r>
              <a:rPr lang="tr-TR" sz="2800" dirty="0" smtClean="0"/>
              <a:t> </a:t>
            </a:r>
            <a:r>
              <a:rPr lang="tr-TR" sz="2800" dirty="0" err="1" smtClean="0"/>
              <a:t>rise</a:t>
            </a:r>
            <a:r>
              <a:rPr lang="tr-TR" sz="2800" dirty="0" smtClean="0"/>
              <a:t> </a:t>
            </a:r>
            <a:r>
              <a:rPr lang="tr-TR" sz="2800" dirty="0" err="1" smtClean="0"/>
              <a:t>to</a:t>
            </a:r>
            <a:r>
              <a:rPr lang="tr-TR" sz="2800" dirty="0" smtClean="0"/>
              <a:t> a </a:t>
            </a:r>
            <a:r>
              <a:rPr lang="tr-TR" sz="2800" b="1" dirty="0" err="1" smtClean="0"/>
              <a:t>sporangium</a:t>
            </a:r>
            <a:r>
              <a:rPr lang="tr-TR" sz="2800" dirty="0" smtClean="0"/>
              <a:t> </a:t>
            </a:r>
            <a:r>
              <a:rPr lang="tr-TR" sz="2800" dirty="0" err="1" smtClean="0"/>
              <a:t>which</a:t>
            </a:r>
            <a:r>
              <a:rPr lang="tr-TR" sz="2800" dirty="0" smtClean="0"/>
              <a:t> </a:t>
            </a:r>
            <a:r>
              <a:rPr lang="tr-TR" sz="2800" dirty="0" err="1" smtClean="0"/>
              <a:t>releases</a:t>
            </a:r>
            <a:r>
              <a:rPr lang="tr-TR" sz="2800" dirty="0" smtClean="0"/>
              <a:t> </a:t>
            </a:r>
            <a:r>
              <a:rPr lang="tr-TR" sz="2800" dirty="0" err="1" smtClean="0"/>
              <a:t>many</a:t>
            </a:r>
            <a:r>
              <a:rPr lang="tr-TR" sz="2800" dirty="0" smtClean="0"/>
              <a:t> </a:t>
            </a:r>
            <a:r>
              <a:rPr lang="tr-TR" sz="2800" dirty="0" err="1" smtClean="0"/>
              <a:t>smaller</a:t>
            </a:r>
            <a:r>
              <a:rPr lang="tr-TR" sz="2800" dirty="0" smtClean="0"/>
              <a:t> </a:t>
            </a:r>
            <a:r>
              <a:rPr lang="tr-TR" sz="2800" dirty="0" err="1" smtClean="0"/>
              <a:t>spores</a:t>
            </a:r>
            <a:r>
              <a:rPr lang="tr-TR" sz="2800" dirty="0" smtClean="0"/>
              <a:t>.</a:t>
            </a:r>
          </a:p>
          <a:p>
            <a:pPr>
              <a:lnSpc>
                <a:spcPct val="80000"/>
              </a:lnSpc>
            </a:pPr>
            <a:r>
              <a:rPr lang="tr-TR" sz="2800" b="1" dirty="0" smtClean="0">
                <a:hlinkClick r:id="rId2" action="ppaction://hlinksldjump"/>
              </a:rPr>
              <a:t>5. </a:t>
            </a:r>
            <a:r>
              <a:rPr lang="tr-TR" sz="2800" b="1" dirty="0" err="1" smtClean="0">
                <a:hlinkClick r:id="rId2" action="ppaction://hlinksldjump"/>
              </a:rPr>
              <a:t>Ascomycota</a:t>
            </a:r>
            <a:r>
              <a:rPr lang="tr-TR" sz="2800" b="1" dirty="0" smtClean="0"/>
              <a:t> </a:t>
            </a:r>
            <a:r>
              <a:rPr lang="tr-TR" sz="2800" b="1" dirty="0" err="1" smtClean="0"/>
              <a:t>Mycota</a:t>
            </a:r>
            <a:r>
              <a:rPr lang="tr-TR" sz="2800" b="1" dirty="0" smtClean="0"/>
              <a:t> (</a:t>
            </a:r>
            <a:r>
              <a:rPr lang="tr-TR" sz="2800" b="1" dirty="0" err="1" smtClean="0"/>
              <a:t>Fungi</a:t>
            </a:r>
            <a:r>
              <a:rPr lang="tr-TR" sz="2800" b="1" dirty="0" smtClean="0"/>
              <a:t>)</a:t>
            </a:r>
            <a:r>
              <a:rPr lang="tr-TR" sz="2800" b="1" dirty="0" err="1" smtClean="0"/>
              <a:t>Ascospores</a:t>
            </a:r>
            <a:r>
              <a:rPr lang="tr-TR" sz="2800" dirty="0" smtClean="0"/>
              <a:t> </a:t>
            </a:r>
            <a:r>
              <a:rPr lang="tr-TR" sz="2800" dirty="0" err="1" smtClean="0"/>
              <a:t>formed</a:t>
            </a:r>
            <a:r>
              <a:rPr lang="tr-TR" sz="2800" dirty="0" smtClean="0"/>
              <a:t> </a:t>
            </a:r>
            <a:r>
              <a:rPr lang="tr-TR" sz="2800" dirty="0" err="1" smtClean="0"/>
              <a:t>within</a:t>
            </a:r>
            <a:r>
              <a:rPr lang="tr-TR" sz="2800" dirty="0" smtClean="0"/>
              <a:t> a '</a:t>
            </a:r>
            <a:r>
              <a:rPr lang="tr-TR" sz="2800" dirty="0" err="1" smtClean="0"/>
              <a:t>bag</a:t>
            </a:r>
            <a:r>
              <a:rPr lang="tr-TR" sz="2800" dirty="0" smtClean="0"/>
              <a:t>' </a:t>
            </a:r>
            <a:r>
              <a:rPr lang="tr-TR" sz="2800" dirty="0" err="1" smtClean="0"/>
              <a:t>called</a:t>
            </a:r>
            <a:r>
              <a:rPr lang="tr-TR" sz="2800" dirty="0" smtClean="0"/>
              <a:t> </a:t>
            </a:r>
            <a:r>
              <a:rPr lang="tr-TR" sz="2800" dirty="0" err="1" smtClean="0"/>
              <a:t>the</a:t>
            </a:r>
            <a:r>
              <a:rPr lang="tr-TR" sz="2800" dirty="0" smtClean="0"/>
              <a:t> </a:t>
            </a:r>
            <a:r>
              <a:rPr lang="tr-TR" sz="2800" b="1" dirty="0" err="1" smtClean="0"/>
              <a:t>ascus</a:t>
            </a:r>
            <a:endParaRPr lang="tr-TR" sz="2800" b="1" dirty="0" smtClean="0"/>
          </a:p>
          <a:p>
            <a:pPr>
              <a:lnSpc>
                <a:spcPct val="80000"/>
              </a:lnSpc>
            </a:pPr>
            <a:r>
              <a:rPr lang="tr-TR" sz="2800" b="1" dirty="0" smtClean="0">
                <a:hlinkClick r:id="rId2" action="ppaction://hlinksldjump"/>
              </a:rPr>
              <a:t>6. </a:t>
            </a:r>
            <a:r>
              <a:rPr lang="tr-TR" sz="2800" b="1" dirty="0" err="1" smtClean="0">
                <a:hlinkClick r:id="rId2" action="ppaction://hlinksldjump"/>
              </a:rPr>
              <a:t>Basidiomycota</a:t>
            </a:r>
            <a:r>
              <a:rPr lang="tr-TR" sz="2800" b="1" dirty="0" smtClean="0"/>
              <a:t> </a:t>
            </a:r>
            <a:r>
              <a:rPr lang="tr-TR" sz="2800" b="1" dirty="0" err="1" smtClean="0"/>
              <a:t>Mycota</a:t>
            </a:r>
            <a:r>
              <a:rPr lang="tr-TR" sz="2800" b="1" dirty="0" smtClean="0"/>
              <a:t> (</a:t>
            </a:r>
            <a:r>
              <a:rPr lang="tr-TR" sz="2800" b="1" dirty="0" err="1" smtClean="0"/>
              <a:t>Fungi</a:t>
            </a:r>
            <a:r>
              <a:rPr lang="tr-TR" sz="2800" b="1" dirty="0" smtClean="0"/>
              <a:t>)</a:t>
            </a:r>
            <a:r>
              <a:rPr lang="tr-TR" sz="2800" b="1" dirty="0" err="1" smtClean="0"/>
              <a:t>Basidiospores</a:t>
            </a:r>
            <a:r>
              <a:rPr lang="tr-TR" sz="2800" dirty="0" smtClean="0"/>
              <a:t> </a:t>
            </a:r>
            <a:r>
              <a:rPr lang="tr-TR" sz="2800" dirty="0" err="1" smtClean="0"/>
              <a:t>formed</a:t>
            </a:r>
            <a:r>
              <a:rPr lang="tr-TR" sz="2800" dirty="0" smtClean="0"/>
              <a:t> </a:t>
            </a:r>
            <a:r>
              <a:rPr lang="tr-TR" sz="2800" dirty="0" err="1" smtClean="0"/>
              <a:t>externally</a:t>
            </a:r>
            <a:r>
              <a:rPr lang="tr-TR" sz="2800" dirty="0" smtClean="0"/>
              <a:t> </a:t>
            </a:r>
            <a:r>
              <a:rPr lang="tr-TR" sz="2800" dirty="0" err="1" smtClean="0"/>
              <a:t>by</a:t>
            </a:r>
            <a:r>
              <a:rPr lang="tr-TR" sz="2800" dirty="0" smtClean="0"/>
              <a:t> </a:t>
            </a:r>
            <a:r>
              <a:rPr lang="tr-TR" sz="2800" dirty="0" err="1" smtClean="0"/>
              <a:t>club</a:t>
            </a:r>
            <a:r>
              <a:rPr lang="tr-TR" sz="2800" dirty="0" smtClean="0"/>
              <a:t>-</a:t>
            </a:r>
            <a:r>
              <a:rPr lang="tr-TR" sz="2800" dirty="0" err="1" smtClean="0"/>
              <a:t>shaped</a:t>
            </a:r>
            <a:r>
              <a:rPr lang="tr-TR" sz="2800" dirty="0" smtClean="0"/>
              <a:t> </a:t>
            </a:r>
            <a:r>
              <a:rPr lang="tr-TR" sz="2800" b="1" dirty="0" err="1" smtClean="0"/>
              <a:t>basidia</a:t>
            </a:r>
            <a:r>
              <a:rPr lang="tr-TR" sz="2800" dirty="0" smtClean="0"/>
              <a:t>.</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1"/>
            <a:ext cx="7786742" cy="6684907"/>
          </a:xfrm>
          <a:prstGeom prst="rect">
            <a:avLst/>
          </a:prstGeom>
        </p:spPr>
        <p:txBody>
          <a:bodyPr wrap="square">
            <a:spAutoFit/>
          </a:bodyPr>
          <a:lstStyle/>
          <a:p>
            <a:pPr algn="just">
              <a:lnSpc>
                <a:spcPct val="90000"/>
              </a:lnSpc>
            </a:pPr>
            <a:r>
              <a:rPr lang="tr-TR" sz="2800" dirty="0" smtClean="0">
                <a:solidFill>
                  <a:srgbClr val="FF0000"/>
                </a:solidFill>
              </a:rPr>
              <a:t>PATOLOJİ</a:t>
            </a:r>
          </a:p>
          <a:p>
            <a:pPr algn="just">
              <a:lnSpc>
                <a:spcPct val="90000"/>
              </a:lnSpc>
            </a:pPr>
            <a:r>
              <a:rPr lang="tr-TR" sz="2800" dirty="0" smtClean="0">
                <a:latin typeface="Calibri" pitchFamily="34" charset="0"/>
              </a:rPr>
              <a:t>Bitkilerde hastalık oluşabilmesi için öncelikle bir patojenle ya da </a:t>
            </a:r>
            <a:r>
              <a:rPr lang="tr-TR" sz="2800" dirty="0" err="1" smtClean="0">
                <a:latin typeface="Calibri" pitchFamily="34" charset="0"/>
              </a:rPr>
              <a:t>abiotik</a:t>
            </a:r>
            <a:r>
              <a:rPr lang="tr-TR" sz="2800" dirty="0" smtClean="0">
                <a:latin typeface="Calibri" pitchFamily="34" charset="0"/>
              </a:rPr>
              <a:t> bir faktörle bitkinin karşı karşıya gelmesi gerekir.</a:t>
            </a:r>
          </a:p>
          <a:p>
            <a:pPr algn="just">
              <a:lnSpc>
                <a:spcPct val="90000"/>
              </a:lnSpc>
            </a:pPr>
            <a:r>
              <a:rPr lang="tr-TR" sz="2800" dirty="0" smtClean="0">
                <a:latin typeface="Calibri" pitchFamily="34" charset="0"/>
              </a:rPr>
              <a:t>Bu karşılaşma anı ya da sonrasında çevre koşulları uygun değilse; çok soğuk, çok sıcak ve kurak koşullarda hastalık etmeni canlı, çoğalamayacağı için, hastalık oluşamaz. </a:t>
            </a:r>
          </a:p>
          <a:p>
            <a:pPr algn="just">
              <a:lnSpc>
                <a:spcPct val="90000"/>
              </a:lnSpc>
            </a:pPr>
            <a:r>
              <a:rPr lang="tr-TR" sz="2800" dirty="0" smtClean="0">
                <a:solidFill>
                  <a:srgbClr val="FF3300"/>
                </a:solidFill>
                <a:latin typeface="Calibri" pitchFamily="34" charset="0"/>
              </a:rPr>
              <a:t>Hastalığın oluşabilmesi için;</a:t>
            </a:r>
            <a:r>
              <a:rPr lang="tr-TR" sz="2800" dirty="0" smtClean="0">
                <a:latin typeface="Calibri" pitchFamily="34" charset="0"/>
              </a:rPr>
              <a:t> </a:t>
            </a:r>
          </a:p>
          <a:p>
            <a:pPr algn="just">
              <a:lnSpc>
                <a:spcPct val="90000"/>
              </a:lnSpc>
            </a:pPr>
            <a:r>
              <a:rPr lang="tr-TR" sz="2800" dirty="0" smtClean="0">
                <a:solidFill>
                  <a:srgbClr val="FF3300"/>
                </a:solidFill>
                <a:latin typeface="Calibri" pitchFamily="34" charset="0"/>
              </a:rPr>
              <a:t>1.</a:t>
            </a:r>
            <a:r>
              <a:rPr lang="tr-TR" sz="2800" dirty="0" smtClean="0">
                <a:latin typeface="Calibri" pitchFamily="34" charset="0"/>
              </a:rPr>
              <a:t>Bitki duyarlı olmalı, bitki </a:t>
            </a:r>
            <a:r>
              <a:rPr lang="tr-TR" sz="2800" dirty="0" err="1" smtClean="0">
                <a:latin typeface="Calibri" pitchFamily="34" charset="0"/>
              </a:rPr>
              <a:t>immun</a:t>
            </a:r>
            <a:r>
              <a:rPr lang="tr-TR" sz="2800" dirty="0" smtClean="0">
                <a:latin typeface="Calibri" pitchFamily="34" charset="0"/>
              </a:rPr>
              <a:t> yani bağışık olmamalı, </a:t>
            </a:r>
          </a:p>
          <a:p>
            <a:pPr algn="just">
              <a:lnSpc>
                <a:spcPct val="90000"/>
              </a:lnSpc>
            </a:pPr>
            <a:r>
              <a:rPr lang="tr-TR" sz="2800" dirty="0" smtClean="0">
                <a:solidFill>
                  <a:srgbClr val="FF3300"/>
                </a:solidFill>
                <a:latin typeface="Calibri" pitchFamily="34" charset="0"/>
              </a:rPr>
              <a:t>2.</a:t>
            </a:r>
            <a:r>
              <a:rPr lang="tr-TR" sz="2800" dirty="0" smtClean="0">
                <a:latin typeface="Calibri" pitchFamily="34" charset="0"/>
              </a:rPr>
              <a:t> hastalık etmeninin </a:t>
            </a:r>
            <a:r>
              <a:rPr lang="tr-TR" sz="2800" dirty="0" err="1" smtClean="0">
                <a:latin typeface="Calibri" pitchFamily="34" charset="0"/>
              </a:rPr>
              <a:t>virülensi</a:t>
            </a:r>
            <a:r>
              <a:rPr lang="tr-TR" sz="2800" dirty="0" smtClean="0">
                <a:latin typeface="Calibri" pitchFamily="34" charset="0"/>
              </a:rPr>
              <a:t> yüksek olmalı, </a:t>
            </a:r>
          </a:p>
          <a:p>
            <a:pPr algn="just">
              <a:lnSpc>
                <a:spcPct val="90000"/>
              </a:lnSpc>
            </a:pPr>
            <a:r>
              <a:rPr lang="tr-TR" sz="2800" dirty="0" smtClean="0">
                <a:solidFill>
                  <a:srgbClr val="FF3300"/>
                </a:solidFill>
                <a:latin typeface="Calibri" pitchFamily="34" charset="0"/>
              </a:rPr>
              <a:t>3.</a:t>
            </a:r>
            <a:r>
              <a:rPr lang="tr-TR" sz="2800" dirty="0" smtClean="0">
                <a:latin typeface="Calibri" pitchFamily="34" charset="0"/>
              </a:rPr>
              <a:t>çevre koşulları da hastalık oluşumuna uygun olmalıdır.</a:t>
            </a:r>
          </a:p>
          <a:p>
            <a:pPr algn="just">
              <a:lnSpc>
                <a:spcPct val="90000"/>
              </a:lnSpc>
            </a:pPr>
            <a:r>
              <a:rPr lang="tr-TR" sz="2800" dirty="0" smtClean="0">
                <a:latin typeface="Calibri" pitchFamily="34" charset="0"/>
              </a:rPr>
              <a:t>Bu üç faktörün etkileşimi bir üçgen halinde gösterilir ve buna </a:t>
            </a:r>
            <a:r>
              <a:rPr lang="tr-TR" sz="2800" dirty="0" smtClean="0">
                <a:solidFill>
                  <a:srgbClr val="FF3300"/>
                </a:solidFill>
                <a:latin typeface="Calibri" pitchFamily="34" charset="0"/>
              </a:rPr>
              <a:t>’hastalık üçgeni’</a:t>
            </a:r>
            <a:r>
              <a:rPr lang="tr-TR" sz="2800" dirty="0" smtClean="0">
                <a:latin typeface="Calibri" pitchFamily="34" charset="0"/>
              </a:rPr>
              <a:t> denir. Bu faktörler ne kadar uygun olursa hastalık o kadar şiddetli olur.</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214290"/>
            <a:ext cx="7715304" cy="3194721"/>
          </a:xfrm>
          <a:prstGeom prst="rect">
            <a:avLst/>
          </a:prstGeom>
        </p:spPr>
        <p:txBody>
          <a:bodyPr wrap="square">
            <a:spAutoFit/>
          </a:bodyPr>
          <a:lstStyle/>
          <a:p>
            <a:pPr algn="just">
              <a:lnSpc>
                <a:spcPct val="90000"/>
              </a:lnSpc>
            </a:pPr>
            <a:r>
              <a:rPr lang="tr-TR" sz="2800" dirty="0" smtClean="0"/>
              <a:t>	Bazı patojenler, hücre duvarı üzerinde yaptıkları mekaniksel etki ve buna ilave enzimler ile konukçu hücre içerisine giriş yapar ve yayılırlar. bu yolla girişi hastalık etmeni </a:t>
            </a:r>
            <a:r>
              <a:rPr lang="tr-TR" sz="2800" dirty="0" err="1" smtClean="0"/>
              <a:t>funguslar</a:t>
            </a:r>
            <a:r>
              <a:rPr lang="tr-TR" sz="2800" dirty="0" smtClean="0"/>
              <a:t> ve </a:t>
            </a:r>
            <a:r>
              <a:rPr lang="tr-TR" sz="2800" dirty="0" err="1" smtClean="0"/>
              <a:t>paraziter</a:t>
            </a:r>
            <a:r>
              <a:rPr lang="tr-TR" sz="2800" dirty="0" smtClean="0"/>
              <a:t> yabancı otlar yapmaktadır.</a:t>
            </a:r>
          </a:p>
          <a:p>
            <a:pPr algn="just">
              <a:lnSpc>
                <a:spcPct val="90000"/>
              </a:lnSpc>
            </a:pPr>
            <a:r>
              <a:rPr lang="tr-TR" sz="2800" dirty="0" smtClean="0"/>
              <a:t>	</a:t>
            </a:r>
            <a:r>
              <a:rPr lang="tr-TR" sz="2800" dirty="0" err="1" smtClean="0"/>
              <a:t>Funguslar</a:t>
            </a:r>
            <a:r>
              <a:rPr lang="tr-TR" sz="2800" dirty="0" smtClean="0"/>
              <a:t>, hücre içine girişte, çim tüpünün ucunda gelişen </a:t>
            </a:r>
            <a:r>
              <a:rPr lang="tr-TR" sz="2800" dirty="0" err="1" smtClean="0">
                <a:solidFill>
                  <a:srgbClr val="FF0000"/>
                </a:solidFill>
              </a:rPr>
              <a:t>apresorium</a:t>
            </a:r>
            <a:r>
              <a:rPr lang="tr-TR" sz="2800" dirty="0" smtClean="0">
                <a:solidFill>
                  <a:srgbClr val="FF0000"/>
                </a:solidFill>
              </a:rPr>
              <a:t> (enfeksiyon ayağı)</a:t>
            </a:r>
            <a:r>
              <a:rPr lang="tr-TR" sz="2800" dirty="0" smtClean="0"/>
              <a:t> yardımıyla enfeksiyonu gerçekleştirirler</a:t>
            </a:r>
            <a:endParaRPr lang="tr-TR" sz="28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285728"/>
            <a:ext cx="7643866" cy="4228850"/>
          </a:xfrm>
          <a:prstGeom prst="rect">
            <a:avLst/>
          </a:prstGeom>
        </p:spPr>
        <p:txBody>
          <a:bodyPr wrap="square">
            <a:spAutoFit/>
          </a:bodyPr>
          <a:lstStyle/>
          <a:p>
            <a:pPr marL="609600" indent="-609600">
              <a:lnSpc>
                <a:spcPct val="80000"/>
              </a:lnSpc>
            </a:pPr>
            <a:r>
              <a:rPr lang="tr-TR" sz="2800" dirty="0" smtClean="0"/>
              <a:t>Patojenler, bitki bünyesine girdikten sonra, hücreler içerisinde birtakım biyokimyasal reaksiyonlar gerçekleştirerek hastalık oluşumuna yol açarlar. </a:t>
            </a:r>
          </a:p>
          <a:p>
            <a:pPr marL="609600" indent="-609600">
              <a:lnSpc>
                <a:spcPct val="80000"/>
              </a:lnSpc>
            </a:pPr>
            <a:endParaRPr lang="tr-TR" sz="2800" dirty="0" smtClean="0"/>
          </a:p>
          <a:p>
            <a:pPr marL="609600" indent="-609600">
              <a:lnSpc>
                <a:spcPct val="80000"/>
              </a:lnSpc>
            </a:pPr>
            <a:r>
              <a:rPr lang="tr-TR" sz="2800" dirty="0" smtClean="0"/>
              <a:t>Virüs ve </a:t>
            </a:r>
            <a:r>
              <a:rPr lang="tr-TR" sz="2800" dirty="0" err="1" smtClean="0"/>
              <a:t>viroidler</a:t>
            </a:r>
            <a:r>
              <a:rPr lang="tr-TR" sz="2800" dirty="0" smtClean="0"/>
              <a:t> dışındaki patojenler tarafından bitki bünyesinde salgılanan temel maddeler şunlardır;</a:t>
            </a:r>
          </a:p>
          <a:p>
            <a:pPr marL="609600" indent="-609600">
              <a:lnSpc>
                <a:spcPct val="80000"/>
              </a:lnSpc>
            </a:pPr>
            <a:endParaRPr lang="tr-TR" sz="2800" dirty="0" smtClean="0"/>
          </a:p>
          <a:p>
            <a:pPr marL="1066800" lvl="1" indent="-609600">
              <a:lnSpc>
                <a:spcPct val="80000"/>
              </a:lnSpc>
              <a:buFontTx/>
              <a:buAutoNum type="arabicParenR"/>
            </a:pPr>
            <a:r>
              <a:rPr lang="tr-TR" sz="2800" dirty="0" smtClean="0"/>
              <a:t>Enzimler</a:t>
            </a:r>
          </a:p>
          <a:p>
            <a:pPr marL="1066800" lvl="1" indent="-609600">
              <a:lnSpc>
                <a:spcPct val="80000"/>
              </a:lnSpc>
              <a:buFontTx/>
              <a:buAutoNum type="arabicParenR"/>
            </a:pPr>
            <a:r>
              <a:rPr lang="tr-TR" sz="2800" dirty="0" smtClean="0"/>
              <a:t>Toksinler</a:t>
            </a:r>
          </a:p>
          <a:p>
            <a:pPr marL="1066800" lvl="1" indent="-609600">
              <a:lnSpc>
                <a:spcPct val="80000"/>
              </a:lnSpc>
              <a:buFontTx/>
              <a:buAutoNum type="arabicParenR"/>
            </a:pPr>
            <a:r>
              <a:rPr lang="tr-TR" sz="2800" dirty="0" smtClean="0"/>
              <a:t>Büyüme Regülatörleri (Hormonlar)</a:t>
            </a:r>
          </a:p>
          <a:p>
            <a:pPr marL="1066800" lvl="1" indent="-609600">
              <a:lnSpc>
                <a:spcPct val="80000"/>
              </a:lnSpc>
              <a:buFontTx/>
              <a:buAutoNum type="arabicParenR"/>
            </a:pPr>
            <a:r>
              <a:rPr lang="tr-TR" sz="2800" dirty="0" err="1" smtClean="0"/>
              <a:t>Polisakkaritler</a:t>
            </a:r>
            <a:endParaRPr lang="tr-TR" sz="2800" dirty="0" smtClean="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enzim-substrat-iliskisi"/>
          <p:cNvPicPr>
            <a:picLocks noChangeAspect="1" noChangeArrowheads="1"/>
          </p:cNvPicPr>
          <p:nvPr/>
        </p:nvPicPr>
        <p:blipFill>
          <a:blip r:embed="rId2" cstate="print"/>
          <a:srcRect/>
          <a:stretch>
            <a:fillRect/>
          </a:stretch>
        </p:blipFill>
        <p:spPr bwMode="auto">
          <a:xfrm>
            <a:off x="1214414" y="3356992"/>
            <a:ext cx="3429024" cy="2644775"/>
          </a:xfrm>
          <a:prstGeom prst="rect">
            <a:avLst/>
          </a:prstGeom>
          <a:noFill/>
          <a:ln w="9525">
            <a:noFill/>
            <a:miter lim="800000"/>
            <a:headEnd/>
            <a:tailEnd/>
          </a:ln>
        </p:spPr>
      </p:pic>
      <p:sp>
        <p:nvSpPr>
          <p:cNvPr id="4" name="3 Dikdörtgen"/>
          <p:cNvSpPr/>
          <p:nvPr/>
        </p:nvSpPr>
        <p:spPr>
          <a:xfrm>
            <a:off x="1285852" y="214290"/>
            <a:ext cx="7643866" cy="2677656"/>
          </a:xfrm>
          <a:prstGeom prst="rect">
            <a:avLst/>
          </a:prstGeom>
        </p:spPr>
        <p:txBody>
          <a:bodyPr wrap="square">
            <a:spAutoFit/>
          </a:bodyPr>
          <a:lstStyle/>
          <a:p>
            <a:pPr algn="just"/>
            <a:r>
              <a:rPr lang="tr-TR" sz="2800" b="1" dirty="0" smtClean="0">
                <a:solidFill>
                  <a:srgbClr val="FF0000"/>
                </a:solidFill>
              </a:rPr>
              <a:t>1- Enzimler</a:t>
            </a:r>
          </a:p>
          <a:p>
            <a:pPr algn="just"/>
            <a:r>
              <a:rPr lang="tr-TR" sz="2800" dirty="0" smtClean="0"/>
              <a:t>Çok miktardaki </a:t>
            </a:r>
            <a:r>
              <a:rPr lang="tr-TR" sz="2800" dirty="0" err="1" smtClean="0"/>
              <a:t>polipeptit</a:t>
            </a:r>
            <a:r>
              <a:rPr lang="tr-TR" sz="2800" dirty="0" smtClean="0"/>
              <a:t> bağının bir araya gelerek, üç boyutlu hal kazanmasıyla oluşan protein yapısındaki moleküllerdir. 2-100 milimikron çapı büyüklüğünde olup, biyokimyasal reaksiyonlarda katalizör olarak görev yaparlar.</a:t>
            </a:r>
          </a:p>
        </p:txBody>
      </p:sp>
      <p:pic>
        <p:nvPicPr>
          <p:cNvPr id="5" name="Picture 5" descr="glyoxalase"/>
          <p:cNvPicPr>
            <a:picLocks noChangeAspect="1" noChangeArrowheads="1" noCrop="1"/>
          </p:cNvPicPr>
          <p:nvPr/>
        </p:nvPicPr>
        <p:blipFill>
          <a:blip r:embed="rId3" cstate="print"/>
          <a:srcRect/>
          <a:stretch>
            <a:fillRect/>
          </a:stretch>
        </p:blipFill>
        <p:spPr bwMode="auto">
          <a:xfrm>
            <a:off x="5220072" y="3356992"/>
            <a:ext cx="2857500" cy="2476500"/>
          </a:xfrm>
          <a:prstGeom prst="rect">
            <a:avLst/>
          </a:prstGeom>
          <a:noFill/>
          <a:ln w="9525">
            <a:noFill/>
            <a:miter lim="800000"/>
            <a:headEnd/>
            <a:tailEnd/>
          </a:ln>
        </p:spPr>
      </p:pic>
      <p:sp>
        <p:nvSpPr>
          <p:cNvPr id="6" name="5 Dikdörtgen"/>
          <p:cNvSpPr/>
          <p:nvPr/>
        </p:nvSpPr>
        <p:spPr>
          <a:xfrm>
            <a:off x="1214413" y="6198990"/>
            <a:ext cx="3786215" cy="461665"/>
          </a:xfrm>
          <a:prstGeom prst="rect">
            <a:avLst/>
          </a:prstGeom>
        </p:spPr>
        <p:txBody>
          <a:bodyPr wrap="square">
            <a:spAutoFit/>
          </a:bodyPr>
          <a:lstStyle/>
          <a:p>
            <a:r>
              <a:rPr lang="tr-TR" sz="2400" dirty="0" smtClean="0">
                <a:latin typeface="Arial" charset="0"/>
                <a:cs typeface="Arial" charset="0"/>
              </a:rPr>
              <a:t>Anahtar-Kilit Modeli</a:t>
            </a:r>
            <a:endParaRPr lang="tr-TR" sz="2400" dirty="0">
              <a:latin typeface="Arial" charset="0"/>
              <a:cs typeface="Arial" charset="0"/>
            </a:endParaRPr>
          </a:p>
        </p:txBody>
      </p:sp>
      <p:sp>
        <p:nvSpPr>
          <p:cNvPr id="7" name="6 Dikdörtgen"/>
          <p:cNvSpPr/>
          <p:nvPr/>
        </p:nvSpPr>
        <p:spPr>
          <a:xfrm>
            <a:off x="5715008" y="6198990"/>
            <a:ext cx="2928958" cy="461665"/>
          </a:xfrm>
          <a:prstGeom prst="rect">
            <a:avLst/>
          </a:prstGeom>
        </p:spPr>
        <p:txBody>
          <a:bodyPr wrap="square">
            <a:spAutoFit/>
          </a:bodyPr>
          <a:lstStyle/>
          <a:p>
            <a:r>
              <a:rPr lang="tr-TR" sz="2400" dirty="0" smtClean="0"/>
              <a:t>Enzimin üç boyutu</a:t>
            </a:r>
            <a:endParaRPr lang="tr-TR" sz="24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285728"/>
            <a:ext cx="4073215" cy="584775"/>
          </a:xfrm>
          <a:prstGeom prst="rect">
            <a:avLst/>
          </a:prstGeom>
        </p:spPr>
        <p:txBody>
          <a:bodyPr wrap="square">
            <a:spAutoFit/>
          </a:bodyPr>
          <a:lstStyle/>
          <a:p>
            <a:r>
              <a:rPr lang="tr-TR" sz="3200" dirty="0" smtClean="0"/>
              <a:t> </a:t>
            </a:r>
            <a:r>
              <a:rPr lang="tr-TR" sz="3200" dirty="0" smtClean="0">
                <a:solidFill>
                  <a:srgbClr val="FF0000"/>
                </a:solidFill>
              </a:rPr>
              <a:t>2-</a:t>
            </a:r>
            <a:r>
              <a:rPr lang="tr-TR" sz="3200" u="sng" dirty="0" smtClean="0">
                <a:solidFill>
                  <a:srgbClr val="FF0000"/>
                </a:solidFill>
              </a:rPr>
              <a:t>Toksinler</a:t>
            </a:r>
            <a:endParaRPr lang="tr-TR" sz="3200" dirty="0">
              <a:solidFill>
                <a:srgbClr val="FF0000"/>
              </a:solidFill>
            </a:endParaRPr>
          </a:p>
        </p:txBody>
      </p:sp>
      <p:sp>
        <p:nvSpPr>
          <p:cNvPr id="3" name="2 Dikdörtgen"/>
          <p:cNvSpPr/>
          <p:nvPr/>
        </p:nvSpPr>
        <p:spPr>
          <a:xfrm>
            <a:off x="1071538" y="857233"/>
            <a:ext cx="7786742" cy="4401205"/>
          </a:xfrm>
          <a:prstGeom prst="rect">
            <a:avLst/>
          </a:prstGeom>
        </p:spPr>
        <p:txBody>
          <a:bodyPr wrap="square">
            <a:spAutoFit/>
          </a:bodyPr>
          <a:lstStyle/>
          <a:p>
            <a:pPr algn="just"/>
            <a:r>
              <a:rPr lang="tr-TR" sz="2800" dirty="0" smtClean="0"/>
              <a:t>Patojenler tarafından sentezlenen toksinler, konukçu dışındaki diğer bitkilerde de hastalık </a:t>
            </a:r>
            <a:r>
              <a:rPr lang="tr-TR" sz="2800" dirty="0" err="1" smtClean="0"/>
              <a:t>simptomları</a:t>
            </a:r>
            <a:r>
              <a:rPr lang="tr-TR" sz="2800" dirty="0" smtClean="0"/>
              <a:t> meydana getirebilmektedir. Örneğin;</a:t>
            </a:r>
          </a:p>
          <a:p>
            <a:pPr algn="just">
              <a:buFont typeface="Wingdings" pitchFamily="2" charset="2"/>
              <a:buNone/>
            </a:pPr>
            <a:r>
              <a:rPr lang="tr-TR" sz="2800" i="1" dirty="0" err="1" smtClean="0"/>
              <a:t>Pseudomanas</a:t>
            </a:r>
            <a:r>
              <a:rPr lang="tr-TR" sz="2800" i="1" dirty="0" smtClean="0"/>
              <a:t> </a:t>
            </a:r>
            <a:r>
              <a:rPr lang="tr-TR" sz="2800" i="1" dirty="0" err="1" smtClean="0"/>
              <a:t>syringae</a:t>
            </a:r>
            <a:r>
              <a:rPr lang="tr-TR" sz="2800" dirty="0" smtClean="0"/>
              <a:t> </a:t>
            </a:r>
            <a:r>
              <a:rPr lang="tr-TR" sz="2800" dirty="0" err="1" smtClean="0"/>
              <a:t>pv</a:t>
            </a:r>
            <a:r>
              <a:rPr lang="tr-TR" sz="2800" dirty="0" smtClean="0"/>
              <a:t>. </a:t>
            </a:r>
            <a:r>
              <a:rPr lang="tr-TR" sz="2800" i="1" dirty="0" err="1" smtClean="0"/>
              <a:t>tabacina</a:t>
            </a:r>
            <a:r>
              <a:rPr lang="tr-TR" sz="2800" dirty="0" smtClean="0"/>
              <a:t> = </a:t>
            </a:r>
            <a:r>
              <a:rPr lang="tr-TR" sz="2800" dirty="0" err="1" smtClean="0">
                <a:solidFill>
                  <a:srgbClr val="FF0000"/>
                </a:solidFill>
              </a:rPr>
              <a:t>Tabtoksin</a:t>
            </a:r>
            <a:r>
              <a:rPr lang="tr-TR" sz="2800" dirty="0" smtClean="0"/>
              <a:t> = Tütün yapraklarında </a:t>
            </a:r>
            <a:r>
              <a:rPr lang="tr-TR" sz="2800" dirty="0" err="1" smtClean="0"/>
              <a:t>klorotik</a:t>
            </a:r>
            <a:r>
              <a:rPr lang="tr-TR" sz="2800" dirty="0" smtClean="0"/>
              <a:t> lekeler</a:t>
            </a:r>
          </a:p>
          <a:p>
            <a:pPr algn="just">
              <a:buFont typeface="Wingdings" pitchFamily="2" charset="2"/>
              <a:buNone/>
            </a:pPr>
            <a:r>
              <a:rPr lang="tr-TR" sz="2800" i="1" dirty="0" err="1" smtClean="0"/>
              <a:t>Fusarium</a:t>
            </a:r>
            <a:r>
              <a:rPr lang="tr-TR" sz="2800" dirty="0" smtClean="0"/>
              <a:t> </a:t>
            </a:r>
            <a:r>
              <a:rPr lang="tr-TR" sz="2800" dirty="0" err="1" smtClean="0"/>
              <a:t>spp</a:t>
            </a:r>
            <a:r>
              <a:rPr lang="tr-TR" sz="2800" dirty="0" smtClean="0"/>
              <a:t>. = </a:t>
            </a:r>
            <a:r>
              <a:rPr lang="tr-TR" sz="2800" dirty="0" err="1" smtClean="0">
                <a:solidFill>
                  <a:srgbClr val="FF0000"/>
                </a:solidFill>
              </a:rPr>
              <a:t>Lycomarasmin</a:t>
            </a:r>
            <a:r>
              <a:rPr lang="tr-TR" sz="2800" dirty="0" smtClean="0">
                <a:solidFill>
                  <a:srgbClr val="FF0000"/>
                </a:solidFill>
              </a:rPr>
              <a:t>, </a:t>
            </a:r>
            <a:r>
              <a:rPr lang="tr-TR" sz="2800" dirty="0" err="1" smtClean="0">
                <a:solidFill>
                  <a:srgbClr val="FF0000"/>
                </a:solidFill>
              </a:rPr>
              <a:t>Fusarik</a:t>
            </a:r>
            <a:r>
              <a:rPr lang="tr-TR" sz="2800" dirty="0" smtClean="0">
                <a:solidFill>
                  <a:srgbClr val="FF0000"/>
                </a:solidFill>
              </a:rPr>
              <a:t> asit</a:t>
            </a:r>
            <a:r>
              <a:rPr lang="tr-TR" sz="2800" dirty="0" smtClean="0"/>
              <a:t> = Hücre enzimlerini </a:t>
            </a:r>
            <a:r>
              <a:rPr lang="tr-TR" sz="2800" dirty="0" err="1" smtClean="0"/>
              <a:t>inaktive</a:t>
            </a:r>
            <a:r>
              <a:rPr lang="tr-TR" sz="2800" dirty="0" smtClean="0"/>
              <a:t> ederek solunumu zorlaştırması</a:t>
            </a:r>
          </a:p>
          <a:p>
            <a:pPr algn="just">
              <a:buFont typeface="Wingdings" pitchFamily="2" charset="2"/>
              <a:buNone/>
            </a:pPr>
            <a:r>
              <a:rPr lang="tr-TR" sz="2800" dirty="0" err="1" smtClean="0"/>
              <a:t>Pyricularia</a:t>
            </a:r>
            <a:r>
              <a:rPr lang="tr-TR" sz="2800" dirty="0" smtClean="0"/>
              <a:t> </a:t>
            </a:r>
            <a:r>
              <a:rPr lang="tr-TR" sz="2800" dirty="0" err="1" smtClean="0"/>
              <a:t>oryzae</a:t>
            </a:r>
            <a:r>
              <a:rPr lang="tr-TR" sz="2800" dirty="0" smtClean="0"/>
              <a:t> = </a:t>
            </a:r>
            <a:r>
              <a:rPr lang="tr-TR" sz="2800" dirty="0" err="1" smtClean="0">
                <a:solidFill>
                  <a:srgbClr val="FF0000"/>
                </a:solidFill>
              </a:rPr>
              <a:t>Pyricularin</a:t>
            </a:r>
            <a:r>
              <a:rPr lang="tr-TR" sz="2800" dirty="0" smtClean="0"/>
              <a:t> = Büyümeyi ve </a:t>
            </a:r>
            <a:r>
              <a:rPr lang="tr-TR" sz="2800" dirty="0" err="1" smtClean="0"/>
              <a:t>respirasyonu</a:t>
            </a:r>
            <a:r>
              <a:rPr lang="tr-TR" sz="2800" dirty="0" smtClean="0"/>
              <a:t> (solunum) etkiler</a:t>
            </a:r>
          </a:p>
          <a:p>
            <a:pPr algn="just">
              <a:buFont typeface="Wingdings" pitchFamily="2" charset="2"/>
              <a:buNone/>
            </a:pPr>
            <a:endParaRPr lang="tr-TR" sz="28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214290"/>
            <a:ext cx="7715304" cy="5133713"/>
          </a:xfrm>
          <a:prstGeom prst="rect">
            <a:avLst/>
          </a:prstGeom>
        </p:spPr>
        <p:txBody>
          <a:bodyPr wrap="square">
            <a:spAutoFit/>
          </a:bodyPr>
          <a:lstStyle/>
          <a:p>
            <a:pPr algn="just">
              <a:lnSpc>
                <a:spcPct val="90000"/>
              </a:lnSpc>
            </a:pPr>
            <a:r>
              <a:rPr lang="tr-TR" sz="2800" dirty="0" smtClean="0"/>
              <a:t>	Patojenler enzimleri çoğunlukla, hücre duvarını eritmek için kullanırlar. Hücre duvarı protein, lignin, selüloz, </a:t>
            </a:r>
            <a:r>
              <a:rPr lang="tr-TR" sz="2800" dirty="0" err="1" smtClean="0"/>
              <a:t>hemiselüloz</a:t>
            </a:r>
            <a:r>
              <a:rPr lang="tr-TR" sz="2800" dirty="0" smtClean="0"/>
              <a:t> ve orta lamelde pektin içerir. Bunun yanında patojenler </a:t>
            </a:r>
            <a:r>
              <a:rPr lang="tr-TR" sz="2800" dirty="0" err="1" smtClean="0"/>
              <a:t>kütikula</a:t>
            </a:r>
            <a:r>
              <a:rPr lang="tr-TR" sz="2800" dirty="0" smtClean="0"/>
              <a:t> tabakasını da enzim faaliyeti sonucu eritmektedirler. </a:t>
            </a:r>
          </a:p>
          <a:p>
            <a:pPr algn="just">
              <a:lnSpc>
                <a:spcPct val="90000"/>
              </a:lnSpc>
            </a:pPr>
            <a:r>
              <a:rPr lang="tr-TR" sz="2800" dirty="0" smtClean="0"/>
              <a:t>	Bazı </a:t>
            </a:r>
            <a:r>
              <a:rPr lang="tr-TR" sz="2800" dirty="0" err="1" smtClean="0"/>
              <a:t>funguslar</a:t>
            </a:r>
            <a:r>
              <a:rPr lang="tr-TR" sz="2800" dirty="0" smtClean="0"/>
              <a:t>, </a:t>
            </a:r>
            <a:r>
              <a:rPr lang="tr-TR" sz="2800" dirty="0" err="1" smtClean="0">
                <a:solidFill>
                  <a:srgbClr val="FF0000"/>
                </a:solidFill>
              </a:rPr>
              <a:t>kitinaz</a:t>
            </a:r>
            <a:r>
              <a:rPr lang="tr-TR" sz="2800" dirty="0" smtClean="0"/>
              <a:t> ve </a:t>
            </a:r>
            <a:r>
              <a:rPr lang="tr-TR" sz="2800" dirty="0" err="1" smtClean="0">
                <a:solidFill>
                  <a:srgbClr val="FF0000"/>
                </a:solidFill>
              </a:rPr>
              <a:t>karboksi</a:t>
            </a:r>
            <a:r>
              <a:rPr lang="tr-TR" sz="2800" dirty="0" smtClean="0">
                <a:solidFill>
                  <a:srgbClr val="FF0000"/>
                </a:solidFill>
              </a:rPr>
              <a:t> </a:t>
            </a:r>
            <a:r>
              <a:rPr lang="tr-TR" sz="2800" dirty="0" err="1" smtClean="0">
                <a:solidFill>
                  <a:srgbClr val="FF0000"/>
                </a:solidFill>
              </a:rPr>
              <a:t>kitinaz</a:t>
            </a:r>
            <a:r>
              <a:rPr lang="tr-TR" sz="2800" dirty="0" smtClean="0"/>
              <a:t> enzimleri ile </a:t>
            </a:r>
            <a:r>
              <a:rPr lang="tr-TR" sz="2800" dirty="0" err="1" smtClean="0"/>
              <a:t>kütikula</a:t>
            </a:r>
            <a:r>
              <a:rPr lang="tr-TR" sz="2800" dirty="0" smtClean="0"/>
              <a:t> tabakasındaki kitini parçalarlar. Yine </a:t>
            </a:r>
            <a:r>
              <a:rPr lang="tr-TR" sz="2800" dirty="0" smtClean="0">
                <a:solidFill>
                  <a:srgbClr val="FF0000"/>
                </a:solidFill>
              </a:rPr>
              <a:t>pektin metil </a:t>
            </a:r>
            <a:r>
              <a:rPr lang="tr-TR" sz="2800" dirty="0" err="1" smtClean="0">
                <a:solidFill>
                  <a:srgbClr val="FF0000"/>
                </a:solidFill>
              </a:rPr>
              <a:t>esteraz</a:t>
            </a:r>
            <a:r>
              <a:rPr lang="tr-TR" sz="2800" dirty="0" smtClean="0"/>
              <a:t>, </a:t>
            </a:r>
            <a:r>
              <a:rPr lang="tr-TR" sz="2800" dirty="0" smtClean="0">
                <a:solidFill>
                  <a:srgbClr val="FF0000"/>
                </a:solidFill>
              </a:rPr>
              <a:t>pektin </a:t>
            </a:r>
            <a:r>
              <a:rPr lang="tr-TR" sz="2800" dirty="0" err="1" smtClean="0">
                <a:solidFill>
                  <a:srgbClr val="FF0000"/>
                </a:solidFill>
              </a:rPr>
              <a:t>poligalakturanaz</a:t>
            </a:r>
            <a:r>
              <a:rPr lang="tr-TR" sz="2800" dirty="0" smtClean="0"/>
              <a:t>, </a:t>
            </a:r>
            <a:r>
              <a:rPr lang="tr-TR" sz="2800" dirty="0" smtClean="0">
                <a:solidFill>
                  <a:srgbClr val="FF0000"/>
                </a:solidFill>
              </a:rPr>
              <a:t>pektin asit </a:t>
            </a:r>
            <a:r>
              <a:rPr lang="tr-TR" sz="2800" dirty="0" err="1" smtClean="0">
                <a:solidFill>
                  <a:srgbClr val="FF0000"/>
                </a:solidFill>
              </a:rPr>
              <a:t>transeleminaz</a:t>
            </a:r>
            <a:r>
              <a:rPr lang="tr-TR" sz="2800" dirty="0" smtClean="0"/>
              <a:t>, </a:t>
            </a:r>
            <a:r>
              <a:rPr lang="tr-TR" sz="2800" dirty="0" smtClean="0">
                <a:solidFill>
                  <a:srgbClr val="FF0000"/>
                </a:solidFill>
              </a:rPr>
              <a:t>pektin </a:t>
            </a:r>
            <a:r>
              <a:rPr lang="tr-TR" sz="2800" dirty="0" err="1" smtClean="0">
                <a:solidFill>
                  <a:srgbClr val="FF0000"/>
                </a:solidFill>
              </a:rPr>
              <a:t>esteraz</a:t>
            </a:r>
            <a:r>
              <a:rPr lang="tr-TR" sz="2800" dirty="0" smtClean="0"/>
              <a:t> gibi enzimlerle </a:t>
            </a:r>
            <a:r>
              <a:rPr lang="tr-TR" sz="2800" dirty="0" err="1" smtClean="0"/>
              <a:t>pektini</a:t>
            </a:r>
            <a:r>
              <a:rPr lang="tr-TR" sz="2800" dirty="0" smtClean="0"/>
              <a:t>; </a:t>
            </a:r>
            <a:r>
              <a:rPr lang="tr-TR" sz="2800" dirty="0" smtClean="0">
                <a:solidFill>
                  <a:srgbClr val="FF0000"/>
                </a:solidFill>
              </a:rPr>
              <a:t>ß-</a:t>
            </a:r>
            <a:r>
              <a:rPr lang="tr-TR" sz="2800" dirty="0" err="1" smtClean="0">
                <a:solidFill>
                  <a:srgbClr val="FF0000"/>
                </a:solidFill>
              </a:rPr>
              <a:t>glukosidaz</a:t>
            </a:r>
            <a:r>
              <a:rPr lang="tr-TR" sz="2800" dirty="0" smtClean="0"/>
              <a:t>, </a:t>
            </a:r>
            <a:r>
              <a:rPr lang="tr-TR" sz="2800" dirty="0" err="1" smtClean="0">
                <a:solidFill>
                  <a:srgbClr val="FF0000"/>
                </a:solidFill>
              </a:rPr>
              <a:t>hemiselulaz</a:t>
            </a:r>
            <a:r>
              <a:rPr lang="tr-TR" sz="2800" dirty="0" smtClean="0"/>
              <a:t> veya </a:t>
            </a:r>
            <a:r>
              <a:rPr lang="tr-TR" sz="2800" dirty="0" err="1" smtClean="0">
                <a:solidFill>
                  <a:srgbClr val="FF0000"/>
                </a:solidFill>
              </a:rPr>
              <a:t>cellobiaz</a:t>
            </a:r>
            <a:r>
              <a:rPr lang="tr-TR" sz="2800" dirty="0" smtClean="0"/>
              <a:t> enzimleri ile selülozu; bazı </a:t>
            </a:r>
            <a:r>
              <a:rPr lang="tr-TR" sz="2800" dirty="0" err="1" smtClean="0"/>
              <a:t>Basidiomycota</a:t>
            </a:r>
            <a:r>
              <a:rPr lang="tr-TR" sz="2800" dirty="0" smtClean="0"/>
              <a:t> üyeleri ise odun dokularındaki lignini </a:t>
            </a:r>
            <a:r>
              <a:rPr lang="tr-TR" sz="2800" dirty="0" err="1" smtClean="0">
                <a:solidFill>
                  <a:srgbClr val="FF0000"/>
                </a:solidFill>
              </a:rPr>
              <a:t>transemilaz</a:t>
            </a:r>
            <a:r>
              <a:rPr lang="tr-TR" sz="2800" dirty="0" smtClean="0"/>
              <a:t> enzimleri ile parçalar.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142976" y="214291"/>
            <a:ext cx="7786742" cy="3970318"/>
          </a:xfrm>
          <a:prstGeom prst="rect">
            <a:avLst/>
          </a:prstGeom>
        </p:spPr>
        <p:txBody>
          <a:bodyPr wrap="square">
            <a:spAutoFit/>
          </a:bodyPr>
          <a:lstStyle/>
          <a:p>
            <a:pPr algn="just"/>
            <a:r>
              <a:rPr lang="tr-TR" sz="2800" dirty="0" smtClean="0"/>
              <a:t>Patojenler tarafından salgılanan enzimlerin bir diğer rolü ise hücre içerisindeki </a:t>
            </a:r>
            <a:r>
              <a:rPr lang="tr-TR" sz="2800" dirty="0" err="1" smtClean="0"/>
              <a:t>enzimatik</a:t>
            </a:r>
            <a:r>
              <a:rPr lang="tr-TR" sz="2800" dirty="0" smtClean="0"/>
              <a:t> faaliyetleri engellemeleridir. </a:t>
            </a:r>
            <a:r>
              <a:rPr lang="tr-TR" sz="2800" dirty="0" err="1" smtClean="0"/>
              <a:t>Monosakkaritler</a:t>
            </a:r>
            <a:r>
              <a:rPr lang="tr-TR" sz="2800" dirty="0" smtClean="0"/>
              <a:t>, amino asitler ve küçük moleküllü bileşikler bu yolla patojenin istediği forma dönüştürülür.</a:t>
            </a:r>
          </a:p>
          <a:p>
            <a:pPr algn="just"/>
            <a:r>
              <a:rPr lang="tr-TR" sz="2800" dirty="0" smtClean="0"/>
              <a:t>Patojenler hücrelerde bulunan doymuş ve doymamış yağ asitlerini </a:t>
            </a:r>
            <a:r>
              <a:rPr lang="tr-TR" sz="2800" dirty="0" err="1" smtClean="0"/>
              <a:t>lipolitik</a:t>
            </a:r>
            <a:r>
              <a:rPr lang="tr-TR" sz="2800" dirty="0" smtClean="0"/>
              <a:t> enzimler (</a:t>
            </a:r>
            <a:r>
              <a:rPr lang="tr-TR" sz="2800" dirty="0" err="1" smtClean="0"/>
              <a:t>Lipaz</a:t>
            </a:r>
            <a:r>
              <a:rPr lang="tr-TR" sz="2800" dirty="0" smtClean="0"/>
              <a:t>, </a:t>
            </a:r>
            <a:r>
              <a:rPr lang="tr-TR" sz="2800" dirty="0" err="1" smtClean="0"/>
              <a:t>fosfolipidaz</a:t>
            </a:r>
            <a:r>
              <a:rPr lang="tr-TR" sz="2800" dirty="0" smtClean="0"/>
              <a:t> vs.) yardımıyla parçalayarak kendileri için besin kaynağına dönüştürürler.</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357290" y="428604"/>
            <a:ext cx="7500990" cy="523220"/>
          </a:xfrm>
          <a:prstGeom prst="rect">
            <a:avLst/>
          </a:prstGeom>
        </p:spPr>
        <p:txBody>
          <a:bodyPr wrap="square">
            <a:spAutoFit/>
          </a:bodyPr>
          <a:lstStyle/>
          <a:p>
            <a:r>
              <a:rPr lang="tr-TR" sz="2800" b="1" u="sng" dirty="0" smtClean="0">
                <a:solidFill>
                  <a:srgbClr val="FF0000"/>
                </a:solidFill>
              </a:rPr>
              <a:t>3-Büyüme Regülatörleri (Hormonlar)</a:t>
            </a:r>
            <a:endParaRPr lang="tr-TR" sz="2800" b="1" dirty="0">
              <a:solidFill>
                <a:srgbClr val="FF0000"/>
              </a:solidFill>
            </a:endParaRPr>
          </a:p>
        </p:txBody>
      </p:sp>
      <p:sp>
        <p:nvSpPr>
          <p:cNvPr id="3" name="2 Dikdörtgen"/>
          <p:cNvSpPr/>
          <p:nvPr/>
        </p:nvSpPr>
        <p:spPr>
          <a:xfrm>
            <a:off x="1142976" y="928670"/>
            <a:ext cx="7858180" cy="2246769"/>
          </a:xfrm>
          <a:prstGeom prst="rect">
            <a:avLst/>
          </a:prstGeom>
        </p:spPr>
        <p:txBody>
          <a:bodyPr wrap="square">
            <a:spAutoFit/>
          </a:bodyPr>
          <a:lstStyle/>
          <a:p>
            <a:pPr algn="just"/>
            <a:r>
              <a:rPr lang="tr-TR" sz="2800" dirty="0" smtClean="0"/>
              <a:t>Bitkilerde doğal olarak bulunan çok az sayıdaki kimyasal madde büyümede rol almaktadır. Bunlardan, </a:t>
            </a:r>
            <a:r>
              <a:rPr lang="tr-TR" sz="2800" dirty="0" err="1" smtClean="0">
                <a:solidFill>
                  <a:srgbClr val="FF0000"/>
                </a:solidFill>
              </a:rPr>
              <a:t>oksinler</a:t>
            </a:r>
            <a:r>
              <a:rPr lang="tr-TR" sz="2800" dirty="0" smtClean="0"/>
              <a:t>, </a:t>
            </a:r>
            <a:r>
              <a:rPr lang="tr-TR" sz="2800" dirty="0" err="1" smtClean="0">
                <a:solidFill>
                  <a:srgbClr val="FF0000"/>
                </a:solidFill>
              </a:rPr>
              <a:t>sitokininler</a:t>
            </a:r>
            <a:r>
              <a:rPr lang="tr-TR" sz="2800" dirty="0" smtClean="0"/>
              <a:t> ve </a:t>
            </a:r>
            <a:r>
              <a:rPr lang="tr-TR" sz="2800" dirty="0" err="1" smtClean="0">
                <a:solidFill>
                  <a:srgbClr val="FF0000"/>
                </a:solidFill>
              </a:rPr>
              <a:t>gibberellinler</a:t>
            </a:r>
            <a:r>
              <a:rPr lang="tr-TR" sz="2800" dirty="0" smtClean="0"/>
              <a:t> büyümeyi teşvik ederken, </a:t>
            </a:r>
            <a:r>
              <a:rPr lang="tr-TR" sz="2800" dirty="0" smtClean="0">
                <a:solidFill>
                  <a:srgbClr val="FF0000"/>
                </a:solidFill>
              </a:rPr>
              <a:t>etilen</a:t>
            </a:r>
            <a:r>
              <a:rPr lang="tr-TR" sz="2800" dirty="0" smtClean="0"/>
              <a:t> büyümeyi durdurucu görev yapmaktadır. </a:t>
            </a:r>
          </a:p>
        </p:txBody>
      </p:sp>
      <p:pic>
        <p:nvPicPr>
          <p:cNvPr id="4" name="Picture 5" descr="auxin_basic_f"/>
          <p:cNvPicPr>
            <a:picLocks noChangeAspect="1" noChangeArrowheads="1"/>
          </p:cNvPicPr>
          <p:nvPr/>
        </p:nvPicPr>
        <p:blipFill>
          <a:blip r:embed="rId2" cstate="print"/>
          <a:srcRect/>
          <a:stretch>
            <a:fillRect/>
          </a:stretch>
        </p:blipFill>
        <p:spPr bwMode="auto">
          <a:xfrm>
            <a:off x="1043608" y="3284984"/>
            <a:ext cx="1914525" cy="2447925"/>
          </a:xfrm>
          <a:prstGeom prst="rect">
            <a:avLst/>
          </a:prstGeom>
          <a:noFill/>
          <a:ln w="9525">
            <a:noFill/>
            <a:miter lim="800000"/>
            <a:headEnd/>
            <a:tailEnd/>
          </a:ln>
        </p:spPr>
      </p:pic>
      <p:pic>
        <p:nvPicPr>
          <p:cNvPr id="5" name="Picture 4" descr="1338245_sitokinin"/>
          <p:cNvPicPr>
            <a:picLocks noChangeAspect="1" noChangeArrowheads="1"/>
          </p:cNvPicPr>
          <p:nvPr/>
        </p:nvPicPr>
        <p:blipFill>
          <a:blip r:embed="rId3" cstate="print"/>
          <a:srcRect/>
          <a:stretch>
            <a:fillRect/>
          </a:stretch>
        </p:blipFill>
        <p:spPr bwMode="auto">
          <a:xfrm>
            <a:off x="3131840" y="3501008"/>
            <a:ext cx="2836863" cy="2106613"/>
          </a:xfrm>
          <a:prstGeom prst="rect">
            <a:avLst/>
          </a:prstGeom>
          <a:noFill/>
          <a:ln w="9525">
            <a:noFill/>
            <a:miter lim="800000"/>
            <a:headEnd/>
            <a:tailEnd/>
          </a:ln>
        </p:spPr>
      </p:pic>
      <p:pic>
        <p:nvPicPr>
          <p:cNvPr id="6" name="Picture 6" descr="phwheat"/>
          <p:cNvPicPr>
            <a:picLocks noChangeAspect="1" noChangeArrowheads="1"/>
          </p:cNvPicPr>
          <p:nvPr/>
        </p:nvPicPr>
        <p:blipFill>
          <a:blip r:embed="rId4" cstate="print"/>
          <a:srcRect/>
          <a:stretch>
            <a:fillRect/>
          </a:stretch>
        </p:blipFill>
        <p:spPr bwMode="auto">
          <a:xfrm>
            <a:off x="6300192" y="2924944"/>
            <a:ext cx="2127250" cy="2781300"/>
          </a:xfrm>
          <a:prstGeom prst="rect">
            <a:avLst/>
          </a:prstGeom>
          <a:noFill/>
          <a:ln w="9525">
            <a:noFill/>
            <a:miter lim="800000"/>
            <a:headEnd/>
            <a:tailEnd/>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642910" y="1"/>
            <a:ext cx="8501090" cy="3970318"/>
          </a:xfrm>
          <a:prstGeom prst="rect">
            <a:avLst/>
          </a:prstGeom>
        </p:spPr>
        <p:txBody>
          <a:bodyPr wrap="square">
            <a:spAutoFit/>
          </a:bodyPr>
          <a:lstStyle/>
          <a:p>
            <a:pPr algn="just"/>
            <a:r>
              <a:rPr lang="tr-TR" sz="2800" b="1" u="sng" dirty="0" smtClean="0">
                <a:solidFill>
                  <a:srgbClr val="FF0000"/>
                </a:solidFill>
              </a:rPr>
              <a:t>OKSİNLER: </a:t>
            </a:r>
          </a:p>
          <a:p>
            <a:pPr algn="just"/>
            <a:r>
              <a:rPr lang="tr-TR" sz="2800" dirty="0" smtClean="0"/>
              <a:t>Bitkide </a:t>
            </a:r>
            <a:r>
              <a:rPr lang="tr-TR" sz="2800" dirty="0" err="1" smtClean="0"/>
              <a:t>Indole</a:t>
            </a:r>
            <a:r>
              <a:rPr lang="tr-TR" sz="2800" dirty="0" smtClean="0"/>
              <a:t> -3- Asetik asit (IAA) şeklinde bulunur. Normal metabolizmada, bu hormon </a:t>
            </a:r>
            <a:r>
              <a:rPr lang="tr-TR" sz="2800" dirty="0" err="1" smtClean="0"/>
              <a:t>oksidaz</a:t>
            </a:r>
            <a:r>
              <a:rPr lang="tr-TR" sz="2800" dirty="0" smtClean="0"/>
              <a:t> enzimi ile parçalanarak hücrelerde çok miktarda birikmez. </a:t>
            </a:r>
            <a:r>
              <a:rPr lang="tr-TR" sz="2800" dirty="0" err="1" smtClean="0"/>
              <a:t>Fungus</a:t>
            </a:r>
            <a:r>
              <a:rPr lang="tr-TR" sz="2800" dirty="0" smtClean="0"/>
              <a:t>, virüs, bakteri ve </a:t>
            </a:r>
            <a:r>
              <a:rPr lang="tr-TR" sz="2800" dirty="0" err="1" smtClean="0"/>
              <a:t>fitoplazma</a:t>
            </a:r>
            <a:r>
              <a:rPr lang="tr-TR" sz="2800" dirty="0" smtClean="0"/>
              <a:t> aktivitesi sonucu hücrelerde aşırı derecede </a:t>
            </a:r>
            <a:r>
              <a:rPr lang="tr-TR" sz="2800" dirty="0" err="1" smtClean="0"/>
              <a:t>oksin</a:t>
            </a:r>
            <a:r>
              <a:rPr lang="tr-TR" sz="2800" dirty="0" smtClean="0"/>
              <a:t> birikimi meydana gelir. Buna örnek olarak, </a:t>
            </a:r>
            <a:r>
              <a:rPr lang="tr-TR" sz="2800" i="1" dirty="0" err="1" smtClean="0"/>
              <a:t>Phytopthora</a:t>
            </a:r>
            <a:r>
              <a:rPr lang="tr-TR" sz="2800" i="1" dirty="0" smtClean="0"/>
              <a:t> </a:t>
            </a:r>
            <a:r>
              <a:rPr lang="tr-TR" sz="2800" i="1" dirty="0" err="1" smtClean="0"/>
              <a:t>infestans</a:t>
            </a:r>
            <a:r>
              <a:rPr lang="tr-TR" sz="2800" i="1" dirty="0" smtClean="0"/>
              <a:t>, </a:t>
            </a:r>
            <a:r>
              <a:rPr lang="tr-TR" sz="2800" i="1" dirty="0" err="1" smtClean="0"/>
              <a:t>Plasmodiophora</a:t>
            </a:r>
            <a:r>
              <a:rPr lang="tr-TR" sz="2800" i="1" dirty="0" smtClean="0"/>
              <a:t> </a:t>
            </a:r>
            <a:r>
              <a:rPr lang="tr-TR" sz="2800" i="1" dirty="0" err="1" smtClean="0"/>
              <a:t>brassicae</a:t>
            </a:r>
            <a:r>
              <a:rPr lang="tr-TR" sz="2800" i="1" dirty="0" smtClean="0"/>
              <a:t>, </a:t>
            </a:r>
            <a:r>
              <a:rPr lang="tr-TR" sz="2800" i="1" dirty="0" err="1" smtClean="0"/>
              <a:t>Ustilago</a:t>
            </a:r>
            <a:r>
              <a:rPr lang="tr-TR" sz="2800" i="1" dirty="0" smtClean="0"/>
              <a:t> </a:t>
            </a:r>
            <a:r>
              <a:rPr lang="tr-TR" sz="2800" i="1" dirty="0" err="1" smtClean="0"/>
              <a:t>maydis</a:t>
            </a:r>
            <a:r>
              <a:rPr lang="tr-TR" sz="2800" i="1" dirty="0" smtClean="0"/>
              <a:t>, </a:t>
            </a:r>
            <a:r>
              <a:rPr lang="tr-TR" sz="2800" i="1" dirty="0" err="1" smtClean="0"/>
              <a:t>Agrobacterium</a:t>
            </a:r>
            <a:r>
              <a:rPr lang="tr-TR" sz="2800" i="1" dirty="0" smtClean="0"/>
              <a:t> </a:t>
            </a:r>
            <a:r>
              <a:rPr lang="tr-TR" sz="2800" i="1" dirty="0" err="1" smtClean="0"/>
              <a:t>tumafaciens</a:t>
            </a:r>
            <a:r>
              <a:rPr lang="tr-TR" sz="2800" i="1" dirty="0" smtClean="0"/>
              <a:t>, </a:t>
            </a:r>
            <a:r>
              <a:rPr lang="tr-TR" sz="2800" i="1" dirty="0" err="1" smtClean="0"/>
              <a:t>Pseudomonas</a:t>
            </a:r>
            <a:r>
              <a:rPr lang="tr-TR" sz="2800" i="1" dirty="0" smtClean="0"/>
              <a:t> </a:t>
            </a:r>
            <a:r>
              <a:rPr lang="tr-TR" sz="2800" i="1" dirty="0" err="1" smtClean="0"/>
              <a:t>syringae</a:t>
            </a:r>
            <a:r>
              <a:rPr lang="tr-TR" sz="2800" i="1" dirty="0" smtClean="0"/>
              <a:t> </a:t>
            </a:r>
            <a:r>
              <a:rPr lang="tr-TR" sz="2800" dirty="0" err="1" smtClean="0"/>
              <a:t>pv</a:t>
            </a:r>
            <a:r>
              <a:rPr lang="tr-TR" sz="2800" dirty="0" smtClean="0"/>
              <a:t>.</a:t>
            </a:r>
            <a:r>
              <a:rPr lang="tr-TR" sz="2800" i="1" dirty="0" smtClean="0"/>
              <a:t> </a:t>
            </a:r>
            <a:r>
              <a:rPr lang="tr-TR" sz="2800" i="1" dirty="0" err="1" smtClean="0"/>
              <a:t>savastanoi</a:t>
            </a:r>
            <a:r>
              <a:rPr lang="tr-TR" sz="2800" dirty="0" smtClean="0"/>
              <a:t> verilebilir.</a:t>
            </a:r>
          </a:p>
        </p:txBody>
      </p:sp>
      <p:pic>
        <p:nvPicPr>
          <p:cNvPr id="3" name="Picture 3" descr="Gall"/>
          <p:cNvPicPr>
            <a:picLocks noChangeAspect="1" noChangeArrowheads="1"/>
          </p:cNvPicPr>
          <p:nvPr/>
        </p:nvPicPr>
        <p:blipFill>
          <a:blip r:embed="rId2" cstate="print"/>
          <a:srcRect/>
          <a:stretch>
            <a:fillRect/>
          </a:stretch>
        </p:blipFill>
        <p:spPr bwMode="auto">
          <a:xfrm>
            <a:off x="899592" y="4293096"/>
            <a:ext cx="2449512" cy="2078037"/>
          </a:xfrm>
          <a:prstGeom prst="rect">
            <a:avLst/>
          </a:prstGeom>
          <a:noFill/>
          <a:ln w="9525">
            <a:noFill/>
            <a:miter lim="800000"/>
            <a:headEnd/>
            <a:tailEnd/>
          </a:ln>
        </p:spPr>
      </p:pic>
      <p:pic>
        <p:nvPicPr>
          <p:cNvPr id="4" name="Picture 4" descr="070915-agrobacterium-tumefaciens"/>
          <p:cNvPicPr>
            <a:picLocks noChangeAspect="1" noChangeArrowheads="1"/>
          </p:cNvPicPr>
          <p:nvPr/>
        </p:nvPicPr>
        <p:blipFill>
          <a:blip r:embed="rId3" cstate="print"/>
          <a:srcRect/>
          <a:stretch>
            <a:fillRect/>
          </a:stretch>
        </p:blipFill>
        <p:spPr bwMode="auto">
          <a:xfrm>
            <a:off x="3923928" y="3861048"/>
            <a:ext cx="1944216" cy="2996952"/>
          </a:xfrm>
          <a:prstGeom prst="rect">
            <a:avLst/>
          </a:prstGeom>
          <a:noFill/>
          <a:ln w="9525">
            <a:noFill/>
            <a:miter lim="800000"/>
            <a:headEnd/>
            <a:tailEnd/>
          </a:ln>
        </p:spPr>
      </p:pic>
      <p:pic>
        <p:nvPicPr>
          <p:cNvPr id="5" name="Picture 5" descr="250px-Auxin"/>
          <p:cNvPicPr>
            <a:picLocks noChangeAspect="1" noChangeArrowheads="1"/>
          </p:cNvPicPr>
          <p:nvPr/>
        </p:nvPicPr>
        <p:blipFill>
          <a:blip r:embed="rId4" cstate="print"/>
          <a:srcRect/>
          <a:stretch>
            <a:fillRect/>
          </a:stretch>
        </p:blipFill>
        <p:spPr bwMode="auto">
          <a:xfrm>
            <a:off x="6300192" y="3789040"/>
            <a:ext cx="1944216" cy="3068960"/>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0"/>
            <a:ext cx="8001056" cy="4401205"/>
          </a:xfrm>
          <a:prstGeom prst="rect">
            <a:avLst/>
          </a:prstGeom>
        </p:spPr>
        <p:txBody>
          <a:bodyPr wrap="square">
            <a:spAutoFit/>
          </a:bodyPr>
          <a:lstStyle/>
          <a:p>
            <a:pPr algn="just"/>
            <a:r>
              <a:rPr lang="tr-TR" sz="2800" b="1" u="sng" dirty="0" smtClean="0">
                <a:solidFill>
                  <a:srgbClr val="FF0000"/>
                </a:solidFill>
              </a:rPr>
              <a:t>GİBBERELLİNLER:</a:t>
            </a:r>
            <a:r>
              <a:rPr lang="tr-TR" sz="2800" dirty="0" smtClean="0">
                <a:solidFill>
                  <a:srgbClr val="FF0000"/>
                </a:solidFill>
              </a:rPr>
              <a:t> </a:t>
            </a:r>
          </a:p>
          <a:p>
            <a:pPr algn="just"/>
            <a:r>
              <a:rPr lang="tr-TR" sz="2800" dirty="0" smtClean="0"/>
              <a:t>	Bu hormon bitkide bulunmasının yanında, bitkiye giren birçok mikroorganizma tarafından da sentezlenmektedir. Bu hormon özellikle tohum aktivitesi için, protein ve nişastanın parçalanarak çimlenme faaliyetinde önemli rol oynamaktadır. </a:t>
            </a:r>
          </a:p>
          <a:p>
            <a:pPr algn="just"/>
            <a:r>
              <a:rPr lang="tr-TR" sz="2800" dirty="0" smtClean="0"/>
              <a:t>	İlk bulunan </a:t>
            </a:r>
            <a:r>
              <a:rPr lang="tr-TR" sz="2800" dirty="0" err="1" smtClean="0"/>
              <a:t>gibberellin</a:t>
            </a:r>
            <a:r>
              <a:rPr lang="tr-TR" sz="2800" dirty="0" smtClean="0"/>
              <a:t>, çeltikte fide yanıklığına sebep olan </a:t>
            </a:r>
            <a:r>
              <a:rPr lang="tr-TR" sz="2800" i="1" dirty="0" err="1" smtClean="0"/>
              <a:t>Gibberella</a:t>
            </a:r>
            <a:r>
              <a:rPr lang="tr-TR" sz="2800" i="1" dirty="0" smtClean="0"/>
              <a:t> </a:t>
            </a:r>
            <a:r>
              <a:rPr lang="tr-TR" sz="2800" i="1" dirty="0" err="1" smtClean="0"/>
              <a:t>fujikuroi</a:t>
            </a:r>
            <a:r>
              <a:rPr lang="tr-TR" sz="2800" dirty="0" smtClean="0"/>
              <a:t> </a:t>
            </a:r>
            <a:r>
              <a:rPr lang="tr-TR" sz="2800" dirty="0" err="1" smtClean="0"/>
              <a:t>fungusundan</a:t>
            </a:r>
            <a:r>
              <a:rPr lang="tr-TR" sz="2800" dirty="0" smtClean="0"/>
              <a:t> izole edilmiştir.En çok bilinen </a:t>
            </a:r>
            <a:r>
              <a:rPr lang="tr-TR" sz="2800" dirty="0" err="1" smtClean="0"/>
              <a:t>gibberellin</a:t>
            </a:r>
            <a:r>
              <a:rPr lang="tr-TR" sz="2800" dirty="0" smtClean="0"/>
              <a:t> </a:t>
            </a:r>
            <a:r>
              <a:rPr lang="tr-TR" sz="2800" dirty="0" err="1" smtClean="0">
                <a:solidFill>
                  <a:srgbClr val="FF0000"/>
                </a:solidFill>
              </a:rPr>
              <a:t>gibberellik</a:t>
            </a:r>
            <a:r>
              <a:rPr lang="tr-TR" sz="2800" dirty="0" smtClean="0">
                <a:solidFill>
                  <a:srgbClr val="FF0000"/>
                </a:solidFill>
              </a:rPr>
              <a:t> asit</a:t>
            </a:r>
            <a:r>
              <a:rPr lang="tr-TR" sz="2800" dirty="0" smtClean="0"/>
              <a:t> olup GA-3 şeklinde sembolize edilir.</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214290"/>
            <a:ext cx="8001056" cy="3970318"/>
          </a:xfrm>
          <a:prstGeom prst="rect">
            <a:avLst/>
          </a:prstGeom>
        </p:spPr>
        <p:txBody>
          <a:bodyPr wrap="square">
            <a:spAutoFit/>
          </a:bodyPr>
          <a:lstStyle/>
          <a:p>
            <a:pPr algn="just">
              <a:lnSpc>
                <a:spcPct val="90000"/>
              </a:lnSpc>
            </a:pPr>
            <a:r>
              <a:rPr lang="tr-TR" sz="2800" b="1" u="sng" dirty="0" smtClean="0">
                <a:solidFill>
                  <a:srgbClr val="FF0000"/>
                </a:solidFill>
              </a:rPr>
              <a:t>SİTOKİNİNLER:</a:t>
            </a:r>
          </a:p>
          <a:p>
            <a:pPr algn="just">
              <a:lnSpc>
                <a:spcPct val="90000"/>
              </a:lnSpc>
            </a:pPr>
            <a:r>
              <a:rPr lang="tr-TR" sz="2800" dirty="0" smtClean="0"/>
              <a:t> 	Hücre büyümesi ve farklılaşmasında rol oynayan bu hormon, bitkide protein ve </a:t>
            </a:r>
            <a:r>
              <a:rPr lang="tr-TR" sz="2800" dirty="0" err="1" smtClean="0"/>
              <a:t>nükleik</a:t>
            </a:r>
            <a:r>
              <a:rPr lang="tr-TR" sz="2800" dirty="0" smtClean="0"/>
              <a:t> asit parçalanmalarını önler.</a:t>
            </a:r>
          </a:p>
          <a:p>
            <a:pPr algn="just">
              <a:lnSpc>
                <a:spcPct val="90000"/>
              </a:lnSpc>
            </a:pPr>
            <a:r>
              <a:rPr lang="tr-TR" sz="2800" dirty="0" smtClean="0"/>
              <a:t>	Konukçu bitkilerde </a:t>
            </a:r>
            <a:r>
              <a:rPr lang="tr-TR" sz="2800" dirty="0" err="1" smtClean="0"/>
              <a:t>gal</a:t>
            </a:r>
            <a:r>
              <a:rPr lang="tr-TR" sz="2800" dirty="0" smtClean="0"/>
              <a:t> oluşturan </a:t>
            </a:r>
            <a:r>
              <a:rPr lang="tr-TR" sz="2800" i="1" dirty="0" err="1" smtClean="0"/>
              <a:t>Rhodococcus</a:t>
            </a:r>
            <a:r>
              <a:rPr lang="tr-TR" sz="2800" i="1" dirty="0" smtClean="0"/>
              <a:t> </a:t>
            </a:r>
            <a:r>
              <a:rPr lang="tr-TR" sz="2800" i="1" dirty="0" err="1" smtClean="0"/>
              <a:t>fascians</a:t>
            </a:r>
            <a:r>
              <a:rPr lang="tr-TR" sz="2800" dirty="0" smtClean="0"/>
              <a:t> ve cadı süpürgesi oluşumuna neden olan </a:t>
            </a:r>
            <a:r>
              <a:rPr lang="tr-TR" sz="2800" i="1" dirty="0" err="1" smtClean="0"/>
              <a:t>Taphrina</a:t>
            </a:r>
            <a:r>
              <a:rPr lang="tr-TR" sz="2800" i="1" dirty="0" smtClean="0"/>
              <a:t> </a:t>
            </a:r>
            <a:r>
              <a:rPr lang="tr-TR" sz="2800" i="1" dirty="0" err="1" smtClean="0"/>
              <a:t>cerasi</a:t>
            </a:r>
            <a:r>
              <a:rPr lang="tr-TR" sz="2800" dirty="0" smtClean="0"/>
              <a:t> gibi etmenler </a:t>
            </a:r>
            <a:r>
              <a:rPr lang="tr-TR" sz="2800" dirty="0" err="1" smtClean="0"/>
              <a:t>sitokinin</a:t>
            </a:r>
            <a:r>
              <a:rPr lang="tr-TR" sz="2800" dirty="0" smtClean="0"/>
              <a:t> sentezini artırarak belirtilen hastalıklara yol açarlar.</a:t>
            </a:r>
          </a:p>
          <a:p>
            <a:pPr algn="just">
              <a:lnSpc>
                <a:spcPct val="90000"/>
              </a:lnSpc>
            </a:pPr>
            <a:r>
              <a:rPr lang="tr-TR" sz="2800" dirty="0" smtClean="0"/>
              <a:t>	</a:t>
            </a:r>
            <a:r>
              <a:rPr lang="tr-TR" sz="2800" dirty="0" err="1" smtClean="0"/>
              <a:t>Sitokinin</a:t>
            </a:r>
            <a:r>
              <a:rPr lang="tr-TR" sz="2800" dirty="0" smtClean="0"/>
              <a:t> bilinen formları </a:t>
            </a:r>
            <a:r>
              <a:rPr lang="tr-TR" sz="2800" dirty="0" err="1" smtClean="0">
                <a:solidFill>
                  <a:srgbClr val="FF0000"/>
                </a:solidFill>
              </a:rPr>
              <a:t>Zeatin</a:t>
            </a:r>
            <a:r>
              <a:rPr lang="tr-TR" sz="2800" dirty="0" smtClean="0"/>
              <a:t> ve </a:t>
            </a:r>
            <a:r>
              <a:rPr lang="tr-TR" sz="2800" dirty="0" err="1" smtClean="0">
                <a:solidFill>
                  <a:srgbClr val="FF0000"/>
                </a:solidFill>
              </a:rPr>
              <a:t>İsopentenyl</a:t>
            </a:r>
            <a:r>
              <a:rPr lang="tr-TR" sz="2800" dirty="0" smtClean="0">
                <a:solidFill>
                  <a:srgbClr val="FF0000"/>
                </a:solidFill>
              </a:rPr>
              <a:t> </a:t>
            </a:r>
            <a:r>
              <a:rPr lang="tr-TR" sz="2800" dirty="0" err="1" smtClean="0">
                <a:solidFill>
                  <a:srgbClr val="FF0000"/>
                </a:solidFill>
              </a:rPr>
              <a:t>adenozin</a:t>
            </a:r>
            <a:r>
              <a:rPr lang="tr-TR" sz="2800" dirty="0" smtClean="0"/>
              <a:t> (IPA)’dır.</a:t>
            </a:r>
          </a:p>
        </p:txBody>
      </p:sp>
      <p:pic>
        <p:nvPicPr>
          <p:cNvPr id="3" name="Picture 3" descr="10"/>
          <p:cNvPicPr>
            <a:picLocks noChangeAspect="1" noChangeArrowheads="1"/>
          </p:cNvPicPr>
          <p:nvPr/>
        </p:nvPicPr>
        <p:blipFill>
          <a:blip r:embed="rId2" cstate="print"/>
          <a:srcRect/>
          <a:stretch>
            <a:fillRect/>
          </a:stretch>
        </p:blipFill>
        <p:spPr bwMode="auto">
          <a:xfrm>
            <a:off x="1071538" y="4286256"/>
            <a:ext cx="2446338" cy="2208212"/>
          </a:xfrm>
          <a:prstGeom prst="rect">
            <a:avLst/>
          </a:prstGeom>
          <a:noFill/>
          <a:ln w="9525">
            <a:noFill/>
            <a:miter lim="800000"/>
            <a:headEnd/>
            <a:tailEnd/>
          </a:ln>
        </p:spPr>
      </p:pic>
      <p:pic>
        <p:nvPicPr>
          <p:cNvPr id="4" name="Picture 4" descr="dse07cvr"/>
          <p:cNvPicPr>
            <a:picLocks noChangeAspect="1" noChangeArrowheads="1"/>
          </p:cNvPicPr>
          <p:nvPr/>
        </p:nvPicPr>
        <p:blipFill>
          <a:blip r:embed="rId3" cstate="print"/>
          <a:srcRect/>
          <a:stretch>
            <a:fillRect/>
          </a:stretch>
        </p:blipFill>
        <p:spPr bwMode="auto">
          <a:xfrm>
            <a:off x="3714744" y="3857628"/>
            <a:ext cx="2199221" cy="2664296"/>
          </a:xfrm>
          <a:prstGeom prst="rect">
            <a:avLst/>
          </a:prstGeom>
          <a:noFill/>
          <a:ln w="9525">
            <a:noFill/>
            <a:miter lim="800000"/>
            <a:headEnd/>
            <a:tailEnd/>
          </a:ln>
        </p:spPr>
      </p:pic>
      <p:pic>
        <p:nvPicPr>
          <p:cNvPr id="5" name="Picture 2" descr="http://belforum.net/img/1/d23f6ffa3ca2912dc1e479b9c01ea6ed.jpg"/>
          <p:cNvPicPr>
            <a:picLocks noChangeAspect="1" noChangeArrowheads="1"/>
          </p:cNvPicPr>
          <p:nvPr/>
        </p:nvPicPr>
        <p:blipFill>
          <a:blip r:embed="rId4" cstate="print"/>
          <a:srcRect/>
          <a:stretch>
            <a:fillRect/>
          </a:stretch>
        </p:blipFill>
        <p:spPr bwMode="auto">
          <a:xfrm>
            <a:off x="6036463" y="4437112"/>
            <a:ext cx="2788347" cy="2094533"/>
          </a:xfrm>
          <a:prstGeom prst="rect">
            <a:avLst/>
          </a:prstGeom>
          <a:noFill/>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285728"/>
            <a:ext cx="7858180" cy="3108543"/>
          </a:xfrm>
          <a:prstGeom prst="rect">
            <a:avLst/>
          </a:prstGeom>
        </p:spPr>
        <p:txBody>
          <a:bodyPr wrap="square">
            <a:spAutoFit/>
          </a:bodyPr>
          <a:lstStyle/>
          <a:p>
            <a:pPr algn="just"/>
            <a:r>
              <a:rPr lang="tr-TR" sz="2800" b="1" u="sng" dirty="0" smtClean="0">
                <a:solidFill>
                  <a:srgbClr val="FF0000"/>
                </a:solidFill>
              </a:rPr>
              <a:t>ETİLEN (C</a:t>
            </a:r>
            <a:r>
              <a:rPr lang="tr-TR" sz="2800" b="1" u="sng" baseline="-25000" dirty="0" smtClean="0">
                <a:solidFill>
                  <a:srgbClr val="FF0000"/>
                </a:solidFill>
              </a:rPr>
              <a:t>2</a:t>
            </a:r>
            <a:r>
              <a:rPr lang="tr-TR" sz="2800" b="1" u="sng" dirty="0" smtClean="0">
                <a:solidFill>
                  <a:srgbClr val="FF0000"/>
                </a:solidFill>
              </a:rPr>
              <a:t>H</a:t>
            </a:r>
            <a:r>
              <a:rPr lang="tr-TR" sz="2800" b="1" u="sng" baseline="-25000" dirty="0" smtClean="0">
                <a:solidFill>
                  <a:srgbClr val="FF0000"/>
                </a:solidFill>
              </a:rPr>
              <a:t>2</a:t>
            </a:r>
            <a:r>
              <a:rPr lang="tr-TR" sz="2800" b="1" u="sng" dirty="0" smtClean="0">
                <a:solidFill>
                  <a:srgbClr val="FF0000"/>
                </a:solidFill>
              </a:rPr>
              <a:t>):</a:t>
            </a:r>
            <a:r>
              <a:rPr lang="tr-TR" sz="2800" dirty="0" smtClean="0">
                <a:solidFill>
                  <a:srgbClr val="FF0000"/>
                </a:solidFill>
              </a:rPr>
              <a:t> </a:t>
            </a:r>
          </a:p>
          <a:p>
            <a:pPr algn="just"/>
            <a:r>
              <a:rPr lang="tr-TR" sz="2800" dirty="0" smtClean="0"/>
              <a:t>	Doğal olarak bitki tarafından sentezlenir ve bitkide meyve olgunlaşması ile yaprak dökümünden sorumludur.</a:t>
            </a:r>
          </a:p>
          <a:p>
            <a:pPr algn="just"/>
            <a:r>
              <a:rPr lang="tr-TR" sz="2800" dirty="0" smtClean="0"/>
              <a:t>	Bitkilerde, </a:t>
            </a:r>
            <a:r>
              <a:rPr lang="tr-TR" sz="2800" i="1" dirty="0" err="1" smtClean="0"/>
              <a:t>Pseudomanas</a:t>
            </a:r>
            <a:r>
              <a:rPr lang="tr-TR" sz="2800" dirty="0" smtClean="0"/>
              <a:t>, </a:t>
            </a:r>
            <a:r>
              <a:rPr lang="tr-TR" sz="2800" i="1" dirty="0" err="1" smtClean="0"/>
              <a:t>Erwinia</a:t>
            </a:r>
            <a:r>
              <a:rPr lang="tr-TR" sz="2800" dirty="0" smtClean="0"/>
              <a:t>, </a:t>
            </a:r>
            <a:r>
              <a:rPr lang="tr-TR" sz="2800" i="1" dirty="0" err="1" smtClean="0"/>
              <a:t>Xanthomonas</a:t>
            </a:r>
            <a:r>
              <a:rPr lang="tr-TR" sz="2800" dirty="0" smtClean="0"/>
              <a:t> gibi bakteriyel etmenlerin yanında, patates Y virüsü </a:t>
            </a:r>
            <a:r>
              <a:rPr lang="tr-TR" sz="2800" dirty="0" err="1" smtClean="0"/>
              <a:t>enfekisyonları</a:t>
            </a:r>
            <a:r>
              <a:rPr lang="tr-TR" sz="2800" dirty="0" smtClean="0"/>
              <a:t> etilen sentezini artırmaktadır</a:t>
            </a:r>
            <a:endParaRPr lang="tr-TR" sz="28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214290"/>
            <a:ext cx="7929618" cy="4161139"/>
          </a:xfrm>
          <a:prstGeom prst="rect">
            <a:avLst/>
          </a:prstGeom>
        </p:spPr>
        <p:txBody>
          <a:bodyPr wrap="square">
            <a:spAutoFit/>
          </a:bodyPr>
          <a:lstStyle/>
          <a:p>
            <a:pPr algn="just">
              <a:lnSpc>
                <a:spcPct val="80000"/>
              </a:lnSpc>
            </a:pPr>
            <a:r>
              <a:rPr lang="tr-TR" sz="2800" b="1" dirty="0" smtClean="0">
                <a:solidFill>
                  <a:srgbClr val="FF0000"/>
                </a:solidFill>
              </a:rPr>
              <a:t>4) POLİSAKKARİTLER</a:t>
            </a:r>
          </a:p>
          <a:p>
            <a:pPr algn="just">
              <a:lnSpc>
                <a:spcPct val="80000"/>
              </a:lnSpc>
            </a:pPr>
            <a:r>
              <a:rPr lang="tr-TR" sz="2800" dirty="0" smtClean="0"/>
              <a:t>	Molekül büyüklükleri birkaç yüz ile birkaç bin </a:t>
            </a:r>
            <a:r>
              <a:rPr lang="tr-TR" sz="2800" dirty="0" err="1" smtClean="0"/>
              <a:t>dalton</a:t>
            </a:r>
            <a:r>
              <a:rPr lang="tr-TR" sz="2800" dirty="0" smtClean="0"/>
              <a:t> arasında değişen şeker molekülleridir. </a:t>
            </a:r>
            <a:r>
              <a:rPr lang="tr-TR" sz="2800" dirty="0" err="1" smtClean="0">
                <a:solidFill>
                  <a:srgbClr val="FF0000"/>
                </a:solidFill>
              </a:rPr>
              <a:t>Fruktoz</a:t>
            </a:r>
            <a:r>
              <a:rPr lang="tr-TR" sz="2800" dirty="0" smtClean="0"/>
              <a:t>, </a:t>
            </a:r>
            <a:r>
              <a:rPr lang="tr-TR" sz="2800" dirty="0" err="1" smtClean="0">
                <a:solidFill>
                  <a:srgbClr val="FF0000"/>
                </a:solidFill>
              </a:rPr>
              <a:t>galaktoz</a:t>
            </a:r>
            <a:r>
              <a:rPr lang="tr-TR" sz="2800" dirty="0" smtClean="0"/>
              <a:t>, </a:t>
            </a:r>
            <a:r>
              <a:rPr lang="tr-TR" sz="2800" dirty="0" err="1" smtClean="0">
                <a:solidFill>
                  <a:srgbClr val="FF0000"/>
                </a:solidFill>
              </a:rPr>
              <a:t>mannoz</a:t>
            </a:r>
            <a:r>
              <a:rPr lang="tr-TR" sz="2800" dirty="0" smtClean="0"/>
              <a:t>, </a:t>
            </a:r>
            <a:r>
              <a:rPr lang="tr-TR" sz="2800" dirty="0" err="1" smtClean="0">
                <a:solidFill>
                  <a:srgbClr val="FF0000"/>
                </a:solidFill>
              </a:rPr>
              <a:t>xyloz</a:t>
            </a:r>
            <a:r>
              <a:rPr lang="tr-TR" sz="2800" dirty="0" smtClean="0"/>
              <a:t>, </a:t>
            </a:r>
            <a:r>
              <a:rPr lang="tr-TR" sz="2800" dirty="0" err="1" smtClean="0">
                <a:solidFill>
                  <a:srgbClr val="FF0000"/>
                </a:solidFill>
              </a:rPr>
              <a:t>ramnoz</a:t>
            </a:r>
            <a:r>
              <a:rPr lang="tr-TR" sz="2800" dirty="0" smtClean="0"/>
              <a:t> gibi basit şekerleri içerirler.</a:t>
            </a:r>
          </a:p>
          <a:p>
            <a:pPr algn="just">
              <a:lnSpc>
                <a:spcPct val="80000"/>
              </a:lnSpc>
            </a:pPr>
            <a:r>
              <a:rPr lang="tr-TR" sz="2800" dirty="0" smtClean="0"/>
              <a:t>	Bitkilerde </a:t>
            </a:r>
            <a:r>
              <a:rPr lang="tr-TR" sz="2800" dirty="0" err="1" smtClean="0"/>
              <a:t>polisakkaritlerin</a:t>
            </a:r>
            <a:r>
              <a:rPr lang="tr-TR" sz="2800" dirty="0" smtClean="0"/>
              <a:t> rolü, solgunluk hastalıklarında görülmektedir. Bir çok </a:t>
            </a:r>
            <a:r>
              <a:rPr lang="tr-TR" sz="2800" dirty="0" err="1" smtClean="0"/>
              <a:t>fungus</a:t>
            </a:r>
            <a:r>
              <a:rPr lang="tr-TR" sz="2800" dirty="0" smtClean="0"/>
              <a:t> ve bakteri </a:t>
            </a:r>
            <a:r>
              <a:rPr lang="tr-TR" sz="2800" dirty="0" err="1" smtClean="0"/>
              <a:t>polisakkaritleri</a:t>
            </a:r>
            <a:r>
              <a:rPr lang="tr-TR" sz="2800" dirty="0" smtClean="0"/>
              <a:t> sentezlenmektedir. </a:t>
            </a:r>
            <a:r>
              <a:rPr lang="tr-TR" sz="2800" i="1" dirty="0" err="1" smtClean="0"/>
              <a:t>Pseudomonas</a:t>
            </a:r>
            <a:r>
              <a:rPr lang="tr-TR" sz="2800" dirty="0" smtClean="0"/>
              <a:t> cinsi bakteriler ile </a:t>
            </a:r>
            <a:r>
              <a:rPr lang="tr-TR" sz="2800" i="1" dirty="0" err="1" smtClean="0"/>
              <a:t>Fusarium</a:t>
            </a:r>
            <a:r>
              <a:rPr lang="tr-TR" sz="2800" dirty="0" smtClean="0"/>
              <a:t> cinsi </a:t>
            </a:r>
            <a:r>
              <a:rPr lang="tr-TR" sz="2800" dirty="0" err="1" smtClean="0"/>
              <a:t>fungusların</a:t>
            </a:r>
            <a:r>
              <a:rPr lang="tr-TR" sz="2800" dirty="0" smtClean="0"/>
              <a:t> neden olduğu birçok solgunluk hastalığında </a:t>
            </a:r>
            <a:r>
              <a:rPr lang="tr-TR" sz="2800" dirty="0" err="1" smtClean="0"/>
              <a:t>polisakkaritlerin</a:t>
            </a:r>
            <a:r>
              <a:rPr lang="tr-TR" sz="2800" dirty="0" smtClean="0"/>
              <a:t> rolü bulunmaktadır.</a:t>
            </a:r>
          </a:p>
          <a:p>
            <a:endParaRPr lang="tr-TR" dirty="0">
              <a:solidFill>
                <a:srgbClr val="FF0000"/>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1538" y="0"/>
            <a:ext cx="7786742" cy="781752"/>
          </a:xfrm>
          <a:prstGeom prst="rect">
            <a:avLst/>
          </a:prstGeom>
        </p:spPr>
        <p:txBody>
          <a:bodyPr wrap="square">
            <a:spAutoFit/>
          </a:bodyPr>
          <a:lstStyle/>
          <a:p>
            <a:pPr marL="342900" indent="-342900">
              <a:lnSpc>
                <a:spcPct val="80000"/>
              </a:lnSpc>
              <a:spcBef>
                <a:spcPct val="20000"/>
              </a:spcBef>
              <a:buClr>
                <a:schemeClr val="tx2"/>
              </a:buClr>
              <a:buSzPct val="70000"/>
              <a:buFont typeface="Wingdings" pitchFamily="2" charset="2"/>
              <a:buNone/>
            </a:pPr>
            <a:r>
              <a:rPr lang="tr-TR" sz="2800" b="1" u="sng" dirty="0" smtClean="0">
                <a:solidFill>
                  <a:srgbClr val="FF0000"/>
                </a:solidFill>
              </a:rPr>
              <a:t>Patojenlerin Bitki Fizyolojik  Fonksiyonlarına Etkileri</a:t>
            </a:r>
            <a:endParaRPr lang="tr-TR" sz="2800" b="1" u="sng" dirty="0">
              <a:solidFill>
                <a:srgbClr val="FF0000"/>
              </a:solidFill>
            </a:endParaRPr>
          </a:p>
        </p:txBody>
      </p:sp>
      <p:sp>
        <p:nvSpPr>
          <p:cNvPr id="3" name="2 Dikdörtgen"/>
          <p:cNvSpPr/>
          <p:nvPr/>
        </p:nvSpPr>
        <p:spPr>
          <a:xfrm>
            <a:off x="1071538" y="785794"/>
            <a:ext cx="4286280" cy="5262979"/>
          </a:xfrm>
          <a:prstGeom prst="rect">
            <a:avLst/>
          </a:prstGeom>
        </p:spPr>
        <p:txBody>
          <a:bodyPr wrap="square">
            <a:spAutoFit/>
          </a:bodyPr>
          <a:lstStyle/>
          <a:p>
            <a:pPr algn="just"/>
            <a:r>
              <a:rPr lang="tr-TR" sz="2400" dirty="0" smtClean="0">
                <a:latin typeface="Calibri" pitchFamily="34" charset="0"/>
                <a:cs typeface="Arial" charset="0"/>
              </a:rPr>
              <a:t>Patojenlerin bitki fotosentezine etkisi sonucu bazı arazlar oluşabilmektedir. Bitkide klorozlar oluşarak yeşil renk açılır. Yaprak lekeleri, </a:t>
            </a:r>
            <a:r>
              <a:rPr lang="tr-TR" sz="2400" dirty="0" err="1" smtClean="0">
                <a:latin typeface="Calibri" pitchFamily="34" charset="0"/>
                <a:cs typeface="Arial" charset="0"/>
              </a:rPr>
              <a:t>mildiyöler</a:t>
            </a:r>
            <a:r>
              <a:rPr lang="tr-TR" sz="2400" dirty="0" smtClean="0">
                <a:latin typeface="Calibri" pitchFamily="34" charset="0"/>
                <a:cs typeface="Arial" charset="0"/>
              </a:rPr>
              <a:t> ve diğer bazı hastalıklar sonucu yaprak dokusu tahrip olur ve fotosentez alanı kısıtlanır. Özellikle virüs ve </a:t>
            </a:r>
            <a:r>
              <a:rPr lang="tr-TR" sz="2400" dirty="0" err="1" smtClean="0">
                <a:latin typeface="Calibri" pitchFamily="34" charset="0"/>
                <a:cs typeface="Arial" charset="0"/>
              </a:rPr>
              <a:t>fitoplazmalar</a:t>
            </a:r>
            <a:r>
              <a:rPr lang="tr-TR" sz="2400" dirty="0" smtClean="0">
                <a:latin typeface="Calibri" pitchFamily="34" charset="0"/>
                <a:cs typeface="Arial" charset="0"/>
              </a:rPr>
              <a:t> kloroz oluşumunda etkili patojen grubudur. Bazı </a:t>
            </a:r>
            <a:r>
              <a:rPr lang="tr-TR" sz="2400" dirty="0" err="1" smtClean="0">
                <a:latin typeface="Calibri" pitchFamily="34" charset="0"/>
                <a:cs typeface="Arial" charset="0"/>
              </a:rPr>
              <a:t>vasküler</a:t>
            </a:r>
            <a:r>
              <a:rPr lang="tr-TR" sz="2400" dirty="0" smtClean="0">
                <a:latin typeface="Calibri" pitchFamily="34" charset="0"/>
                <a:cs typeface="Arial" charset="0"/>
              </a:rPr>
              <a:t> patojenler ise bitkide solgunluğa ve böylece fotosentezin durması ile bitkinin ölümüne yol açarlar. </a:t>
            </a:r>
            <a:endParaRPr lang="tr-TR" sz="2400" dirty="0">
              <a:latin typeface="Calibri" pitchFamily="34" charset="0"/>
              <a:cs typeface="Arial" charset="0"/>
            </a:endParaRPr>
          </a:p>
        </p:txBody>
      </p:sp>
      <p:pic>
        <p:nvPicPr>
          <p:cNvPr id="4" name="Picture 5" descr="fotosentez"/>
          <p:cNvPicPr>
            <a:picLocks noChangeAspect="1" noChangeArrowheads="1"/>
          </p:cNvPicPr>
          <p:nvPr/>
        </p:nvPicPr>
        <p:blipFill>
          <a:blip r:embed="rId2" cstate="print"/>
          <a:srcRect/>
          <a:stretch>
            <a:fillRect/>
          </a:stretch>
        </p:blipFill>
        <p:spPr>
          <a:xfrm>
            <a:off x="5589587" y="1340768"/>
            <a:ext cx="3302893" cy="3635375"/>
          </a:xfrm>
          <a:prstGeom prst="rect">
            <a:avLst/>
          </a:prstGeom>
          <a:noFill/>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28596" y="285728"/>
            <a:ext cx="8715404" cy="480131"/>
          </a:xfrm>
          <a:prstGeom prst="rect">
            <a:avLst/>
          </a:prstGeom>
        </p:spPr>
        <p:txBody>
          <a:bodyPr wrap="square">
            <a:spAutoFit/>
          </a:bodyPr>
          <a:lstStyle/>
          <a:p>
            <a:pPr marL="342900" indent="-342900" algn="ctr">
              <a:lnSpc>
                <a:spcPct val="90000"/>
              </a:lnSpc>
              <a:spcBef>
                <a:spcPct val="20000"/>
              </a:spcBef>
              <a:buClr>
                <a:schemeClr val="tx1"/>
              </a:buClr>
              <a:buSzPct val="70000"/>
              <a:buFont typeface="Wingdings" pitchFamily="2" charset="2"/>
              <a:buChar char="ü"/>
            </a:pPr>
            <a:r>
              <a:rPr lang="tr-TR" sz="2800" dirty="0" smtClean="0"/>
              <a:t>Su ve Gıda Maddelerinin Alımı ve Taşınmasına Etkileri </a:t>
            </a:r>
            <a:endParaRPr lang="tr-TR" sz="2800" dirty="0"/>
          </a:p>
        </p:txBody>
      </p:sp>
      <p:pic>
        <p:nvPicPr>
          <p:cNvPr id="3" name="Picture 4" descr="image002"/>
          <p:cNvPicPr>
            <a:picLocks noChangeAspect="1" noChangeArrowheads="1"/>
          </p:cNvPicPr>
          <p:nvPr/>
        </p:nvPicPr>
        <p:blipFill>
          <a:blip r:embed="rId2" cstate="print"/>
          <a:srcRect/>
          <a:stretch>
            <a:fillRect/>
          </a:stretch>
        </p:blipFill>
        <p:spPr>
          <a:xfrm>
            <a:off x="250825" y="1484313"/>
            <a:ext cx="4059238" cy="4321175"/>
          </a:xfrm>
          <a:prstGeom prst="rect">
            <a:avLst/>
          </a:prstGeom>
          <a:noFill/>
          <a:ln/>
        </p:spPr>
      </p:pic>
      <p:sp>
        <p:nvSpPr>
          <p:cNvPr id="4" name="3 Dikdörtgen"/>
          <p:cNvSpPr/>
          <p:nvPr/>
        </p:nvSpPr>
        <p:spPr>
          <a:xfrm>
            <a:off x="4572000" y="1500174"/>
            <a:ext cx="3857652" cy="3582519"/>
          </a:xfrm>
          <a:prstGeom prst="rect">
            <a:avLst/>
          </a:prstGeom>
        </p:spPr>
        <p:txBody>
          <a:bodyPr wrap="square">
            <a:spAutoFit/>
          </a:bodyPr>
          <a:lstStyle/>
          <a:p>
            <a:pPr algn="just">
              <a:lnSpc>
                <a:spcPct val="90000"/>
              </a:lnSpc>
            </a:pPr>
            <a:r>
              <a:rPr lang="tr-TR" sz="2800" dirty="0" smtClean="0"/>
              <a:t>Su ve besin maddelerinin taşınmasında rol alan </a:t>
            </a:r>
            <a:r>
              <a:rPr lang="tr-TR" sz="2800" dirty="0" err="1" smtClean="0"/>
              <a:t>floem</a:t>
            </a:r>
            <a:r>
              <a:rPr lang="tr-TR" sz="2800" dirty="0" smtClean="0"/>
              <a:t> ve </a:t>
            </a:r>
            <a:r>
              <a:rPr lang="tr-TR" sz="2800" dirty="0" err="1" smtClean="0"/>
              <a:t>ksilem</a:t>
            </a:r>
            <a:r>
              <a:rPr lang="tr-TR" sz="2800" dirty="0" smtClean="0"/>
              <a:t> demetlerinin patojenler tarafından istila edilmesi sonucu bitkide hastalık meydana gelir ve bu durum tüm bitki aksamında gözlenir.</a:t>
            </a:r>
            <a:endParaRPr lang="tr-TR" sz="28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357167"/>
            <a:ext cx="7858180" cy="3582519"/>
          </a:xfrm>
          <a:prstGeom prst="rect">
            <a:avLst/>
          </a:prstGeom>
        </p:spPr>
        <p:txBody>
          <a:bodyPr wrap="square">
            <a:spAutoFit/>
          </a:bodyPr>
          <a:lstStyle/>
          <a:p>
            <a:pPr>
              <a:lnSpc>
                <a:spcPct val="90000"/>
              </a:lnSpc>
            </a:pPr>
            <a:r>
              <a:rPr lang="tr-TR" sz="2800" dirty="0" smtClean="0"/>
              <a:t>Su ve besin maddelerinin alımı ile taşınmasında;</a:t>
            </a:r>
          </a:p>
          <a:p>
            <a:pPr>
              <a:lnSpc>
                <a:spcPct val="90000"/>
              </a:lnSpc>
              <a:buFont typeface="Wingdings" pitchFamily="2" charset="2"/>
              <a:buNone/>
            </a:pPr>
            <a:r>
              <a:rPr lang="tr-TR" sz="2800" dirty="0" smtClean="0"/>
              <a:t> </a:t>
            </a:r>
          </a:p>
          <a:p>
            <a:pPr>
              <a:lnSpc>
                <a:spcPct val="90000"/>
              </a:lnSpc>
              <a:buClr>
                <a:schemeClr val="tx1"/>
              </a:buClr>
              <a:buFont typeface="Wingdings" pitchFamily="2" charset="2"/>
              <a:buChar char="v"/>
            </a:pPr>
            <a:r>
              <a:rPr lang="tr-TR" sz="2800" dirty="0" smtClean="0"/>
              <a:t> </a:t>
            </a:r>
            <a:r>
              <a:rPr lang="tr-TR" sz="2800" dirty="0" smtClean="0">
                <a:solidFill>
                  <a:srgbClr val="FF0000"/>
                </a:solidFill>
              </a:rPr>
              <a:t>Su ve inorganik maddelerin </a:t>
            </a:r>
            <a:r>
              <a:rPr lang="tr-TR" sz="2800" dirty="0" err="1" smtClean="0">
                <a:solidFill>
                  <a:srgbClr val="FF0000"/>
                </a:solidFill>
              </a:rPr>
              <a:t>taşınımının</a:t>
            </a:r>
            <a:r>
              <a:rPr lang="tr-TR" sz="2800" dirty="0" smtClean="0">
                <a:solidFill>
                  <a:srgbClr val="FF0000"/>
                </a:solidFill>
              </a:rPr>
              <a:t>   engellenmesi</a:t>
            </a:r>
            <a:r>
              <a:rPr lang="tr-TR" sz="2800" dirty="0" smtClean="0"/>
              <a:t>,</a:t>
            </a:r>
          </a:p>
          <a:p>
            <a:pPr>
              <a:lnSpc>
                <a:spcPct val="90000"/>
              </a:lnSpc>
              <a:buClr>
                <a:schemeClr val="tx1"/>
              </a:buClr>
              <a:buFont typeface="Wingdings" pitchFamily="2" charset="2"/>
              <a:buChar char="v"/>
            </a:pPr>
            <a:r>
              <a:rPr lang="tr-TR" sz="2800" dirty="0" smtClean="0"/>
              <a:t> </a:t>
            </a:r>
            <a:r>
              <a:rPr lang="tr-TR" sz="2800" dirty="0" smtClean="0">
                <a:solidFill>
                  <a:srgbClr val="FF0000"/>
                </a:solidFill>
              </a:rPr>
              <a:t>Köklerin su </a:t>
            </a:r>
            <a:r>
              <a:rPr lang="tr-TR" sz="2800" dirty="0" err="1" smtClean="0">
                <a:solidFill>
                  <a:srgbClr val="FF0000"/>
                </a:solidFill>
              </a:rPr>
              <a:t>absorbsiyonuna</a:t>
            </a:r>
            <a:r>
              <a:rPr lang="tr-TR" sz="2800" dirty="0" smtClean="0">
                <a:solidFill>
                  <a:srgbClr val="FF0000"/>
                </a:solidFill>
              </a:rPr>
              <a:t> etki</a:t>
            </a:r>
            <a:r>
              <a:rPr lang="tr-TR" sz="2800" dirty="0" smtClean="0"/>
              <a:t>,</a:t>
            </a:r>
          </a:p>
          <a:p>
            <a:pPr>
              <a:lnSpc>
                <a:spcPct val="90000"/>
              </a:lnSpc>
              <a:buClr>
                <a:schemeClr val="tx1"/>
              </a:buClr>
              <a:buFont typeface="Wingdings" pitchFamily="2" charset="2"/>
              <a:buChar char="v"/>
            </a:pPr>
            <a:r>
              <a:rPr lang="tr-TR" sz="2800" dirty="0" smtClean="0"/>
              <a:t> </a:t>
            </a:r>
            <a:r>
              <a:rPr lang="tr-TR" sz="2800" dirty="0" smtClean="0">
                <a:solidFill>
                  <a:srgbClr val="FF0000"/>
                </a:solidFill>
              </a:rPr>
              <a:t>Suyun </a:t>
            </a:r>
            <a:r>
              <a:rPr lang="tr-TR" sz="2800" dirty="0" err="1" smtClean="0">
                <a:solidFill>
                  <a:srgbClr val="FF0000"/>
                </a:solidFill>
              </a:rPr>
              <a:t>ksilem</a:t>
            </a:r>
            <a:r>
              <a:rPr lang="tr-TR" sz="2800" dirty="0" smtClean="0">
                <a:solidFill>
                  <a:srgbClr val="FF0000"/>
                </a:solidFill>
              </a:rPr>
              <a:t> ile </a:t>
            </a:r>
            <a:r>
              <a:rPr lang="tr-TR" sz="2800" dirty="0" err="1" smtClean="0">
                <a:solidFill>
                  <a:srgbClr val="FF0000"/>
                </a:solidFill>
              </a:rPr>
              <a:t>taşınımına</a:t>
            </a:r>
            <a:r>
              <a:rPr lang="tr-TR" sz="2800" dirty="0" smtClean="0">
                <a:solidFill>
                  <a:srgbClr val="FF0000"/>
                </a:solidFill>
              </a:rPr>
              <a:t> etkiler</a:t>
            </a:r>
          </a:p>
          <a:p>
            <a:pPr>
              <a:lnSpc>
                <a:spcPct val="90000"/>
              </a:lnSpc>
              <a:buClr>
                <a:schemeClr val="tx1"/>
              </a:buClr>
              <a:buFont typeface="Wingdings" pitchFamily="2" charset="2"/>
              <a:buNone/>
            </a:pPr>
            <a:endParaRPr lang="tr-TR" sz="2800" dirty="0" smtClean="0"/>
          </a:p>
          <a:p>
            <a:pPr>
              <a:lnSpc>
                <a:spcPct val="90000"/>
              </a:lnSpc>
              <a:buClr>
                <a:schemeClr val="tx1"/>
              </a:buClr>
              <a:buFont typeface="Wingdings" pitchFamily="2" charset="2"/>
              <a:buNone/>
            </a:pPr>
            <a:r>
              <a:rPr lang="tr-TR" sz="2800" dirty="0" smtClean="0"/>
              <a:t>şeklinde 3 aşamada sınıflandırma yapılabilmektedir.   </a:t>
            </a:r>
          </a:p>
          <a:p>
            <a:pPr>
              <a:lnSpc>
                <a:spcPct val="90000"/>
              </a:lnSpc>
              <a:buClr>
                <a:schemeClr val="tx1"/>
              </a:buClr>
              <a:buFont typeface="Wingdings" pitchFamily="2" charset="2"/>
              <a:buNone/>
            </a:pPr>
            <a:r>
              <a:rPr lang="tr-TR" sz="2800" dirty="0" smtClean="0"/>
              <a:t> </a:t>
            </a:r>
            <a:endParaRPr lang="tr-TR" sz="28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71472" y="0"/>
            <a:ext cx="5325666" cy="480131"/>
          </a:xfrm>
          <a:prstGeom prst="rect">
            <a:avLst/>
          </a:prstGeom>
        </p:spPr>
        <p:txBody>
          <a:bodyPr wrap="square">
            <a:spAutoFit/>
          </a:bodyPr>
          <a:lstStyle/>
          <a:p>
            <a:pPr marL="342900" indent="-342900" algn="ctr">
              <a:lnSpc>
                <a:spcPct val="90000"/>
              </a:lnSpc>
              <a:spcBef>
                <a:spcPct val="20000"/>
              </a:spcBef>
              <a:buClr>
                <a:schemeClr val="tx1"/>
              </a:buClr>
              <a:buSzPct val="70000"/>
              <a:buFont typeface="Wingdings" pitchFamily="2" charset="2"/>
              <a:buChar char="ü"/>
            </a:pPr>
            <a:r>
              <a:rPr lang="tr-TR" sz="2800" dirty="0" err="1" smtClean="0"/>
              <a:t>Transprasyona</a:t>
            </a:r>
            <a:r>
              <a:rPr lang="tr-TR" sz="2800" dirty="0" smtClean="0"/>
              <a:t> Etkileri </a:t>
            </a:r>
            <a:endParaRPr lang="tr-TR" sz="2800" dirty="0"/>
          </a:p>
        </p:txBody>
      </p:sp>
      <p:sp>
        <p:nvSpPr>
          <p:cNvPr id="3" name="2 Dikdörtgen"/>
          <p:cNvSpPr/>
          <p:nvPr/>
        </p:nvSpPr>
        <p:spPr>
          <a:xfrm>
            <a:off x="642910" y="500042"/>
            <a:ext cx="4643470" cy="5693866"/>
          </a:xfrm>
          <a:prstGeom prst="rect">
            <a:avLst/>
          </a:prstGeom>
        </p:spPr>
        <p:txBody>
          <a:bodyPr wrap="square">
            <a:spAutoFit/>
          </a:bodyPr>
          <a:lstStyle/>
          <a:p>
            <a:pPr algn="just"/>
            <a:r>
              <a:rPr lang="tr-TR" sz="2800" dirty="0" smtClean="0"/>
              <a:t>-Bu durum özellikle yaprak enfeksiyonları sonucu </a:t>
            </a:r>
            <a:r>
              <a:rPr lang="tr-TR" sz="2800" dirty="0" err="1" smtClean="0"/>
              <a:t>kütikula</a:t>
            </a:r>
            <a:r>
              <a:rPr lang="tr-TR" sz="2800" dirty="0" smtClean="0"/>
              <a:t> tabakasının parçalanması ile yaprak hücrelerindeki metabolizmasının arması ve </a:t>
            </a:r>
            <a:r>
              <a:rPr lang="tr-TR" sz="2800" dirty="0" err="1" smtClean="0"/>
              <a:t>stoma</a:t>
            </a:r>
            <a:r>
              <a:rPr lang="tr-TR" sz="2800" dirty="0" smtClean="0"/>
              <a:t> faaliyetinin bozulması ile ortaya çıkan bir durumdur.</a:t>
            </a:r>
          </a:p>
          <a:p>
            <a:pPr algn="just"/>
            <a:endParaRPr lang="tr-TR" sz="2800" dirty="0" smtClean="0"/>
          </a:p>
          <a:p>
            <a:pPr algn="just">
              <a:buFont typeface="Wingdings" pitchFamily="2" charset="2"/>
              <a:buNone/>
            </a:pPr>
            <a:r>
              <a:rPr lang="tr-TR" sz="2800" dirty="0" smtClean="0"/>
              <a:t>-Yapraklarda aşırı </a:t>
            </a:r>
            <a:r>
              <a:rPr lang="tr-TR" sz="2800" dirty="0" err="1" smtClean="0"/>
              <a:t>transprasyon</a:t>
            </a:r>
            <a:r>
              <a:rPr lang="tr-TR" sz="2800" dirty="0" smtClean="0"/>
              <a:t> sonucu emme kuvveti artar ve bu da </a:t>
            </a:r>
            <a:r>
              <a:rPr lang="tr-TR" sz="2800" dirty="0" err="1" smtClean="0"/>
              <a:t>tyloses</a:t>
            </a:r>
            <a:r>
              <a:rPr lang="tr-TR" sz="2800" dirty="0" smtClean="0"/>
              <a:t> ve zamk oluşumuna neden olarak fonksiyonları bozar. </a:t>
            </a:r>
            <a:endParaRPr lang="tr-TR" sz="2800" dirty="0"/>
          </a:p>
        </p:txBody>
      </p:sp>
      <p:pic>
        <p:nvPicPr>
          <p:cNvPr id="4" name="Picture 4" descr="459pxdewonaequisetumflu"/>
          <p:cNvPicPr>
            <a:picLocks noChangeAspect="1" noChangeArrowheads="1"/>
          </p:cNvPicPr>
          <p:nvPr/>
        </p:nvPicPr>
        <p:blipFill>
          <a:blip r:embed="rId2" cstate="print"/>
          <a:srcRect/>
          <a:stretch>
            <a:fillRect/>
          </a:stretch>
        </p:blipFill>
        <p:spPr>
          <a:xfrm>
            <a:off x="5357818" y="1214422"/>
            <a:ext cx="3579813" cy="4679950"/>
          </a:xfrm>
          <a:prstGeom prst="rect">
            <a:avLst/>
          </a:prstGeom>
          <a:noFill/>
          <a:ln/>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00100" y="214291"/>
            <a:ext cx="7929618" cy="480131"/>
          </a:xfrm>
          <a:prstGeom prst="rect">
            <a:avLst/>
          </a:prstGeom>
        </p:spPr>
        <p:txBody>
          <a:bodyPr wrap="square">
            <a:spAutoFit/>
          </a:bodyPr>
          <a:lstStyle/>
          <a:p>
            <a:pPr marL="342900" indent="-342900" algn="ctr">
              <a:lnSpc>
                <a:spcPct val="90000"/>
              </a:lnSpc>
              <a:spcBef>
                <a:spcPct val="20000"/>
              </a:spcBef>
              <a:buClr>
                <a:schemeClr val="tx1"/>
              </a:buClr>
              <a:buSzPct val="70000"/>
              <a:buFont typeface="Wingdings" pitchFamily="2" charset="2"/>
              <a:buChar char="ü"/>
            </a:pPr>
            <a:r>
              <a:rPr lang="tr-TR" sz="2800" dirty="0" smtClean="0"/>
              <a:t>Organik Maddelerin </a:t>
            </a:r>
            <a:r>
              <a:rPr lang="tr-TR" sz="2800" dirty="0" err="1" smtClean="0"/>
              <a:t>Floem</a:t>
            </a:r>
            <a:r>
              <a:rPr lang="tr-TR" sz="2800" dirty="0" smtClean="0"/>
              <a:t> ile Taşınmasına Etkileri </a:t>
            </a:r>
            <a:endParaRPr lang="tr-TR" sz="2800" dirty="0"/>
          </a:p>
        </p:txBody>
      </p:sp>
      <p:sp>
        <p:nvSpPr>
          <p:cNvPr id="3" name="2 Dikdörtgen"/>
          <p:cNvSpPr/>
          <p:nvPr/>
        </p:nvSpPr>
        <p:spPr>
          <a:xfrm>
            <a:off x="1285852" y="785794"/>
            <a:ext cx="7572428" cy="3108543"/>
          </a:xfrm>
          <a:prstGeom prst="rect">
            <a:avLst/>
          </a:prstGeom>
        </p:spPr>
        <p:txBody>
          <a:bodyPr wrap="square">
            <a:spAutoFit/>
          </a:bodyPr>
          <a:lstStyle/>
          <a:p>
            <a:pPr algn="just"/>
            <a:r>
              <a:rPr lang="tr-TR" sz="2800" dirty="0" smtClean="0"/>
              <a:t>	Pas ve </a:t>
            </a:r>
            <a:r>
              <a:rPr lang="tr-TR" sz="2800" dirty="0" err="1" smtClean="0"/>
              <a:t>Mildiyö</a:t>
            </a:r>
            <a:r>
              <a:rPr lang="tr-TR" sz="2800" dirty="0" smtClean="0"/>
              <a:t> gibi </a:t>
            </a:r>
            <a:r>
              <a:rPr lang="tr-TR" sz="2800" dirty="0" err="1" smtClean="0"/>
              <a:t>obligat</a:t>
            </a:r>
            <a:r>
              <a:rPr lang="tr-TR" sz="2800" dirty="0" smtClean="0"/>
              <a:t> </a:t>
            </a:r>
            <a:r>
              <a:rPr lang="tr-TR" sz="2800" dirty="0" err="1" smtClean="0"/>
              <a:t>fungal</a:t>
            </a:r>
            <a:r>
              <a:rPr lang="tr-TR" sz="2800" dirty="0" smtClean="0"/>
              <a:t> patojenler, inorganik maddelerin ve </a:t>
            </a:r>
            <a:r>
              <a:rPr lang="tr-TR" sz="2800" dirty="0" err="1" smtClean="0"/>
              <a:t>fotosentetik</a:t>
            </a:r>
            <a:r>
              <a:rPr lang="tr-TR" sz="2800" dirty="0" smtClean="0"/>
              <a:t> ürünlerin patojen tarafından işgal edilen alanlarda birikmesine neden olurlar.</a:t>
            </a:r>
          </a:p>
          <a:p>
            <a:pPr algn="just">
              <a:buFont typeface="Wingdings" pitchFamily="2" charset="2"/>
              <a:buNone/>
            </a:pPr>
            <a:r>
              <a:rPr lang="tr-TR" sz="2800" dirty="0" smtClean="0"/>
              <a:t>	Yaprak kıvırcıklığı ve sarılık oluşturan bazı virüs hastalıkları da yapraklarda nişasta birikimine yol açarlar.</a:t>
            </a:r>
            <a:endParaRPr lang="tr-TR" sz="28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357290" y="0"/>
            <a:ext cx="5857915" cy="480131"/>
          </a:xfrm>
          <a:prstGeom prst="rect">
            <a:avLst/>
          </a:prstGeom>
        </p:spPr>
        <p:txBody>
          <a:bodyPr wrap="square">
            <a:spAutoFit/>
          </a:bodyPr>
          <a:lstStyle/>
          <a:p>
            <a:pPr marL="342900" indent="-342900" algn="ctr">
              <a:lnSpc>
                <a:spcPct val="90000"/>
              </a:lnSpc>
              <a:spcBef>
                <a:spcPct val="20000"/>
              </a:spcBef>
              <a:buClr>
                <a:schemeClr val="tx1"/>
              </a:buClr>
              <a:buSzPct val="70000"/>
              <a:buFont typeface="Wingdings" pitchFamily="2" charset="2"/>
              <a:buChar char="ü"/>
            </a:pPr>
            <a:r>
              <a:rPr lang="tr-TR" sz="2800" dirty="0" smtClean="0"/>
              <a:t>Solunuma Etkileri </a:t>
            </a:r>
            <a:endParaRPr lang="tr-TR" sz="2800" dirty="0"/>
          </a:p>
        </p:txBody>
      </p:sp>
      <p:sp>
        <p:nvSpPr>
          <p:cNvPr id="3" name="2 Dikdörtgen"/>
          <p:cNvSpPr/>
          <p:nvPr/>
        </p:nvSpPr>
        <p:spPr>
          <a:xfrm>
            <a:off x="1357290" y="714356"/>
            <a:ext cx="3286148" cy="3108543"/>
          </a:xfrm>
          <a:prstGeom prst="rect">
            <a:avLst/>
          </a:prstGeom>
        </p:spPr>
        <p:txBody>
          <a:bodyPr wrap="square">
            <a:spAutoFit/>
          </a:bodyPr>
          <a:lstStyle/>
          <a:p>
            <a:r>
              <a:rPr lang="tr-TR" sz="2800" dirty="0" smtClean="0">
                <a:solidFill>
                  <a:srgbClr val="FF0000"/>
                </a:solidFill>
              </a:rPr>
              <a:t>Solunum</a:t>
            </a:r>
            <a:r>
              <a:rPr lang="tr-TR" sz="2800" dirty="0" smtClean="0"/>
              <a:t>; hücrede enerjice zengin karbonhidratların ve yağların </a:t>
            </a:r>
            <a:r>
              <a:rPr lang="tr-TR" sz="2800" dirty="0" err="1" smtClean="0"/>
              <a:t>enzimatik</a:t>
            </a:r>
            <a:r>
              <a:rPr lang="tr-TR" sz="2800" dirty="0" smtClean="0"/>
              <a:t> kontrolü altında gerçekleşen </a:t>
            </a:r>
            <a:r>
              <a:rPr lang="tr-TR" sz="2800" dirty="0" err="1" smtClean="0"/>
              <a:t>oksidasyondur</a:t>
            </a:r>
            <a:r>
              <a:rPr lang="tr-TR" sz="2800" dirty="0" smtClean="0"/>
              <a:t>.</a:t>
            </a:r>
            <a:endParaRPr lang="tr-TR" sz="2800" dirty="0"/>
          </a:p>
        </p:txBody>
      </p:sp>
      <p:pic>
        <p:nvPicPr>
          <p:cNvPr id="4" name="Picture 4" descr="krebs"/>
          <p:cNvPicPr>
            <a:picLocks noChangeAspect="1" noChangeArrowheads="1"/>
          </p:cNvPicPr>
          <p:nvPr/>
        </p:nvPicPr>
        <p:blipFill>
          <a:blip r:embed="rId2" cstate="print"/>
          <a:srcRect/>
          <a:stretch>
            <a:fillRect/>
          </a:stretch>
        </p:blipFill>
        <p:spPr>
          <a:xfrm>
            <a:off x="4716463" y="642918"/>
            <a:ext cx="3959225" cy="4514870"/>
          </a:xfrm>
          <a:prstGeom prst="rect">
            <a:avLst/>
          </a:prstGeom>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928662" y="285728"/>
            <a:ext cx="7929618" cy="4358116"/>
          </a:xfrm>
          <a:prstGeom prst="rect">
            <a:avLst/>
          </a:prstGeom>
        </p:spPr>
        <p:txBody>
          <a:bodyPr wrap="square">
            <a:spAutoFit/>
          </a:bodyPr>
          <a:lstStyle/>
          <a:p>
            <a:pPr algn="just">
              <a:lnSpc>
                <a:spcPct val="90000"/>
              </a:lnSpc>
            </a:pPr>
            <a:r>
              <a:rPr lang="tr-TR" sz="2800" u="sng" dirty="0" smtClean="0">
                <a:solidFill>
                  <a:srgbClr val="FF0000"/>
                </a:solidFill>
              </a:rPr>
              <a:t>Hastalıklı bitkilerde solunum</a:t>
            </a:r>
            <a:r>
              <a:rPr lang="tr-TR" sz="2800" dirty="0" smtClean="0">
                <a:solidFill>
                  <a:srgbClr val="FF0000"/>
                </a:solidFill>
              </a:rPr>
              <a:t>; </a:t>
            </a:r>
            <a:r>
              <a:rPr lang="tr-TR" sz="2800" dirty="0" err="1" smtClean="0"/>
              <a:t>enfekteli</a:t>
            </a:r>
            <a:r>
              <a:rPr lang="tr-TR" sz="2800" dirty="0" smtClean="0"/>
              <a:t> bitkilerde hızlanır. Bu durum </a:t>
            </a:r>
            <a:r>
              <a:rPr lang="tr-TR" sz="2800" dirty="0" err="1" smtClean="0"/>
              <a:t>simpromların</a:t>
            </a:r>
            <a:r>
              <a:rPr lang="tr-TR" sz="2800" dirty="0" smtClean="0"/>
              <a:t> oluşması ve patojenlerin çoğalması süresince bu şekilde devam eder. Daha sonra solunum hızı sağlıklı bitkininkine oranla çok azalır. İlk </a:t>
            </a:r>
            <a:r>
              <a:rPr lang="tr-TR" sz="2800" dirty="0" err="1" smtClean="0"/>
              <a:t>aşamdakaki</a:t>
            </a:r>
            <a:r>
              <a:rPr lang="tr-TR" sz="2800" dirty="0" smtClean="0"/>
              <a:t> hızlı solunum, canlı hücredeki </a:t>
            </a:r>
            <a:r>
              <a:rPr lang="tr-TR" sz="2800" dirty="0" err="1" smtClean="0"/>
              <a:t>oksidatif</a:t>
            </a:r>
            <a:r>
              <a:rPr lang="tr-TR" sz="2800" dirty="0" smtClean="0"/>
              <a:t> </a:t>
            </a:r>
            <a:r>
              <a:rPr lang="tr-TR" sz="2800" dirty="0" err="1" smtClean="0"/>
              <a:t>fosforilasyonun</a:t>
            </a:r>
            <a:r>
              <a:rPr lang="tr-TR" sz="2800" dirty="0" smtClean="0"/>
              <a:t> parçalanmasına neden olur. Bundan dolayı hücrenin hayati fonksiyonları için gerekli enerji, </a:t>
            </a:r>
            <a:r>
              <a:rPr lang="tr-TR" sz="2800" dirty="0" err="1" smtClean="0">
                <a:solidFill>
                  <a:srgbClr val="FF0000"/>
                </a:solidFill>
              </a:rPr>
              <a:t>fermentasyon</a:t>
            </a:r>
            <a:r>
              <a:rPr lang="tr-TR" sz="2800" dirty="0" smtClean="0"/>
              <a:t> ve </a:t>
            </a:r>
            <a:r>
              <a:rPr lang="tr-TR" sz="2800" dirty="0" err="1" smtClean="0">
                <a:solidFill>
                  <a:srgbClr val="FF0000"/>
                </a:solidFill>
              </a:rPr>
              <a:t>pentoz</a:t>
            </a:r>
            <a:r>
              <a:rPr lang="tr-TR" sz="2800" dirty="0" smtClean="0"/>
              <a:t> yolu ile sağlanmaya çalışılır. Fakat bu yollarla üretilen enerji hücre fonksiyonları için yeterli olmayacaktır.</a:t>
            </a:r>
            <a:endParaRPr lang="tr-TR" sz="28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82pxethanolfermentatiort3"/>
          <p:cNvPicPr>
            <a:picLocks noChangeAspect="1" noChangeArrowheads="1"/>
          </p:cNvPicPr>
          <p:nvPr/>
        </p:nvPicPr>
        <p:blipFill>
          <a:blip r:embed="rId2" cstate="print"/>
          <a:srcRect/>
          <a:stretch>
            <a:fillRect/>
          </a:stretch>
        </p:blipFill>
        <p:spPr>
          <a:xfrm>
            <a:off x="1214414" y="333375"/>
            <a:ext cx="3071834" cy="5759450"/>
          </a:xfrm>
          <a:prstGeom prst="rect">
            <a:avLst/>
          </a:prstGeom>
          <a:noFill/>
          <a:ln/>
        </p:spPr>
      </p:pic>
      <p:pic>
        <p:nvPicPr>
          <p:cNvPr id="3" name="Picture 3" descr="424px-Pentose_phosphate_pathway"/>
          <p:cNvPicPr>
            <a:picLocks noChangeAspect="1" noChangeArrowheads="1"/>
          </p:cNvPicPr>
          <p:nvPr/>
        </p:nvPicPr>
        <p:blipFill>
          <a:blip r:embed="rId3" cstate="print"/>
          <a:srcRect/>
          <a:stretch>
            <a:fillRect/>
          </a:stretch>
        </p:blipFill>
        <p:spPr>
          <a:xfrm>
            <a:off x="4257675" y="115888"/>
            <a:ext cx="4275138" cy="6048375"/>
          </a:xfrm>
          <a:prstGeom prst="rect">
            <a:avLst/>
          </a:prstGeom>
          <a:noFill/>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115616" y="260648"/>
            <a:ext cx="7128792" cy="6555641"/>
          </a:xfrm>
          <a:prstGeom prst="rect">
            <a:avLst/>
          </a:prstGeom>
          <a:noFill/>
        </p:spPr>
        <p:txBody>
          <a:bodyPr wrap="square" rtlCol="0">
            <a:spAutoFit/>
          </a:bodyPr>
          <a:lstStyle/>
          <a:p>
            <a:pPr algn="just"/>
            <a:r>
              <a:rPr lang="tr-TR" sz="2800" dirty="0" err="1" smtClean="0">
                <a:latin typeface="Calibri" pitchFamily="34" charset="0"/>
              </a:rPr>
              <a:t>Funguslar</a:t>
            </a:r>
            <a:r>
              <a:rPr lang="tr-TR" sz="2800" dirty="0" smtClean="0">
                <a:latin typeface="Calibri" pitchFamily="34" charset="0"/>
              </a:rPr>
              <a:t> bakterilerin aksine hafif asidik ortamları sevmektedir. Bu mikroorganizmaların bileşiminde inorganik tuzlar ve karbonhidrat bulunan besi yerlerinde daha iyi gelişirler.Bazı </a:t>
            </a:r>
            <a:r>
              <a:rPr lang="tr-TR" sz="2800" dirty="0" err="1" smtClean="0">
                <a:latin typeface="Calibri" pitchFamily="34" charset="0"/>
              </a:rPr>
              <a:t>funguslar</a:t>
            </a:r>
            <a:r>
              <a:rPr lang="tr-TR" sz="2800" dirty="0" smtClean="0">
                <a:latin typeface="Calibri" pitchFamily="34" charset="0"/>
              </a:rPr>
              <a:t> B grubu vitaminler ve diğer bazı üreme faktörlerini sentezleme yeteneğine sahip iken bazıları </a:t>
            </a:r>
            <a:r>
              <a:rPr lang="tr-TR" sz="2800" dirty="0" err="1" smtClean="0">
                <a:latin typeface="Calibri" pitchFamily="34" charset="0"/>
              </a:rPr>
              <a:t>yeast</a:t>
            </a:r>
            <a:r>
              <a:rPr lang="tr-TR" sz="2800" dirty="0" smtClean="0">
                <a:latin typeface="Calibri" pitchFamily="34" charset="0"/>
              </a:rPr>
              <a:t>  </a:t>
            </a:r>
            <a:r>
              <a:rPr lang="tr-TR" sz="2800" dirty="0" err="1" smtClean="0">
                <a:latin typeface="Calibri" pitchFamily="34" charset="0"/>
              </a:rPr>
              <a:t>extract</a:t>
            </a:r>
            <a:r>
              <a:rPr lang="tr-TR" sz="2800" dirty="0" smtClean="0">
                <a:latin typeface="Calibri" pitchFamily="34" charset="0"/>
              </a:rPr>
              <a:t> gibi üreme faktörleri bakımından ortama zengin bir kaynağın eklenmesiyle daha iyi ürerler.Genel olarak </a:t>
            </a:r>
            <a:r>
              <a:rPr lang="tr-TR" sz="2800" dirty="0" err="1" smtClean="0">
                <a:latin typeface="Calibri" pitchFamily="34" charset="0"/>
              </a:rPr>
              <a:t>funguslar</a:t>
            </a:r>
            <a:r>
              <a:rPr lang="tr-TR" sz="2800" dirty="0" smtClean="0">
                <a:latin typeface="Calibri" pitchFamily="34" charset="0"/>
              </a:rPr>
              <a:t> inorganik ve organik azot kaynağı ve fosfor kaynağı maddeler, karbonhidratlar ile bazı minerallerde iyi gelişebilmektedir. Ancak besi yerlerinde geliştirilmek istenen bu </a:t>
            </a:r>
            <a:r>
              <a:rPr lang="tr-TR" sz="2800" dirty="0" err="1" smtClean="0">
                <a:latin typeface="Calibri" pitchFamily="34" charset="0"/>
              </a:rPr>
              <a:t>funguslarla</a:t>
            </a:r>
            <a:r>
              <a:rPr lang="tr-TR" sz="2800" dirty="0" smtClean="0">
                <a:latin typeface="Calibri" pitchFamily="34" charset="0"/>
              </a:rPr>
              <a:t> birlikte çoğu zaman diğer </a:t>
            </a:r>
            <a:r>
              <a:rPr lang="tr-TR" sz="2800" dirty="0" err="1" smtClean="0">
                <a:latin typeface="Calibri" pitchFamily="34" charset="0"/>
              </a:rPr>
              <a:t>funguslar</a:t>
            </a:r>
            <a:r>
              <a:rPr lang="tr-TR" sz="2800" dirty="0" smtClean="0">
                <a:latin typeface="Calibri" pitchFamily="34" charset="0"/>
              </a:rPr>
              <a:t> ve bakteriler de gelişebilmektedir.</a:t>
            </a:r>
            <a:endParaRPr lang="tr-TR" sz="2800" dirty="0">
              <a:latin typeface="Calibri" pitchFamily="34"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kutusu"/>
          <p:cNvSpPr txBox="1"/>
          <p:nvPr/>
        </p:nvSpPr>
        <p:spPr>
          <a:xfrm>
            <a:off x="1043608" y="476672"/>
            <a:ext cx="7848872" cy="2677656"/>
          </a:xfrm>
          <a:prstGeom prst="rect">
            <a:avLst/>
          </a:prstGeom>
          <a:noFill/>
        </p:spPr>
        <p:txBody>
          <a:bodyPr wrap="square" rtlCol="0">
            <a:spAutoFit/>
          </a:bodyPr>
          <a:lstStyle/>
          <a:p>
            <a:r>
              <a:rPr lang="tr-TR" sz="2800" dirty="0" smtClean="0"/>
              <a:t>Bakterileri engellemek için ortamlar ya asitleştirilmekte yada ortama antibiyotik ilave edilmektedir. Asitleştirme için genel olarak %10luk laktik asit </a:t>
            </a:r>
            <a:r>
              <a:rPr lang="tr-TR" sz="2800" dirty="0" err="1" smtClean="0"/>
              <a:t>kyullanılmakta</a:t>
            </a:r>
            <a:r>
              <a:rPr lang="tr-TR" sz="2800" dirty="0" smtClean="0"/>
              <a:t> antibiyotik olarak ta </a:t>
            </a:r>
            <a:r>
              <a:rPr lang="tr-TR" sz="2800" dirty="0" err="1" smtClean="0"/>
              <a:t>oxytetracycline</a:t>
            </a:r>
            <a:r>
              <a:rPr lang="tr-TR" sz="2800" dirty="0" smtClean="0"/>
              <a:t>, </a:t>
            </a:r>
            <a:r>
              <a:rPr lang="tr-TR" sz="2800" dirty="0" err="1" smtClean="0"/>
              <a:t>Streptomycin</a:t>
            </a:r>
            <a:r>
              <a:rPr lang="tr-TR" sz="2800" dirty="0" smtClean="0"/>
              <a:t> </a:t>
            </a:r>
            <a:r>
              <a:rPr lang="tr-TR" sz="2800" dirty="0" err="1" smtClean="0"/>
              <a:t>sulfate</a:t>
            </a:r>
            <a:r>
              <a:rPr lang="tr-TR" sz="2800" dirty="0" smtClean="0"/>
              <a:t>, </a:t>
            </a:r>
            <a:r>
              <a:rPr lang="tr-TR" sz="2800" dirty="0" err="1" smtClean="0"/>
              <a:t>pencilin</a:t>
            </a:r>
            <a:r>
              <a:rPr lang="tr-TR" sz="2800" dirty="0" smtClean="0"/>
              <a:t>, </a:t>
            </a:r>
            <a:r>
              <a:rPr lang="tr-TR" sz="2800" dirty="0" err="1" smtClean="0"/>
              <a:t>chloramphenicol</a:t>
            </a:r>
            <a:r>
              <a:rPr lang="tr-TR" sz="2800" dirty="0" smtClean="0"/>
              <a:t> kullanılmaktadır.</a:t>
            </a:r>
            <a:endParaRPr lang="tr-TR" sz="2800"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1316</TotalTime>
  <Words>5754</Words>
  <Application>Microsoft Office PowerPoint</Application>
  <PresentationFormat>Ekran Gösterisi (4:3)</PresentationFormat>
  <Paragraphs>503</Paragraphs>
  <Slides>149</Slides>
  <Notes>2</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149</vt:i4>
      </vt:variant>
    </vt:vector>
  </HeadingPairs>
  <TitlesOfParts>
    <vt:vector size="158" baseType="lpstr">
      <vt:lpstr>Arial</vt:lpstr>
      <vt:lpstr>Calibri</vt:lpstr>
      <vt:lpstr>Gill Sans MT</vt:lpstr>
      <vt:lpstr>Tahoma</vt:lpstr>
      <vt:lpstr>Times New Roman</vt:lpstr>
      <vt:lpstr>Verdana</vt:lpstr>
      <vt:lpstr>Wingdings</vt:lpstr>
      <vt:lpstr>Wingdings 2</vt:lpstr>
      <vt:lpstr>Gündönümü</vt:lpstr>
      <vt:lpstr>GENEL MİKROBİYOLOJİ</vt:lpstr>
      <vt:lpstr>MİKROBİYOLOJİNİN TANIMI VE KONUSU</vt:lpstr>
      <vt:lpstr>Mikrobiyolojinin bölümleri</vt:lpstr>
      <vt:lpstr>Mikrobiyolojinin çalışılan disiplinler bazında bölümleri</vt:lpstr>
      <vt:lpstr>Mikrobiyolojinin tarihçesi ve gelişmesi</vt:lpstr>
      <vt:lpstr>PowerPoint Sunusu</vt:lpstr>
      <vt:lpstr>PowerPoint Sunusu</vt:lpstr>
      <vt:lpstr>PowerPoint Sunusu</vt:lpstr>
      <vt:lpstr>PowerPoint Sunusu</vt:lpstr>
      <vt:lpstr>PowerPoint Sunusu</vt:lpstr>
      <vt:lpstr>PowerPoint Sunusu</vt:lpstr>
      <vt:lpstr>MİKROORGANİZMALARIN BİYOKİMYASAL YAPISI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4.Molekül veya Van der Waals Bağları</vt:lpstr>
      <vt:lpstr>BİYOMOLEKÜLLER</vt:lpstr>
      <vt:lpstr>PowerPoint Sunusu</vt:lpstr>
      <vt:lpstr>Organik Moleküllerin Fonksiyonel Grupları</vt:lpstr>
      <vt:lpstr>PowerPoint Sunusu</vt:lpstr>
      <vt:lpstr>PowerPoint Sunusu</vt:lpstr>
      <vt:lpstr>Karbonhidratlar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Proteinler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FUNGUSLARIN BESİN İSTEKLERİ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MİKROBİYOLOJİ</dc:title>
  <dc:creator>UltraXP User</dc:creator>
  <cp:lastModifiedBy>user</cp:lastModifiedBy>
  <cp:revision>248</cp:revision>
  <dcterms:created xsi:type="dcterms:W3CDTF">2012-02-14T10:23:11Z</dcterms:created>
  <dcterms:modified xsi:type="dcterms:W3CDTF">2020-03-13T08:02:12Z</dcterms:modified>
</cp:coreProperties>
</file>