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60" r:id="rId4"/>
    <p:sldId id="454" r:id="rId5"/>
    <p:sldId id="455" r:id="rId6"/>
    <p:sldId id="456" r:id="rId7"/>
    <p:sldId id="457" r:id="rId8"/>
    <p:sldId id="458" r:id="rId9"/>
    <p:sldId id="459" r:id="rId10"/>
    <p:sldId id="414" r:id="rId11"/>
    <p:sldId id="460" r:id="rId12"/>
    <p:sldId id="426"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A488322-F2BA-4B5B-9748-0D474271808F}" styleName="Orta Stil 3 - Vurgu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97" autoAdjust="0"/>
    <p:restoredTop sz="94667" autoAdjust="0"/>
  </p:normalViewPr>
  <p:slideViewPr>
    <p:cSldViewPr>
      <p:cViewPr varScale="1">
        <p:scale>
          <a:sx n="82" d="100"/>
          <a:sy n="82" d="100"/>
        </p:scale>
        <p:origin x="1363"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31.12.2020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D4DE4-DDBC-4A8A-B5EC-09FD708264BF}" type="datetimeFigureOut">
              <a:rPr lang="tr-TR" smtClean="0"/>
              <a:t>31.12.2020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0BC4B-7DE5-42D5-B6FB-1BB0A308A7FF}" type="slidenum">
              <a:rPr lang="tr-TR" smtClean="0"/>
              <a:t>‹#›</a:t>
            </a:fld>
            <a:endParaRPr lang="tr-TR"/>
          </a:p>
        </p:txBody>
      </p:sp>
    </p:spTree>
    <p:extLst>
      <p:ext uri="{BB962C8B-B14F-4D97-AF65-F5344CB8AC3E}">
        <p14:creationId xmlns:p14="http://schemas.microsoft.com/office/powerpoint/2010/main" val="73449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2000" b="1" dirty="0"/>
              <a:t>OPTİSYENLİK PROGRAMI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800" b="1" dirty="0"/>
              <a:t>SAĞLIK HİZMETLERİ MESLEK YÜKSEKOKULU</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OPT213-KONTAKT LENS</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a:solidFill>
                  <a:schemeClr val="bg1">
                    <a:lumMod val="50000"/>
                  </a:schemeClr>
                </a:solidFill>
              </a:rPr>
              <a:t>Öğr</a:t>
            </a:r>
            <a:r>
              <a:rPr lang="tr-TR" altLang="tr-TR" sz="2000" b="1" i="1" dirty="0">
                <a:solidFill>
                  <a:schemeClr val="bg1">
                    <a:lumMod val="50000"/>
                  </a:schemeClr>
                </a:solidFill>
              </a:rPr>
              <a:t>. Gör. Burak Oğuzhan KARAPINAR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0" y="1143000"/>
            <a:ext cx="9036496" cy="1470025"/>
          </a:xfrm>
        </p:spPr>
        <p:txBody>
          <a:bodyPr anchor="ctr"/>
          <a:lstStyle/>
          <a:p>
            <a:r>
              <a:rPr lang="tr-TR" sz="4400" dirty="0"/>
              <a:t>KONTAKT LENS REÇETESİNDE LENSLERE AİT ÖZELLİKLERİN TANINMASI </a:t>
            </a:r>
            <a:endParaRPr lang="tr-TR" altLang="tr-TR" sz="44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Hafta-10</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OPT213-KONTAKT LENS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dirty="0"/>
              <a:t>GİRİŞ </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dirty="0" err="1"/>
              <a:t>Kontakt</a:t>
            </a:r>
            <a:r>
              <a:rPr lang="tr-TR" sz="2400" dirty="0"/>
              <a:t> lensler gaz geçirgen sert ve yumuşak olmak üzere iki büyük gruba ayrılır. Bu gruplar içinde de her bir lensin madde özellikleri, oksijen geçirgenlikleri, tasarımları ve kullanım özellikleri farklıdır. Bu nedenle </a:t>
            </a:r>
            <a:r>
              <a:rPr lang="tr-TR" sz="2400" dirty="0" err="1"/>
              <a:t>kontakt</a:t>
            </a:r>
            <a:r>
              <a:rPr lang="tr-TR" sz="2400" dirty="0"/>
              <a:t> lens reçetelerinde doktor tarafından belirtilen parametrelere göre lenslerin hastaya verilmesi gerekmektedir. </a:t>
            </a:r>
          </a:p>
          <a:p>
            <a:pPr marL="0" indent="0" algn="just">
              <a:buNone/>
            </a:pPr>
            <a:r>
              <a:rPr lang="tr-TR" sz="2400" dirty="0" err="1"/>
              <a:t>Kontakt</a:t>
            </a:r>
            <a:r>
              <a:rPr lang="tr-TR" sz="2400" dirty="0"/>
              <a:t> lens reçetesinin üç nüsha olması ve birisinin </a:t>
            </a:r>
            <a:r>
              <a:rPr lang="tr-TR" sz="2400" dirty="0" err="1"/>
              <a:t>optisyenlik</a:t>
            </a:r>
            <a:r>
              <a:rPr lang="tr-TR" sz="2400" dirty="0"/>
              <a:t> müessesesinde saklanarak deftere kaydedilmesi çok önemlidir. Çünkü denetimlerde bu kayıtların reçete nüshası ile birlikte denetleyicilere gösterilmesi gerekmektedir. </a:t>
            </a:r>
          </a:p>
        </p:txBody>
      </p:sp>
    </p:spTree>
    <p:extLst>
      <p:ext uri="{BB962C8B-B14F-4D97-AF65-F5344CB8AC3E}">
        <p14:creationId xmlns:p14="http://schemas.microsoft.com/office/powerpoint/2010/main" val="2137564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dirty="0"/>
              <a:t>GİRİŞ </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dirty="0" err="1"/>
              <a:t>Kontakt</a:t>
            </a:r>
            <a:r>
              <a:rPr lang="tr-TR" sz="2400" dirty="0"/>
              <a:t> lens reçetesinde son kullanma tarihine mutlaka dikkat edilmeli ve reçetenin tarihi geçmişse </a:t>
            </a:r>
            <a:r>
              <a:rPr lang="tr-TR" sz="2400" dirty="0" err="1"/>
              <a:t>kontakt</a:t>
            </a:r>
            <a:r>
              <a:rPr lang="tr-TR" sz="2400" dirty="0"/>
              <a:t> lens satışı yapılmamalıdır. Hastanın doktoruna giderek kontrol muayenesini yaptırması söylenmelidir. Çünkü zaman içinde </a:t>
            </a:r>
            <a:r>
              <a:rPr lang="tr-TR" sz="2400" dirty="0" err="1"/>
              <a:t>kontakt</a:t>
            </a:r>
            <a:r>
              <a:rPr lang="tr-TR" sz="2400" dirty="0"/>
              <a:t> lensler bozulmuş olabilir. Bu da kornea eğimini bozar. Ayrıca kişilerin gözyaşı miktarı ve özellikleri değişebilir. Bazen alerjik reaksiyonlar gelişmiş olabilir. Hastanın kornea eğimi ve </a:t>
            </a:r>
            <a:r>
              <a:rPr lang="tr-TR" sz="2400" dirty="0" err="1"/>
              <a:t>refraksiyonu</a:t>
            </a:r>
            <a:r>
              <a:rPr lang="tr-TR" sz="2400" dirty="0"/>
              <a:t> değişmiş olabilir. </a:t>
            </a:r>
          </a:p>
        </p:txBody>
      </p:sp>
    </p:spTree>
    <p:extLst>
      <p:ext uri="{BB962C8B-B14F-4D97-AF65-F5344CB8AC3E}">
        <p14:creationId xmlns:p14="http://schemas.microsoft.com/office/powerpoint/2010/main" val="3903546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sz="4000" dirty="0"/>
              <a:t>KONTAKT LENS REÇETESİNDEKİ TEMEL TERİMLER</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b="1" dirty="0" err="1"/>
              <a:t>Kontakt</a:t>
            </a:r>
            <a:r>
              <a:rPr lang="tr-TR" sz="2400" b="1" dirty="0"/>
              <a:t> lens reçetesindeki temel eğri kelimeleri</a:t>
            </a:r>
            <a:r>
              <a:rPr lang="tr-TR" sz="2400" dirty="0"/>
              <a:t>, lens şişeleri veya </a:t>
            </a:r>
            <a:r>
              <a:rPr lang="tr-TR" sz="2400" dirty="0" err="1"/>
              <a:t>blister</a:t>
            </a:r>
            <a:r>
              <a:rPr lang="tr-TR" sz="2400" dirty="0"/>
              <a:t> ambalajlarında yazılı olan '</a:t>
            </a:r>
            <a:r>
              <a:rPr lang="tr-TR" sz="2400" dirty="0" err="1"/>
              <a:t>base</a:t>
            </a:r>
            <a:r>
              <a:rPr lang="tr-TR" sz="2400" dirty="0"/>
              <a:t> </a:t>
            </a:r>
            <a:r>
              <a:rPr lang="tr-TR" sz="2400" dirty="0" err="1"/>
              <a:t>curve</a:t>
            </a:r>
            <a:r>
              <a:rPr lang="tr-TR" sz="2400" dirty="0"/>
              <a:t>' demektir. Bunlar genelde milimetre (mm) olarak ifade edilmektedir. Bu terim </a:t>
            </a:r>
            <a:r>
              <a:rPr lang="tr-TR" sz="2400" dirty="0" err="1"/>
              <a:t>kontakt</a:t>
            </a:r>
            <a:r>
              <a:rPr lang="tr-TR" sz="2400" dirty="0"/>
              <a:t> lensin temel eğrisi, </a:t>
            </a:r>
            <a:r>
              <a:rPr lang="tr-TR" sz="2400" dirty="0" err="1"/>
              <a:t>kurvatür</a:t>
            </a:r>
            <a:r>
              <a:rPr lang="tr-TR" sz="2400" dirty="0"/>
              <a:t> </a:t>
            </a:r>
            <a:r>
              <a:rPr lang="tr-TR" sz="2400" dirty="0" err="1"/>
              <a:t>radyusu</a:t>
            </a:r>
            <a:r>
              <a:rPr lang="tr-TR" sz="2400" dirty="0"/>
              <a:t> anlamına gelmektedir. Temel eğri= </a:t>
            </a:r>
            <a:r>
              <a:rPr lang="tr-TR" sz="2400" dirty="0" err="1"/>
              <a:t>base</a:t>
            </a:r>
            <a:r>
              <a:rPr lang="tr-TR" sz="2400" dirty="0"/>
              <a:t> </a:t>
            </a:r>
            <a:r>
              <a:rPr lang="tr-TR" sz="2400" dirty="0" err="1"/>
              <a:t>curve</a:t>
            </a:r>
            <a:r>
              <a:rPr lang="tr-TR" sz="2400" dirty="0"/>
              <a:t>, sağ ve sol göz için farklı değerlerde olabilir. Gaz geçirgen sert </a:t>
            </a:r>
            <a:r>
              <a:rPr lang="tr-TR" sz="2400" dirty="0" err="1"/>
              <a:t>kontakt</a:t>
            </a:r>
            <a:r>
              <a:rPr lang="tr-TR" sz="2400" dirty="0"/>
              <a:t> lenslerde temel eğri çeşitleri yumuşak lenslere göre daha fazladır. </a:t>
            </a:r>
          </a:p>
        </p:txBody>
      </p:sp>
    </p:spTree>
    <p:extLst>
      <p:ext uri="{BB962C8B-B14F-4D97-AF65-F5344CB8AC3E}">
        <p14:creationId xmlns:p14="http://schemas.microsoft.com/office/powerpoint/2010/main" val="1226391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sz="4000" dirty="0"/>
              <a:t>KONTAKT LENS REÇETESİNDEKİ TEMEL TERİMLER</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b="1" dirty="0"/>
              <a:t>Reçetedeki </a:t>
            </a:r>
            <a:r>
              <a:rPr lang="tr-TR" sz="2400" b="1" dirty="0" err="1"/>
              <a:t>kontakt</a:t>
            </a:r>
            <a:r>
              <a:rPr lang="tr-TR" sz="2400" b="1" dirty="0"/>
              <a:t> lens diyoptrisi; </a:t>
            </a:r>
            <a:r>
              <a:rPr lang="tr-TR" sz="2400" dirty="0"/>
              <a:t>lensin diyoptrisi demektir. Eksi veya artı değerler olabilir. Bu değerler kişinin gözlük derecesinden farklıdır. Çünkü </a:t>
            </a:r>
            <a:r>
              <a:rPr lang="tr-TR" sz="2400" dirty="0" err="1"/>
              <a:t>kontakt</a:t>
            </a:r>
            <a:r>
              <a:rPr lang="tr-TR" sz="2400" dirty="0"/>
              <a:t> lensler doğrudan kornea üzerine oturdukları için buna göre hesabı yapılarak verilir. </a:t>
            </a:r>
          </a:p>
          <a:p>
            <a:pPr marL="0" indent="0" algn="just">
              <a:buNone/>
            </a:pPr>
            <a:r>
              <a:rPr lang="tr-TR" sz="2400" b="1" dirty="0"/>
              <a:t>Reçetedeki tüm çap kelimeleri; </a:t>
            </a:r>
            <a:r>
              <a:rPr lang="tr-TR" sz="2400" dirty="0"/>
              <a:t>lensin bir ucundan diğer ucuna olan mesafenin milimetre olarak ifadesidir. Bu ifade lens kutuları üzerinde </a:t>
            </a:r>
            <a:r>
              <a:rPr lang="tr-TR" sz="2400" dirty="0" err="1"/>
              <a:t>diameter</a:t>
            </a:r>
            <a:r>
              <a:rPr lang="tr-TR" sz="2400" dirty="0"/>
              <a:t> olarak yazılmıştır. Bu değerler gaz geçirgen sert </a:t>
            </a:r>
            <a:r>
              <a:rPr lang="tr-TR" sz="2400" dirty="0" err="1"/>
              <a:t>kontakt</a:t>
            </a:r>
            <a:r>
              <a:rPr lang="tr-TR" sz="2400" dirty="0"/>
              <a:t> lenslerde küçüktür (8.80 mm, 9.30 mm, 9.85 mm gibi). Yumuşak </a:t>
            </a:r>
            <a:r>
              <a:rPr lang="tr-TR" sz="2400" dirty="0" err="1"/>
              <a:t>kontakt</a:t>
            </a:r>
            <a:r>
              <a:rPr lang="tr-TR" sz="2400" dirty="0"/>
              <a:t> lenslerde ise (13.80 mm, 14.00 mm </a:t>
            </a:r>
            <a:r>
              <a:rPr lang="tr-TR" sz="2400" dirty="0" err="1"/>
              <a:t>v.s</a:t>
            </a:r>
            <a:r>
              <a:rPr lang="tr-TR" sz="2400" dirty="0"/>
              <a:t>) daha büyük değerdedir. </a:t>
            </a:r>
          </a:p>
        </p:txBody>
      </p:sp>
    </p:spTree>
    <p:extLst>
      <p:ext uri="{BB962C8B-B14F-4D97-AF65-F5344CB8AC3E}">
        <p14:creationId xmlns:p14="http://schemas.microsoft.com/office/powerpoint/2010/main" val="2793462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0" y="116632"/>
            <a:ext cx="9144000" cy="1143000"/>
          </a:xfrm>
        </p:spPr>
        <p:txBody>
          <a:bodyPr/>
          <a:lstStyle/>
          <a:p>
            <a:r>
              <a:rPr lang="tr-TR" sz="3200" dirty="0"/>
              <a:t>TORİK LENSLERİN VE BİFOKAL LENSLERİN ANLAMI VE REÇETEDE BULUNMASI GEREKEN PARAMETRELERİ </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b="1" dirty="0"/>
              <a:t>Torik Lensler</a:t>
            </a:r>
            <a:r>
              <a:rPr lang="tr-TR" sz="2400" dirty="0"/>
              <a:t>; </a:t>
            </a:r>
            <a:r>
              <a:rPr lang="tr-TR" sz="2400" dirty="0" err="1"/>
              <a:t>Astigmatizmanın</a:t>
            </a:r>
            <a:r>
              <a:rPr lang="tr-TR" sz="2400" dirty="0"/>
              <a:t> düzeltilmesi için kullanılmaktadır. Türkiye'de şu sıralar yumuşak torik lensler bulunmaktadır. Genellikle normal yumuşak lensler bir diyoptriye kadar olan </a:t>
            </a:r>
            <a:r>
              <a:rPr lang="tr-TR" sz="2400" dirty="0" err="1"/>
              <a:t>astigmatizmayı</a:t>
            </a:r>
            <a:r>
              <a:rPr lang="tr-TR" sz="2400" dirty="0"/>
              <a:t> düzeltir. Bunun üzerindeki değerleri torik lensler düzeltir. </a:t>
            </a:r>
            <a:r>
              <a:rPr lang="tr-TR" sz="2400" dirty="0" err="1"/>
              <a:t>Astigmatizma</a:t>
            </a:r>
            <a:r>
              <a:rPr lang="tr-TR" sz="2400" dirty="0"/>
              <a:t> aksları her torik lens türünde değişiktir. </a:t>
            </a:r>
            <a:r>
              <a:rPr lang="tr-TR" sz="2400" dirty="0" err="1"/>
              <a:t>Astigmatizmayı</a:t>
            </a:r>
            <a:r>
              <a:rPr lang="tr-TR" sz="2400" dirty="0"/>
              <a:t> düzeltme diyoptrileri de farklıdır. Bu nedenle lensin </a:t>
            </a:r>
            <a:r>
              <a:rPr lang="tr-TR" sz="2400" dirty="0" err="1"/>
              <a:t>astigmatizma</a:t>
            </a:r>
            <a:r>
              <a:rPr lang="tr-TR" sz="2400" dirty="0"/>
              <a:t> aksı ve diyoptrisi reçeteye yazılmış olmalıdır.</a:t>
            </a:r>
          </a:p>
          <a:p>
            <a:pPr marL="0" indent="0" algn="just">
              <a:buNone/>
            </a:pPr>
            <a:r>
              <a:rPr lang="tr-TR" sz="2400" b="1" dirty="0" err="1"/>
              <a:t>Bifokal</a:t>
            </a:r>
            <a:r>
              <a:rPr lang="tr-TR" sz="2400" b="1" dirty="0"/>
              <a:t> Lensler</a:t>
            </a:r>
            <a:r>
              <a:rPr lang="tr-TR" sz="2400" dirty="0"/>
              <a:t>; Uzak ve yakın görmeyi bir arada bulunduran </a:t>
            </a:r>
            <a:r>
              <a:rPr lang="tr-TR" sz="2400" dirty="0" err="1"/>
              <a:t>presbiyopi</a:t>
            </a:r>
            <a:r>
              <a:rPr lang="tr-TR" sz="2400" dirty="0"/>
              <a:t> lensleridir. Bunu üreten bazı lens firmalarının her birinin tasarımları farklıdır. Bu tip lenslerde hastanın yakın görmesi için gerekli olan (+) diyoptri değeri de reçetede belirtilmelidir. </a:t>
            </a:r>
          </a:p>
        </p:txBody>
      </p:sp>
    </p:spTree>
    <p:extLst>
      <p:ext uri="{BB962C8B-B14F-4D97-AF65-F5344CB8AC3E}">
        <p14:creationId xmlns:p14="http://schemas.microsoft.com/office/powerpoint/2010/main" val="150347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0" y="116632"/>
            <a:ext cx="9144000" cy="1143000"/>
          </a:xfrm>
        </p:spPr>
        <p:txBody>
          <a:bodyPr/>
          <a:lstStyle/>
          <a:p>
            <a:r>
              <a:rPr lang="tr-TR" sz="3200" dirty="0"/>
              <a:t>RENKLİ LENSLERİN RENK ÖZELLİKLERİ VE AMAÇLARI</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7200" y="1263486"/>
            <a:ext cx="8229600" cy="4525963"/>
          </a:xfrm>
        </p:spPr>
        <p:txBody>
          <a:bodyPr/>
          <a:lstStyle/>
          <a:p>
            <a:pPr marL="0" indent="0" algn="just">
              <a:buNone/>
            </a:pPr>
            <a:r>
              <a:rPr lang="tr-TR" sz="2400" dirty="0"/>
              <a:t>Renkli Lensler; Yumuşak olan bu lenslerde, her lens firmasının renkli lenslerinin tasarımları, boyanma şekilleri farklıdır. Değişik renk türleri ve isimleri vardır. Buna göre hangi firmanın lensi denenmişse o firmanın renk ismi yazılmalıdır. Ayrıca korneada herhangi bir nedenle oluşmuş ve estetik olarak hastayı rahatsız eden büyük 92 beyaz lekeler için </a:t>
            </a:r>
            <a:r>
              <a:rPr lang="tr-TR" sz="2400" dirty="0" err="1"/>
              <a:t>prostetik</a:t>
            </a:r>
            <a:r>
              <a:rPr lang="tr-TR" sz="2400" dirty="0"/>
              <a:t> özel lensler mevcuttur. Bu lensler hastanın sağlam gözünün rengine uyacak şekilde boyanır. Bazı firmalarda ise bu renkler için numaralandırma bulunmaktadır. Bu boyalı lenslerde irisin görünen çapı milimetre olarak belirtilir. </a:t>
            </a:r>
            <a:r>
              <a:rPr lang="tr-TR" sz="2400" dirty="0" err="1"/>
              <a:t>Pupilla</a:t>
            </a:r>
            <a:r>
              <a:rPr lang="tr-TR" sz="2400" dirty="0"/>
              <a:t> büyüklüğü yine milimetre olarak yazılır ve siyaha boyanır. Bütün bu nedenlerle renklerin özel isimleri veya numaraları reçetede belirtilmiş olmalıdır. </a:t>
            </a:r>
          </a:p>
        </p:txBody>
      </p:sp>
    </p:spTree>
    <p:extLst>
      <p:ext uri="{BB962C8B-B14F-4D97-AF65-F5344CB8AC3E}">
        <p14:creationId xmlns:p14="http://schemas.microsoft.com/office/powerpoint/2010/main" val="148575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0" y="116632"/>
            <a:ext cx="9144000" cy="1143000"/>
          </a:xfrm>
        </p:spPr>
        <p:txBody>
          <a:bodyPr/>
          <a:lstStyle/>
          <a:p>
            <a:r>
              <a:rPr lang="tr-TR" sz="3200" dirty="0"/>
              <a:t>KONTAKT LENS ÖZEL ADININ REÇETEDE BELİRTİLMESİ</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7200" y="1263486"/>
            <a:ext cx="8229600" cy="4525963"/>
          </a:xfrm>
        </p:spPr>
        <p:txBody>
          <a:bodyPr/>
          <a:lstStyle/>
          <a:p>
            <a:pPr marL="0" indent="0" algn="just">
              <a:buNone/>
            </a:pPr>
            <a:r>
              <a:rPr lang="tr-TR" sz="2400" dirty="0"/>
              <a:t>Lensin özel adının reçetede belirtilmiş olması çok önemlidir (Üretici firma da dâhil olmak üzere). Çünkü temel eğri, çap, diyoptri aynı olsa bile, her firmanın ürettiği değişik lens türlerinin lens tasarımları, madde özellikleri, oksijen geçirgenlikleri, su içerikleri, incelikleri; optik bölge genişliği, lens çevresindeki eğrilik yarıçapları farklılık gösterir. Doktor hastasına deneyerek en uygun olan lensi reçetede belirtmiştir. Bu nedenle reçetede yazdığı lens firmasına ait, belirttiği lens türü hastaya verilmelidir. Aksi takdirde göz sağlığını ileri derecede bozan, hatta gözün kaybına kadar gidebilen durumların ortaya çıkması söz konusudur. </a:t>
            </a:r>
          </a:p>
        </p:txBody>
      </p:sp>
    </p:spTree>
    <p:extLst>
      <p:ext uri="{BB962C8B-B14F-4D97-AF65-F5344CB8AC3E}">
        <p14:creationId xmlns:p14="http://schemas.microsoft.com/office/powerpoint/2010/main" val="2371080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sz="3600" dirty="0"/>
              <a:t>KONTAKT LENSİN KULLANIMINA İLİŞKİN DOKTOR ÖNERİSİ VE ONAYI </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dirty="0" err="1"/>
              <a:t>Kontakt</a:t>
            </a:r>
            <a:r>
              <a:rPr lang="tr-TR" sz="2400" dirty="0"/>
              <a:t> Lensin Kullanım Önerisi: Muayene eden doktor tarafından belirtilecektir. Verilen lens türüne göre lensler günlük veya gece de kalabilecek şekilde takılabilir. Ancak bu süre doktor tarafından belirlenmelidir. Her gün sabah takılıp, gece atılan günlük yumuşak lensler de vardır. Sık değişim yumuşak lensleri ise, genellikle Ergün akşam çıkarılıp, temizlenerek ayın sonunda atılıp, yenisiyle değiştirilmesi şeklinde önerilmesine rağmen, yine de hastanın muayenesindeki bulgulara göre doktorunun tavsiyesi ile daha sık değiştirilebilecektir. Geleneksel yani atılmayan yumuşak lenslerin ve gaz geçirgen sert lenslerin kullanım süresi de doktor tarafından belirlenecektir. </a:t>
            </a:r>
          </a:p>
        </p:txBody>
      </p:sp>
    </p:spTree>
    <p:extLst>
      <p:ext uri="{BB962C8B-B14F-4D97-AF65-F5344CB8AC3E}">
        <p14:creationId xmlns:p14="http://schemas.microsoft.com/office/powerpoint/2010/main" val="1612249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52D85737-383A-461A-A599-05407A44000E}"/>
              </a:ext>
            </a:extLst>
          </p:cNvPr>
          <p:cNvSpPr>
            <a:spLocks noGrp="1"/>
          </p:cNvSpPr>
          <p:nvPr>
            <p:ph type="title"/>
          </p:nvPr>
        </p:nvSpPr>
        <p:spPr>
          <a:xfrm>
            <a:off x="282352" y="274638"/>
            <a:ext cx="8579296" cy="1143000"/>
          </a:xfrm>
        </p:spPr>
        <p:txBody>
          <a:bodyPr/>
          <a:lstStyle/>
          <a:p>
            <a:r>
              <a:rPr lang="tr-TR" sz="3600" dirty="0"/>
              <a:t>KONTAKT LENSİN KULLANIMINA İLİŞKİN DOKTOR ÖNERİSİ VE ONAYI </a:t>
            </a:r>
          </a:p>
        </p:txBody>
      </p:sp>
      <p:sp>
        <p:nvSpPr>
          <p:cNvPr id="2" name="İçerik Yer Tutucusu 1">
            <a:extLst>
              <a:ext uri="{FF2B5EF4-FFF2-40B4-BE49-F238E27FC236}">
                <a16:creationId xmlns:a16="http://schemas.microsoft.com/office/drawing/2014/main" id="{9B2EA2B9-C7DA-4CDC-B387-E94DCB26A4C5}"/>
              </a:ext>
            </a:extLst>
          </p:cNvPr>
          <p:cNvSpPr>
            <a:spLocks noGrp="1"/>
          </p:cNvSpPr>
          <p:nvPr>
            <p:ph idx="1"/>
          </p:nvPr>
        </p:nvSpPr>
        <p:spPr>
          <a:xfrm>
            <a:off x="450303" y="1417638"/>
            <a:ext cx="8229600" cy="4525963"/>
          </a:xfrm>
        </p:spPr>
        <p:txBody>
          <a:bodyPr/>
          <a:lstStyle/>
          <a:p>
            <a:pPr marL="0" indent="0" algn="just">
              <a:buNone/>
            </a:pPr>
            <a:r>
              <a:rPr lang="tr-TR" sz="2400" dirty="0"/>
              <a:t>Doktor Onayı: </a:t>
            </a:r>
            <a:r>
              <a:rPr lang="tr-TR" sz="2400" dirty="0" err="1"/>
              <a:t>Kontakt</a:t>
            </a:r>
            <a:r>
              <a:rPr lang="tr-TR" sz="2400" dirty="0"/>
              <a:t> lensini </a:t>
            </a:r>
            <a:r>
              <a:rPr lang="tr-TR" sz="2400" dirty="0" err="1"/>
              <a:t>optisyenden</a:t>
            </a:r>
            <a:r>
              <a:rPr lang="tr-TR" sz="2400" dirty="0"/>
              <a:t> alan hasta, mutlaka doktoruna geri gönderilmeli ve reçete doktor tarafından onaylanmalıdır. Çünkü lens kutularından bazen hatalı üretilmiş lensler çıkabilir. Bunu da ancak doktor lensi hastasına teslim ederken tespit edebilir. Doktorun, ayrıca reçetede belirttiği lensin hastanın satın aldığı lensle ayni olduğunu, herhangi bir yanlışlığın olmadığını da saptaması gerekmektedir. Ayrıca doktor hastasına kendi lenslerini takıp, çıkartmasını öğretecek ve bakım sistemleriyle ilgili bilgi verecektir. </a:t>
            </a:r>
          </a:p>
        </p:txBody>
      </p:sp>
    </p:spTree>
    <p:extLst>
      <p:ext uri="{BB962C8B-B14F-4D97-AF65-F5344CB8AC3E}">
        <p14:creationId xmlns:p14="http://schemas.microsoft.com/office/powerpoint/2010/main" val="2876071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3923DA-984E-4133-8A83-AA8D9C9370FB}"/>
              </a:ext>
            </a:extLst>
          </p:cNvPr>
          <p:cNvSpPr>
            <a:spLocks noGrp="1"/>
          </p:cNvSpPr>
          <p:nvPr>
            <p:ph type="title"/>
          </p:nvPr>
        </p:nvSpPr>
        <p:spPr/>
        <p:txBody>
          <a:bodyPr/>
          <a:lstStyle/>
          <a:p>
            <a:r>
              <a:rPr lang="tr-TR" dirty="0"/>
              <a:t>Özet</a:t>
            </a:r>
          </a:p>
        </p:txBody>
      </p:sp>
      <p:sp>
        <p:nvSpPr>
          <p:cNvPr id="3" name="İçerik Yer Tutucusu 2">
            <a:extLst>
              <a:ext uri="{FF2B5EF4-FFF2-40B4-BE49-F238E27FC236}">
                <a16:creationId xmlns:a16="http://schemas.microsoft.com/office/drawing/2014/main" id="{9C41045E-1207-4979-8BD4-F4A51996196E}"/>
              </a:ext>
            </a:extLst>
          </p:cNvPr>
          <p:cNvSpPr>
            <a:spLocks noGrp="1"/>
          </p:cNvSpPr>
          <p:nvPr>
            <p:ph idx="1"/>
          </p:nvPr>
        </p:nvSpPr>
        <p:spPr/>
        <p:txBody>
          <a:bodyPr/>
          <a:lstStyle/>
          <a:p>
            <a:pPr marL="0" indent="0">
              <a:buNone/>
            </a:pPr>
            <a:r>
              <a:rPr lang="tr-TR" sz="2400" dirty="0" err="1"/>
              <a:t>Kontakt</a:t>
            </a:r>
            <a:r>
              <a:rPr lang="tr-TR" sz="2400" dirty="0"/>
              <a:t> lenslerin her birinin farklı tasarımları ve madde özellikleri olduğu için, ayni değerde lens ölçüleri olsa bile ancak doktorun hastasına deneyerek uygun bulduğu lensi hastanın alması gerekmektedir. Bu nedenle de reçetede lensin ismi (üretici firma da dâhil olmak üzere) önem taşımaktadır. </a:t>
            </a:r>
          </a:p>
          <a:p>
            <a:pPr marL="0" indent="0">
              <a:buNone/>
            </a:pPr>
            <a:r>
              <a:rPr lang="tr-TR" sz="2400" dirty="0" err="1"/>
              <a:t>Kontakt</a:t>
            </a:r>
            <a:r>
              <a:rPr lang="tr-TR" sz="2400" dirty="0"/>
              <a:t> lens reçetesindeki son kullanma tarihine çok dikkat edilmeli, bu tarihi geçen reçetelerde, hastanın göz sağlığı açısından doktoruna yönlendirilmesi ve lensini alan hastaların da yine </a:t>
            </a:r>
            <a:r>
              <a:rPr lang="tr-TR" sz="2400" dirty="0" err="1"/>
              <a:t>kontakt</a:t>
            </a:r>
            <a:r>
              <a:rPr lang="tr-TR" sz="2400" dirty="0"/>
              <a:t> lenslerin kullanım önerileri ve doktor onayı için doktoruna gönderilmeli önem taşımaktadır. </a:t>
            </a:r>
          </a:p>
        </p:txBody>
      </p:sp>
    </p:spTree>
    <p:extLst>
      <p:ext uri="{BB962C8B-B14F-4D97-AF65-F5344CB8AC3E}">
        <p14:creationId xmlns:p14="http://schemas.microsoft.com/office/powerpoint/2010/main" val="475758875"/>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951</Words>
  <Application>Microsoft Office PowerPoint</Application>
  <PresentationFormat>Ekran Gösterisi (4:3)</PresentationFormat>
  <Paragraphs>31</Paragraphs>
  <Slides>12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12</vt:i4>
      </vt:variant>
    </vt:vector>
  </HeadingPairs>
  <TitlesOfParts>
    <vt:vector size="15" baseType="lpstr">
      <vt:lpstr>Arial</vt:lpstr>
      <vt:lpstr>Calibri</vt:lpstr>
      <vt:lpstr>sunum_sablon</vt:lpstr>
      <vt:lpstr>PowerPoint Sunusu</vt:lpstr>
      <vt:lpstr>KONTAKT LENS REÇETESİNDE LENSLERE AİT ÖZELLİKLERİN TANINMASI </vt:lpstr>
      <vt:lpstr>GİRİŞ </vt:lpstr>
      <vt:lpstr>GİRİŞ </vt:lpstr>
      <vt:lpstr>KONTAKT LENS REÇETESİNDEKİ TEMEL TERİMLER</vt:lpstr>
      <vt:lpstr>KONTAKT LENS REÇETESİNDEKİ TEMEL TERİMLER</vt:lpstr>
      <vt:lpstr>TORİK LENSLERİN VE BİFOKAL LENSLERİN ANLAMI VE REÇETEDE BULUNMASI GEREKEN PARAMETRELERİ </vt:lpstr>
      <vt:lpstr>RENKLİ LENSLERİN RENK ÖZELLİKLERİ VE AMAÇLARI</vt:lpstr>
      <vt:lpstr>KONTAKT LENS ÖZEL ADININ REÇETEDE BELİRTİLMESİ</vt:lpstr>
      <vt:lpstr>KONTAKT LENSİN KULLANIMINA İLİŞKİN DOKTOR ÖNERİSİ VE ONAYI </vt:lpstr>
      <vt:lpstr>KONTAKT LENSİN KULLANIMINA İLİŞKİN DOKTOR ÖNERİSİ VE ONAYI </vt:lpstr>
      <vt:lpstr>Özet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BURAK KARAPINAR</dc:creator>
  <cp:lastModifiedBy>BURAK KARAPINAR</cp:lastModifiedBy>
  <cp:revision>18</cp:revision>
  <dcterms:created xsi:type="dcterms:W3CDTF">2020-11-18T18:29:20Z</dcterms:created>
  <dcterms:modified xsi:type="dcterms:W3CDTF">2020-12-30T21:57:32Z</dcterms:modified>
</cp:coreProperties>
</file>